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61" r:id="rId5"/>
    <p:sldId id="260" r:id="rId6"/>
    <p:sldId id="267" r:id="rId7"/>
    <p:sldId id="268" r:id="rId8"/>
    <p:sldId id="269" r:id="rId9"/>
    <p:sldId id="266" r:id="rId10"/>
    <p:sldId id="276" r:id="rId11"/>
    <p:sldId id="270" r:id="rId12"/>
    <p:sldId id="271" r:id="rId13"/>
    <p:sldId id="272" r:id="rId14"/>
    <p:sldId id="265" r:id="rId15"/>
    <p:sldId id="274" r:id="rId16"/>
    <p:sldId id="275" r:id="rId17"/>
    <p:sldId id="273" r:id="rId18"/>
    <p:sldId id="259" r:id="rId19"/>
  </p:sldIdLst>
  <p:sldSz cx="12192000" cy="6858000"/>
  <p:notesSz cx="6858000" cy="9144000"/>
  <p:embeddedFontLst>
    <p:embeddedFont>
      <p:font typeface="Cambria" panose="02040503050406030204" pitchFamily="18" charset="0"/>
      <p:regular r:id="rId21"/>
      <p:bold r:id="rId22"/>
      <p:italic r:id="rId23"/>
      <p:boldItalic r:id="rId24"/>
    </p:embeddedFont>
    <p:embeddedFont>
      <p:font typeface="Lato Black" panose="020F0502020204030203" pitchFamily="34" charset="0"/>
      <p:bold r:id="rId25"/>
      <p:boldItalic r:id="rId26"/>
    </p:embeddedFont>
    <p:embeddedFont>
      <p:font typeface="Libre Baskerville" panose="02000000000000000000" pitchFamily="2"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94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7002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395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3824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4006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2455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8433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1185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1130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6852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5849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9602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0524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648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9599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dityaganesh-chaganti/"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Aadityaganesh?tab=repositori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1054250" y="3717986"/>
            <a:ext cx="10176734" cy="258528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mbria" panose="02040503050406030204" pitchFamily="18" charset="0"/>
                <a:ea typeface="Cambria" panose="02040503050406030204" pitchFamily="18" charset="0"/>
                <a:cs typeface="Calibri"/>
                <a:sym typeface="Calibri"/>
              </a:rPr>
            </a:br>
            <a:r>
              <a:rPr lang="en-US" sz="2400" b="1" dirty="0">
                <a:latin typeface="Cambria" panose="02040503050406030204" pitchFamily="18" charset="0"/>
                <a:ea typeface="Cambria" panose="02040503050406030204" pitchFamily="18" charset="0"/>
                <a:cs typeface="Calibri" panose="020F0502020204030204" pitchFamily="34" charset="0"/>
              </a:rPr>
              <a:t>Analysis of Employability and Salary Distribution Based on Specialization and Gender in the AMCAT Dataset</a:t>
            </a:r>
          </a:p>
          <a:p>
            <a:pPr marL="0" marR="0" lvl="0" indent="0" rtl="0">
              <a:spcBef>
                <a:spcPts val="0"/>
              </a:spcBef>
              <a:spcAft>
                <a:spcPts val="0"/>
              </a:spcAft>
              <a:buNone/>
            </a:pPr>
            <a:endParaRPr lang="en-US" sz="2400" dirty="0">
              <a:latin typeface="Cambria" panose="02040503050406030204" pitchFamily="18" charset="0"/>
              <a:ea typeface="Cambria" panose="02040503050406030204" pitchFamily="18" charset="0"/>
              <a:cs typeface="Calibri" panose="020F0502020204030204" pitchFamily="34" charset="0"/>
            </a:endParaRPr>
          </a:p>
          <a:p>
            <a:pPr marL="0" marR="0" lvl="0" indent="0" rtl="0">
              <a:spcBef>
                <a:spcPts val="0"/>
              </a:spcBef>
              <a:spcAft>
                <a:spcPts val="0"/>
              </a:spcAft>
              <a:buNone/>
            </a:pPr>
            <a:endParaRPr lang="en-US" sz="2400" b="1" u="sng" dirty="0">
              <a:latin typeface="Cambria" panose="02040503050406030204" pitchFamily="18" charset="0"/>
              <a:ea typeface="Cambria" panose="02040503050406030204" pitchFamily="18" charset="0"/>
              <a:cs typeface="Calibri" panose="020F0502020204030204" pitchFamily="34" charset="0"/>
            </a:endParaRPr>
          </a:p>
          <a:p>
            <a:pPr marL="0" marR="0" lvl="0" indent="0" algn="r" rtl="0">
              <a:spcBef>
                <a:spcPts val="0"/>
              </a:spcBef>
              <a:spcAft>
                <a:spcPts val="0"/>
              </a:spcAft>
              <a:buNone/>
            </a:pPr>
            <a:r>
              <a:rPr lang="en-US" sz="2400" dirty="0">
                <a:latin typeface="Cambria" panose="02040503050406030204" pitchFamily="18" charset="0"/>
                <a:ea typeface="Cambria" panose="02040503050406030204" pitchFamily="18" charset="0"/>
                <a:cs typeface="Calibri" panose="020F0502020204030204" pitchFamily="34" charset="0"/>
              </a:rPr>
              <a:t>C. ADITYA GANESH</a:t>
            </a:r>
          </a:p>
          <a:p>
            <a:pPr marL="0" marR="0" lvl="0" indent="0" algn="ctr" rtl="0">
              <a:spcBef>
                <a:spcPts val="0"/>
              </a:spcBef>
              <a:spcAft>
                <a:spcPts val="0"/>
              </a:spcAft>
              <a:buNone/>
            </a:pPr>
            <a:endParaRPr sz="2400" dirty="0">
              <a:latin typeface="Cambria" panose="02040503050406030204" pitchFamily="18" charset="0"/>
              <a:ea typeface="Cambria" panose="02040503050406030204" pitchFamily="18"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80" y="0"/>
            <a:ext cx="10515600" cy="63470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sz="2800" b="1" dirty="0">
                <a:solidFill>
                  <a:srgbClr val="FF0000"/>
                </a:solidFill>
              </a:rPr>
              <a:t>BI-VARIATE ANALYSIS</a:t>
            </a:r>
            <a:endParaRPr sz="2800" b="1" dirty="0">
              <a:solidFill>
                <a:srgbClr val="FF0000"/>
              </a:solidFill>
            </a:endParaRPr>
          </a:p>
        </p:txBody>
      </p:sp>
      <p:pic>
        <p:nvPicPr>
          <p:cNvPr id="2050" name="Picture 2">
            <a:extLst>
              <a:ext uri="{FF2B5EF4-FFF2-40B4-BE49-F238E27FC236}">
                <a16:creationId xmlns:a16="http://schemas.microsoft.com/office/drawing/2014/main" id="{D217A185-5D65-3F50-5841-E8A5D17B7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32" y="753259"/>
            <a:ext cx="4575609" cy="336714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0CCD3B32-ECC0-C00A-EE13-0276F07FCE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3252" y="753258"/>
            <a:ext cx="4575609" cy="336714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0C04960-C477-7129-ECA7-EDAF4403AAFC}"/>
              </a:ext>
            </a:extLst>
          </p:cNvPr>
          <p:cNvSpPr txBox="1"/>
          <p:nvPr/>
        </p:nvSpPr>
        <p:spPr>
          <a:xfrm>
            <a:off x="798756" y="4896682"/>
            <a:ext cx="5064162" cy="1323439"/>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Calibri" panose="020F0502020204030204" pitchFamily="34" charset="0"/>
              </a:rPr>
              <a:t>The data reveals a clear salary gap between college tiers, with graduates from Tier 1 schools more likely to secure high-paying roles</a:t>
            </a:r>
          </a:p>
        </p:txBody>
      </p:sp>
      <p:sp>
        <p:nvSpPr>
          <p:cNvPr id="5" name="TextBox 4">
            <a:extLst>
              <a:ext uri="{FF2B5EF4-FFF2-40B4-BE49-F238E27FC236}">
                <a16:creationId xmlns:a16="http://schemas.microsoft.com/office/drawing/2014/main" id="{595E8931-76DE-0B66-3874-D1FD123A78EC}"/>
              </a:ext>
            </a:extLst>
          </p:cNvPr>
          <p:cNvSpPr txBox="1"/>
          <p:nvPr/>
        </p:nvSpPr>
        <p:spPr>
          <a:xfrm>
            <a:off x="6176670" y="4896682"/>
            <a:ext cx="5188772" cy="1015663"/>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Calibri" panose="020F0502020204030204" pitchFamily="34" charset="0"/>
              </a:rPr>
              <a:t>There is some positive correlation between higher GPAs and better salaries, the relationship is not strictly linear,</a:t>
            </a:r>
          </a:p>
        </p:txBody>
      </p:sp>
    </p:spTree>
    <p:extLst>
      <p:ext uri="{BB962C8B-B14F-4D97-AF65-F5344CB8AC3E}">
        <p14:creationId xmlns:p14="http://schemas.microsoft.com/office/powerpoint/2010/main" val="248274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80" y="0"/>
            <a:ext cx="10515600" cy="63470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sz="2800" b="1" dirty="0">
                <a:solidFill>
                  <a:srgbClr val="FF0000"/>
                </a:solidFill>
              </a:rPr>
              <a:t>BI-VARIATE ANALYSIS</a:t>
            </a:r>
            <a:endParaRPr sz="2800" b="1" dirty="0">
              <a:solidFill>
                <a:srgbClr val="FF0000"/>
              </a:solidFill>
            </a:endParaRPr>
          </a:p>
        </p:txBody>
      </p:sp>
      <p:pic>
        <p:nvPicPr>
          <p:cNvPr id="6150" name="Picture 6">
            <a:extLst>
              <a:ext uri="{FF2B5EF4-FFF2-40B4-BE49-F238E27FC236}">
                <a16:creationId xmlns:a16="http://schemas.microsoft.com/office/drawing/2014/main" id="{8EC93040-5A7D-9361-3CA5-8D843F5F5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880" y="634701"/>
            <a:ext cx="10515600" cy="430305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3CE575A-3188-65D8-AFED-BE38896C0E4C}"/>
              </a:ext>
            </a:extLst>
          </p:cNvPr>
          <p:cNvSpPr txBox="1"/>
          <p:nvPr/>
        </p:nvSpPr>
        <p:spPr>
          <a:xfrm>
            <a:off x="684880" y="5203129"/>
            <a:ext cx="10515600" cy="1015663"/>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Calibri" panose="020F0502020204030204" pitchFamily="34" charset="0"/>
              </a:rPr>
              <a:t>Males dominate key engineering roles like Software Engineer and System Engineer, but there is notable female representation in roles such as Software Developer and Programmer Analyst.</a:t>
            </a:r>
          </a:p>
        </p:txBody>
      </p:sp>
    </p:spTree>
    <p:extLst>
      <p:ext uri="{BB962C8B-B14F-4D97-AF65-F5344CB8AC3E}">
        <p14:creationId xmlns:p14="http://schemas.microsoft.com/office/powerpoint/2010/main" val="2911312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80" y="0"/>
            <a:ext cx="10515600" cy="8423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sz="2800" b="1" dirty="0">
                <a:solidFill>
                  <a:srgbClr val="FF0000"/>
                </a:solidFill>
              </a:rPr>
              <a:t>BI-VARIATE ANALYSIS</a:t>
            </a:r>
            <a:endParaRPr sz="2800" b="1" dirty="0">
              <a:solidFill>
                <a:srgbClr val="FF0000"/>
              </a:solidFill>
            </a:endParaRPr>
          </a:p>
        </p:txBody>
      </p:sp>
      <p:pic>
        <p:nvPicPr>
          <p:cNvPr id="5124" name="Picture 4">
            <a:extLst>
              <a:ext uri="{FF2B5EF4-FFF2-40B4-BE49-F238E27FC236}">
                <a16:creationId xmlns:a16="http://schemas.microsoft.com/office/drawing/2014/main" id="{3271C360-570F-C35C-BBBB-937F3EA639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308" y="842357"/>
            <a:ext cx="10632141" cy="367585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06D7C1D-8259-6D3D-A2E2-E3A81DC1E44E}"/>
              </a:ext>
            </a:extLst>
          </p:cNvPr>
          <p:cNvSpPr txBox="1"/>
          <p:nvPr/>
        </p:nvSpPr>
        <p:spPr>
          <a:xfrm>
            <a:off x="684879" y="4891157"/>
            <a:ext cx="10593569" cy="707886"/>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Calibri" panose="020F0502020204030204" pitchFamily="34" charset="0"/>
              </a:rPr>
              <a:t>Specializations like Computer Science and Electronics tend to offer higher median salaries compared to others, reflecting greater demand in the job market.</a:t>
            </a:r>
          </a:p>
        </p:txBody>
      </p:sp>
    </p:spTree>
    <p:extLst>
      <p:ext uri="{BB962C8B-B14F-4D97-AF65-F5344CB8AC3E}">
        <p14:creationId xmlns:p14="http://schemas.microsoft.com/office/powerpoint/2010/main" val="299749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80" y="0"/>
            <a:ext cx="10515600" cy="63470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sz="2800" b="1" dirty="0">
                <a:solidFill>
                  <a:srgbClr val="FF0000"/>
                </a:solidFill>
              </a:rPr>
              <a:t>BI-VARIATE ANALYSIS</a:t>
            </a:r>
            <a:endParaRPr sz="2800" b="1" dirty="0">
              <a:solidFill>
                <a:srgbClr val="FF0000"/>
              </a:solidFill>
            </a:endParaRPr>
          </a:p>
        </p:txBody>
      </p:sp>
      <p:pic>
        <p:nvPicPr>
          <p:cNvPr id="3074" name="Picture 2">
            <a:extLst>
              <a:ext uri="{FF2B5EF4-FFF2-40B4-BE49-F238E27FC236}">
                <a16:creationId xmlns:a16="http://schemas.microsoft.com/office/drawing/2014/main" id="{86030A7E-E0FF-183B-ECE4-2ABBABD7A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520" y="634701"/>
            <a:ext cx="10208960" cy="382972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FEAF2B3-1849-71F9-1F6C-0A76972FF013}"/>
              </a:ext>
            </a:extLst>
          </p:cNvPr>
          <p:cNvSpPr txBox="1"/>
          <p:nvPr/>
        </p:nvSpPr>
        <p:spPr>
          <a:xfrm>
            <a:off x="991520" y="5099125"/>
            <a:ext cx="10208960" cy="1015663"/>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Calibri" panose="020F0502020204030204" pitchFamily="34" charset="0"/>
              </a:rPr>
              <a:t>Major job cities like Bangalore, Hyderabad, and Pune offer higher median salaries compared to others, indicating their prominence as hubs for high-paying engineering jobs.</a:t>
            </a:r>
          </a:p>
        </p:txBody>
      </p:sp>
    </p:spTree>
    <p:extLst>
      <p:ext uri="{BB962C8B-B14F-4D97-AF65-F5344CB8AC3E}">
        <p14:creationId xmlns:p14="http://schemas.microsoft.com/office/powerpoint/2010/main" val="4269662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80" y="1"/>
            <a:ext cx="10515600" cy="74345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sz="2800" b="1" dirty="0">
                <a:solidFill>
                  <a:srgbClr val="FF0000"/>
                </a:solidFill>
              </a:rPr>
              <a:t>MULTIVARIATE ANALYSIS</a:t>
            </a:r>
            <a:endParaRPr sz="2800" b="1" dirty="0">
              <a:solidFill>
                <a:srgbClr val="FF0000"/>
              </a:solidFill>
            </a:endParaRPr>
          </a:p>
        </p:txBody>
      </p:sp>
      <p:pic>
        <p:nvPicPr>
          <p:cNvPr id="7170" name="Picture 2">
            <a:extLst>
              <a:ext uri="{FF2B5EF4-FFF2-40B4-BE49-F238E27FC236}">
                <a16:creationId xmlns:a16="http://schemas.microsoft.com/office/drawing/2014/main" id="{9EF56C27-5F45-FC9E-6564-CF9E623C6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880" y="783207"/>
            <a:ext cx="5834254" cy="529158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D7A2AB4-A7DF-418D-8EA6-BC453A50B8B1}"/>
              </a:ext>
            </a:extLst>
          </p:cNvPr>
          <p:cNvSpPr txBox="1"/>
          <p:nvPr/>
        </p:nvSpPr>
        <p:spPr>
          <a:xfrm>
            <a:off x="7005917" y="1007502"/>
            <a:ext cx="4741433" cy="2246769"/>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Calibri" panose="020F0502020204030204" pitchFamily="34" charset="0"/>
              </a:rPr>
              <a:t>The heatmap reveals how different personality traits are interrelated. For example, traits like conscientiousness and openness to experience show moderate correlation, suggesting individuals strong in one may exhibit tendencies in the other.</a:t>
            </a:r>
          </a:p>
        </p:txBody>
      </p:sp>
    </p:spTree>
    <p:extLst>
      <p:ext uri="{BB962C8B-B14F-4D97-AF65-F5344CB8AC3E}">
        <p14:creationId xmlns:p14="http://schemas.microsoft.com/office/powerpoint/2010/main" val="1383323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80" y="1"/>
            <a:ext cx="10515600" cy="74345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sz="2800" b="1" dirty="0">
                <a:solidFill>
                  <a:srgbClr val="FF0000"/>
                </a:solidFill>
              </a:rPr>
              <a:t>RESEARCH QUESTION</a:t>
            </a:r>
            <a:endParaRPr sz="2800" b="1" dirty="0">
              <a:solidFill>
                <a:srgbClr val="FF0000"/>
              </a:solidFill>
            </a:endParaRPr>
          </a:p>
        </p:txBody>
      </p:sp>
      <p:pic>
        <p:nvPicPr>
          <p:cNvPr id="4098" name="Picture 2">
            <a:extLst>
              <a:ext uri="{FF2B5EF4-FFF2-40B4-BE49-F238E27FC236}">
                <a16:creationId xmlns:a16="http://schemas.microsoft.com/office/drawing/2014/main" id="{A29F03B9-D67C-AFF6-BAD0-DCDAF3283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8" y="795338"/>
            <a:ext cx="10750498" cy="322802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DAFEEA-FBB2-27A1-7FE7-34EA2C9CAF76}"/>
              </a:ext>
            </a:extLst>
          </p:cNvPr>
          <p:cNvSpPr txBox="1"/>
          <p:nvPr/>
        </p:nvSpPr>
        <p:spPr>
          <a:xfrm>
            <a:off x="661988" y="4362705"/>
            <a:ext cx="10750499" cy="1938992"/>
          </a:xfrm>
          <a:prstGeom prst="rect">
            <a:avLst/>
          </a:prstGeom>
          <a:noFill/>
        </p:spPr>
        <p:txBody>
          <a:bodyPr wrap="square">
            <a:spAutoFit/>
          </a:bodyPr>
          <a:lstStyle/>
          <a:p>
            <a:pPr algn="just"/>
            <a:r>
              <a:rPr lang="en-US" sz="2000" b="1" i="0" dirty="0">
                <a:solidFill>
                  <a:srgbClr val="FF0000"/>
                </a:solidFill>
                <a:effectLst/>
                <a:latin typeface="Cambria" panose="02040503050406030204" pitchFamily="18" charset="0"/>
                <a:ea typeface="Cambria" panose="02040503050406030204" pitchFamily="18" charset="0"/>
                <a:cs typeface="Calibri" panose="020F0502020204030204" pitchFamily="34" charset="0"/>
              </a:rPr>
              <a:t>Does the preference of Branch(Specialization) depend on the Gender?</a:t>
            </a:r>
          </a:p>
          <a:p>
            <a:pPr algn="just"/>
            <a:endParaRPr lang="en-US" sz="2000" b="0" i="0" dirty="0">
              <a:effectLst/>
              <a:latin typeface="Cambria" panose="02040503050406030204" pitchFamily="18" charset="0"/>
              <a:ea typeface="Cambria" panose="02040503050406030204" pitchFamily="18" charset="0"/>
              <a:cs typeface="Calibri" panose="020F0502020204030204" pitchFamily="34" charset="0"/>
            </a:endParaRPr>
          </a:p>
          <a:p>
            <a:pPr marL="342900" indent="-342900" algn="just">
              <a:buFont typeface="Arial" panose="020B0604020202020204" pitchFamily="34" charset="0"/>
              <a:buChar char="•"/>
            </a:pPr>
            <a:r>
              <a:rPr lang="en-US" sz="2000" b="0" i="0" dirty="0">
                <a:effectLst/>
                <a:latin typeface="Cambria" panose="02040503050406030204" pitchFamily="18" charset="0"/>
                <a:ea typeface="Cambria" panose="02040503050406030204" pitchFamily="18" charset="0"/>
                <a:cs typeface="Calibri" panose="020F0502020204030204" pitchFamily="34" charset="0"/>
              </a:rPr>
              <a:t>Fields like CSE, IT, EEE, ECE, and Mechanical Engineering males significantly outnumber females, showing that these fields are more male-dominated. While certain fields like Biotechnology may attract more females, the overall trend across engineering disciplines reveals a significant gender imbalance, particularly in technical fields.</a:t>
            </a:r>
            <a:endParaRPr lang="en-US" sz="2000" dirty="0">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3618206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80" y="1"/>
            <a:ext cx="10515600" cy="74345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sz="2800" b="1" dirty="0">
                <a:solidFill>
                  <a:srgbClr val="FF0000"/>
                </a:solidFill>
              </a:rPr>
              <a:t>RESEARCH QUESTION</a:t>
            </a:r>
            <a:endParaRPr sz="2800" b="1" dirty="0">
              <a:solidFill>
                <a:srgbClr val="FF0000"/>
              </a:solidFill>
            </a:endParaRPr>
          </a:p>
        </p:txBody>
      </p:sp>
      <p:pic>
        <p:nvPicPr>
          <p:cNvPr id="10244" name="Picture 4">
            <a:extLst>
              <a:ext uri="{FF2B5EF4-FFF2-40B4-BE49-F238E27FC236}">
                <a16:creationId xmlns:a16="http://schemas.microsoft.com/office/drawing/2014/main" id="{971BC5F2-C3CF-7C4D-A70B-3C82DFA8F9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6752" y="883305"/>
            <a:ext cx="9022057" cy="29894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BAFF306-D8D9-1014-72F1-48DA0053FEED}"/>
              </a:ext>
            </a:extLst>
          </p:cNvPr>
          <p:cNvSpPr txBox="1"/>
          <p:nvPr/>
        </p:nvSpPr>
        <p:spPr>
          <a:xfrm>
            <a:off x="572846" y="4051625"/>
            <a:ext cx="11023898" cy="2246769"/>
          </a:xfrm>
          <a:prstGeom prst="rect">
            <a:avLst/>
          </a:prstGeom>
          <a:noFill/>
        </p:spPr>
        <p:txBody>
          <a:bodyPr wrap="square">
            <a:spAutoFit/>
          </a:bodyPr>
          <a:lstStyle/>
          <a:p>
            <a:pPr algn="just"/>
            <a:r>
              <a:rPr lang="en-US" sz="2000" b="1" dirty="0">
                <a:solidFill>
                  <a:srgbClr val="FF0000"/>
                </a:solidFill>
                <a:latin typeface="Cambria" panose="02040503050406030204" pitchFamily="18" charset="0"/>
                <a:ea typeface="Cambria" panose="02040503050406030204" pitchFamily="18" charset="0"/>
                <a:cs typeface="Calibri" panose="020F0502020204030204" pitchFamily="34" charset="0"/>
              </a:rPr>
              <a:t>Assess the validity of the Times of India article claiming that fresh Computer Science Engineering graduates can earn ₹2.5 to ₹3 Lakhs in roles like Programming Analyst and Software Engineer.</a:t>
            </a:r>
          </a:p>
          <a:p>
            <a:pPr algn="just"/>
            <a:endParaRPr lang="en-US" sz="2000" b="1" dirty="0">
              <a:latin typeface="Cambria" panose="02040503050406030204" pitchFamily="18" charset="0"/>
              <a:ea typeface="Cambria" panose="02040503050406030204" pitchFamily="18" charset="0"/>
              <a:cs typeface="Calibri" panose="020F0502020204030204" pitchFamily="34" charset="0"/>
            </a:endParaRPr>
          </a:p>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Calibri" panose="020F0502020204030204" pitchFamily="34" charset="0"/>
              </a:rPr>
              <a:t>Fresh graduates in positions such as Programming Analyst, Software Engineer, Hardware Engineer, and Associate Engineer typically earn salaries ranging from ₹2.5 to ₹3 Lakhs, with an average salary of approximately ₹3.41 Lakhs.</a:t>
            </a:r>
          </a:p>
        </p:txBody>
      </p:sp>
    </p:spTree>
    <p:extLst>
      <p:ext uri="{BB962C8B-B14F-4D97-AF65-F5344CB8AC3E}">
        <p14:creationId xmlns:p14="http://schemas.microsoft.com/office/powerpoint/2010/main" val="3262930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80" y="0"/>
            <a:ext cx="10515600" cy="8423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sz="2800" b="1" dirty="0">
                <a:solidFill>
                  <a:srgbClr val="FF0000"/>
                </a:solidFill>
              </a:rPr>
              <a:t>CONCLUSION</a:t>
            </a:r>
            <a:endParaRPr sz="2800" b="1" dirty="0">
              <a:solidFill>
                <a:srgbClr val="FF0000"/>
              </a:solidFill>
            </a:endParaRPr>
          </a:p>
        </p:txBody>
      </p:sp>
      <p:sp>
        <p:nvSpPr>
          <p:cNvPr id="111" name="Google Shape;111;p4"/>
          <p:cNvSpPr txBox="1">
            <a:spLocks noGrp="1"/>
          </p:cNvSpPr>
          <p:nvPr>
            <p:ph type="body" idx="1"/>
          </p:nvPr>
        </p:nvSpPr>
        <p:spPr>
          <a:xfrm>
            <a:off x="684880" y="983114"/>
            <a:ext cx="10515600" cy="1878420"/>
          </a:xfrm>
          <a:prstGeom prst="rect">
            <a:avLst/>
          </a:prstGeom>
          <a:noFill/>
          <a:ln>
            <a:noFill/>
          </a:ln>
        </p:spPr>
        <p:txBody>
          <a:bodyPr spcFirstLastPara="1" wrap="square" lIns="91425" tIns="45700" rIns="91425" bIns="45700" anchor="t" anchorCtr="0">
            <a:normAutofit/>
          </a:bodyPr>
          <a:lstStyle/>
          <a:p>
            <a:pPr marL="96838" indent="0" algn="just">
              <a:buSzPct val="100000"/>
              <a:buNone/>
            </a:pPr>
            <a:r>
              <a:rPr lang="en-US" sz="2000" dirty="0">
                <a:latin typeface="Cambria" panose="02040503050406030204" pitchFamily="18" charset="0"/>
                <a:ea typeface="Cambria" panose="02040503050406030204" pitchFamily="18" charset="0"/>
              </a:rPr>
              <a:t>The AMCAT analysis reveals significant insights into how various factors, including demographics, academic performance, and cognitive and technical skills, influence employability and salary distribution for engineering graduates. The dataset from Aspiring Minds (AMEO 2015) shows that males dominate technical roles, and cities like Bangalore and Hyderabad offer higher salaries. Specializations in Computer Science and Electronics provide better salary prospects compared to others.</a:t>
            </a:r>
          </a:p>
        </p:txBody>
      </p:sp>
    </p:spTree>
    <p:extLst>
      <p:ext uri="{BB962C8B-B14F-4D97-AF65-F5344CB8AC3E}">
        <p14:creationId xmlns:p14="http://schemas.microsoft.com/office/powerpoint/2010/main" val="397727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0385595" cy="3170058"/>
          </a:xfrm>
          <a:prstGeom prst="rect">
            <a:avLst/>
          </a:prstGeom>
          <a:noFill/>
          <a:ln>
            <a:noFill/>
          </a:ln>
        </p:spPr>
        <p:txBody>
          <a:bodyPr spcFirstLastPara="1" wrap="square" lIns="91425" tIns="45700" rIns="91425" bIns="45700" anchor="t" anchorCtr="0">
            <a:spAutoFit/>
          </a:bodyPr>
          <a:lstStyle/>
          <a:p>
            <a:pPr marR="0" lvl="0" algn="l" rtl="0">
              <a:lnSpc>
                <a:spcPct val="200000"/>
              </a:lnSpc>
              <a:spcBef>
                <a:spcPts val="0"/>
              </a:spcBef>
              <a:spcAft>
                <a:spcPts val="0"/>
              </a:spcAft>
              <a:buClr>
                <a:schemeClr val="dk1"/>
              </a:buClr>
              <a:buSzPts val="1800"/>
            </a:pPr>
            <a:r>
              <a:rPr lang="en-IN" sz="2000" b="1" i="0" u="none" strike="noStrike" cap="none" dirty="0">
                <a:solidFill>
                  <a:schemeClr val="dk1"/>
                </a:solidFill>
                <a:latin typeface="Cambria" panose="02040503050406030204" pitchFamily="18" charset="0"/>
                <a:ea typeface="Cambria" panose="02040503050406030204" pitchFamily="18" charset="0"/>
                <a:cs typeface="Calibri"/>
                <a:sym typeface="Calibri"/>
              </a:rPr>
              <a:t>CHAGANTI ADITYAGANESH</a:t>
            </a:r>
          </a:p>
          <a:p>
            <a:pPr marL="285750" marR="0" lvl="0" indent="-285750" algn="l" rtl="0">
              <a:spcBef>
                <a:spcPts val="0"/>
              </a:spcBef>
              <a:spcAft>
                <a:spcPts val="0"/>
              </a:spcAft>
              <a:buClr>
                <a:schemeClr val="dk1"/>
              </a:buClr>
              <a:buSzPts val="1800"/>
              <a:buFont typeface="Arial" panose="020B0604020202020204" pitchFamily="34" charset="0"/>
              <a:buChar char="•"/>
            </a:pPr>
            <a:r>
              <a:rPr lang="en-IN" sz="2000" dirty="0">
                <a:solidFill>
                  <a:schemeClr val="dk1"/>
                </a:solidFill>
                <a:latin typeface="Cambria" panose="02040503050406030204" pitchFamily="18" charset="0"/>
                <a:ea typeface="Cambria" panose="02040503050406030204" pitchFamily="18" charset="0"/>
                <a:cs typeface="Calibri"/>
                <a:sym typeface="Calibri"/>
              </a:rPr>
              <a:t>I am MCA Graduate in COMPUTER APPILICATIONS in 2024.</a:t>
            </a:r>
          </a:p>
          <a:p>
            <a:pPr marL="285750" marR="0" lvl="0" indent="-285750" algn="just" rtl="0">
              <a:spcBef>
                <a:spcPts val="0"/>
              </a:spcBef>
              <a:spcAft>
                <a:spcPts val="0"/>
              </a:spcAft>
              <a:buClr>
                <a:schemeClr val="dk1"/>
              </a:buClr>
              <a:buSzPts val="1800"/>
              <a:buFont typeface="Arial" panose="020B0604020202020204" pitchFamily="34" charset="0"/>
              <a:buChar char="•"/>
            </a:pPr>
            <a:r>
              <a:rPr lang="en-US" sz="2000" dirty="0">
                <a:latin typeface="Cambria" panose="02040503050406030204" pitchFamily="18" charset="0"/>
                <a:ea typeface="Cambria" panose="02040503050406030204" pitchFamily="18" charset="0"/>
                <a:cs typeface="Calibri" panose="020F0502020204030204" pitchFamily="34" charset="0"/>
              </a:rPr>
              <a:t>As a passionate data enthusiast, I aspire to excel in both data science and data analysis. With a keen interest in deriving actionable insights from data, I aim to leverage advanced analytical techniques and machine learning to solve complex problems while also focusing on interpreting and visualizing data to drive informed decision-making.</a:t>
            </a:r>
            <a:endParaRPr lang="en-IN" sz="2000" dirty="0">
              <a:solidFill>
                <a:schemeClr val="dk1"/>
              </a:solidFill>
              <a:latin typeface="Cambria" panose="02040503050406030204" pitchFamily="18" charset="0"/>
              <a:ea typeface="Cambria" panose="02040503050406030204" pitchFamily="18" charset="0"/>
              <a:cs typeface="Calibri" panose="020F0502020204030204" pitchFamily="34" charset="0"/>
              <a:sym typeface="Calibri"/>
            </a:endParaRPr>
          </a:p>
          <a:p>
            <a:pPr marL="285750" marR="0" lvl="0" indent="-285750" algn="l" rtl="0">
              <a:spcBef>
                <a:spcPts val="0"/>
              </a:spcBef>
              <a:spcAft>
                <a:spcPts val="0"/>
              </a:spcAft>
              <a:buClr>
                <a:schemeClr val="dk1"/>
              </a:buClr>
              <a:buSzPts val="1800"/>
              <a:buFont typeface="Arial"/>
              <a:buChar char="•"/>
            </a:pPr>
            <a:r>
              <a:rPr lang="en-IN" sz="2000" b="1" dirty="0" err="1">
                <a:solidFill>
                  <a:schemeClr val="dk1"/>
                </a:solidFill>
                <a:latin typeface="Cambria" panose="02040503050406030204" pitchFamily="18" charset="0"/>
                <a:ea typeface="Cambria" panose="02040503050406030204" pitchFamily="18" charset="0"/>
                <a:cs typeface="Calibri" panose="020F0502020204030204" pitchFamily="34" charset="0"/>
                <a:sym typeface="Calibri"/>
              </a:rPr>
              <a:t>Linkedin</a:t>
            </a:r>
            <a:r>
              <a:rPr lang="en-IN" sz="2000" b="1" dirty="0">
                <a:solidFill>
                  <a:schemeClr val="dk1"/>
                </a:solidFill>
                <a:latin typeface="Cambria" panose="02040503050406030204" pitchFamily="18" charset="0"/>
                <a:ea typeface="Cambria" panose="02040503050406030204" pitchFamily="18" charset="0"/>
                <a:cs typeface="Calibri" panose="020F0502020204030204" pitchFamily="34" charset="0"/>
                <a:sym typeface="Calibri"/>
              </a:rPr>
              <a:t> Profile URL: </a:t>
            </a:r>
            <a:r>
              <a:rPr lang="en-IN" sz="2000" dirty="0">
                <a:solidFill>
                  <a:schemeClr val="dk1"/>
                </a:solidFill>
                <a:latin typeface="Cambria" panose="02040503050406030204" pitchFamily="18" charset="0"/>
                <a:ea typeface="Cambria" panose="02040503050406030204" pitchFamily="18" charset="0"/>
                <a:cs typeface="Calibri" panose="020F0502020204030204" pitchFamily="34" charset="0"/>
                <a:sym typeface="Calibri"/>
                <a:hlinkClick r:id="rId3"/>
              </a:rPr>
              <a:t>https://www.linkedin.com/in/adityaganesh-chaganti/</a:t>
            </a:r>
            <a:endParaRPr lang="en-IN" sz="2000" b="1" dirty="0">
              <a:solidFill>
                <a:schemeClr val="dk1"/>
              </a:solidFill>
              <a:latin typeface="Cambria" panose="02040503050406030204" pitchFamily="18" charset="0"/>
              <a:ea typeface="Cambria" panose="02040503050406030204" pitchFamily="18" charset="0"/>
              <a:cs typeface="Calibri" panose="020F0502020204030204" pitchFamily="34" charset="0"/>
              <a:sym typeface="Calibri"/>
            </a:endParaRPr>
          </a:p>
          <a:p>
            <a:pPr marL="285750" indent="-285750">
              <a:buClr>
                <a:schemeClr val="dk1"/>
              </a:buClr>
              <a:buSzPts val="1800"/>
              <a:buFont typeface="Arial"/>
              <a:buChar char="•"/>
            </a:pPr>
            <a:r>
              <a:rPr lang="en-IN" sz="2000" b="1" dirty="0" err="1">
                <a:solidFill>
                  <a:schemeClr val="dk1"/>
                </a:solidFill>
                <a:latin typeface="Cambria" panose="02040503050406030204" pitchFamily="18" charset="0"/>
                <a:ea typeface="Cambria" panose="02040503050406030204" pitchFamily="18" charset="0"/>
                <a:cs typeface="Calibri" panose="020F0502020204030204" pitchFamily="34" charset="0"/>
                <a:sym typeface="Calibri"/>
              </a:rPr>
              <a:t>Github</a:t>
            </a:r>
            <a:r>
              <a:rPr lang="en-IN" sz="2000" b="1" dirty="0">
                <a:solidFill>
                  <a:schemeClr val="dk1"/>
                </a:solidFill>
                <a:latin typeface="Cambria" panose="02040503050406030204" pitchFamily="18" charset="0"/>
                <a:ea typeface="Cambria" panose="02040503050406030204" pitchFamily="18" charset="0"/>
                <a:cs typeface="Calibri" panose="020F0502020204030204" pitchFamily="34" charset="0"/>
                <a:sym typeface="Calibri"/>
              </a:rPr>
              <a:t> profile URL : </a:t>
            </a:r>
            <a:r>
              <a:rPr lang="en-IN" sz="2000" dirty="0">
                <a:solidFill>
                  <a:schemeClr val="dk1"/>
                </a:solidFill>
                <a:latin typeface="Cambria" panose="02040503050406030204" pitchFamily="18" charset="0"/>
                <a:ea typeface="Cambria" panose="02040503050406030204" pitchFamily="18" charset="0"/>
                <a:cs typeface="Calibri" panose="020F0502020204030204" pitchFamily="34" charset="0"/>
                <a:sym typeface="Calibri"/>
                <a:hlinkClick r:id="rId4"/>
              </a:rPr>
              <a:t>https://github.com/Aadityaganesh?tab=repositories</a:t>
            </a:r>
            <a:endParaRPr lang="en-IN" sz="2000" dirty="0">
              <a:solidFill>
                <a:schemeClr val="dk1"/>
              </a:solidFill>
              <a:latin typeface="Cambria" panose="02040503050406030204" pitchFamily="18" charset="0"/>
              <a:ea typeface="Cambria" panose="02040503050406030204" pitchFamily="18" charset="0"/>
              <a:cs typeface="Calibri"/>
              <a:sym typeface="Calibri"/>
            </a:endParaRPr>
          </a:p>
          <a:p>
            <a:pPr marL="285750" marR="0" lvl="0" indent="-285750" algn="l" rtl="0">
              <a:spcBef>
                <a:spcPts val="0"/>
              </a:spcBef>
              <a:spcAft>
                <a:spcPts val="0"/>
              </a:spcAft>
              <a:buClr>
                <a:schemeClr val="dk1"/>
              </a:buClr>
              <a:buSzPts val="1800"/>
              <a:buFont typeface="Arial"/>
              <a:buChar char="•"/>
            </a:pPr>
            <a:endParaRPr sz="2000" b="1" dirty="0">
              <a:solidFill>
                <a:schemeClr val="dk1"/>
              </a:solidFill>
              <a:latin typeface="Cambria" panose="02040503050406030204" pitchFamily="18" charset="0"/>
              <a:ea typeface="Cambria" panose="02040503050406030204" pitchFamily="18" charset="0"/>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80" y="0"/>
            <a:ext cx="10515600" cy="8423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sz="2800" b="1" dirty="0">
                <a:solidFill>
                  <a:srgbClr val="FF0000"/>
                </a:solidFill>
              </a:rPr>
              <a:t>OBJECTIVE</a:t>
            </a:r>
            <a:endParaRPr sz="2800" b="1" dirty="0">
              <a:solidFill>
                <a:srgbClr val="FF0000"/>
              </a:solidFill>
            </a:endParaRPr>
          </a:p>
        </p:txBody>
      </p:sp>
      <p:sp>
        <p:nvSpPr>
          <p:cNvPr id="111" name="Google Shape;111;p4"/>
          <p:cNvSpPr txBox="1">
            <a:spLocks noGrp="1"/>
          </p:cNvSpPr>
          <p:nvPr>
            <p:ph type="body" idx="1"/>
          </p:nvPr>
        </p:nvSpPr>
        <p:spPr>
          <a:xfrm>
            <a:off x="684880" y="983114"/>
            <a:ext cx="10515600" cy="1975239"/>
          </a:xfrm>
          <a:prstGeom prst="rect">
            <a:avLst/>
          </a:prstGeom>
          <a:noFill/>
          <a:ln>
            <a:noFill/>
          </a:ln>
        </p:spPr>
        <p:txBody>
          <a:bodyPr spcFirstLastPara="1" wrap="square" lIns="91425" tIns="45700" rIns="91425" bIns="45700" anchor="t" anchorCtr="0">
            <a:normAutofit/>
          </a:bodyPr>
          <a:lstStyle/>
          <a:p>
            <a:pPr marL="96838" indent="0" algn="just">
              <a:buSzPct val="100000"/>
              <a:buNone/>
            </a:pPr>
            <a:r>
              <a:rPr lang="en-US" sz="2000" dirty="0">
                <a:latin typeface="Cambria" panose="02040503050406030204" pitchFamily="18" charset="0"/>
                <a:ea typeface="Cambria" panose="02040503050406030204" pitchFamily="18" charset="0"/>
              </a:rPr>
              <a:t>The objective of this analysis is to understand the factors that influence career outcomes for graduates, particularly focusing on salary distribution, specializations, designations, and how demographics such as gender and academic performance (10th, 12th, CGPA, etc.) affect employability and role selection. By examining these factors, we aim to derive insights into how different branches and skills correlate with salary levels and job roles in various sectors, such as IT, engineering, and others.</a:t>
            </a:r>
            <a:endParaRPr sz="2000"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43031"/>
            <a:ext cx="10515600" cy="8423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sz="2800" b="1" dirty="0">
                <a:solidFill>
                  <a:srgbClr val="FF0000"/>
                </a:solidFill>
              </a:rPr>
              <a:t>SUMMARY</a:t>
            </a:r>
            <a:endParaRPr sz="2800" b="1" dirty="0">
              <a:solidFill>
                <a:srgbClr val="FF0000"/>
              </a:solidFill>
            </a:endParaRPr>
          </a:p>
        </p:txBody>
      </p:sp>
      <p:sp>
        <p:nvSpPr>
          <p:cNvPr id="4" name="Text Placeholder 3">
            <a:extLst>
              <a:ext uri="{FF2B5EF4-FFF2-40B4-BE49-F238E27FC236}">
                <a16:creationId xmlns:a16="http://schemas.microsoft.com/office/drawing/2014/main" id="{EE2C9AD3-3BAA-4907-C916-30A703CB9572}"/>
              </a:ext>
            </a:extLst>
          </p:cNvPr>
          <p:cNvSpPr>
            <a:spLocks noGrp="1" noChangeArrowheads="1"/>
          </p:cNvSpPr>
          <p:nvPr>
            <p:ph type="body" idx="1"/>
          </p:nvPr>
        </p:nvSpPr>
        <p:spPr bwMode="auto">
          <a:xfrm>
            <a:off x="838200" y="746889"/>
            <a:ext cx="10669587" cy="45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latin typeface="Cambria" panose="02040503050406030204" pitchFamily="18" charset="0"/>
                <a:ea typeface="Cambria" panose="02040503050406030204" pitchFamily="18" charset="0"/>
              </a:rPr>
              <a:t>Dataset Overview: </a:t>
            </a:r>
            <a:r>
              <a:rPr lang="en-US" sz="2000" dirty="0">
                <a:latin typeface="Cambria" panose="02040503050406030204" pitchFamily="18" charset="0"/>
                <a:ea typeface="Cambria" panose="02040503050406030204" pitchFamily="18" charset="0"/>
              </a:rPr>
              <a:t>The dataset is released by Aspiring Minds, covering employment outcomes for engineering graduates (AMEO 2015).</a:t>
            </a:r>
          </a:p>
          <a:p>
            <a:r>
              <a:rPr lang="en-US" sz="2000" b="1" dirty="0">
                <a:latin typeface="Cambria" panose="02040503050406030204" pitchFamily="18" charset="0"/>
                <a:ea typeface="Cambria" panose="02040503050406030204" pitchFamily="18" charset="0"/>
              </a:rPr>
              <a:t>Main Focus</a:t>
            </a:r>
            <a:r>
              <a:rPr lang="en-US" sz="2000" dirty="0">
                <a:latin typeface="Cambria" panose="02040503050406030204" pitchFamily="18" charset="0"/>
                <a:ea typeface="Cambria" panose="02040503050406030204" pitchFamily="18" charset="0"/>
              </a:rPr>
              <a:t>: It includes key employment factors like salary, job titles, and locations, alongside scores in cognitive, technical, and personality traits.</a:t>
            </a:r>
          </a:p>
          <a:p>
            <a:r>
              <a:rPr lang="en-US" sz="2000" b="1" dirty="0">
                <a:latin typeface="Cambria" panose="02040503050406030204" pitchFamily="18" charset="0"/>
                <a:ea typeface="Cambria" panose="02040503050406030204" pitchFamily="18" charset="0"/>
              </a:rPr>
              <a:t>Data Structure</a:t>
            </a:r>
            <a:r>
              <a:rPr lang="en-US" sz="2000" dirty="0">
                <a:latin typeface="Cambria" panose="02040503050406030204" pitchFamily="18" charset="0"/>
                <a:ea typeface="Cambria" panose="02040503050406030204" pitchFamily="18" charset="0"/>
              </a:rPr>
              <a:t>:</a:t>
            </a:r>
          </a:p>
          <a:p>
            <a:pPr marL="800100" lvl="1">
              <a:buFont typeface="Wingdings" panose="05000000000000000000" pitchFamily="2" charset="2"/>
              <a:buChar char="q"/>
            </a:pPr>
            <a:r>
              <a:rPr lang="en-US" sz="2000" b="1" dirty="0">
                <a:latin typeface="Cambria" panose="02040503050406030204" pitchFamily="18" charset="0"/>
                <a:ea typeface="Cambria" panose="02040503050406030204" pitchFamily="18" charset="0"/>
              </a:rPr>
              <a:t>Dependent Variables</a:t>
            </a:r>
            <a:r>
              <a:rPr lang="en-US" sz="2000" dirty="0">
                <a:latin typeface="Cambria" panose="02040503050406030204" pitchFamily="18" charset="0"/>
                <a:ea typeface="Cambria" panose="02040503050406030204" pitchFamily="18" charset="0"/>
              </a:rPr>
              <a:t>: Salary, job titles, and job cities.</a:t>
            </a:r>
          </a:p>
          <a:p>
            <a:pPr marL="800100" lvl="1">
              <a:buFont typeface="Wingdings" panose="05000000000000000000" pitchFamily="2" charset="2"/>
              <a:buChar char="q"/>
            </a:pPr>
            <a:r>
              <a:rPr lang="en-US" sz="2000" b="1" dirty="0">
                <a:latin typeface="Cambria" panose="02040503050406030204" pitchFamily="18" charset="0"/>
                <a:ea typeface="Cambria" panose="02040503050406030204" pitchFamily="18" charset="0"/>
              </a:rPr>
              <a:t>Independent Variables</a:t>
            </a:r>
            <a:r>
              <a:rPr lang="en-US" sz="2000" dirty="0">
                <a:latin typeface="Cambria" panose="02040503050406030204" pitchFamily="18" charset="0"/>
                <a:ea typeface="Cambria" panose="02040503050406030204" pitchFamily="18" charset="0"/>
              </a:rPr>
              <a:t>: Skills (cognitive, technical, personality), demographics, and academic details.</a:t>
            </a:r>
          </a:p>
          <a:p>
            <a:r>
              <a:rPr lang="en-US" sz="2000" b="1" dirty="0">
                <a:latin typeface="Cambria" panose="02040503050406030204" pitchFamily="18" charset="0"/>
                <a:ea typeface="Cambria" panose="02040503050406030204" pitchFamily="18" charset="0"/>
              </a:rPr>
              <a:t>Size</a:t>
            </a:r>
            <a:r>
              <a:rPr lang="en-US" sz="2000" dirty="0">
                <a:latin typeface="Cambria" panose="02040503050406030204" pitchFamily="18" charset="0"/>
                <a:ea typeface="Cambria" panose="02040503050406030204" pitchFamily="18" charset="0"/>
              </a:rPr>
              <a:t>: Contains around 40 variables and 4000 data points.</a:t>
            </a:r>
          </a:p>
          <a:p>
            <a:r>
              <a:rPr lang="en-US" sz="2000" b="1" dirty="0">
                <a:latin typeface="Cambria" panose="02040503050406030204" pitchFamily="18" charset="0"/>
                <a:ea typeface="Cambria" panose="02040503050406030204" pitchFamily="18" charset="0"/>
              </a:rPr>
              <a:t>Data Types</a:t>
            </a:r>
            <a:r>
              <a:rPr lang="en-US" sz="2000" dirty="0">
                <a:latin typeface="Cambria" panose="02040503050406030204" pitchFamily="18" charset="0"/>
                <a:ea typeface="Cambria" panose="02040503050406030204" pitchFamily="18" charset="0"/>
              </a:rPr>
              <a:t>: Both continuous and categorical variables (e.g., Salary, GPA, Gender, Specialization).</a:t>
            </a:r>
          </a:p>
          <a:p>
            <a:r>
              <a:rPr lang="en-US" sz="2000" b="1" dirty="0">
                <a:latin typeface="Cambria" panose="02040503050406030204" pitchFamily="18" charset="0"/>
                <a:ea typeface="Cambria" panose="02040503050406030204" pitchFamily="18" charset="0"/>
              </a:rPr>
              <a:t>Goal</a:t>
            </a:r>
            <a:r>
              <a:rPr lang="en-US" sz="2000" dirty="0">
                <a:latin typeface="Cambria" panose="02040503050406030204" pitchFamily="18" charset="0"/>
                <a:ea typeface="Cambria" panose="02040503050406030204" pitchFamily="18" charset="0"/>
              </a:rPr>
              <a:t>: To analyze employment patterns and skills that contribute to job outcomes for engineering graduates.</a:t>
            </a:r>
          </a:p>
        </p:txBody>
      </p:sp>
    </p:spTree>
    <p:extLst>
      <p:ext uri="{BB962C8B-B14F-4D97-AF65-F5344CB8AC3E}">
        <p14:creationId xmlns:p14="http://schemas.microsoft.com/office/powerpoint/2010/main" val="123484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80" y="0"/>
            <a:ext cx="10515600" cy="8423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sz="2800" b="1" dirty="0">
                <a:solidFill>
                  <a:srgbClr val="FF0000"/>
                </a:solidFill>
              </a:rPr>
              <a:t>PROBLEM STATEMENT</a:t>
            </a:r>
            <a:endParaRPr sz="2800" b="1" dirty="0">
              <a:solidFill>
                <a:srgbClr val="FF0000"/>
              </a:solidFill>
            </a:endParaRPr>
          </a:p>
        </p:txBody>
      </p:sp>
      <p:sp>
        <p:nvSpPr>
          <p:cNvPr id="111" name="Google Shape;111;p4"/>
          <p:cNvSpPr txBox="1">
            <a:spLocks noGrp="1"/>
          </p:cNvSpPr>
          <p:nvPr>
            <p:ph type="body" idx="1"/>
          </p:nvPr>
        </p:nvSpPr>
        <p:spPr>
          <a:xfrm>
            <a:off x="684880" y="983114"/>
            <a:ext cx="10515600" cy="1953724"/>
          </a:xfrm>
          <a:prstGeom prst="rect">
            <a:avLst/>
          </a:prstGeom>
          <a:noFill/>
          <a:ln>
            <a:noFill/>
          </a:ln>
        </p:spPr>
        <p:txBody>
          <a:bodyPr spcFirstLastPara="1" wrap="square" lIns="91425" tIns="45700" rIns="91425" bIns="45700" anchor="t" anchorCtr="0">
            <a:normAutofit/>
          </a:bodyPr>
          <a:lstStyle/>
          <a:p>
            <a:pPr marL="96838" indent="0" algn="just">
              <a:buSzPct val="100000"/>
              <a:buNone/>
            </a:pPr>
            <a:r>
              <a:rPr lang="en-US" sz="2000" dirty="0">
                <a:latin typeface="Cambria" panose="02040503050406030204" pitchFamily="18" charset="0"/>
                <a:ea typeface="Cambria" panose="02040503050406030204" pitchFamily="18" charset="0"/>
              </a:rPr>
              <a:t>The key challenge addressed in this analysis is to investigate the relationship between graduates' academic background (branch, degree, and specialization), demographic factors (like gender), and their employment outcomes, including salary. Specifically, we aim to test claims about salary ranges for engineering roles and assess if gender plays a role in the choice of specialization. We also explore the impact of different personality traits and cognitive skills on job performance and hiring trends.</a:t>
            </a: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45296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80" y="0"/>
            <a:ext cx="10515600" cy="8423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sz="2800" b="1" dirty="0">
                <a:solidFill>
                  <a:srgbClr val="FF0000"/>
                </a:solidFill>
              </a:rPr>
              <a:t>DATA TRANSFORMATION</a:t>
            </a:r>
            <a:endParaRPr sz="2800" b="1" dirty="0">
              <a:solidFill>
                <a:srgbClr val="FF0000"/>
              </a:solidFill>
            </a:endParaRPr>
          </a:p>
        </p:txBody>
      </p:sp>
      <p:pic>
        <p:nvPicPr>
          <p:cNvPr id="3" name="Picture 2">
            <a:extLst>
              <a:ext uri="{FF2B5EF4-FFF2-40B4-BE49-F238E27FC236}">
                <a16:creationId xmlns:a16="http://schemas.microsoft.com/office/drawing/2014/main" id="{3CA2FDA3-D163-C7C6-EB75-EA673828FBDA}"/>
              </a:ext>
            </a:extLst>
          </p:cNvPr>
          <p:cNvPicPr>
            <a:picLocks noChangeAspect="1"/>
          </p:cNvPicPr>
          <p:nvPr/>
        </p:nvPicPr>
        <p:blipFill>
          <a:blip r:embed="rId3"/>
          <a:stretch>
            <a:fillRect/>
          </a:stretch>
        </p:blipFill>
        <p:spPr>
          <a:xfrm>
            <a:off x="607339" y="883423"/>
            <a:ext cx="5240049" cy="42901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BD4C8072-DB6B-14AA-E37E-84FF54119BC2}"/>
              </a:ext>
            </a:extLst>
          </p:cNvPr>
          <p:cNvPicPr>
            <a:picLocks noChangeAspect="1"/>
          </p:cNvPicPr>
          <p:nvPr/>
        </p:nvPicPr>
        <p:blipFill>
          <a:blip r:embed="rId4"/>
          <a:stretch>
            <a:fillRect/>
          </a:stretch>
        </p:blipFill>
        <p:spPr>
          <a:xfrm>
            <a:off x="6459496" y="734782"/>
            <a:ext cx="5125165" cy="3880250"/>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0C0E3E15-252B-350E-7DA6-2CB99C427987}"/>
              </a:ext>
            </a:extLst>
          </p:cNvPr>
          <p:cNvPicPr>
            <a:picLocks noChangeAspect="1"/>
          </p:cNvPicPr>
          <p:nvPr/>
        </p:nvPicPr>
        <p:blipFill>
          <a:blip r:embed="rId5"/>
          <a:stretch>
            <a:fillRect/>
          </a:stretch>
        </p:blipFill>
        <p:spPr>
          <a:xfrm>
            <a:off x="542673" y="1643382"/>
            <a:ext cx="5400007" cy="2971649"/>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AFB2BBC8-58F1-369B-B8A8-01260F76246F}"/>
              </a:ext>
            </a:extLst>
          </p:cNvPr>
          <p:cNvSpPr txBox="1"/>
          <p:nvPr/>
        </p:nvSpPr>
        <p:spPr>
          <a:xfrm>
            <a:off x="607338" y="5214618"/>
            <a:ext cx="10860313" cy="707886"/>
          </a:xfrm>
          <a:prstGeom prst="rect">
            <a:avLst/>
          </a:prstGeom>
          <a:noFill/>
        </p:spPr>
        <p:txBody>
          <a:bodyPr wrap="square">
            <a:spAutoFit/>
          </a:bodyPr>
          <a:lstStyle/>
          <a:p>
            <a:pPr algn="just"/>
            <a:r>
              <a:rPr lang="en-US" sz="2000" dirty="0">
                <a:latin typeface="Cambria" panose="02040503050406030204" pitchFamily="18" charset="0"/>
                <a:ea typeface="Cambria" panose="02040503050406030204" pitchFamily="18" charset="0"/>
                <a:cs typeface="Calibri" panose="020F0502020204030204" pitchFamily="34" charset="0"/>
              </a:rPr>
              <a:t>Conducted data transformation by adding a new 'Branch' column, implementing a function for value counts to enhance understanding, and creating a dictionary to correct misspelled words.</a:t>
            </a:r>
          </a:p>
        </p:txBody>
      </p:sp>
    </p:spTree>
    <p:extLst>
      <p:ext uri="{BB962C8B-B14F-4D97-AF65-F5344CB8AC3E}">
        <p14:creationId xmlns:p14="http://schemas.microsoft.com/office/powerpoint/2010/main" val="2260356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80" y="0"/>
            <a:ext cx="10515600" cy="8423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sz="2800" b="1" dirty="0">
                <a:solidFill>
                  <a:srgbClr val="FF0000"/>
                </a:solidFill>
              </a:rPr>
              <a:t>UNIVARIATE ANALYSIS</a:t>
            </a:r>
            <a:endParaRPr sz="2800" b="1" dirty="0">
              <a:solidFill>
                <a:srgbClr val="FF0000"/>
              </a:solidFill>
            </a:endParaRPr>
          </a:p>
        </p:txBody>
      </p:sp>
      <p:pic>
        <p:nvPicPr>
          <p:cNvPr id="3074" name="Picture 2">
            <a:extLst>
              <a:ext uri="{FF2B5EF4-FFF2-40B4-BE49-F238E27FC236}">
                <a16:creationId xmlns:a16="http://schemas.microsoft.com/office/drawing/2014/main" id="{1205147E-67DF-CF52-BA37-BC583F444D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4" y="842357"/>
            <a:ext cx="3624038" cy="36650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9D369F6-F24A-1DDA-694B-6F97BD23B1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335" y="842357"/>
            <a:ext cx="3466746" cy="36650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88F8F79D-9FCA-2D12-8F7D-855F14DF4C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8160" y="772107"/>
            <a:ext cx="3398960" cy="37353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2E16E3C-308B-6A54-B8CC-79A45228D3A5}"/>
              </a:ext>
            </a:extLst>
          </p:cNvPr>
          <p:cNvSpPr txBox="1"/>
          <p:nvPr/>
        </p:nvSpPr>
        <p:spPr>
          <a:xfrm>
            <a:off x="738588" y="4885564"/>
            <a:ext cx="10822240" cy="1015663"/>
          </a:xfrm>
          <a:prstGeom prst="rect">
            <a:avLst/>
          </a:prstGeom>
          <a:noFill/>
        </p:spPr>
        <p:txBody>
          <a:bodyPr wrap="square">
            <a:spAutoFit/>
          </a:bodyPr>
          <a:lstStyle/>
          <a:p>
            <a:pPr algn="just"/>
            <a:r>
              <a:rPr lang="en-US" sz="2000" dirty="0">
                <a:latin typeface="Cambria" panose="02040503050406030204" pitchFamily="18" charset="0"/>
                <a:ea typeface="Cambria" panose="02040503050406030204" pitchFamily="18" charset="0"/>
                <a:cs typeface="Calibri" panose="020F0502020204030204" pitchFamily="34" charset="0"/>
              </a:rPr>
              <a:t>The distribution of percentages for students in 10th, 12th, and college GPA show a consistent range, with most students scoring between 70-90% in 10th and 12th, and a slightly lower range in GPA.</a:t>
            </a:r>
          </a:p>
        </p:txBody>
      </p:sp>
    </p:spTree>
    <p:extLst>
      <p:ext uri="{BB962C8B-B14F-4D97-AF65-F5344CB8AC3E}">
        <p14:creationId xmlns:p14="http://schemas.microsoft.com/office/powerpoint/2010/main" val="181767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80" y="0"/>
            <a:ext cx="10515600" cy="8423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sz="2800" b="1" dirty="0">
                <a:solidFill>
                  <a:srgbClr val="FF0000"/>
                </a:solidFill>
              </a:rPr>
              <a:t>UNIVARIATE ANALYSIS</a:t>
            </a:r>
            <a:endParaRPr sz="2800" b="1" dirty="0">
              <a:solidFill>
                <a:srgbClr val="FF0000"/>
              </a:solidFill>
            </a:endParaRPr>
          </a:p>
        </p:txBody>
      </p:sp>
      <p:pic>
        <p:nvPicPr>
          <p:cNvPr id="4098" name="Picture 2">
            <a:extLst>
              <a:ext uri="{FF2B5EF4-FFF2-40B4-BE49-F238E27FC236}">
                <a16:creationId xmlns:a16="http://schemas.microsoft.com/office/drawing/2014/main" id="{BE171340-89B5-1585-55FB-E415161E2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4465" y="704627"/>
            <a:ext cx="4722655" cy="28776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FCAAF26D-B661-C324-6A65-25271336A1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0259" y="3945872"/>
            <a:ext cx="3116861" cy="22075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42DEA5E-F98C-3D23-037F-74BD71661DD2}"/>
              </a:ext>
            </a:extLst>
          </p:cNvPr>
          <p:cNvSpPr txBox="1"/>
          <p:nvPr/>
        </p:nvSpPr>
        <p:spPr>
          <a:xfrm>
            <a:off x="690259" y="1023764"/>
            <a:ext cx="5742814" cy="1015663"/>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Calibri" panose="020F0502020204030204" pitchFamily="34" charset="0"/>
              </a:rPr>
              <a:t>The bar chart shows that the majority of students graduated between 2012 and 2014, with a peak in 2013.</a:t>
            </a:r>
          </a:p>
        </p:txBody>
      </p:sp>
      <p:sp>
        <p:nvSpPr>
          <p:cNvPr id="5" name="TextBox 4">
            <a:extLst>
              <a:ext uri="{FF2B5EF4-FFF2-40B4-BE49-F238E27FC236}">
                <a16:creationId xmlns:a16="http://schemas.microsoft.com/office/drawing/2014/main" id="{D4FE72DC-DB49-E7AC-9CB4-134E171E2D82}"/>
              </a:ext>
            </a:extLst>
          </p:cNvPr>
          <p:cNvSpPr txBox="1"/>
          <p:nvPr/>
        </p:nvSpPr>
        <p:spPr>
          <a:xfrm>
            <a:off x="684880" y="4286924"/>
            <a:ext cx="5748193" cy="1015663"/>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Calibri" panose="020F0502020204030204" pitchFamily="34" charset="0"/>
              </a:rPr>
              <a:t>The pie chart reveals that the dataset is skewed towards male students, with about 76% being male and 24% female.</a:t>
            </a:r>
          </a:p>
        </p:txBody>
      </p:sp>
    </p:spTree>
    <p:extLst>
      <p:ext uri="{BB962C8B-B14F-4D97-AF65-F5344CB8AC3E}">
        <p14:creationId xmlns:p14="http://schemas.microsoft.com/office/powerpoint/2010/main" val="153306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80" y="0"/>
            <a:ext cx="10515600" cy="8423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sz="2800" b="1" dirty="0">
                <a:solidFill>
                  <a:srgbClr val="FF0000"/>
                </a:solidFill>
              </a:rPr>
              <a:t>UNIVARIATE ANALYSIS</a:t>
            </a:r>
            <a:endParaRPr sz="2800" b="1" dirty="0">
              <a:solidFill>
                <a:srgbClr val="FF0000"/>
              </a:solidFill>
            </a:endParaRPr>
          </a:p>
        </p:txBody>
      </p:sp>
      <p:pic>
        <p:nvPicPr>
          <p:cNvPr id="2054" name="Picture 6">
            <a:extLst>
              <a:ext uri="{FF2B5EF4-FFF2-40B4-BE49-F238E27FC236}">
                <a16:creationId xmlns:a16="http://schemas.microsoft.com/office/drawing/2014/main" id="{CE85A4D1-7CBF-0362-11C5-82A5534BF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463" y="842358"/>
            <a:ext cx="5561703" cy="40052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E66515AA-8C78-4D60-3ED9-BA0643B3D0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732821"/>
            <a:ext cx="5067277" cy="4114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6D60A06-1D01-FA96-64EF-62D2A00DCCEF}"/>
              </a:ext>
            </a:extLst>
          </p:cNvPr>
          <p:cNvSpPr txBox="1"/>
          <p:nvPr/>
        </p:nvSpPr>
        <p:spPr>
          <a:xfrm>
            <a:off x="684880" y="5156526"/>
            <a:ext cx="5067277" cy="1323439"/>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Calibri" panose="020F0502020204030204" pitchFamily="34" charset="0"/>
              </a:rPr>
              <a:t>The salary distribution plot shows that most candidates earn between 2 to 5 lakhs per year, with a few outliers earning much higher salaries.</a:t>
            </a:r>
          </a:p>
        </p:txBody>
      </p:sp>
      <p:sp>
        <p:nvSpPr>
          <p:cNvPr id="7" name="TextBox 6">
            <a:extLst>
              <a:ext uri="{FF2B5EF4-FFF2-40B4-BE49-F238E27FC236}">
                <a16:creationId xmlns:a16="http://schemas.microsoft.com/office/drawing/2014/main" id="{E53152B6-87C3-FE05-20B2-887B95345F42}"/>
              </a:ext>
            </a:extLst>
          </p:cNvPr>
          <p:cNvSpPr txBox="1"/>
          <p:nvPr/>
        </p:nvSpPr>
        <p:spPr>
          <a:xfrm>
            <a:off x="5942680" y="5156526"/>
            <a:ext cx="5438911" cy="1323439"/>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Calibri" panose="020F0502020204030204" pitchFamily="34" charset="0"/>
              </a:rPr>
              <a:t>The plot indicates that "Software Engineer" is the most common designation, followed by "Software Developer" and "System Engineer," among the top 20 roles.</a:t>
            </a:r>
          </a:p>
        </p:txBody>
      </p:sp>
    </p:spTree>
    <p:extLst>
      <p:ext uri="{BB962C8B-B14F-4D97-AF65-F5344CB8AC3E}">
        <p14:creationId xmlns:p14="http://schemas.microsoft.com/office/powerpoint/2010/main" val="103416820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991</Words>
  <Application>Microsoft Office PowerPoint</Application>
  <PresentationFormat>Widescreen</PresentationFormat>
  <Paragraphs>55</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Libre Baskerville</vt:lpstr>
      <vt:lpstr>Lato Black</vt:lpstr>
      <vt:lpstr>Calibri</vt:lpstr>
      <vt:lpstr>Wingdings</vt:lpstr>
      <vt:lpstr>Cambria</vt:lpstr>
      <vt:lpstr>Arial</vt:lpstr>
      <vt:lpstr>Office Theme</vt:lpstr>
      <vt:lpstr>PowerPoint Presentation</vt:lpstr>
      <vt:lpstr>PowerPoint Presentation</vt:lpstr>
      <vt:lpstr>OBJECTIVE</vt:lpstr>
      <vt:lpstr>SUMMARY</vt:lpstr>
      <vt:lpstr>PROBLEM STATEMENT</vt:lpstr>
      <vt:lpstr>DATA TRANSFORMATION</vt:lpstr>
      <vt:lpstr>UNIVARIATE ANALYSIS</vt:lpstr>
      <vt:lpstr>UNIVARIATE ANALYSIS</vt:lpstr>
      <vt:lpstr>UNIVARIATE ANALYSIS</vt:lpstr>
      <vt:lpstr>BI-VARIATE ANALYSIS</vt:lpstr>
      <vt:lpstr>BI-VARIATE ANALYSIS</vt:lpstr>
      <vt:lpstr>BI-VARIATE ANALYSIS</vt:lpstr>
      <vt:lpstr>BI-VARIATE ANALYSIS</vt:lpstr>
      <vt:lpstr>MULTIVARIATE ANALYSIS</vt:lpstr>
      <vt:lpstr>RESEARCH QUESTION</vt:lpstr>
      <vt:lpstr>RESEARCH QUESTION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Adityaganesh Chaganti</cp:lastModifiedBy>
  <cp:revision>11</cp:revision>
  <dcterms:created xsi:type="dcterms:W3CDTF">2021-02-16T05:19:01Z</dcterms:created>
  <dcterms:modified xsi:type="dcterms:W3CDTF">2024-10-05T18:05:22Z</dcterms:modified>
</cp:coreProperties>
</file>