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57" r:id="rId6"/>
    <p:sldId id="259" r:id="rId7"/>
    <p:sldId id="313" r:id="rId8"/>
    <p:sldId id="261" r:id="rId9"/>
    <p:sldId id="308" r:id="rId10"/>
    <p:sldId id="320" r:id="rId11"/>
    <p:sldId id="311" r:id="rId12"/>
    <p:sldId id="309" r:id="rId13"/>
    <p:sldId id="312" r:id="rId14"/>
    <p:sldId id="304" r:id="rId15"/>
    <p:sldId id="310" r:id="rId16"/>
    <p:sldId id="341" r:id="rId17"/>
    <p:sldId id="343" r:id="rId18"/>
    <p:sldId id="305" r:id="rId19"/>
    <p:sldId id="342" r:id="rId20"/>
    <p:sldId id="318" r:id="rId21"/>
    <p:sldId id="319" r:id="rId22"/>
    <p:sldId id="317" r:id="rId23"/>
    <p:sldId id="306" r:id="rId24"/>
    <p:sldId id="335" r:id="rId25"/>
    <p:sldId id="336" r:id="rId26"/>
    <p:sldId id="334" r:id="rId27"/>
    <p:sldId id="314" r:id="rId28"/>
    <p:sldId id="315" r:id="rId29"/>
    <p:sldId id="281" r:id="rId30"/>
  </p:sldIdLst>
  <p:sldSz cx="9144000" cy="5143500"/>
  <p:notesSz cx="6858000" cy="9144000"/>
  <p:embeddedFontLst>
    <p:embeddedFont>
      <p:font typeface="SimSun" panose="02010600030101010101" pitchFamily="2" charset="-122"/>
      <p:regular r:id="rId34"/>
    </p:embeddedFont>
    <p:embeddedFont>
      <p:font typeface="Overpass Mono" panose="020B0009030203020204"/>
      <p:regular r:id="rId35"/>
    </p:embeddedFont>
    <p:embeddedFont>
      <p:font typeface="Anaheim" panose="0200050300000000000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2"/>
          <p:cNvSpPr txBox="1"/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7"/>
          <p:cNvSpPr txBox="1"/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19"/>
          <p:cNvSpPr txBox="1"/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20"/>
          <p:cNvSpPr txBox="1"/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5"/>
          <p:cNvSpPr txBox="1"/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 panose="020B0009030203020204"/>
              <a:buNone/>
              <a:defRPr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 panose="020B0009030203020204"/>
              <a:buNone/>
              <a:defRPr sz="2800" b="1">
                <a:solidFill>
                  <a:schemeClr val="lt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 panose="02000503000000000000"/>
              <a:buChar char="●"/>
              <a:defRPr sz="1800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●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●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ctrTitle"/>
          </p:nvPr>
        </p:nvSpPr>
        <p:spPr>
          <a:xfrm>
            <a:off x="306070" y="1688465"/>
            <a:ext cx="8754110" cy="2298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chemeClr val="bg1"/>
                </a:solidFill>
                <a:sym typeface="+mn-ea"/>
              </a:rPr>
              <a:t>OOP WITH C++</a:t>
            </a:r>
            <a:br>
              <a:rPr lang="en-US" altLang="zh-CN" sz="4000" dirty="0" smtClean="0">
                <a:solidFill>
                  <a:schemeClr val="bg1"/>
                </a:solidFill>
                <a:sym typeface="+mn-ea"/>
              </a:rPr>
            </a:br>
            <a:r>
              <a:rPr lang="en-US" altLang="zh-CN" sz="3200" dirty="0" smtClean="0">
                <a:solidFill>
                  <a:schemeClr val="bg1"/>
                </a:solidFill>
                <a:sym typeface="+mn-ea"/>
              </a:rPr>
              <a:t>Project on</a:t>
            </a:r>
            <a:r>
              <a:rPr lang="en-US" altLang="zh-CN" sz="4000" dirty="0" smtClean="0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 sz="4000" b="1" dirty="0" smtClean="0">
                <a:solidFill>
                  <a:schemeClr val="bg1"/>
                </a:solidFill>
                <a:sym typeface="+mn-ea"/>
              </a:rPr>
            </a:br>
            <a:r>
              <a:rPr lang="en-US" altLang="zh-CN" sz="4000" dirty="0" smtClean="0">
                <a:solidFill>
                  <a:schemeClr val="bg1"/>
                </a:solidFill>
                <a:sym typeface="+mn-ea"/>
              </a:rPr>
              <a:t>Concert Registration System</a:t>
            </a:r>
            <a:br>
              <a:rPr lang="en-US" altLang="zh-CN" sz="4000" dirty="0" smtClean="0">
                <a:solidFill>
                  <a:schemeClr val="bg1"/>
                </a:solidFill>
                <a:sym typeface="+mn-ea"/>
              </a:rPr>
            </a:br>
            <a:br>
              <a:rPr lang="en-US" altLang="zh-CN" sz="4000" dirty="0" smtClean="0">
                <a:solidFill>
                  <a:schemeClr val="bg1"/>
                </a:solidFill>
                <a:sym typeface="+mn-ea"/>
              </a:rPr>
            </a:br>
            <a:r>
              <a:rPr lang="en-US" altLang="zh-CN" sz="3200" dirty="0" smtClean="0">
                <a:solidFill>
                  <a:schemeClr val="bg1"/>
                </a:solidFill>
                <a:sym typeface="+mn-ea"/>
              </a:rPr>
              <a:t>Group-13</a:t>
            </a:r>
            <a:endParaRPr lang="en-US" altLang="zh-CN" sz="32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OUTPUT</a:t>
            </a:r>
            <a:endParaRPr lang="en-I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843915"/>
            <a:ext cx="3807460" cy="1281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2277110"/>
            <a:ext cx="3806825" cy="2712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30" y="699770"/>
            <a:ext cx="4380230" cy="212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830" y="2885440"/>
            <a:ext cx="4380230" cy="2120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OUTPUT</a:t>
            </a:r>
            <a:endParaRPr lang="en-IN" alt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743585"/>
            <a:ext cx="5815330" cy="1831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2713355"/>
            <a:ext cx="5824855" cy="2178050"/>
          </a:xfrm>
          <a:prstGeom prst="rect">
            <a:avLst/>
          </a:prstGeom>
        </p:spPr>
      </p:pic>
      <p:sp>
        <p:nvSpPr>
          <p:cNvPr id="10" name="Title 3"/>
          <p:cNvSpPr/>
          <p:nvPr/>
        </p:nvSpPr>
        <p:spPr>
          <a:xfrm>
            <a:off x="6047740" y="1491615"/>
            <a:ext cx="2882265" cy="3435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 panose="020B0009030203020204"/>
              <a:buNone/>
              <a:defRPr sz="3000" b="1" i="0" u="none" strike="noStrike" cap="none">
                <a:solidFill>
                  <a:schemeClr val="dk2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altLang="en-US" sz="1400"/>
              <a:t>FILE VIEW(ADD CONCERT)</a:t>
            </a:r>
            <a:endParaRPr lang="en-IN" altLang="en-US" sz="1400"/>
          </a:p>
        </p:txBody>
      </p:sp>
      <p:sp>
        <p:nvSpPr>
          <p:cNvPr id="11" name="Title 3"/>
          <p:cNvSpPr/>
          <p:nvPr/>
        </p:nvSpPr>
        <p:spPr>
          <a:xfrm>
            <a:off x="6064250" y="3412490"/>
            <a:ext cx="2969260" cy="3435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 panose="020B0009030203020204"/>
              <a:buNone/>
              <a:defRPr sz="3000" b="1" i="0" u="none" strike="noStrike" cap="none">
                <a:solidFill>
                  <a:schemeClr val="dk2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altLang="en-US" sz="1400"/>
              <a:t>FILE VIEW(REMOVE CONCERT)</a:t>
            </a:r>
            <a:endParaRPr lang="en-I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267970" y="769620"/>
            <a:ext cx="9057005" cy="66929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400">
                <a:sym typeface="+mn-ea"/>
              </a:rPr>
              <a:t>ISSUE 2: Admin’s End</a:t>
            </a:r>
            <a:br>
              <a:rPr lang="en-IN" altLang="en-GB" sz="2400">
                <a:sym typeface="+mn-ea"/>
              </a:rPr>
            </a:br>
            <a:r>
              <a:rPr lang="en-IN" altLang="en-GB" sz="2400">
                <a:sym typeface="+mn-ea"/>
              </a:rPr>
              <a:t>View Concert</a:t>
            </a:r>
            <a:br>
              <a:rPr lang="en-IN" altLang="en-GB" sz="2400">
                <a:sym typeface="+mn-ea"/>
              </a:rPr>
            </a:br>
            <a:r>
              <a:rPr lang="en-IN" altLang="en-GB" sz="2400">
                <a:sym typeface="+mn-ea"/>
              </a:rPr>
              <a:t>Modify Concert			</a:t>
            </a:r>
            <a:r>
              <a:rPr lang="en-IN" altLang="en-GB" sz="1400">
                <a:sym typeface="+mn-ea"/>
              </a:rPr>
              <a:t>Done By: Surya Pratap Singh Varma</a:t>
            </a:r>
            <a:br>
              <a:rPr lang="en-IN" altLang="en-GB" sz="1800">
                <a:sym typeface="+mn-ea"/>
              </a:rPr>
            </a:br>
            <a:endParaRPr lang="en-IN" altLang="en-GB" sz="1800">
              <a:sym typeface="+mn-ea"/>
            </a:endParaRPr>
          </a:p>
        </p:txBody>
      </p:sp>
      <p:sp>
        <p:nvSpPr>
          <p:cNvPr id="375" name="Google Shape;375;p32"/>
          <p:cNvSpPr txBox="1"/>
          <p:nvPr>
            <p:ph type="body" idx="1"/>
          </p:nvPr>
        </p:nvSpPr>
        <p:spPr>
          <a:xfrm>
            <a:off x="179070" y="3291840"/>
            <a:ext cx="3929380" cy="149161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IN" altLang="en-GB" sz="2400">
                <a:sym typeface="+mn-ea"/>
              </a:rPr>
              <a:t>Concepts Implemented:</a:t>
            </a:r>
            <a:br>
              <a:rPr lang="en-IN" altLang="en-GB" sz="2400">
                <a:sym typeface="+mn-ea"/>
              </a:rPr>
            </a:br>
            <a:br>
              <a:rPr lang="en-IN" altLang="en-GB" sz="2400">
                <a:sym typeface="+mn-ea"/>
              </a:rPr>
            </a:br>
            <a:r>
              <a:rPr lang="en-IN" altLang="en-GB" sz="2000">
                <a:sym typeface="+mn-ea"/>
              </a:rPr>
              <a:t>Class &amp; Objects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Single Inheritance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Array of Objects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Virtual Function</a:t>
            </a:r>
            <a:endParaRPr lang="en-IN" altLang="en-GB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699135"/>
            <a:ext cx="3904615" cy="4255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90" y="699135"/>
            <a:ext cx="4279900" cy="4255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2248" y="627380"/>
            <a:ext cx="3659505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OUTPUT</a:t>
            </a:r>
            <a:endParaRPr lang="en-I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699135"/>
            <a:ext cx="3221355" cy="4386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795" y="628015"/>
            <a:ext cx="3507740" cy="1146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05" y="1829435"/>
            <a:ext cx="3524250" cy="325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267970" y="769620"/>
            <a:ext cx="9057005" cy="66929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400">
                <a:sym typeface="+mn-ea"/>
              </a:rPr>
              <a:t>ISSUE 3: User’s End</a:t>
            </a:r>
            <a:br>
              <a:rPr lang="en-IN" altLang="en-GB" sz="2400">
                <a:sym typeface="+mn-ea"/>
              </a:rPr>
            </a:br>
            <a:r>
              <a:rPr lang="en-IN" altLang="en-GB" sz="2400">
                <a:sym typeface="+mn-ea"/>
              </a:rPr>
              <a:t>User Registration</a:t>
            </a:r>
            <a:br>
              <a:rPr lang="en-IN" altLang="en-GB" sz="2400">
                <a:sym typeface="+mn-ea"/>
              </a:rPr>
            </a:br>
            <a:r>
              <a:rPr lang="en-IN" altLang="en-GB" sz="2400">
                <a:sym typeface="+mn-ea"/>
              </a:rPr>
              <a:t>Book Tickets</a:t>
            </a:r>
            <a:r>
              <a:rPr lang="en-IN" altLang="en-GB" sz="2400">
                <a:sym typeface="+mn-ea"/>
              </a:rPr>
              <a:t>				</a:t>
            </a:r>
            <a:r>
              <a:rPr lang="en-IN" altLang="en-GB" sz="1800">
                <a:sym typeface="+mn-ea"/>
              </a:rPr>
              <a:t>Done By: Omkar Mishra</a:t>
            </a:r>
            <a:br>
              <a:rPr lang="en-IN" altLang="en-GB" sz="1800">
                <a:sym typeface="+mn-ea"/>
              </a:rPr>
            </a:br>
            <a:endParaRPr lang="en-IN" altLang="en-GB" sz="1800">
              <a:sym typeface="+mn-ea"/>
            </a:endParaRPr>
          </a:p>
        </p:txBody>
      </p:sp>
      <p:sp>
        <p:nvSpPr>
          <p:cNvPr id="375" name="Google Shape;375;p32"/>
          <p:cNvSpPr txBox="1"/>
          <p:nvPr>
            <p:ph type="body" idx="1"/>
          </p:nvPr>
        </p:nvSpPr>
        <p:spPr>
          <a:xfrm>
            <a:off x="179070" y="3435350"/>
            <a:ext cx="3929380" cy="149161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IN" altLang="en-GB" sz="2400">
                <a:sym typeface="+mn-ea"/>
              </a:rPr>
              <a:t>Concepts Implemented:</a:t>
            </a:r>
            <a:br>
              <a:rPr lang="en-IN" altLang="en-GB" sz="2400">
                <a:sym typeface="+mn-ea"/>
              </a:rPr>
            </a:br>
            <a:br>
              <a:rPr lang="en-IN" altLang="en-GB" sz="2400">
                <a:sym typeface="+mn-ea"/>
              </a:rPr>
            </a:br>
            <a:r>
              <a:rPr lang="en-IN" altLang="en-GB" sz="2000">
                <a:sym typeface="+mn-ea"/>
              </a:rPr>
              <a:t>Class &amp; Objects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Default Constructor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File Handling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Scope Resolution Operator</a:t>
            </a:r>
            <a:endParaRPr lang="en-IN" altLang="en-GB" sz="20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/>
              <a:t>    Static Variable</a:t>
            </a:r>
            <a:endParaRPr lang="en-IN" altLang="en-GB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627380"/>
            <a:ext cx="3323590" cy="4391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905" y="638810"/>
            <a:ext cx="4763135" cy="4380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627380"/>
            <a:ext cx="4197350" cy="4426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740" y="627380"/>
            <a:ext cx="4397375" cy="44265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363" y="969645"/>
            <a:ext cx="5154295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 idx="7"/>
          </p:nvPr>
        </p:nvSpPr>
        <p:spPr>
          <a:xfrm>
            <a:off x="1278255" y="342900"/>
            <a:ext cx="6588125" cy="54038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bg2"/>
                </a:solidFill>
              </a:rPr>
              <a:t>TEAM MEMBERS</a:t>
            </a:r>
            <a:endParaRPr lang="en-US" altLang="en-GB">
              <a:solidFill>
                <a:schemeClr val="bg2"/>
              </a:solidFill>
            </a:endParaRPr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34"/>
          <p:cNvSpPr txBox="1"/>
          <p:nvPr>
            <p:ph type="ctrTitle"/>
          </p:nvPr>
        </p:nvSpPr>
        <p:spPr>
          <a:xfrm flipH="1">
            <a:off x="2265680" y="1775460"/>
            <a:ext cx="2455545" cy="35687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PRANTIK BARIK</a:t>
            </a:r>
            <a:endParaRPr lang="en-US" altLang="en-GB"/>
          </a:p>
        </p:txBody>
      </p:sp>
      <p:sp>
        <p:nvSpPr>
          <p:cNvPr id="395" name="Google Shape;395;p34"/>
          <p:cNvSpPr txBox="1"/>
          <p:nvPr>
            <p:ph type="ctrTitle" idx="2"/>
          </p:nvPr>
        </p:nvSpPr>
        <p:spPr>
          <a:xfrm flipH="1">
            <a:off x="5216525" y="1775460"/>
            <a:ext cx="2797175" cy="35687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AADRIKA JAISWAL</a:t>
            </a:r>
            <a:endParaRPr lang="en-US" altLang="en-GB"/>
          </a:p>
        </p:txBody>
      </p:sp>
      <p:sp>
        <p:nvSpPr>
          <p:cNvPr id="397" name="Google Shape;397;p34"/>
          <p:cNvSpPr txBox="1"/>
          <p:nvPr>
            <p:ph type="ctrTitle" idx="3"/>
          </p:nvPr>
        </p:nvSpPr>
        <p:spPr>
          <a:xfrm flipH="1">
            <a:off x="2265680" y="3155950"/>
            <a:ext cx="2291715" cy="35687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OMKAR MISHRA</a:t>
            </a:r>
            <a:endParaRPr lang="en-US" altLang="en-GB"/>
          </a:p>
        </p:txBody>
      </p:sp>
      <p:sp>
        <p:nvSpPr>
          <p:cNvPr id="399" name="Google Shape;399;p34"/>
          <p:cNvSpPr txBox="1"/>
          <p:nvPr>
            <p:ph type="ctrTitle" idx="5"/>
          </p:nvPr>
        </p:nvSpPr>
        <p:spPr>
          <a:xfrm flipH="1">
            <a:off x="4358005" y="3371215"/>
            <a:ext cx="3181985" cy="35687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US" altLang="en-GB"/>
              <a:t>URYA PRATAP SINGH VARMA</a:t>
            </a:r>
            <a:endParaRPr lang="en-US" altLang="en-GB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34"/>
          <p:cNvSpPr txBox="1"/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ROLL: 21051218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414;p34"/>
          <p:cNvSpPr txBox="1"/>
          <p:nvPr/>
        </p:nvSpPr>
        <p:spPr>
          <a:xfrm flipH="1">
            <a:off x="5263208" y="2119932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4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ROLL: 21051531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414;p34"/>
          <p:cNvSpPr txBox="1"/>
          <p:nvPr/>
        </p:nvSpPr>
        <p:spPr>
          <a:xfrm flipH="1">
            <a:off x="2321253" y="3555032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4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ROLL: 21051230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414;p34"/>
          <p:cNvSpPr txBox="1"/>
          <p:nvPr/>
        </p:nvSpPr>
        <p:spPr>
          <a:xfrm flipH="1">
            <a:off x="5334963" y="37702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4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 panose="02000503000000000000"/>
              <a:buNone/>
              <a:defRPr sz="1200" b="0" i="0" u="none" strike="noStrike" cap="none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ROLL: 21051608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OUTPUT</a:t>
            </a:r>
            <a:endParaRPr lang="en-IN" altLang="en-US" sz="2000"/>
          </a:p>
        </p:txBody>
      </p:sp>
      <p:pic>
        <p:nvPicPr>
          <p:cNvPr id="3" name="Picture 2" descr="OOPC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095" y="635000"/>
            <a:ext cx="4407535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267970" y="769620"/>
            <a:ext cx="9057005" cy="66929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400">
                <a:sym typeface="+mn-ea"/>
              </a:rPr>
              <a:t>ISSUE 4: User’s End</a:t>
            </a:r>
            <a:br>
              <a:rPr lang="en-IN" altLang="en-GB" sz="2400">
                <a:sym typeface="+mn-ea"/>
              </a:rPr>
            </a:br>
            <a:r>
              <a:rPr lang="en-IN" altLang="en-GB" sz="2400">
                <a:sym typeface="+mn-ea"/>
              </a:rPr>
              <a:t>Cancel Tickets			    </a:t>
            </a:r>
            <a:r>
              <a:rPr lang="en-IN" altLang="en-GB" sz="1800">
                <a:sym typeface="+mn-ea"/>
              </a:rPr>
              <a:t>Done By:Aadrika Jaiswal</a:t>
            </a:r>
            <a:br>
              <a:rPr lang="en-IN" altLang="en-GB" sz="1800">
                <a:sym typeface="+mn-ea"/>
              </a:rPr>
            </a:br>
            <a:endParaRPr lang="en-IN" altLang="en-GB" sz="1800">
              <a:sym typeface="+mn-ea"/>
            </a:endParaRPr>
          </a:p>
        </p:txBody>
      </p:sp>
      <p:sp>
        <p:nvSpPr>
          <p:cNvPr id="375" name="Google Shape;375;p32"/>
          <p:cNvSpPr txBox="1"/>
          <p:nvPr>
            <p:ph type="body" idx="1"/>
          </p:nvPr>
        </p:nvSpPr>
        <p:spPr>
          <a:xfrm>
            <a:off x="179070" y="3435350"/>
            <a:ext cx="3929380" cy="149161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IN" altLang="en-GB" sz="2400">
                <a:sym typeface="+mn-ea"/>
              </a:rPr>
              <a:t>Concepts Implemented:</a:t>
            </a:r>
            <a:endParaRPr lang="en-IN" altLang="en-GB" sz="24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4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ym typeface="+mn-ea"/>
              </a:rPr>
              <a:t>Class &amp; Objects</a:t>
            </a:r>
            <a:endParaRPr lang="en-IN" altLang="en-GB" sz="20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ym typeface="+mn-ea"/>
              </a:rPr>
              <a:t>Constructors</a:t>
            </a:r>
            <a:endParaRPr lang="en-IN" altLang="en-GB" sz="20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ym typeface="+mn-ea"/>
              </a:rPr>
              <a:t>Array Of Objects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Friend Function &amp; Friend Class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Scope Resolution Operator</a:t>
            </a:r>
            <a:endParaRPr lang="en-IN" altLang="en-GB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627380"/>
            <a:ext cx="2929255" cy="441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627380"/>
            <a:ext cx="4603115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659130"/>
            <a:ext cx="7658100" cy="4255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OUTPUT</a:t>
            </a:r>
            <a:endParaRPr lang="en-IN" altLang="en-US" sz="2000"/>
          </a:p>
        </p:txBody>
      </p:sp>
      <p:pic>
        <p:nvPicPr>
          <p:cNvPr id="2" name="Picture 1" descr="WhatsApp Image 2022-11-23 at 1.15.39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570" y="640715"/>
            <a:ext cx="2941955" cy="4383405"/>
          </a:xfrm>
          <a:prstGeom prst="rect">
            <a:avLst/>
          </a:prstGeom>
        </p:spPr>
      </p:pic>
      <p:pic>
        <p:nvPicPr>
          <p:cNvPr id="5" name="Picture 4" descr="WhatsApp Image 2022-11-23 at 1.15.54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30" y="640715"/>
            <a:ext cx="2941955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CONCLUSION</a:t>
            </a:r>
            <a:endParaRPr lang="en-IN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202815" y="1553845"/>
            <a:ext cx="4817110" cy="27997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From this mini project on Concert Registration System, we conclude that C++, an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bject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riented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rogramming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anguage can ease the process of coding in order to maintain the records of bookings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and cancellations or modifications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from both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dmin as well as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ser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’s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End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ata encapsulation, abstraction and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friend function and classes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facilities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in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this language provides is great help in maintaining the security as well as simplicity of the codes to maintain the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egistration system and records.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REFERENCES</a:t>
            </a:r>
            <a:endParaRPr lang="en-IN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388235" y="1538605"/>
            <a:ext cx="67989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Ideas Taken From: 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1. https://github.com/HxnDev/Event-Management-System-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 in-JavaFX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2. GeeksForGeeks &amp; Reference Books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/>
          <p:nvPr>
            <p:ph type="title"/>
          </p:nvPr>
        </p:nvSpPr>
        <p:spPr>
          <a:xfrm>
            <a:off x="2880095" y="1202535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THANKS!</a:t>
            </a:r>
            <a:endParaRPr lang="en-GB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23;p63"/>
          <p:cNvGrpSpPr/>
          <p:nvPr/>
        </p:nvGrpSpPr>
        <p:grpSpPr>
          <a:xfrm>
            <a:off x="0" y="699135"/>
            <a:ext cx="6471920" cy="159385"/>
            <a:chOff x="3200660" y="2180272"/>
            <a:chExt cx="2563824" cy="378237"/>
          </a:xfrm>
          <a:solidFill>
            <a:schemeClr val="tx2"/>
          </a:solidFill>
        </p:grpSpPr>
        <p:sp>
          <p:nvSpPr>
            <p:cNvPr id="2" name="Google Shape;5224;p63"/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5225;p63"/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5226;p63"/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5227;p63"/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5228;p63"/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5229;p63"/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5230;p63"/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5231;p63"/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5232;p63"/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5233;p63"/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5234;p63"/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5235;p63"/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5236;p63"/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5237;p63"/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5238;p63"/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5239;p63"/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5240;p63"/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5241;p63"/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0" name="Google Shape;340;p28"/>
          <p:cNvSpPr txBox="1"/>
          <p:nvPr>
            <p:ph type="title"/>
          </p:nvPr>
        </p:nvSpPr>
        <p:spPr>
          <a:xfrm>
            <a:off x="1278000" y="12793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bg1"/>
                </a:solidFill>
              </a:rPr>
              <a:t>CONTENTS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341" name="Google Shape;341;p28"/>
          <p:cNvSpPr txBox="1"/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2"/>
                </a:solidFill>
              </a:rPr>
              <a:t>INTRODUCTION</a:t>
            </a:r>
            <a:endParaRPr lang="en-US" sz="2800" b="1">
              <a:solidFill>
                <a:schemeClr val="bg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ISSUES TO BE RESOLVED</a:t>
            </a:r>
            <a:endParaRPr lang="en-US" sz="2800" b="1">
              <a:solidFill>
                <a:schemeClr val="accent6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2"/>
                </a:solidFill>
              </a:rPr>
              <a:t>CONCEPTS IMPLEMENTED</a:t>
            </a:r>
            <a:endParaRPr lang="en-US" sz="2800"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IMPLEMENTATION</a:t>
            </a:r>
            <a:endParaRPr lang="en-US" sz="2800"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2"/>
                </a:solidFill>
              </a:rPr>
              <a:t>RESULT DISCUSSION</a:t>
            </a:r>
            <a:endParaRPr lang="en-US" sz="2800" b="1">
              <a:solidFill>
                <a:schemeClr val="bg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CONCLUSION</a:t>
            </a:r>
            <a:endParaRPr lang="en-US" sz="2800" b="1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2"/>
                </a:solidFill>
              </a:rPr>
              <a:t>REFERENCES</a:t>
            </a:r>
            <a:endParaRPr lang="en-US"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/>
          </a:p>
        </p:txBody>
      </p:sp>
      <p:grpSp>
        <p:nvGrpSpPr>
          <p:cNvPr id="5223" name="Google Shape;5223;p63"/>
          <p:cNvGrpSpPr/>
          <p:nvPr/>
        </p:nvGrpSpPr>
        <p:grpSpPr>
          <a:xfrm>
            <a:off x="3139440" y="4587875"/>
            <a:ext cx="6005195" cy="159385"/>
            <a:chOff x="3200660" y="2180272"/>
            <a:chExt cx="2563824" cy="378237"/>
          </a:xfrm>
          <a:solidFill>
            <a:schemeClr val="accent2"/>
          </a:solidFill>
        </p:grpSpPr>
        <p:sp>
          <p:nvSpPr>
            <p:cNvPr id="5224" name="Google Shape;5224;p63"/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5" name="Google Shape;5225;p63"/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6" name="Google Shape;5226;p63"/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7" name="Google Shape;5227;p63"/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8" name="Google Shape;5228;p63"/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9" name="Google Shape;5229;p63"/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0" name="Google Shape;5230;p63"/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1" name="Google Shape;5231;p63"/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2" name="Google Shape;5232;p63"/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3" name="Google Shape;5233;p63"/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4" name="Google Shape;5234;p63"/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5" name="Google Shape;5235;p63"/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6" name="Google Shape;5236;p63"/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7" name="Google Shape;5237;p63"/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8" name="Google Shape;5238;p63"/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9" name="Google Shape;5239;p63"/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0" name="Google Shape;5240;p63"/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1" name="Google Shape;5241;p63"/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124075" y="1125855"/>
            <a:ext cx="48793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1200"/>
              <a:t>Concert’s are a huge deal in India.</a:t>
            </a:r>
            <a:endParaRPr lang="en-IN" altLang="en-US" sz="1200"/>
          </a:p>
          <a:p>
            <a:pPr algn="l"/>
            <a:r>
              <a:rPr lang="en-US" sz="1200"/>
              <a:t>For the </a:t>
            </a:r>
            <a:r>
              <a:rPr lang="en-IN" altLang="en-US" sz="1200"/>
              <a:t>most </a:t>
            </a:r>
            <a:r>
              <a:rPr lang="en-US" sz="1200"/>
              <a:t>people and even for many event marketers, the only bottleneck is the registration process. When it comes to designing an experience for </a:t>
            </a:r>
            <a:r>
              <a:rPr lang="en-IN" altLang="en-US" sz="1200"/>
              <a:t>a concert</a:t>
            </a:r>
            <a:r>
              <a:rPr lang="en-US" sz="1200"/>
              <a:t>, most frequently, they are questioning how to do a registration.</a:t>
            </a:r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Maintaining a proper and  accurate Concert Registration system is essential for the easy flow of the registration process.</a:t>
            </a:r>
            <a:endParaRPr lang="en-US" sz="1200"/>
          </a:p>
          <a:p>
            <a:pPr algn="l"/>
            <a:r>
              <a:rPr lang="en-US" sz="1200"/>
              <a:t>An efficient concert registration system requires maintaining booking records for the concert at both the admin end and the user end.</a:t>
            </a:r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C++ being an object oriented programming language, can very well satisfy the need for this efficient concert registration system.</a:t>
            </a:r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200"/>
              <a:t>Th</a:t>
            </a:r>
            <a:r>
              <a:rPr lang="en-IN" altLang="en-US" sz="1200"/>
              <a:t>u</a:t>
            </a:r>
            <a:r>
              <a:rPr lang="en-US" sz="1200"/>
              <a:t>s </a:t>
            </a:r>
            <a:r>
              <a:rPr lang="en-IN" altLang="en-US" sz="1200"/>
              <a:t>we have designed </a:t>
            </a:r>
            <a:r>
              <a:rPr lang="en-US" sz="1200"/>
              <a:t>a fully functional </a:t>
            </a:r>
            <a:r>
              <a:rPr lang="en-IN" altLang="en-US" sz="1200"/>
              <a:t>Concert</a:t>
            </a:r>
            <a:r>
              <a:rPr lang="en-US" sz="1200"/>
              <a:t> </a:t>
            </a:r>
            <a:r>
              <a:rPr lang="en-IN" altLang="en-US" sz="1200"/>
              <a:t>Registration</a:t>
            </a:r>
            <a:r>
              <a:rPr lang="en-US" sz="1200"/>
              <a:t> System using </a:t>
            </a:r>
            <a:r>
              <a:rPr lang="en-IN" altLang="en-US" sz="1200"/>
              <a:t>C++</a:t>
            </a:r>
            <a:r>
              <a:rPr lang="en-US" sz="1200"/>
              <a:t>. It is a one stop </a:t>
            </a:r>
            <a:r>
              <a:rPr lang="en-IN" altLang="en-US" sz="1200"/>
              <a:t>Concert</a:t>
            </a:r>
            <a:r>
              <a:rPr lang="en-US" sz="1200"/>
              <a:t> </a:t>
            </a:r>
            <a:r>
              <a:rPr lang="en-IN" altLang="en-US" sz="1200"/>
              <a:t>registration</a:t>
            </a:r>
            <a:r>
              <a:rPr lang="en-US" sz="1200"/>
              <a:t> service for clients where they can book their event with everything at one place. This </a:t>
            </a:r>
            <a:r>
              <a:rPr lang="en-IN" altLang="en-US" sz="1200"/>
              <a:t>system</a:t>
            </a:r>
            <a:r>
              <a:rPr lang="en-US" sz="1200"/>
              <a:t> currently has </a:t>
            </a:r>
            <a:r>
              <a:rPr lang="en-IN" altLang="en-US" sz="1200"/>
              <a:t>Client Registration, Book Tickets</a:t>
            </a:r>
            <a:r>
              <a:rPr lang="en-US" sz="1200"/>
              <a:t>,</a:t>
            </a:r>
            <a:r>
              <a:rPr lang="en-IN" altLang="en-US" sz="1200"/>
              <a:t> Cancel Ticket </a:t>
            </a:r>
            <a:r>
              <a:rPr lang="en-US" sz="1200"/>
              <a:t>alongwith </a:t>
            </a:r>
            <a:r>
              <a:rPr lang="en-IN" altLang="en-US" sz="1200"/>
              <a:t>an Admin’s End where admin can Add, Cancel or View Events </a:t>
            </a:r>
            <a:r>
              <a:rPr lang="en-US" sz="1200"/>
              <a:t>all at one place, You do not need to contact different people for different tasks. Everything is available on a single click.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683895" y="2428240"/>
            <a:ext cx="2908300" cy="2148205"/>
          </a:xfrm>
        </p:spPr>
        <p:txBody>
          <a:bodyPr/>
          <a:p>
            <a:pPr marL="114300" indent="0">
              <a:buFont typeface="Arial" panose="020B0604020202020204" pitchFamily="34" charset="0"/>
            </a:pPr>
            <a:r>
              <a:rPr lang="en-US" sz="1800">
                <a:solidFill>
                  <a:schemeClr val="tx2"/>
                </a:solidFill>
                <a:sym typeface="+mn-ea"/>
              </a:rPr>
              <a:t>ISSUE - 01</a:t>
            </a:r>
            <a:endParaRPr lang="en-US" sz="1800"/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ym typeface="+mn-ea"/>
              </a:rPr>
              <a:t>Add Concerts</a:t>
            </a:r>
            <a:endParaRPr lang="en-US" sz="1800"/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ym typeface="+mn-ea"/>
              </a:rPr>
              <a:t>Remove Concerts</a:t>
            </a:r>
            <a:endParaRPr lang="en-US" sz="1800"/>
          </a:p>
          <a:p>
            <a:pPr marL="114300" indent="0">
              <a:buFont typeface="Arial" panose="020B0604020202020204" pitchFamily="34" charset="0"/>
            </a:pPr>
            <a:endParaRPr lang="en-US" sz="1800"/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olidFill>
                  <a:schemeClr val="tx2"/>
                </a:solidFill>
                <a:sym typeface="+mn-ea"/>
              </a:rPr>
              <a:t>ISSUE - 02</a:t>
            </a:r>
            <a:endParaRPr lang="en-US" sz="1800">
              <a:solidFill>
                <a:schemeClr val="tx2"/>
              </a:solidFill>
              <a:sym typeface="+mn-ea"/>
            </a:endParaRPr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ym typeface="+mn-ea"/>
              </a:rPr>
              <a:t>View Concerts</a:t>
            </a:r>
            <a:endParaRPr lang="en-US" sz="1800"/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ym typeface="+mn-ea"/>
              </a:rPr>
              <a:t>Modify Ticket Prices</a:t>
            </a:r>
            <a:endParaRPr lang="en-US" sz="1800"/>
          </a:p>
          <a:p>
            <a:pPr marL="114300" indent="0">
              <a:buFont typeface="Arial" panose="020B0604020202020204" pitchFamily="34" charset="0"/>
            </a:pPr>
            <a:endParaRPr lang="en-US" sz="1800"/>
          </a:p>
          <a:p>
            <a:endParaRPr lang="en-US" sz="1800"/>
          </a:p>
        </p:txBody>
      </p:sp>
      <p:sp>
        <p:nvSpPr>
          <p:cNvPr id="7" name="Subtitle 6"/>
          <p:cNvSpPr/>
          <p:nvPr>
            <p:ph type="subTitle" idx="3"/>
          </p:nvPr>
        </p:nvSpPr>
        <p:spPr>
          <a:xfrm>
            <a:off x="5035550" y="2179955"/>
            <a:ext cx="3370580" cy="2167890"/>
          </a:xfrm>
        </p:spPr>
        <p:txBody>
          <a:bodyPr/>
          <a:p>
            <a:pPr marL="114300" indent="0">
              <a:buFont typeface="Arial" panose="020B0604020202020204" pitchFamily="34" charset="0"/>
            </a:pPr>
            <a:endParaRPr lang="en-US" sz="1800"/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olidFill>
                  <a:schemeClr val="tx2"/>
                </a:solidFill>
                <a:sym typeface="+mn-ea"/>
              </a:rPr>
              <a:t>ISSUE - 03</a:t>
            </a:r>
            <a:endParaRPr lang="en-US" sz="1800"/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ym typeface="+mn-ea"/>
              </a:rPr>
              <a:t>  User/Client Registration</a:t>
            </a:r>
            <a:endParaRPr lang="en-US" sz="1800">
              <a:sym typeface="+mn-ea"/>
            </a:endParaRPr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ym typeface="+mn-ea"/>
              </a:rPr>
              <a:t>Book Tickets</a:t>
            </a:r>
            <a:endParaRPr lang="en-US" sz="1800"/>
          </a:p>
          <a:p>
            <a:pPr marL="114300" indent="0">
              <a:buFont typeface="Arial" panose="020B0604020202020204" pitchFamily="34" charset="0"/>
            </a:pPr>
            <a:endParaRPr lang="en-US" sz="1800"/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olidFill>
                  <a:schemeClr val="tx2"/>
                </a:solidFill>
                <a:sym typeface="+mn-ea"/>
              </a:rPr>
              <a:t>ISSUE - 04</a:t>
            </a:r>
            <a:endParaRPr lang="en-US" sz="1800">
              <a:solidFill>
                <a:schemeClr val="tx2"/>
              </a:solidFill>
              <a:sym typeface="+mn-ea"/>
            </a:endParaRPr>
          </a:p>
          <a:p>
            <a:pPr marL="114300" indent="0">
              <a:buFont typeface="Arial" panose="020B0604020202020204" pitchFamily="34" charset="0"/>
            </a:pPr>
            <a:r>
              <a:rPr lang="en-US" sz="1800">
                <a:sym typeface="+mn-ea"/>
              </a:rPr>
              <a:t>Cancel Ticket</a:t>
            </a:r>
            <a:endParaRPr lang="en-US" sz="1800">
              <a:sym typeface="+mn-ea"/>
            </a:endParaRPr>
          </a:p>
          <a:p>
            <a:endParaRPr lang="en-US" sz="1800">
              <a:sym typeface="+mn-ea"/>
            </a:endParaRPr>
          </a:p>
        </p:txBody>
      </p:sp>
      <p:sp>
        <p:nvSpPr>
          <p:cNvPr id="29" name="Title 28"/>
          <p:cNvSpPr/>
          <p:nvPr/>
        </p:nvSpPr>
        <p:spPr>
          <a:xfrm>
            <a:off x="1278255" y="271145"/>
            <a:ext cx="6412230" cy="5632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 panose="020B0009030203020204"/>
              <a:buNone/>
              <a:defRPr sz="3000" b="1" i="0" u="none" strike="noStrike" cap="none">
                <a:solidFill>
                  <a:schemeClr val="dk2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/>
              <a:t>ISSUES TO BE RESOLVED</a:t>
            </a:r>
            <a:endParaRPr lang="en-US"/>
          </a:p>
        </p:txBody>
      </p:sp>
      <p:sp>
        <p:nvSpPr>
          <p:cNvPr id="10" name="Title 28"/>
          <p:cNvSpPr/>
          <p:nvPr/>
        </p:nvSpPr>
        <p:spPr>
          <a:xfrm>
            <a:off x="5796915" y="1564640"/>
            <a:ext cx="2174240" cy="4521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 panose="020B0009030203020204"/>
              <a:buNone/>
              <a:defRPr sz="3000" b="1" i="0" u="none" strike="noStrike" cap="none">
                <a:solidFill>
                  <a:schemeClr val="dk2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altLang="en-US" sz="2000">
                <a:solidFill>
                  <a:schemeClr val="bg1"/>
                </a:solidFill>
              </a:rPr>
              <a:t>User’s End</a:t>
            </a:r>
            <a:endParaRPr lang="en-IN" altLang="en-US" sz="2000">
              <a:solidFill>
                <a:schemeClr val="bg1"/>
              </a:solidFill>
            </a:endParaRPr>
          </a:p>
        </p:txBody>
      </p:sp>
      <p:sp>
        <p:nvSpPr>
          <p:cNvPr id="11" name="Title 28"/>
          <p:cNvSpPr/>
          <p:nvPr/>
        </p:nvSpPr>
        <p:spPr>
          <a:xfrm>
            <a:off x="1116330" y="1548130"/>
            <a:ext cx="2174240" cy="452120"/>
          </a:xfrm>
          <a:prstGeom prst="rect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 panose="020B0009030203020204"/>
              <a:buNone/>
              <a:defRPr sz="3000" b="1" i="0" u="none" strike="noStrike" cap="none">
                <a:solidFill>
                  <a:schemeClr val="dk2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altLang="en-US" sz="2000">
                <a:solidFill>
                  <a:schemeClr val="bg1"/>
                </a:solidFill>
              </a:rPr>
              <a:t>Admin’s End</a:t>
            </a:r>
            <a:endParaRPr lang="en-I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267970" y="769620"/>
            <a:ext cx="9057005" cy="66929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400">
                <a:sym typeface="+mn-ea"/>
              </a:rPr>
              <a:t>ISSUE 1: Admin’s End</a:t>
            </a:r>
            <a:br>
              <a:rPr lang="en-IN" altLang="en-GB" sz="2400">
                <a:sym typeface="+mn-ea"/>
              </a:rPr>
            </a:br>
            <a:r>
              <a:rPr lang="en-IN" altLang="en-GB" sz="2400">
                <a:sym typeface="+mn-ea"/>
              </a:rPr>
              <a:t>Add Concert</a:t>
            </a:r>
            <a:br>
              <a:rPr lang="en-IN" altLang="en-GB" sz="2400">
                <a:sym typeface="+mn-ea"/>
              </a:rPr>
            </a:br>
            <a:r>
              <a:rPr lang="en-IN" altLang="en-GB" sz="2400">
                <a:sym typeface="+mn-ea"/>
              </a:rPr>
              <a:t>Remove Concert				</a:t>
            </a:r>
            <a:r>
              <a:rPr lang="en-IN" altLang="en-GB" sz="1800">
                <a:sym typeface="+mn-ea"/>
              </a:rPr>
              <a:t>Done By: Prantik Barik</a:t>
            </a:r>
            <a:br>
              <a:rPr lang="en-IN" altLang="en-GB" sz="1800">
                <a:sym typeface="+mn-ea"/>
              </a:rPr>
            </a:br>
            <a:endParaRPr lang="en-IN" altLang="en-GB" sz="1800">
              <a:sym typeface="+mn-ea"/>
            </a:endParaRPr>
          </a:p>
        </p:txBody>
      </p:sp>
      <p:sp>
        <p:nvSpPr>
          <p:cNvPr id="375" name="Google Shape;375;p32"/>
          <p:cNvSpPr txBox="1"/>
          <p:nvPr>
            <p:ph type="body" idx="1"/>
          </p:nvPr>
        </p:nvSpPr>
        <p:spPr>
          <a:xfrm>
            <a:off x="179070" y="3435350"/>
            <a:ext cx="3929380" cy="149161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IN" altLang="en-GB" sz="2400">
                <a:sym typeface="+mn-ea"/>
              </a:rPr>
              <a:t>Concepts Implemented:</a:t>
            </a:r>
            <a:br>
              <a:rPr lang="en-IN" altLang="en-GB" sz="2400">
                <a:sym typeface="+mn-ea"/>
              </a:rPr>
            </a:br>
            <a:br>
              <a:rPr lang="en-IN" altLang="en-GB" sz="2400">
                <a:sym typeface="+mn-ea"/>
              </a:rPr>
            </a:br>
            <a:r>
              <a:rPr lang="en-IN" altLang="en-GB" sz="2000">
                <a:sym typeface="+mn-ea"/>
              </a:rPr>
              <a:t>Class &amp; Objects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Constructor &amp; Destructors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File Handling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Scope Resolution Operator</a:t>
            </a:r>
            <a:br>
              <a:rPr lang="en-IN" altLang="en-GB" sz="2000">
                <a:sym typeface="+mn-ea"/>
              </a:rPr>
            </a:br>
            <a:r>
              <a:rPr lang="en-IN" altLang="en-GB" sz="2000">
                <a:sym typeface="+mn-ea"/>
              </a:rPr>
              <a:t>Standard Template Library</a:t>
            </a:r>
            <a:endParaRPr lang="en-IN" altLang="en-GB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699453"/>
            <a:ext cx="3258820" cy="4364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80" y="699453"/>
            <a:ext cx="3258820" cy="4364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915035"/>
            <a:ext cx="4291965" cy="1740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3002280"/>
            <a:ext cx="4291965" cy="1845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40" y="627380"/>
            <a:ext cx="3878580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1547495" y="123825"/>
            <a:ext cx="5927725" cy="438785"/>
          </a:xfrm>
          <a:ln>
            <a:solidFill>
              <a:schemeClr val="tx2"/>
            </a:solidFill>
          </a:ln>
        </p:spPr>
        <p:txBody>
          <a:bodyPr/>
          <a:p>
            <a:r>
              <a:rPr lang="en-IN" altLang="en-US" sz="2000"/>
              <a:t>Implementation Code</a:t>
            </a:r>
            <a:endParaRPr lang="en-IN" alt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699770"/>
            <a:ext cx="4980305" cy="4291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699770"/>
            <a:ext cx="3667760" cy="1398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05" y="2788285"/>
            <a:ext cx="1785620" cy="1094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3289</Words>
  <Application>WPS Presentation</Application>
  <PresentationFormat/>
  <Paragraphs>147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SimSun</vt:lpstr>
      <vt:lpstr>Wingdings</vt:lpstr>
      <vt:lpstr>Arial</vt:lpstr>
      <vt:lpstr>Overpass Mono</vt:lpstr>
      <vt:lpstr>Anaheim</vt:lpstr>
      <vt:lpstr>Raleway SemiBold</vt:lpstr>
      <vt:lpstr>AMGDT</vt:lpstr>
      <vt:lpstr>Nunito Light</vt:lpstr>
      <vt:lpstr>Barlow Condensed ExtraBold</vt:lpstr>
      <vt:lpstr>Roboto</vt:lpstr>
      <vt:lpstr>Roboto Condensed Light</vt:lpstr>
      <vt:lpstr>Barlow</vt:lpstr>
      <vt:lpstr>Microsoft YaHei</vt:lpstr>
      <vt:lpstr>Arial Unicode MS</vt:lpstr>
      <vt:lpstr>Times New Roman</vt:lpstr>
      <vt:lpstr>Programming Lesson by Slidesgo</vt:lpstr>
      <vt:lpstr>OOP WITH C++ Project on  Concert Registration System  Group-13</vt:lpstr>
      <vt:lpstr>SURYA PRATAP SINGH VARMA</vt:lpstr>
      <vt:lpstr>CONTENTS</vt:lpstr>
      <vt:lpstr>INTRODUCTION</vt:lpstr>
      <vt:lpstr>PowerPoint 演示文稿</vt:lpstr>
      <vt:lpstr>ISSUE 1: Admin’s End Add Concert Remove Concert				Done By: Prantik Barik </vt:lpstr>
      <vt:lpstr>Implementation Code</vt:lpstr>
      <vt:lpstr>Implementation Code</vt:lpstr>
      <vt:lpstr>Implementation Code</vt:lpstr>
      <vt:lpstr>OUTPUT</vt:lpstr>
      <vt:lpstr>OUTPUT</vt:lpstr>
      <vt:lpstr>ISSUE 2: Admin’s End View Concert Modify Concert			Done By: Surya Pratap Singh Varma </vt:lpstr>
      <vt:lpstr>Implementation Code</vt:lpstr>
      <vt:lpstr>Implementation Code</vt:lpstr>
      <vt:lpstr>Implementation Code</vt:lpstr>
      <vt:lpstr>ISSUE 3: User’s End User Registration Book Tickets				Done By: Omkar Mishra </vt:lpstr>
      <vt:lpstr>Implementation Code</vt:lpstr>
      <vt:lpstr>Implementation Code</vt:lpstr>
      <vt:lpstr>Implementation Code</vt:lpstr>
      <vt:lpstr>OUTPUT</vt:lpstr>
      <vt:lpstr>ISSUE 4: User’s End Cancel Tickets			    Done By:Aadrika Jaiswal </vt:lpstr>
      <vt:lpstr>Implementation Code</vt:lpstr>
      <vt:lpstr>Implementation Code</vt:lpstr>
      <vt:lpstr>OUTPUT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WITH C++ Project on  Concert Registration System  Group-13</dc:title>
  <dc:creator/>
  <cp:lastModifiedBy>KIIT</cp:lastModifiedBy>
  <cp:revision>13</cp:revision>
  <dcterms:created xsi:type="dcterms:W3CDTF">2022-11-22T15:50:00Z</dcterms:created>
  <dcterms:modified xsi:type="dcterms:W3CDTF">2022-11-23T06:33:41Z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6D73A7AEF40C4E4C99E783AE3FFC6920</vt:lpwstr>
  </property>
  <property fmtid="{D5CDD505-2E9C-101B-9397-08002B2CF9AE}" pid="3" name="KSOProductBuildVer">
    <vt:lpwstr>1033-11.2.0.11214</vt:lpwstr>
  </property>
</Properties>
</file>