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4"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52" autoAdjust="0"/>
  </p:normalViewPr>
  <p:slideViewPr>
    <p:cSldViewPr snapToGrid="0">
      <p:cViewPr varScale="1">
        <p:scale>
          <a:sx n="51" d="100"/>
          <a:sy n="51" d="100"/>
        </p:scale>
        <p:origin x="12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BCC5E-0D21-4E84-9475-E3ABE20D7B0D}"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6FD5C-6078-4668-A335-8BEB1182AC92}" type="slidenum">
              <a:rPr lang="en-IN" smtClean="0"/>
              <a:t>‹#›</a:t>
            </a:fld>
            <a:endParaRPr lang="en-IN"/>
          </a:p>
        </p:txBody>
      </p:sp>
    </p:spTree>
    <p:extLst>
      <p:ext uri="{BB962C8B-B14F-4D97-AF65-F5344CB8AC3E}">
        <p14:creationId xmlns:p14="http://schemas.microsoft.com/office/powerpoint/2010/main" val="22315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IAM is an essential part of cybersecurity and IT management. It ensures that only </a:t>
            </a:r>
            <a:r>
              <a:rPr lang="en-US" b="1" dirty="0"/>
              <a:t>authorized individuals</a:t>
            </a:r>
            <a:r>
              <a:rPr lang="en-US" dirty="0"/>
              <a:t> can access specific systems or data based on predefined rules. This is important because organizations handle sensitive data such as customer information, financial records, or trade secrets. Without IAM, any user could access any resource, leading to security risks. IAM also helps </a:t>
            </a:r>
            <a:r>
              <a:rPr lang="en-US" b="1" dirty="0"/>
              <a:t>improve efficiency</a:t>
            </a:r>
            <a:r>
              <a:rPr lang="en-US" dirty="0"/>
              <a:t> by managing access centrally rather than manually assigning permissions for each user.</a:t>
            </a:r>
            <a:endParaRPr lang="en-IN" dirty="0"/>
          </a:p>
        </p:txBody>
      </p:sp>
      <p:sp>
        <p:nvSpPr>
          <p:cNvPr id="4" name="Slide Number Placeholder 3"/>
          <p:cNvSpPr>
            <a:spLocks noGrp="1"/>
          </p:cNvSpPr>
          <p:nvPr>
            <p:ph type="sldNum" sz="quarter" idx="5"/>
          </p:nvPr>
        </p:nvSpPr>
        <p:spPr/>
        <p:txBody>
          <a:bodyPr/>
          <a:lstStyle/>
          <a:p>
            <a:fld id="{5C66FD5C-6078-4668-A335-8BEB1182AC92}" type="slidenum">
              <a:rPr lang="en-IN" smtClean="0"/>
              <a:t>1</a:t>
            </a:fld>
            <a:endParaRPr lang="en-IN"/>
          </a:p>
        </p:txBody>
      </p:sp>
    </p:spTree>
    <p:extLst>
      <p:ext uri="{BB962C8B-B14F-4D97-AF65-F5344CB8AC3E}">
        <p14:creationId xmlns:p14="http://schemas.microsoft.com/office/powerpoint/2010/main" val="16167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IAM is crucial because cyberattacks often exploit weak access controls. With IAM, organizations can enforce </a:t>
            </a:r>
            <a:r>
              <a:rPr lang="en-US" b="1" dirty="0"/>
              <a:t>security best practices</a:t>
            </a:r>
            <a:r>
              <a:rPr lang="en-US" dirty="0"/>
              <a:t>, ensuring users have </a:t>
            </a:r>
            <a:r>
              <a:rPr lang="en-US" b="1" dirty="0"/>
              <a:t>only the necessary permissions</a:t>
            </a:r>
            <a:r>
              <a:rPr lang="en-US" dirty="0"/>
              <a:t> to perform their jobs. This follows the </a:t>
            </a:r>
            <a:r>
              <a:rPr lang="en-US" b="1" dirty="0"/>
              <a:t>Principle of Least Privilege (</a:t>
            </a:r>
            <a:r>
              <a:rPr lang="en-US" b="1" dirty="0" err="1"/>
              <a:t>PoLP</a:t>
            </a:r>
            <a:r>
              <a:rPr lang="en-US" b="1" dirty="0"/>
              <a:t>)</a:t>
            </a:r>
            <a:r>
              <a:rPr lang="en-US" dirty="0"/>
              <a:t>—minimizing access rights to reduce risks. IAM also helps businesses comply with regulations like </a:t>
            </a:r>
            <a:r>
              <a:rPr lang="en-US" b="1" dirty="0"/>
              <a:t>GDPR (for data protection in Europe)</a:t>
            </a:r>
            <a:r>
              <a:rPr lang="en-US" dirty="0"/>
              <a:t> or </a:t>
            </a:r>
            <a:r>
              <a:rPr lang="en-US" b="1" dirty="0"/>
              <a:t>HIPAA (for healthcare security in the U.S.).</a:t>
            </a:r>
            <a:r>
              <a:rPr lang="en-US" dirty="0"/>
              <a:t> Additionally, features like </a:t>
            </a:r>
            <a:r>
              <a:rPr lang="en-US" b="1" dirty="0"/>
              <a:t>SSO and MFA</a:t>
            </a:r>
            <a:r>
              <a:rPr lang="en-US" dirty="0"/>
              <a:t> make login processes both more secure and user-friendly.</a:t>
            </a:r>
            <a:endParaRPr lang="en-IN" dirty="0"/>
          </a:p>
        </p:txBody>
      </p:sp>
      <p:sp>
        <p:nvSpPr>
          <p:cNvPr id="4" name="Slide Number Placeholder 3"/>
          <p:cNvSpPr>
            <a:spLocks noGrp="1"/>
          </p:cNvSpPr>
          <p:nvPr>
            <p:ph type="sldNum" sz="quarter" idx="5"/>
          </p:nvPr>
        </p:nvSpPr>
        <p:spPr/>
        <p:txBody>
          <a:bodyPr/>
          <a:lstStyle/>
          <a:p>
            <a:fld id="{5C66FD5C-6078-4668-A335-8BEB1182AC92}" type="slidenum">
              <a:rPr lang="en-IN" smtClean="0"/>
              <a:t>2</a:t>
            </a:fld>
            <a:endParaRPr lang="en-IN"/>
          </a:p>
        </p:txBody>
      </p:sp>
    </p:spTree>
    <p:extLst>
      <p:ext uri="{BB962C8B-B14F-4D97-AF65-F5344CB8AC3E}">
        <p14:creationId xmlns:p14="http://schemas.microsoft.com/office/powerpoint/2010/main" val="1047475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IAM should be used whenever an organization needs to </a:t>
            </a:r>
            <a:r>
              <a:rPr lang="en-US" b="1" dirty="0"/>
              <a:t>control access to systems and data</a:t>
            </a:r>
            <a:r>
              <a:rPr lang="en-US" dirty="0"/>
              <a:t> efficiently. For example, when a new employee joins a company, IAM ensures they automatically get the right permissions based on their job role. Likewise, when an employee leaves, IAM quickly revokes their access, preventing security vulnerabilities. IAM is also crucial for </a:t>
            </a:r>
            <a:r>
              <a:rPr lang="en-US" b="1" dirty="0"/>
              <a:t>cloud environments</a:t>
            </a:r>
            <a:r>
              <a:rPr lang="en-US" dirty="0"/>
              <a:t>, where multiple users and services interact with each other. By setting clear access policies, businesses can reduce the risk of data breaches.</a:t>
            </a:r>
            <a:endParaRPr lang="en-IN" dirty="0"/>
          </a:p>
        </p:txBody>
      </p:sp>
      <p:sp>
        <p:nvSpPr>
          <p:cNvPr id="4" name="Slide Number Placeholder 3"/>
          <p:cNvSpPr>
            <a:spLocks noGrp="1"/>
          </p:cNvSpPr>
          <p:nvPr>
            <p:ph type="sldNum" sz="quarter" idx="5"/>
          </p:nvPr>
        </p:nvSpPr>
        <p:spPr/>
        <p:txBody>
          <a:bodyPr/>
          <a:lstStyle/>
          <a:p>
            <a:fld id="{5C66FD5C-6078-4668-A335-8BEB1182AC92}" type="slidenum">
              <a:rPr lang="en-IN" smtClean="0"/>
              <a:t>3</a:t>
            </a:fld>
            <a:endParaRPr lang="en-IN"/>
          </a:p>
        </p:txBody>
      </p:sp>
    </p:spTree>
    <p:extLst>
      <p:ext uri="{BB962C8B-B14F-4D97-AF65-F5344CB8AC3E}">
        <p14:creationId xmlns:p14="http://schemas.microsoft.com/office/powerpoint/2010/main" val="231919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IAM involves creating </a:t>
            </a:r>
            <a:r>
              <a:rPr lang="en-US" b="1" dirty="0"/>
              <a:t>user roles and access policies</a:t>
            </a:r>
            <a:r>
              <a:rPr lang="en-US" dirty="0"/>
              <a:t> that define who can access which resources. Companies often use </a:t>
            </a:r>
            <a:r>
              <a:rPr lang="en-US" b="1" dirty="0"/>
              <a:t>role-based access control (RBAC)</a:t>
            </a:r>
            <a:r>
              <a:rPr lang="en-US" dirty="0"/>
              <a:t> to assign permissions based on job titles. </a:t>
            </a:r>
            <a:r>
              <a:rPr lang="en-US" b="1" dirty="0"/>
              <a:t>Multi-Factor Authentication (MFA)</a:t>
            </a:r>
            <a:r>
              <a:rPr lang="en-US" dirty="0"/>
              <a:t> adds an extra layer of security by requiring multiple verification steps, such as a password and a mobile authentication code. Regularly reviewing </a:t>
            </a:r>
            <a:r>
              <a:rPr lang="en-US" b="1" dirty="0"/>
              <a:t>audit logs</a:t>
            </a:r>
            <a:r>
              <a:rPr lang="en-US" dirty="0"/>
              <a:t> helps identify potential security threats, while </a:t>
            </a:r>
            <a:r>
              <a:rPr lang="en-US" b="1" dirty="0"/>
              <a:t>automation</a:t>
            </a:r>
            <a:r>
              <a:rPr lang="en-US" dirty="0"/>
              <a:t> ensures that access is granted and revoked efficiently as employees join or leave the organization.</a:t>
            </a:r>
            <a:endParaRPr lang="en-IN" dirty="0"/>
          </a:p>
        </p:txBody>
      </p:sp>
      <p:sp>
        <p:nvSpPr>
          <p:cNvPr id="4" name="Slide Number Placeholder 3"/>
          <p:cNvSpPr>
            <a:spLocks noGrp="1"/>
          </p:cNvSpPr>
          <p:nvPr>
            <p:ph type="sldNum" sz="quarter" idx="5"/>
          </p:nvPr>
        </p:nvSpPr>
        <p:spPr/>
        <p:txBody>
          <a:bodyPr/>
          <a:lstStyle/>
          <a:p>
            <a:fld id="{5C66FD5C-6078-4668-A335-8BEB1182AC92}" type="slidenum">
              <a:rPr lang="en-IN" smtClean="0"/>
              <a:t>4</a:t>
            </a:fld>
            <a:endParaRPr lang="en-IN"/>
          </a:p>
        </p:txBody>
      </p:sp>
    </p:spTree>
    <p:extLst>
      <p:ext uri="{BB962C8B-B14F-4D97-AF65-F5344CB8AC3E}">
        <p14:creationId xmlns:p14="http://schemas.microsoft.com/office/powerpoint/2010/main" val="3374577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66FD5C-6078-4668-A335-8BEB1182AC92}" type="slidenum">
              <a:rPr lang="en-IN" smtClean="0"/>
              <a:t>5</a:t>
            </a:fld>
            <a:endParaRPr lang="en-IN"/>
          </a:p>
        </p:txBody>
      </p:sp>
    </p:spTree>
    <p:extLst>
      <p:ext uri="{BB962C8B-B14F-4D97-AF65-F5344CB8AC3E}">
        <p14:creationId xmlns:p14="http://schemas.microsoft.com/office/powerpoint/2010/main" val="3976083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66FD5C-6078-4668-A335-8BEB1182AC92}" type="slidenum">
              <a:rPr lang="en-IN" smtClean="0"/>
              <a:t>7</a:t>
            </a:fld>
            <a:endParaRPr lang="en-IN"/>
          </a:p>
        </p:txBody>
      </p:sp>
    </p:spTree>
    <p:extLst>
      <p:ext uri="{BB962C8B-B14F-4D97-AF65-F5344CB8AC3E}">
        <p14:creationId xmlns:p14="http://schemas.microsoft.com/office/powerpoint/2010/main" val="113572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Permissions and policies work together to </a:t>
            </a:r>
            <a:r>
              <a:rPr lang="en-US" b="1" dirty="0"/>
              <a:t>control access</a:t>
            </a:r>
            <a:r>
              <a:rPr lang="en-US" dirty="0"/>
              <a:t> in an IAM system. Instead of granting users full access, IAM policies ensure that each user has </a:t>
            </a:r>
            <a:r>
              <a:rPr lang="en-US" b="1" dirty="0"/>
              <a:t>only the necessary permissions</a:t>
            </a:r>
            <a:r>
              <a:rPr lang="en-US" dirty="0"/>
              <a:t> to do their job (</a:t>
            </a:r>
            <a:r>
              <a:rPr lang="en-US" b="1" dirty="0"/>
              <a:t>Least Privilege Principle</a:t>
            </a:r>
            <a:r>
              <a:rPr lang="en-US" dirty="0"/>
              <a:t>). These policies can apply at </a:t>
            </a:r>
            <a:r>
              <a:rPr lang="en-US" b="1" dirty="0"/>
              <a:t>different levels</a:t>
            </a:r>
            <a:r>
              <a:rPr lang="en-US" dirty="0"/>
              <a:t>, from individual users to entire organizations, improving both </a:t>
            </a:r>
            <a:r>
              <a:rPr lang="en-US" b="1" dirty="0"/>
              <a:t>security and efficiency</a:t>
            </a:r>
            <a:r>
              <a:rPr lang="en-US" dirty="0"/>
              <a:t>.</a:t>
            </a:r>
            <a:endParaRPr lang="en-IN" dirty="0"/>
          </a:p>
        </p:txBody>
      </p:sp>
      <p:sp>
        <p:nvSpPr>
          <p:cNvPr id="4" name="Slide Number Placeholder 3"/>
          <p:cNvSpPr>
            <a:spLocks noGrp="1"/>
          </p:cNvSpPr>
          <p:nvPr>
            <p:ph type="sldNum" sz="quarter" idx="5"/>
          </p:nvPr>
        </p:nvSpPr>
        <p:spPr/>
        <p:txBody>
          <a:bodyPr/>
          <a:lstStyle/>
          <a:p>
            <a:fld id="{5C66FD5C-6078-4668-A335-8BEB1182AC92}" type="slidenum">
              <a:rPr lang="en-IN" smtClean="0"/>
              <a:t>8</a:t>
            </a:fld>
            <a:endParaRPr lang="en-IN"/>
          </a:p>
        </p:txBody>
      </p:sp>
    </p:spTree>
    <p:extLst>
      <p:ext uri="{BB962C8B-B14F-4D97-AF65-F5344CB8AC3E}">
        <p14:creationId xmlns:p14="http://schemas.microsoft.com/office/powerpoint/2010/main" val="2768912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9693-F4FC-C2EC-2905-0C2292EBD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2C0D6A-80C1-51A4-F9E8-149A7C1D2C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C5D63E-58DA-68AB-C3D8-68F598D4DC8A}"/>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5" name="Footer Placeholder 4">
            <a:extLst>
              <a:ext uri="{FF2B5EF4-FFF2-40B4-BE49-F238E27FC236}">
                <a16:creationId xmlns:a16="http://schemas.microsoft.com/office/drawing/2014/main" id="{6898E2C8-EBAB-2C3E-7076-5C400DE1D1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8A0C0-5903-264D-BBD3-8A7324D3206F}"/>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91187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BE93-F64A-EEB7-2041-EB0C082A28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C667F1-B539-F86E-B1D7-3103FFE12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55103-63C9-7265-5082-1077F9389905}"/>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5" name="Footer Placeholder 4">
            <a:extLst>
              <a:ext uri="{FF2B5EF4-FFF2-40B4-BE49-F238E27FC236}">
                <a16:creationId xmlns:a16="http://schemas.microsoft.com/office/drawing/2014/main" id="{02D2287F-A72C-53E8-4957-BCB823696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FCAA5-086D-90A5-43F6-D4EF21F6A264}"/>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79047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47C37-21D0-E512-0EF9-C7E0D6A553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02C661-E9E8-2F54-266E-DABA8BE2B5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294D3-245D-6688-CCA6-82AE395B7C84}"/>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5" name="Footer Placeholder 4">
            <a:extLst>
              <a:ext uri="{FF2B5EF4-FFF2-40B4-BE49-F238E27FC236}">
                <a16:creationId xmlns:a16="http://schemas.microsoft.com/office/drawing/2014/main" id="{BC874E2E-4726-A5C6-F0A0-0A5521B7C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2F4625-2492-F3F0-29B5-E61B838B29F1}"/>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183331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DAF0-1F8D-4368-20B1-5C79F4A77C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60546-633D-7681-BD89-66AFC427F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843DF-A345-FBEC-B3A7-1749158EA443}"/>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5" name="Footer Placeholder 4">
            <a:extLst>
              <a:ext uri="{FF2B5EF4-FFF2-40B4-BE49-F238E27FC236}">
                <a16:creationId xmlns:a16="http://schemas.microsoft.com/office/drawing/2014/main" id="{610303C4-AEF2-879D-74FA-48CA47778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82D9C-1211-18E0-F7E3-9C3FEA7E1334}"/>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156112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3499-5302-F65A-8E14-D1F30246EC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23D9A6-26A0-0633-DDBB-17E675D68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CB820-90B9-B52A-5BF1-1BCD71131F6E}"/>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5" name="Footer Placeholder 4">
            <a:extLst>
              <a:ext uri="{FF2B5EF4-FFF2-40B4-BE49-F238E27FC236}">
                <a16:creationId xmlns:a16="http://schemas.microsoft.com/office/drawing/2014/main" id="{2940C337-D8C3-F708-E897-6FE1159D5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AA6E5-C961-4E1B-EE03-CAD1AD6B49CB}"/>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425593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5E73-ED17-0A3F-E0E4-451FD2947F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E021A8-B39C-942D-53D6-B62626925F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6B7ED3-633D-3F60-731B-C1703AB198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D05221-F99B-7994-63A3-6ADA80547D9C}"/>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6" name="Footer Placeholder 5">
            <a:extLst>
              <a:ext uri="{FF2B5EF4-FFF2-40B4-BE49-F238E27FC236}">
                <a16:creationId xmlns:a16="http://schemas.microsoft.com/office/drawing/2014/main" id="{BEE0329C-7F87-F866-BE68-C8E9FB086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28CC52-505C-780B-AE1F-C1A30040DAF7}"/>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174267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87EC-18EE-6258-EDEC-7011D3D8D8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E1B5F7-918C-5554-71B2-8F2CDACC0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A8CA75-2139-0FEB-9845-5EF1564322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56AEF6-AEB5-7B7B-1B12-D54F01444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AADE4-2446-E97E-9448-41F706B07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5FB0FC-2AB9-542F-DC72-CD08898F3202}"/>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8" name="Footer Placeholder 7">
            <a:extLst>
              <a:ext uri="{FF2B5EF4-FFF2-40B4-BE49-F238E27FC236}">
                <a16:creationId xmlns:a16="http://schemas.microsoft.com/office/drawing/2014/main" id="{1C4D2378-951A-C869-5720-FC3BD892CE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2042CB-D4E6-8817-4F61-BF56E59B7B07}"/>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314016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DAA6-172C-DD4E-6217-E611CBF5FC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E4B48C-89A2-19D3-550A-8CC9453FF465}"/>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4" name="Footer Placeholder 3">
            <a:extLst>
              <a:ext uri="{FF2B5EF4-FFF2-40B4-BE49-F238E27FC236}">
                <a16:creationId xmlns:a16="http://schemas.microsoft.com/office/drawing/2014/main" id="{597EC718-C4DA-2568-655B-E7B4395CC2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16ED0F-8A60-B579-9EED-4FDB5F7F27BC}"/>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7574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97817-32C7-EE4E-75E1-C88EA1EAF0D1}"/>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3" name="Footer Placeholder 2">
            <a:extLst>
              <a:ext uri="{FF2B5EF4-FFF2-40B4-BE49-F238E27FC236}">
                <a16:creationId xmlns:a16="http://schemas.microsoft.com/office/drawing/2014/main" id="{F7DE0F06-E4B7-A235-39C9-2F06DDFFA8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822212-FF43-9067-3A9D-6EE3A487F7CD}"/>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321060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B1A7-5300-8C73-8045-AB945F3E8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7C7E7E-A4E9-F3B4-1028-560B3DC87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16ABE4-EBED-DB12-F54D-AB0B4156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61AC6-CEA6-8195-B985-662E1F8EBE8B}"/>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6" name="Footer Placeholder 5">
            <a:extLst>
              <a:ext uri="{FF2B5EF4-FFF2-40B4-BE49-F238E27FC236}">
                <a16:creationId xmlns:a16="http://schemas.microsoft.com/office/drawing/2014/main" id="{6B18CE93-AAEE-5FFD-373A-A02530269E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86E38A-3521-3B10-994D-7AE8BD7AF7EB}"/>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134810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2D11-E819-17C6-8149-B3679312F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F40DA4-362C-6D97-D39F-62F6C7B87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7C3EF0-4B6D-8F11-6E82-0103FEE77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93FD4-BF57-6387-D04F-453AA3C1F8DF}"/>
              </a:ext>
            </a:extLst>
          </p:cNvPr>
          <p:cNvSpPr>
            <a:spLocks noGrp="1"/>
          </p:cNvSpPr>
          <p:nvPr>
            <p:ph type="dt" sz="half" idx="10"/>
          </p:nvPr>
        </p:nvSpPr>
        <p:spPr/>
        <p:txBody>
          <a:bodyPr/>
          <a:lstStyle/>
          <a:p>
            <a:fld id="{9527D852-FEBB-43DE-97A7-0E455564B154}" type="datetimeFigureOut">
              <a:rPr lang="en-IN" smtClean="0"/>
              <a:t>27-03-2025</a:t>
            </a:fld>
            <a:endParaRPr lang="en-IN"/>
          </a:p>
        </p:txBody>
      </p:sp>
      <p:sp>
        <p:nvSpPr>
          <p:cNvPr id="6" name="Footer Placeholder 5">
            <a:extLst>
              <a:ext uri="{FF2B5EF4-FFF2-40B4-BE49-F238E27FC236}">
                <a16:creationId xmlns:a16="http://schemas.microsoft.com/office/drawing/2014/main" id="{16434687-56A5-36B5-FB7B-44667C582A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D86B15-88AA-8E18-2102-1E8D6EC7AEF9}"/>
              </a:ext>
            </a:extLst>
          </p:cNvPr>
          <p:cNvSpPr>
            <a:spLocks noGrp="1"/>
          </p:cNvSpPr>
          <p:nvPr>
            <p:ph type="sldNum" sz="quarter" idx="12"/>
          </p:nvPr>
        </p:nvSpPr>
        <p:spPr/>
        <p:txBody>
          <a:bodyPr/>
          <a:lstStyle/>
          <a:p>
            <a:fld id="{28E933F0-3AA3-4015-AC25-874727EA5D06}" type="slidenum">
              <a:rPr lang="en-IN" smtClean="0"/>
              <a:t>‹#›</a:t>
            </a:fld>
            <a:endParaRPr lang="en-IN"/>
          </a:p>
        </p:txBody>
      </p:sp>
    </p:spTree>
    <p:extLst>
      <p:ext uri="{BB962C8B-B14F-4D97-AF65-F5344CB8AC3E}">
        <p14:creationId xmlns:p14="http://schemas.microsoft.com/office/powerpoint/2010/main" val="55495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722E6-D73E-CD95-375E-A30397D2A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4AC54E-FD0B-BFDC-C499-1EB38594A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5DF7A-2C23-51EF-0DFA-F536EE203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7D852-FEBB-43DE-97A7-0E455564B154}" type="datetimeFigureOut">
              <a:rPr lang="en-IN" smtClean="0"/>
              <a:t>27-03-2025</a:t>
            </a:fld>
            <a:endParaRPr lang="en-IN"/>
          </a:p>
        </p:txBody>
      </p:sp>
      <p:sp>
        <p:nvSpPr>
          <p:cNvPr id="5" name="Footer Placeholder 4">
            <a:extLst>
              <a:ext uri="{FF2B5EF4-FFF2-40B4-BE49-F238E27FC236}">
                <a16:creationId xmlns:a16="http://schemas.microsoft.com/office/drawing/2014/main" id="{F0E4F3E3-4B19-D832-766C-F7CCA30674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4497D8-BF4D-0C60-F7AD-927EA063E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933F0-3AA3-4015-AC25-874727EA5D06}" type="slidenum">
              <a:rPr lang="en-IN" smtClean="0"/>
              <a:t>‹#›</a:t>
            </a:fld>
            <a:endParaRPr lang="en-IN"/>
          </a:p>
        </p:txBody>
      </p:sp>
    </p:spTree>
    <p:extLst>
      <p:ext uri="{BB962C8B-B14F-4D97-AF65-F5344CB8AC3E}">
        <p14:creationId xmlns:p14="http://schemas.microsoft.com/office/powerpoint/2010/main" val="1277676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44E7-47CE-E7FC-8CAE-A07BC601E28B}"/>
              </a:ext>
            </a:extLst>
          </p:cNvPr>
          <p:cNvSpPr>
            <a:spLocks noGrp="1"/>
          </p:cNvSpPr>
          <p:nvPr>
            <p:ph type="title"/>
          </p:nvPr>
        </p:nvSpPr>
        <p:spPr/>
        <p:txBody>
          <a:bodyPr/>
          <a:lstStyle/>
          <a:p>
            <a:r>
              <a:rPr lang="en-US" dirty="0"/>
              <a:t>Identity and Access Management (IAM) </a:t>
            </a:r>
            <a:endParaRPr lang="en-IN" dirty="0"/>
          </a:p>
        </p:txBody>
      </p:sp>
      <p:sp>
        <p:nvSpPr>
          <p:cNvPr id="4" name="Rectangle 1">
            <a:extLst>
              <a:ext uri="{FF2B5EF4-FFF2-40B4-BE49-F238E27FC236}">
                <a16:creationId xmlns:a16="http://schemas.microsoft.com/office/drawing/2014/main" id="{A859BB0F-CD8E-484E-530A-4D9DFF7C940E}"/>
              </a:ext>
            </a:extLst>
          </p:cNvPr>
          <p:cNvSpPr>
            <a:spLocks noGrp="1" noChangeArrowheads="1"/>
          </p:cNvSpPr>
          <p:nvPr>
            <p:ph idx="1"/>
          </p:nvPr>
        </p:nvSpPr>
        <p:spPr bwMode="auto">
          <a:xfrm>
            <a:off x="664029" y="1800693"/>
            <a:ext cx="10287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46088" marR="0" lvl="0" indent="-358775"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IAM (Identity and Access Management) is a security framework that controls who can access what resources in an organization.</a:t>
            </a:r>
          </a:p>
          <a:p>
            <a:pPr marL="446088" marR="0" lvl="0" indent="-358775"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involves </a:t>
            </a:r>
            <a:r>
              <a:rPr kumimoji="0" lang="en-US" altLang="en-US" b="1" i="0" u="none" strike="noStrike" cap="none" normalizeH="0" baseline="0" dirty="0">
                <a:ln>
                  <a:noFill/>
                </a:ln>
                <a:solidFill>
                  <a:schemeClr val="tx1"/>
                </a:solidFill>
                <a:effectLst/>
                <a:latin typeface="Arial" panose="020B0604020202020204" pitchFamily="34" charset="0"/>
              </a:rPr>
              <a:t>identities (users, groups, roles)</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permissions (what actions they can perform).</a:t>
            </a:r>
            <a:endParaRPr kumimoji="0" lang="en-US" altLang="en-US" b="0" i="0" u="none" strike="noStrike" cap="none" normalizeH="0" baseline="0" dirty="0">
              <a:ln>
                <a:noFill/>
              </a:ln>
              <a:solidFill>
                <a:schemeClr val="tx1"/>
              </a:solidFill>
              <a:effectLst/>
              <a:latin typeface="Arial" panose="020B0604020202020204" pitchFamily="34" charset="0"/>
            </a:endParaRPr>
          </a:p>
          <a:p>
            <a:pPr marL="446088" marR="0" lvl="0" indent="-358775"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IAM ensures </a:t>
            </a:r>
            <a:r>
              <a:rPr kumimoji="0" lang="en-US" altLang="en-US" b="1" i="0" u="none" strike="noStrike" cap="none" normalizeH="0" baseline="0" dirty="0">
                <a:ln>
                  <a:noFill/>
                </a:ln>
                <a:solidFill>
                  <a:schemeClr val="tx1"/>
                </a:solidFill>
                <a:effectLst/>
                <a:latin typeface="Arial" panose="020B0604020202020204" pitchFamily="34" charset="0"/>
              </a:rPr>
              <a:t>authentication</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authorization</a:t>
            </a:r>
            <a:r>
              <a:rPr kumimoji="0" lang="en-US" altLang="en-US" b="0" i="0" u="none" strike="noStrike" cap="none" normalizeH="0" baseline="0" dirty="0">
                <a:ln>
                  <a:noFill/>
                </a:ln>
                <a:solidFill>
                  <a:schemeClr val="tx1"/>
                </a:solidFill>
                <a:effectLst/>
                <a:latin typeface="Arial" panose="020B0604020202020204" pitchFamily="34" charset="0"/>
              </a:rPr>
              <a:t> to users.</a:t>
            </a:r>
          </a:p>
          <a:p>
            <a:pPr marL="446088" marR="0" lvl="0" indent="-358775"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helps prevent </a:t>
            </a:r>
            <a:r>
              <a:rPr kumimoji="0" lang="en-US" altLang="en-US" b="1" i="0" u="none" strike="noStrike" cap="none" normalizeH="0" baseline="0" dirty="0">
                <a:ln>
                  <a:noFill/>
                </a:ln>
                <a:solidFill>
                  <a:schemeClr val="tx1"/>
                </a:solidFill>
                <a:effectLst/>
                <a:latin typeface="Arial" panose="020B0604020202020204" pitchFamily="34" charset="0"/>
              </a:rPr>
              <a:t>unauthorized access</a:t>
            </a:r>
            <a:r>
              <a:rPr kumimoji="0" lang="en-US" altLang="en-US" b="0" i="0" u="none" strike="noStrike" cap="none" normalizeH="0" baseline="0" dirty="0">
                <a:ln>
                  <a:noFill/>
                </a:ln>
                <a:solidFill>
                  <a:schemeClr val="tx1"/>
                </a:solidFill>
                <a:effectLst/>
                <a:latin typeface="Arial" panose="020B0604020202020204" pitchFamily="34" charset="0"/>
              </a:rPr>
              <a:t>, protecting sensitive data and critical systems.</a:t>
            </a:r>
          </a:p>
          <a:p>
            <a:pPr marL="446088" marR="0" lvl="0" indent="-358775"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IAM applies to employees, partners, and customers using IT resources.</a:t>
            </a:r>
          </a:p>
        </p:txBody>
      </p:sp>
    </p:spTree>
    <p:extLst>
      <p:ext uri="{BB962C8B-B14F-4D97-AF65-F5344CB8AC3E}">
        <p14:creationId xmlns:p14="http://schemas.microsoft.com/office/powerpoint/2010/main" val="116275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58B8-A143-B768-C92D-AED228EFDC46}"/>
              </a:ext>
            </a:extLst>
          </p:cNvPr>
          <p:cNvSpPr>
            <a:spLocks noGrp="1"/>
          </p:cNvSpPr>
          <p:nvPr>
            <p:ph type="title"/>
          </p:nvPr>
        </p:nvSpPr>
        <p:spPr/>
        <p:txBody>
          <a:bodyPr/>
          <a:lstStyle/>
          <a:p>
            <a:r>
              <a:rPr lang="en-IN" dirty="0"/>
              <a:t>Why IAM is necessary</a:t>
            </a:r>
          </a:p>
        </p:txBody>
      </p:sp>
      <p:sp>
        <p:nvSpPr>
          <p:cNvPr id="4" name="Rectangle 1">
            <a:extLst>
              <a:ext uri="{FF2B5EF4-FFF2-40B4-BE49-F238E27FC236}">
                <a16:creationId xmlns:a16="http://schemas.microsoft.com/office/drawing/2014/main" id="{5184F180-5840-B9DD-4532-285D3A1AC5FF}"/>
              </a:ext>
            </a:extLst>
          </p:cNvPr>
          <p:cNvSpPr>
            <a:spLocks noGrp="1" noChangeArrowheads="1"/>
          </p:cNvSpPr>
          <p:nvPr>
            <p:ph idx="1"/>
          </p:nvPr>
        </p:nvSpPr>
        <p:spPr bwMode="auto">
          <a:xfrm>
            <a:off x="838201" y="1800692"/>
            <a:ext cx="931279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Enhanced Security:</a:t>
            </a:r>
            <a:r>
              <a:rPr kumimoji="0" lang="en-US" altLang="en-US" b="0" i="0" u="none" strike="noStrike" cap="none" normalizeH="0" baseline="0" dirty="0">
                <a:ln>
                  <a:noFill/>
                </a:ln>
                <a:solidFill>
                  <a:schemeClr val="tx1"/>
                </a:solidFill>
                <a:effectLst/>
                <a:latin typeface="Arial" panose="020B0604020202020204" pitchFamily="34" charset="0"/>
              </a:rPr>
              <a:t> Prevents unauthorized access, reducing cybersecurity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Centralized Access Control:</a:t>
            </a:r>
            <a:r>
              <a:rPr kumimoji="0" lang="en-US" altLang="en-US" b="0" i="0" u="none" strike="noStrike" cap="none" normalizeH="0" baseline="0" dirty="0">
                <a:ln>
                  <a:noFill/>
                </a:ln>
                <a:solidFill>
                  <a:schemeClr val="tx1"/>
                </a:solidFill>
                <a:effectLst/>
                <a:latin typeface="Arial" panose="020B0604020202020204" pitchFamily="34" charset="0"/>
              </a:rPr>
              <a:t> Admins can manage access for all users from a single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Regulatory Compliance:</a:t>
            </a:r>
            <a:r>
              <a:rPr kumimoji="0" lang="en-US" altLang="en-US" b="0" i="0" u="none" strike="noStrike" cap="none" normalizeH="0" baseline="0" dirty="0">
                <a:ln>
                  <a:noFill/>
                </a:ln>
                <a:solidFill>
                  <a:schemeClr val="tx1"/>
                </a:solidFill>
                <a:effectLst/>
                <a:latin typeface="Arial" panose="020B0604020202020204" pitchFamily="34" charset="0"/>
              </a:rPr>
              <a:t> Helps meet security standards like </a:t>
            </a:r>
            <a:r>
              <a:rPr kumimoji="0" lang="en-US" altLang="en-US" b="1" i="0" u="none" strike="noStrike" cap="none" normalizeH="0" baseline="0" dirty="0">
                <a:ln>
                  <a:noFill/>
                </a:ln>
                <a:solidFill>
                  <a:schemeClr val="tx1"/>
                </a:solidFill>
                <a:effectLst/>
                <a:latin typeface="Arial" panose="020B0604020202020204" pitchFamily="34" charset="0"/>
              </a:rPr>
              <a:t>GDPR, HIPAA, and SOC 2.</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User Convenience:</a:t>
            </a:r>
            <a:r>
              <a:rPr kumimoji="0" lang="en-US" altLang="en-US" b="0" i="0" u="none" strike="noStrike" cap="none" normalizeH="0" baseline="0" dirty="0">
                <a:ln>
                  <a:noFill/>
                </a:ln>
                <a:solidFill>
                  <a:schemeClr val="tx1"/>
                </a:solidFill>
                <a:effectLst/>
                <a:latin typeface="Arial" panose="020B0604020202020204" pitchFamily="34" charset="0"/>
              </a:rPr>
              <a:t> Supports Single Sign-On (SSO) and Multi-Factor Authentication (MFA).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Efficient User Management:</a:t>
            </a:r>
            <a:r>
              <a:rPr kumimoji="0" lang="en-US" altLang="en-US" b="0" i="0" u="none" strike="noStrike" cap="none" normalizeH="0" baseline="0" dirty="0">
                <a:ln>
                  <a:noFill/>
                </a:ln>
                <a:solidFill>
                  <a:schemeClr val="tx1"/>
                </a:solidFill>
                <a:effectLst/>
                <a:latin typeface="Arial" panose="020B0604020202020204" pitchFamily="34" charset="0"/>
              </a:rPr>
              <a:t> Automates user onboarding and offboarding, reducing risks.</a:t>
            </a:r>
          </a:p>
        </p:txBody>
      </p:sp>
    </p:spTree>
    <p:extLst>
      <p:ext uri="{BB962C8B-B14F-4D97-AF65-F5344CB8AC3E}">
        <p14:creationId xmlns:p14="http://schemas.microsoft.com/office/powerpoint/2010/main" val="412154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DDEB-1C2E-CAC5-9CE8-79F00C5F925E}"/>
              </a:ext>
            </a:extLst>
          </p:cNvPr>
          <p:cNvSpPr>
            <a:spLocks noGrp="1"/>
          </p:cNvSpPr>
          <p:nvPr>
            <p:ph type="title"/>
          </p:nvPr>
        </p:nvSpPr>
        <p:spPr/>
        <p:txBody>
          <a:bodyPr/>
          <a:lstStyle/>
          <a:p>
            <a:r>
              <a:rPr lang="en-US" dirty="0"/>
              <a:t>When do we use IAM?</a:t>
            </a:r>
            <a:endParaRPr lang="en-IN" dirty="0"/>
          </a:p>
        </p:txBody>
      </p:sp>
      <p:sp>
        <p:nvSpPr>
          <p:cNvPr id="3" name="Content Placeholder 2">
            <a:extLst>
              <a:ext uri="{FF2B5EF4-FFF2-40B4-BE49-F238E27FC236}">
                <a16:creationId xmlns:a16="http://schemas.microsoft.com/office/drawing/2014/main" id="{7A2FF6E9-C49F-C747-0042-F13F5EA17DD9}"/>
              </a:ext>
            </a:extLst>
          </p:cNvPr>
          <p:cNvSpPr>
            <a:spLocks noGrp="1"/>
          </p:cNvSpPr>
          <p:nvPr>
            <p:ph idx="1"/>
          </p:nvPr>
        </p:nvSpPr>
        <p:spPr/>
        <p:txBody>
          <a:bodyPr/>
          <a:lstStyle/>
          <a:p>
            <a:r>
              <a:rPr lang="en-US" dirty="0"/>
              <a:t> Managing </a:t>
            </a:r>
            <a:r>
              <a:rPr lang="en-US" b="1" dirty="0"/>
              <a:t>employee access</a:t>
            </a:r>
            <a:r>
              <a:rPr lang="en-US" dirty="0"/>
              <a:t> across multiple IT systems.</a:t>
            </a:r>
          </a:p>
          <a:p>
            <a:r>
              <a:rPr lang="en-US" dirty="0"/>
              <a:t> Enforcing </a:t>
            </a:r>
            <a:r>
              <a:rPr lang="en-US" b="1" dirty="0"/>
              <a:t>security policies</a:t>
            </a:r>
            <a:r>
              <a:rPr lang="en-US" dirty="0"/>
              <a:t> for internal and external users.</a:t>
            </a:r>
          </a:p>
          <a:p>
            <a:r>
              <a:rPr lang="en-US" dirty="0"/>
              <a:t> Protecting </a:t>
            </a:r>
            <a:r>
              <a:rPr lang="en-US" b="1" dirty="0"/>
              <a:t>cloud resources</a:t>
            </a:r>
            <a:r>
              <a:rPr lang="en-US" dirty="0"/>
              <a:t> from unauthorized access.</a:t>
            </a:r>
          </a:p>
          <a:p>
            <a:r>
              <a:rPr lang="en-US" dirty="0"/>
              <a:t> Ensuring </a:t>
            </a:r>
            <a:r>
              <a:rPr lang="en-US" b="1" dirty="0"/>
              <a:t>secure API and service access</a:t>
            </a:r>
            <a:r>
              <a:rPr lang="en-US" dirty="0"/>
              <a:t>.</a:t>
            </a:r>
          </a:p>
          <a:p>
            <a:r>
              <a:rPr lang="en-US" dirty="0"/>
              <a:t> Complying with </a:t>
            </a:r>
            <a:r>
              <a:rPr lang="en-US" b="1" dirty="0"/>
              <a:t>data protection regulations</a:t>
            </a:r>
            <a:r>
              <a:rPr lang="en-US" dirty="0"/>
              <a:t>.</a:t>
            </a:r>
            <a:endParaRPr lang="en-IN" dirty="0"/>
          </a:p>
        </p:txBody>
      </p:sp>
    </p:spTree>
    <p:extLst>
      <p:ext uri="{BB962C8B-B14F-4D97-AF65-F5344CB8AC3E}">
        <p14:creationId xmlns:p14="http://schemas.microsoft.com/office/powerpoint/2010/main" val="232389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F42C-A5D3-630D-D5E8-22A4C5A4071F}"/>
              </a:ext>
            </a:extLst>
          </p:cNvPr>
          <p:cNvSpPr>
            <a:spLocks noGrp="1"/>
          </p:cNvSpPr>
          <p:nvPr>
            <p:ph type="title"/>
          </p:nvPr>
        </p:nvSpPr>
        <p:spPr/>
        <p:txBody>
          <a:bodyPr/>
          <a:lstStyle/>
          <a:p>
            <a:r>
              <a:rPr lang="en-IN" dirty="0"/>
              <a:t>How to Manage IAM?</a:t>
            </a:r>
          </a:p>
        </p:txBody>
      </p:sp>
      <p:sp>
        <p:nvSpPr>
          <p:cNvPr id="4" name="Rectangle 1">
            <a:extLst>
              <a:ext uri="{FF2B5EF4-FFF2-40B4-BE49-F238E27FC236}">
                <a16:creationId xmlns:a16="http://schemas.microsoft.com/office/drawing/2014/main" id="{DDE87254-8F45-A7D5-59A4-9E600A80A564}"/>
              </a:ext>
            </a:extLst>
          </p:cNvPr>
          <p:cNvSpPr>
            <a:spLocks noGrp="1" noChangeArrowheads="1"/>
          </p:cNvSpPr>
          <p:nvPr>
            <p:ph idx="1"/>
          </p:nvPr>
        </p:nvSpPr>
        <p:spPr bwMode="auto">
          <a:xfrm>
            <a:off x="838200" y="2016136"/>
            <a:ext cx="1001885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Define roles and access levels</a:t>
            </a:r>
            <a:r>
              <a:rPr kumimoji="0" lang="en-US" altLang="en-US" b="0" i="0" u="none" strike="noStrike" cap="none" normalizeH="0" baseline="0" dirty="0">
                <a:ln>
                  <a:noFill/>
                </a:ln>
                <a:solidFill>
                  <a:schemeClr val="tx1"/>
                </a:solidFill>
                <a:effectLst/>
                <a:latin typeface="Arial" panose="020B0604020202020204" pitchFamily="34" charset="0"/>
              </a:rPr>
              <a:t> for users and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Use policies to control permissions</a:t>
            </a:r>
            <a:r>
              <a:rPr kumimoji="0" lang="en-US" altLang="en-US" b="0" i="0" u="none" strike="noStrike" cap="none" normalizeH="0" baseline="0" dirty="0">
                <a:ln>
                  <a:noFill/>
                </a:ln>
                <a:solidFill>
                  <a:schemeClr val="tx1"/>
                </a:solidFill>
                <a:effectLst/>
                <a:latin typeface="Arial" panose="020B0604020202020204" pitchFamily="34" charset="0"/>
              </a:rPr>
              <a:t> (who can access what).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Implement Multi-Factor Authentication (MFA)</a:t>
            </a:r>
            <a:r>
              <a:rPr kumimoji="0" lang="en-US" altLang="en-US" b="0" i="0" u="none" strike="noStrike" cap="none" normalizeH="0" baseline="0" dirty="0">
                <a:ln>
                  <a:noFill/>
                </a:ln>
                <a:solidFill>
                  <a:schemeClr val="tx1"/>
                </a:solidFill>
                <a:effectLst/>
                <a:latin typeface="Arial" panose="020B0604020202020204" pitchFamily="34" charset="0"/>
              </a:rPr>
              <a:t> for extra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Monitor access logs and audit activities</a:t>
            </a:r>
            <a:r>
              <a:rPr kumimoji="0" lang="en-US" altLang="en-US" b="0" i="0" u="none" strike="noStrike" cap="none" normalizeH="0" baseline="0" dirty="0">
                <a:ln>
                  <a:noFill/>
                </a:ln>
                <a:solidFill>
                  <a:schemeClr val="tx1"/>
                </a:solidFill>
                <a:effectLst/>
                <a:latin typeface="Arial" panose="020B0604020202020204" pitchFamily="34" charset="0"/>
              </a:rPr>
              <a:t> to detect suspicious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Automate user provisioning and deprovisioning</a:t>
            </a:r>
            <a:r>
              <a:rPr kumimoji="0" lang="en-US" altLang="en-US" b="0" i="0" u="none" strike="noStrike" cap="none" normalizeH="0" baseline="0" dirty="0">
                <a:ln>
                  <a:noFill/>
                </a:ln>
                <a:solidFill>
                  <a:schemeClr val="tx1"/>
                </a:solidFill>
                <a:effectLst/>
                <a:latin typeface="Arial" panose="020B0604020202020204" pitchFamily="34" charset="0"/>
              </a:rPr>
              <a:t> to avoid human errors.</a:t>
            </a:r>
          </a:p>
        </p:txBody>
      </p:sp>
    </p:spTree>
    <p:extLst>
      <p:ext uri="{BB962C8B-B14F-4D97-AF65-F5344CB8AC3E}">
        <p14:creationId xmlns:p14="http://schemas.microsoft.com/office/powerpoint/2010/main" val="122985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6190-DF57-C596-E945-C837B05D2EA4}"/>
              </a:ext>
            </a:extLst>
          </p:cNvPr>
          <p:cNvSpPr>
            <a:spLocks noGrp="1"/>
          </p:cNvSpPr>
          <p:nvPr>
            <p:ph type="title"/>
          </p:nvPr>
        </p:nvSpPr>
        <p:spPr/>
        <p:txBody>
          <a:bodyPr/>
          <a:lstStyle/>
          <a:p>
            <a:r>
              <a:rPr lang="en-IN" dirty="0"/>
              <a:t>How IAM Works</a:t>
            </a:r>
          </a:p>
        </p:txBody>
      </p:sp>
      <p:sp>
        <p:nvSpPr>
          <p:cNvPr id="3" name="Content Placeholder 2">
            <a:extLst>
              <a:ext uri="{FF2B5EF4-FFF2-40B4-BE49-F238E27FC236}">
                <a16:creationId xmlns:a16="http://schemas.microsoft.com/office/drawing/2014/main" id="{7CAA15F6-9D56-8C50-2669-EF2972AB98B0}"/>
              </a:ext>
            </a:extLst>
          </p:cNvPr>
          <p:cNvSpPr>
            <a:spLocks noGrp="1"/>
          </p:cNvSpPr>
          <p:nvPr>
            <p:ph idx="1"/>
          </p:nvPr>
        </p:nvSpPr>
        <p:spPr/>
        <p:txBody>
          <a:bodyPr>
            <a:normAutofit fontScale="55000" lnSpcReduction="20000"/>
          </a:bodyPr>
          <a:lstStyle/>
          <a:p>
            <a:pPr>
              <a:buNone/>
            </a:pPr>
            <a:r>
              <a:rPr lang="en-US" dirty="0"/>
              <a:t>IAM ensures </a:t>
            </a:r>
            <a:r>
              <a:rPr lang="en-US" b="1" dirty="0"/>
              <a:t>secure access control</a:t>
            </a:r>
            <a:r>
              <a:rPr lang="en-US" dirty="0"/>
              <a:t> by verifying identities, checking permissions, and enforcing policies through </a:t>
            </a:r>
            <a:r>
              <a:rPr lang="en-US" b="1" dirty="0"/>
              <a:t>API calls</a:t>
            </a:r>
            <a:r>
              <a:rPr lang="en-US" dirty="0"/>
              <a:t> and backend processes.</a:t>
            </a:r>
          </a:p>
          <a:p>
            <a:pPr>
              <a:buNone/>
            </a:pPr>
            <a:r>
              <a:rPr lang="en-US" dirty="0"/>
              <a:t>✅</a:t>
            </a:r>
            <a:r>
              <a:rPr lang="en-US" b="1" dirty="0"/>
              <a:t>Step 1: User Requests Access</a:t>
            </a:r>
            <a:endParaRPr lang="en-US" dirty="0"/>
          </a:p>
          <a:p>
            <a:pPr>
              <a:buFont typeface="Arial" panose="020B0604020202020204" pitchFamily="34" charset="0"/>
              <a:buChar char="•"/>
            </a:pPr>
            <a:r>
              <a:rPr lang="en-US" dirty="0"/>
              <a:t>A user logs into an application, cloud platform, or API.</a:t>
            </a:r>
          </a:p>
          <a:p>
            <a:pPr>
              <a:buFont typeface="Arial" panose="020B0604020202020204" pitchFamily="34" charset="0"/>
              <a:buChar char="•"/>
            </a:pPr>
            <a:r>
              <a:rPr lang="en-US" dirty="0"/>
              <a:t>Credentials (username/password, MFA token) are sent to IAM via an </a:t>
            </a:r>
            <a:r>
              <a:rPr lang="en-US" b="1" dirty="0"/>
              <a:t>authentication API</a:t>
            </a:r>
            <a:r>
              <a:rPr lang="en-US" dirty="0"/>
              <a:t>.</a:t>
            </a:r>
          </a:p>
          <a:p>
            <a:pPr>
              <a:buNone/>
            </a:pPr>
            <a:r>
              <a:rPr lang="en-US" dirty="0"/>
              <a:t>✅ </a:t>
            </a:r>
            <a:r>
              <a:rPr lang="en-US" b="1" dirty="0"/>
              <a:t>Step 2: Authentication (Who Are You?)</a:t>
            </a:r>
            <a:endParaRPr lang="en-US" dirty="0"/>
          </a:p>
          <a:p>
            <a:pPr>
              <a:buFont typeface="Arial" panose="020B0604020202020204" pitchFamily="34" charset="0"/>
              <a:buChar char="•"/>
            </a:pPr>
            <a:r>
              <a:rPr lang="en-US" dirty="0"/>
              <a:t>IAM verifies credentials using:</a:t>
            </a:r>
          </a:p>
          <a:p>
            <a:pPr marL="742950" lvl="1" indent="-285750">
              <a:buFont typeface="Arial" panose="020B0604020202020204" pitchFamily="34" charset="0"/>
              <a:buChar char="•"/>
            </a:pPr>
            <a:r>
              <a:rPr lang="en-US" b="1" dirty="0"/>
              <a:t>Identity Providers (IdPs)</a:t>
            </a:r>
            <a:r>
              <a:rPr lang="en-US" dirty="0"/>
              <a:t> like Okta, Active Directory, AWS IAM.</a:t>
            </a:r>
          </a:p>
          <a:p>
            <a:pPr marL="742950" lvl="1" indent="-285750">
              <a:buFont typeface="Arial" panose="020B0604020202020204" pitchFamily="34" charset="0"/>
              <a:buChar char="•"/>
            </a:pPr>
            <a:r>
              <a:rPr lang="en-US" b="1" dirty="0"/>
              <a:t>Password Hashing &amp; MFA Verification (via authentication APIs)</a:t>
            </a:r>
            <a:r>
              <a:rPr lang="en-US" dirty="0"/>
              <a:t>.</a:t>
            </a:r>
          </a:p>
          <a:p>
            <a:pPr>
              <a:buFont typeface="Arial" panose="020B0604020202020204" pitchFamily="34" charset="0"/>
              <a:buChar char="•"/>
            </a:pPr>
            <a:r>
              <a:rPr lang="en-US" dirty="0"/>
              <a:t>If valid, IAM issues a </a:t>
            </a:r>
            <a:r>
              <a:rPr lang="en-US" b="1" dirty="0"/>
              <a:t>secure access token</a:t>
            </a:r>
            <a:r>
              <a:rPr lang="en-US" dirty="0"/>
              <a:t> (JWT, OAuth, or SAML).</a:t>
            </a:r>
          </a:p>
          <a:p>
            <a:pPr>
              <a:buNone/>
            </a:pPr>
            <a:r>
              <a:rPr lang="en-US" dirty="0"/>
              <a:t>✅ </a:t>
            </a:r>
            <a:r>
              <a:rPr lang="en-US" b="1" dirty="0"/>
              <a:t>Step 3: Authorization (What Can You Access?)</a:t>
            </a:r>
            <a:endParaRPr lang="en-US" dirty="0"/>
          </a:p>
          <a:p>
            <a:pPr>
              <a:buFont typeface="Arial" panose="020B0604020202020204" pitchFamily="34" charset="0"/>
              <a:buChar char="•"/>
            </a:pPr>
            <a:r>
              <a:rPr lang="en-US" dirty="0"/>
              <a:t>The user sends an API request with the </a:t>
            </a:r>
            <a:r>
              <a:rPr lang="en-US" b="1" dirty="0"/>
              <a:t>access token</a:t>
            </a:r>
            <a:r>
              <a:rPr lang="en-US" dirty="0"/>
              <a:t>.</a:t>
            </a:r>
          </a:p>
          <a:p>
            <a:pPr>
              <a:buFont typeface="Arial" panose="020B0604020202020204" pitchFamily="34" charset="0"/>
              <a:buChar char="•"/>
            </a:pPr>
            <a:r>
              <a:rPr lang="en-US" dirty="0"/>
              <a:t>IAM </a:t>
            </a:r>
            <a:r>
              <a:rPr lang="en-US" b="1" dirty="0"/>
              <a:t>checks predefined policies</a:t>
            </a:r>
            <a:r>
              <a:rPr lang="en-US" dirty="0"/>
              <a:t>:</a:t>
            </a:r>
          </a:p>
          <a:p>
            <a:pPr marL="742950" lvl="1" indent="-285750">
              <a:buFont typeface="Arial" panose="020B0604020202020204" pitchFamily="34" charset="0"/>
              <a:buChar char="•"/>
            </a:pPr>
            <a:r>
              <a:rPr lang="en-US" b="1" dirty="0"/>
              <a:t>Role-Based Access Control (RBAC)</a:t>
            </a:r>
            <a:r>
              <a:rPr lang="en-US" dirty="0"/>
              <a:t> </a:t>
            </a:r>
          </a:p>
          <a:p>
            <a:pPr marL="742950" lvl="1" indent="-285750">
              <a:buFont typeface="Arial" panose="020B0604020202020204" pitchFamily="34" charset="0"/>
              <a:buChar char="•"/>
            </a:pPr>
            <a:r>
              <a:rPr lang="en-US" b="1" dirty="0"/>
              <a:t>Attribute-Based Access Control (ABAC)</a:t>
            </a:r>
            <a:r>
              <a:rPr lang="en-US" dirty="0"/>
              <a:t> grants access dynamically.</a:t>
            </a:r>
          </a:p>
          <a:p>
            <a:pPr>
              <a:buFont typeface="Arial" panose="020B0604020202020204" pitchFamily="34" charset="0"/>
              <a:buChar char="•"/>
            </a:pPr>
            <a:r>
              <a:rPr lang="en-US" dirty="0"/>
              <a:t>If policies allow the request, IAM </a:t>
            </a:r>
            <a:r>
              <a:rPr lang="en-US" b="1" dirty="0"/>
              <a:t>grants access</a:t>
            </a:r>
            <a:r>
              <a:rPr lang="en-US" dirty="0"/>
              <a:t>; otherwise, access is denied.</a:t>
            </a:r>
          </a:p>
          <a:p>
            <a:endParaRPr lang="en-IN" dirty="0"/>
          </a:p>
        </p:txBody>
      </p:sp>
    </p:spTree>
    <p:extLst>
      <p:ext uri="{BB962C8B-B14F-4D97-AF65-F5344CB8AC3E}">
        <p14:creationId xmlns:p14="http://schemas.microsoft.com/office/powerpoint/2010/main" val="36273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E3BA9-BDAB-5832-0CC0-99C78E6E5567}"/>
              </a:ext>
            </a:extLst>
          </p:cNvPr>
          <p:cNvSpPr>
            <a:spLocks noGrp="1"/>
          </p:cNvSpPr>
          <p:nvPr>
            <p:ph idx="1"/>
          </p:nvPr>
        </p:nvSpPr>
        <p:spPr>
          <a:xfrm>
            <a:off x="838200" y="1310640"/>
            <a:ext cx="10515600" cy="4866323"/>
          </a:xfrm>
        </p:spPr>
        <p:txBody>
          <a:bodyPr>
            <a:normAutofit fontScale="70000" lnSpcReduction="20000"/>
          </a:bodyPr>
          <a:lstStyle/>
          <a:p>
            <a:pPr>
              <a:buNone/>
            </a:pPr>
            <a:r>
              <a:rPr lang="en-US" dirty="0"/>
              <a:t>✅ </a:t>
            </a:r>
            <a:r>
              <a:rPr lang="en-US" b="1" dirty="0"/>
              <a:t>Step 4: API Gateway &amp; Policy Enforcement</a:t>
            </a:r>
            <a:endParaRPr lang="en-US" dirty="0"/>
          </a:p>
          <a:p>
            <a:pPr>
              <a:buFont typeface="Arial" panose="020B0604020202020204" pitchFamily="34" charset="0"/>
              <a:buChar char="•"/>
            </a:pPr>
            <a:r>
              <a:rPr lang="en-US" dirty="0"/>
              <a:t>API gateway verifies the IAM token and checks:</a:t>
            </a:r>
          </a:p>
          <a:p>
            <a:pPr marL="742950" lvl="1" indent="-285750">
              <a:buFont typeface="Arial" panose="020B0604020202020204" pitchFamily="34" charset="0"/>
              <a:buChar char="•"/>
            </a:pPr>
            <a:r>
              <a:rPr lang="en-US" dirty="0"/>
              <a:t>✅ Is the token </a:t>
            </a:r>
            <a:r>
              <a:rPr lang="en-US" b="1" dirty="0"/>
              <a:t>valid</a:t>
            </a:r>
            <a:r>
              <a:rPr lang="en-US" dirty="0"/>
              <a:t>?</a:t>
            </a:r>
          </a:p>
          <a:p>
            <a:pPr marL="742950" lvl="1" indent="-285750">
              <a:buFont typeface="Arial" panose="020B0604020202020204" pitchFamily="34" charset="0"/>
              <a:buChar char="•"/>
            </a:pPr>
            <a:r>
              <a:rPr lang="en-US" dirty="0"/>
              <a:t>✅ Is the user </a:t>
            </a:r>
            <a:r>
              <a:rPr lang="en-US" b="1" dirty="0"/>
              <a:t>authorized</a:t>
            </a:r>
            <a:r>
              <a:rPr lang="en-US" dirty="0"/>
              <a:t>?</a:t>
            </a:r>
          </a:p>
          <a:p>
            <a:pPr>
              <a:buFont typeface="Arial" panose="020B0604020202020204" pitchFamily="34" charset="0"/>
              <a:buChar char="•"/>
            </a:pPr>
            <a:r>
              <a:rPr lang="en-US" dirty="0"/>
              <a:t>If approved, API sends the requested data; otherwise, a </a:t>
            </a:r>
            <a:r>
              <a:rPr lang="en-US" b="1" dirty="0"/>
              <a:t>403 Forbidden error</a:t>
            </a:r>
            <a:r>
              <a:rPr lang="en-US" dirty="0"/>
              <a:t> is returned.</a:t>
            </a:r>
          </a:p>
          <a:p>
            <a:pPr>
              <a:buNone/>
            </a:pPr>
            <a:r>
              <a:rPr lang="en-US" dirty="0"/>
              <a:t>✅ </a:t>
            </a:r>
            <a:r>
              <a:rPr lang="en-US" b="1" dirty="0"/>
              <a:t>Step 5: Logging &amp; Monitoring</a:t>
            </a:r>
            <a:endParaRPr lang="en-US" dirty="0"/>
          </a:p>
          <a:p>
            <a:pPr>
              <a:buFont typeface="Arial" panose="020B0604020202020204" pitchFamily="34" charset="0"/>
              <a:buChar char="•"/>
            </a:pPr>
            <a:r>
              <a:rPr lang="en-US" dirty="0"/>
              <a:t>IAM logs all API access attempts.</a:t>
            </a:r>
          </a:p>
          <a:p>
            <a:pPr>
              <a:buFont typeface="Arial" panose="020B0604020202020204" pitchFamily="34" charset="0"/>
              <a:buChar char="•"/>
            </a:pPr>
            <a:r>
              <a:rPr lang="en-US" dirty="0"/>
              <a:t>Security teams use IAM monitoring tools like </a:t>
            </a:r>
            <a:r>
              <a:rPr lang="en-US" b="1" dirty="0"/>
              <a:t>AWS CloudTrail &amp; Azure Monitor</a:t>
            </a:r>
            <a:r>
              <a:rPr lang="en-US" dirty="0"/>
              <a:t> to detect:</a:t>
            </a:r>
          </a:p>
          <a:p>
            <a:pPr marL="742950" lvl="1" indent="-285750">
              <a:buFont typeface="Arial" panose="020B0604020202020204" pitchFamily="34" charset="0"/>
              <a:buChar char="•"/>
            </a:pPr>
            <a:r>
              <a:rPr lang="en-US" dirty="0"/>
              <a:t>Unusual logins (e.g., different country/device).</a:t>
            </a:r>
          </a:p>
          <a:p>
            <a:pPr marL="742950" lvl="1" indent="-285750">
              <a:buFont typeface="Arial" panose="020B0604020202020204" pitchFamily="34" charset="0"/>
              <a:buChar char="•"/>
            </a:pPr>
            <a:r>
              <a:rPr lang="en-US" dirty="0"/>
              <a:t>Multiple failed login attempts (</a:t>
            </a:r>
            <a:r>
              <a:rPr lang="en-US" b="1" dirty="0"/>
              <a:t>possible brute-force attack</a:t>
            </a:r>
            <a:r>
              <a:rPr lang="en-US" dirty="0"/>
              <a:t>).</a:t>
            </a:r>
          </a:p>
          <a:p>
            <a:pPr marL="742950" lvl="1" indent="-285750">
              <a:buFont typeface="Arial" panose="020B0604020202020204" pitchFamily="34" charset="0"/>
              <a:buChar char="•"/>
            </a:pPr>
            <a:r>
              <a:rPr lang="en-US" dirty="0"/>
              <a:t>Unauthorized API calls.</a:t>
            </a:r>
          </a:p>
          <a:p>
            <a:pPr>
              <a:buNone/>
            </a:pPr>
            <a:r>
              <a:rPr lang="en-US" dirty="0"/>
              <a:t>✅ </a:t>
            </a:r>
            <a:r>
              <a:rPr lang="en-US" b="1" dirty="0"/>
              <a:t>Step 6: Token Expiry &amp; Session Management</a:t>
            </a:r>
            <a:endParaRPr lang="en-US" dirty="0"/>
          </a:p>
          <a:p>
            <a:pPr>
              <a:buFont typeface="Arial" panose="020B0604020202020204" pitchFamily="34" charset="0"/>
              <a:buChar char="•"/>
            </a:pPr>
            <a:r>
              <a:rPr lang="en-US" b="1" dirty="0"/>
              <a:t>Access tokens expire</a:t>
            </a:r>
            <a:r>
              <a:rPr lang="en-US" dirty="0"/>
              <a:t> after a set time (e.g., 1 hour).</a:t>
            </a:r>
          </a:p>
          <a:p>
            <a:pPr>
              <a:buFont typeface="Arial" panose="020B0604020202020204" pitchFamily="34" charset="0"/>
              <a:buChar char="•"/>
            </a:pPr>
            <a:r>
              <a:rPr lang="en-US" dirty="0"/>
              <a:t>IAM requires users to refresh tokens securely.</a:t>
            </a:r>
          </a:p>
          <a:p>
            <a:pPr>
              <a:buFont typeface="Arial" panose="020B0604020202020204" pitchFamily="34" charset="0"/>
              <a:buChar char="•"/>
            </a:pPr>
            <a:r>
              <a:rPr lang="en-US" dirty="0"/>
              <a:t>If a token is </a:t>
            </a:r>
            <a:r>
              <a:rPr lang="en-US" b="1" dirty="0"/>
              <a:t>compromised</a:t>
            </a:r>
            <a:r>
              <a:rPr lang="en-US" dirty="0"/>
              <a:t>, IAM can </a:t>
            </a:r>
            <a:r>
              <a:rPr lang="en-US" b="1" dirty="0"/>
              <a:t>revoke access instantly</a:t>
            </a:r>
            <a:r>
              <a:rPr lang="en-US" dirty="0"/>
              <a:t> to prevent breaches.</a:t>
            </a:r>
          </a:p>
          <a:p>
            <a:endParaRPr lang="en-IN" dirty="0"/>
          </a:p>
        </p:txBody>
      </p:sp>
    </p:spTree>
    <p:extLst>
      <p:ext uri="{BB962C8B-B14F-4D97-AF65-F5344CB8AC3E}">
        <p14:creationId xmlns:p14="http://schemas.microsoft.com/office/powerpoint/2010/main" val="82881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F1486AD-6137-12FC-CFCA-C959FBC1581E}"/>
              </a:ext>
            </a:extLst>
          </p:cNvPr>
          <p:cNvSpPr>
            <a:spLocks noGrp="1" noChangeArrowheads="1"/>
          </p:cNvSpPr>
          <p:nvPr>
            <p:ph type="title"/>
          </p:nvPr>
        </p:nvSpPr>
        <p:spPr bwMode="auto">
          <a:xfrm>
            <a:off x="838200" y="504693"/>
            <a:ext cx="10234808"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IAM Identities and Credentials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A8FE4ED3-917A-4449-117D-3DCA7F2D5FB7}"/>
              </a:ext>
            </a:extLst>
          </p:cNvPr>
          <p:cNvSpPr>
            <a:spLocks noGrp="1"/>
          </p:cNvSpPr>
          <p:nvPr>
            <p:ph idx="1"/>
          </p:nvPr>
        </p:nvSpPr>
        <p:spPr>
          <a:xfrm>
            <a:off x="838200" y="1825625"/>
            <a:ext cx="10515600" cy="3497937"/>
          </a:xfrm>
        </p:spPr>
        <p:txBody>
          <a:bodyPr>
            <a:normAutofit fontScale="92500" lnSpcReduction="10000"/>
          </a:bodyPr>
          <a:lstStyle/>
          <a:p>
            <a:pPr marL="0" algn="l" rtl="0" eaLnBrk="1" fontAlgn="ctr" latinLnBrk="0" hangingPunct="1"/>
            <a:r>
              <a:rPr lang="en-IN" sz="3100" b="1" i="0" u="none" strike="noStrike" kern="1200" dirty="0">
                <a:solidFill>
                  <a:srgbClr val="000000"/>
                </a:solidFill>
                <a:effectLst/>
                <a:latin typeface="Calibri" panose="020F0502020204030204" pitchFamily="34" charset="0"/>
              </a:rPr>
              <a:t>Identity</a:t>
            </a:r>
            <a:endParaRPr lang="en-US" sz="3100" b="0" i="0" u="none" strike="noStrike" dirty="0">
              <a:effectLst/>
              <a:latin typeface="Arial" panose="020B0604020202020204" pitchFamily="34" charset="0"/>
            </a:endParaRPr>
          </a:p>
          <a:p>
            <a:pPr marL="0" indent="0" algn="l" rtl="0" eaLnBrk="1" fontAlgn="ctr" latinLnBrk="0" hangingPunct="1">
              <a:buNone/>
            </a:pPr>
            <a:r>
              <a:rPr lang="en-US" sz="3100" b="0" i="0" u="none" strike="noStrike" kern="1200" dirty="0">
                <a:solidFill>
                  <a:srgbClr val="000000"/>
                </a:solidFill>
                <a:effectLst/>
                <a:latin typeface="Calibri" panose="020F0502020204030204" pitchFamily="34" charset="0"/>
              </a:rPr>
              <a:t>Represents a user or entity</a:t>
            </a:r>
          </a:p>
          <a:p>
            <a:pPr marL="0" indent="0" fontAlgn="ctr">
              <a:buNone/>
            </a:pPr>
            <a:r>
              <a:rPr lang="en-US" sz="3100" b="0" i="0" u="none" strike="noStrike" kern="1200" dirty="0">
                <a:solidFill>
                  <a:srgbClr val="000000"/>
                </a:solidFill>
                <a:effectLst/>
                <a:latin typeface="Calibri" panose="020F0502020204030204" pitchFamily="34" charset="0"/>
              </a:rPr>
              <a:t>	e.g. </a:t>
            </a:r>
            <a:r>
              <a:rPr lang="en-IN" sz="3100" b="0" i="0" u="none" strike="noStrike" kern="1200" dirty="0">
                <a:solidFill>
                  <a:srgbClr val="000000"/>
                </a:solidFill>
                <a:effectLst/>
                <a:latin typeface="Calibri" panose="020F0502020204030204" pitchFamily="34" charset="0"/>
              </a:rPr>
              <a:t>Username, Email, Role</a:t>
            </a:r>
            <a:endParaRPr lang="en-US" sz="3100" b="0" i="0" u="none" strike="noStrike" dirty="0">
              <a:effectLst/>
              <a:latin typeface="Arial" panose="020B0604020202020204" pitchFamily="34" charset="0"/>
            </a:endParaRPr>
          </a:p>
          <a:p>
            <a:pPr marL="0" indent="0" algn="l" rtl="0" eaLnBrk="1" fontAlgn="ctr" latinLnBrk="0" hangingPunct="1">
              <a:buNone/>
            </a:pPr>
            <a:endParaRPr lang="en-US" sz="3100" b="0" i="0" u="none" strike="noStrike" kern="1200" dirty="0">
              <a:solidFill>
                <a:srgbClr val="000000"/>
              </a:solidFill>
              <a:effectLst/>
              <a:latin typeface="Calibri" panose="020F0502020204030204" pitchFamily="34" charset="0"/>
            </a:endParaRPr>
          </a:p>
          <a:p>
            <a:pPr marL="0" algn="l" rtl="0" eaLnBrk="1" fontAlgn="ctr" latinLnBrk="0" hangingPunct="1"/>
            <a:r>
              <a:rPr lang="en-IN" sz="3100" b="1" i="0" u="none" strike="noStrike" kern="1200" dirty="0">
                <a:solidFill>
                  <a:srgbClr val="000000"/>
                </a:solidFill>
                <a:effectLst/>
                <a:latin typeface="Calibri" panose="020F0502020204030204" pitchFamily="34" charset="0"/>
              </a:rPr>
              <a:t>Credential</a:t>
            </a:r>
            <a:endParaRPr lang="en-US" sz="3100" b="0" i="0" u="none" strike="noStrike" dirty="0">
              <a:effectLst/>
              <a:latin typeface="Arial" panose="020B0604020202020204" pitchFamily="34" charset="0"/>
            </a:endParaRPr>
          </a:p>
          <a:p>
            <a:pPr marL="0" indent="0" algn="l" rtl="0" eaLnBrk="1" fontAlgn="ctr" latinLnBrk="0" hangingPunct="1">
              <a:buNone/>
            </a:pPr>
            <a:r>
              <a:rPr lang="en-US" sz="3100" b="0" i="0" u="none" strike="noStrike" kern="1200" dirty="0">
                <a:solidFill>
                  <a:srgbClr val="000000"/>
                </a:solidFill>
                <a:effectLst/>
                <a:latin typeface="Calibri" panose="020F0502020204030204" pitchFamily="34" charset="0"/>
              </a:rPr>
              <a:t>Proof of identity (passwords, tokens, etc.) </a:t>
            </a:r>
            <a:r>
              <a:rPr lang="en-IN" sz="3100" b="0" i="0" u="none" strike="noStrike" kern="1200" dirty="0">
                <a:solidFill>
                  <a:srgbClr val="000000"/>
                </a:solidFill>
                <a:effectLst/>
                <a:latin typeface="Calibri" panose="020F0502020204030204" pitchFamily="34" charset="0"/>
              </a:rPr>
              <a:t>	</a:t>
            </a:r>
          </a:p>
          <a:p>
            <a:pPr marL="0" indent="0" algn="l" rtl="0" eaLnBrk="1" fontAlgn="ctr" latinLnBrk="0" hangingPunct="1">
              <a:buNone/>
            </a:pPr>
            <a:r>
              <a:rPr lang="en-IN" sz="3100" b="0" i="0" u="none" strike="noStrike" kern="1200" dirty="0">
                <a:solidFill>
                  <a:srgbClr val="000000"/>
                </a:solidFill>
                <a:effectLst/>
                <a:latin typeface="Calibri" panose="020F0502020204030204" pitchFamily="34" charset="0"/>
              </a:rPr>
              <a:t>	e.g. Passwords, Biometrics</a:t>
            </a:r>
            <a:endParaRPr lang="en-US" sz="31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109787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FF3F-42E6-93B7-FAC0-EEEECD86CD1D}"/>
              </a:ext>
            </a:extLst>
          </p:cNvPr>
          <p:cNvSpPr>
            <a:spLocks noGrp="1"/>
          </p:cNvSpPr>
          <p:nvPr>
            <p:ph type="title"/>
          </p:nvPr>
        </p:nvSpPr>
        <p:spPr/>
        <p:txBody>
          <a:bodyPr/>
          <a:lstStyle/>
          <a:p>
            <a:r>
              <a:rPr lang="en-US" dirty="0"/>
              <a:t>How Permissions and Policies Provide Access Management</a:t>
            </a:r>
            <a:endParaRPr lang="en-IN" dirty="0"/>
          </a:p>
        </p:txBody>
      </p:sp>
      <p:sp>
        <p:nvSpPr>
          <p:cNvPr id="4" name="Rectangle 1">
            <a:extLst>
              <a:ext uri="{FF2B5EF4-FFF2-40B4-BE49-F238E27FC236}">
                <a16:creationId xmlns:a16="http://schemas.microsoft.com/office/drawing/2014/main" id="{0AA09206-7955-B5B0-FC9E-E8A66E1B7299}"/>
              </a:ext>
            </a:extLst>
          </p:cNvPr>
          <p:cNvSpPr>
            <a:spLocks noGrp="1" noChangeArrowheads="1"/>
          </p:cNvSpPr>
          <p:nvPr>
            <p:ph idx="1"/>
          </p:nvPr>
        </p:nvSpPr>
        <p:spPr bwMode="auto">
          <a:xfrm>
            <a:off x="838200" y="2677652"/>
            <a:ext cx="950976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Policies</a:t>
            </a:r>
            <a:r>
              <a:rPr kumimoji="0" lang="en-US" altLang="en-US" b="0" i="0" u="none" strike="noStrike" cap="none" normalizeH="0" baseline="0" dirty="0">
                <a:ln>
                  <a:noFill/>
                </a:ln>
                <a:solidFill>
                  <a:schemeClr val="tx1"/>
                </a:solidFill>
                <a:effectLst/>
                <a:latin typeface="Arial" panose="020B0604020202020204" pitchFamily="34" charset="0"/>
              </a:rPr>
              <a:t> define what actions a user can perform on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Permissions</a:t>
            </a:r>
            <a:r>
              <a:rPr kumimoji="0" lang="en-US" altLang="en-US" b="0" i="0" u="none" strike="noStrike" cap="none" normalizeH="0" baseline="0" dirty="0">
                <a:ln>
                  <a:noFill/>
                </a:ln>
                <a:solidFill>
                  <a:schemeClr val="tx1"/>
                </a:solidFill>
                <a:effectLst/>
                <a:latin typeface="Arial" panose="020B0604020202020204" pitchFamily="34" charset="0"/>
              </a:rPr>
              <a:t> are assigned to users via roles or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Least Privilege Principle</a:t>
            </a:r>
            <a:r>
              <a:rPr kumimoji="0" lang="en-US" altLang="en-US" b="0" i="0" u="none" strike="noStrike" cap="none" normalizeH="0" baseline="0" dirty="0">
                <a:ln>
                  <a:noFill/>
                </a:ln>
                <a:solidFill>
                  <a:schemeClr val="tx1"/>
                </a:solidFill>
                <a:effectLst/>
                <a:latin typeface="Arial" panose="020B0604020202020204" pitchFamily="34" charset="0"/>
              </a:rPr>
              <a:t> ensures minimal access rights.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IAM Policy Types: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Allow/Deny Policies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Service Control Policies (SCPs)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Resource-based Policies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579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E1A9D-03CC-E141-5B0D-575FBDC5BA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7DC6C-86F7-E959-4BEC-F131BCB214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CB00F5-54DB-F80A-7B11-3E22D21C9828}"/>
              </a:ext>
            </a:extLst>
          </p:cNvPr>
          <p:cNvSpPr>
            <a:spLocks noGrp="1"/>
          </p:cNvSpPr>
          <p:nvPr>
            <p:ph idx="1"/>
          </p:nvPr>
        </p:nvSpPr>
        <p:spPr/>
        <p:txBody>
          <a:bodyPr/>
          <a:lstStyle/>
          <a:p>
            <a:pPr>
              <a:buNone/>
            </a:pPr>
            <a:r>
              <a:rPr lang="en-US" b="1" dirty="0"/>
              <a:t>What is RBAC?</a:t>
            </a:r>
          </a:p>
          <a:p>
            <a:pPr>
              <a:buNone/>
            </a:pPr>
            <a:r>
              <a:rPr lang="en-US" dirty="0"/>
              <a:t>RBAC (</a:t>
            </a:r>
            <a:r>
              <a:rPr lang="en-US" b="1" dirty="0"/>
              <a:t>Role-Based Access Control</a:t>
            </a:r>
            <a:r>
              <a:rPr lang="en-US" dirty="0"/>
              <a:t>) assigns permissions based on predefined </a:t>
            </a:r>
            <a:r>
              <a:rPr lang="en-US" b="1" dirty="0"/>
              <a:t>roles</a:t>
            </a:r>
            <a:r>
              <a:rPr lang="en-US" dirty="0"/>
              <a:t>. Users are placed into roles (like "Admin" or "User"), and access is granted accordingly.</a:t>
            </a:r>
          </a:p>
          <a:p>
            <a:pPr>
              <a:buNone/>
            </a:pPr>
            <a:r>
              <a:rPr lang="en-US" b="1" dirty="0"/>
              <a:t>What is ABAC?</a:t>
            </a:r>
          </a:p>
          <a:p>
            <a:r>
              <a:rPr lang="en-US" dirty="0"/>
              <a:t>ABAC (</a:t>
            </a:r>
            <a:r>
              <a:rPr lang="en-US" b="1" dirty="0"/>
              <a:t>Attribute-Based Access Control</a:t>
            </a:r>
            <a:r>
              <a:rPr lang="en-US" dirty="0"/>
              <a:t>) dynamically grants permissions based on </a:t>
            </a:r>
            <a:r>
              <a:rPr lang="en-US" b="1" dirty="0"/>
              <a:t>user attributes</a:t>
            </a:r>
            <a:r>
              <a:rPr lang="en-US" dirty="0"/>
              <a:t>, such as job title, department, location, and device type.</a:t>
            </a:r>
          </a:p>
          <a:p>
            <a:endParaRPr lang="en-IN" dirty="0"/>
          </a:p>
        </p:txBody>
      </p:sp>
    </p:spTree>
    <p:extLst>
      <p:ext uri="{BB962C8B-B14F-4D97-AF65-F5344CB8AC3E}">
        <p14:creationId xmlns:p14="http://schemas.microsoft.com/office/powerpoint/2010/main" val="2712571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1175</Words>
  <Application>Microsoft Office PowerPoint</Application>
  <PresentationFormat>Widescreen</PresentationFormat>
  <Paragraphs>87</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Identity and Access Management (IAM) </vt:lpstr>
      <vt:lpstr>Why IAM is necessary</vt:lpstr>
      <vt:lpstr>When do we use IAM?</vt:lpstr>
      <vt:lpstr>How to Manage IAM?</vt:lpstr>
      <vt:lpstr>How IAM Works</vt:lpstr>
      <vt:lpstr>PowerPoint Presentation</vt:lpstr>
      <vt:lpstr>IAM Identities and Credentials </vt:lpstr>
      <vt:lpstr>How Permissions and Policies Provide Access Management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Aadrita Nandy</dc:creator>
  <cp:lastModifiedBy>Nandy, Aadrita (Contractor)</cp:lastModifiedBy>
  <cp:revision>2</cp:revision>
  <dcterms:created xsi:type="dcterms:W3CDTF">2025-03-26T16:54:39Z</dcterms:created>
  <dcterms:modified xsi:type="dcterms:W3CDTF">2025-03-27T05:06:36Z</dcterms:modified>
</cp:coreProperties>
</file>