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8" r:id="rId29"/>
    <p:sldId id="289" r:id="rId30"/>
    <p:sldId id="290" r:id="rId31"/>
    <p:sldId id="291" r:id="rId32"/>
    <p:sldId id="292" r:id="rId33"/>
    <p:sldId id="293" r:id="rId34"/>
    <p:sldId id="303" r:id="rId35"/>
    <p:sldId id="304" r:id="rId36"/>
    <p:sldId id="298" r:id="rId37"/>
    <p:sldId id="299" r:id="rId38"/>
    <p:sldId id="300" r:id="rId39"/>
    <p:sldId id="301"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CCB81EE-ED38-4CE2-8CB8-A58BC4EF842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pPr/>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8CCB81EE-ED38-4CE2-8CB8-A58BC4EF8429}"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2E39183-86A7-4F76-BB3C-E3470401DEAC}" type="datetimeFigureOut">
              <a:rPr lang="en-IN" smtClean="0"/>
              <a:pPr/>
              <a:t>22-10-2022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CB81EE-ED38-4CE2-8CB8-A58BC4EF8429}"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9B0B7-1052-4EDD-8E7F-24C493BFB8F1}"/>
              </a:ext>
            </a:extLst>
          </p:cNvPr>
          <p:cNvSpPr>
            <a:spLocks noGrp="1"/>
          </p:cNvSpPr>
          <p:nvPr>
            <p:ph type="ctrTitle"/>
          </p:nvPr>
        </p:nvSpPr>
        <p:spPr>
          <a:xfrm>
            <a:off x="665825" y="790113"/>
            <a:ext cx="10653203" cy="923278"/>
          </a:xfrm>
        </p:spPr>
        <p:txBody>
          <a:bodyPr/>
          <a:lstStyle/>
          <a:p>
            <a:r>
              <a:rPr lang="en-IN" sz="1800" b="0" i="0" u="none" strike="noStrike" baseline="0" dirty="0">
                <a:solidFill>
                  <a:srgbClr val="000000"/>
                </a:solidFill>
              </a:rPr>
              <a:t/>
            </a:r>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xmlns=""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smtClean="0">
                <a:latin typeface="Quicksand" panose="020B0604020202020204" charset="0"/>
              </a:rPr>
              <a:t>SARANYA.M</a:t>
            </a:r>
            <a:endParaRPr lang="en-IN" sz="2400" dirty="0">
              <a:latin typeface="Quicksand" panose="020B0604020202020204" charset="0"/>
            </a:endParaRPr>
          </a:p>
        </p:txBody>
      </p:sp>
    </p:spTree>
    <p:extLst>
      <p:ext uri="{BB962C8B-B14F-4D97-AF65-F5344CB8AC3E}">
        <p14:creationId xmlns:p14="http://schemas.microsoft.com/office/powerpoint/2010/main" xmlns=""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xmlns=""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a16="http://schemas.microsoft.com/office/drawing/2014/main" xmlns=""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xmlns=""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xmlns=""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a16="http://schemas.microsoft.com/office/drawing/2014/main" xmlns=""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xmlns=""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FAD0C83-981E-47DE-A096-A55FA79EE1E2}"/>
              </a:ext>
            </a:extLst>
          </p:cNvPr>
          <p:cNvPicPr>
            <a:picLocks noChangeAspect="1"/>
          </p:cNvPicPr>
          <p:nvPr/>
        </p:nvPicPr>
        <p:blipFill>
          <a:blip r:embed="rId2"/>
          <a:stretch>
            <a:fillRect/>
          </a:stretch>
        </p:blipFill>
        <p:spPr>
          <a:xfrm>
            <a:off x="2130641" y="3116062"/>
            <a:ext cx="7093257" cy="3555330"/>
          </a:xfrm>
          <a:prstGeom prst="rect">
            <a:avLst/>
          </a:prstGeom>
        </p:spPr>
      </p:pic>
    </p:spTree>
    <p:extLst>
      <p:ext uri="{BB962C8B-B14F-4D97-AF65-F5344CB8AC3E}">
        <p14:creationId xmlns:p14="http://schemas.microsoft.com/office/powerpoint/2010/main" xmlns=""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EB43A-EC89-47F7-91A6-6D8740AFBE9C}"/>
              </a:ext>
            </a:extLst>
          </p:cNvPr>
          <p:cNvSpPr>
            <a:spLocks noGrp="1"/>
          </p:cNvSpPr>
          <p:nvPr>
            <p:ph type="title"/>
          </p:nvPr>
        </p:nvSpPr>
        <p:spPr>
          <a:xfrm>
            <a:off x="381740" y="609600"/>
            <a:ext cx="11611992" cy="757561"/>
          </a:xfrm>
        </p:spPr>
        <p:txBody>
          <a:bodyPr>
            <a:normAutofit fontScale="90000"/>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6" name="Picture 5"/>
          <p:cNvPicPr/>
          <p:nvPr/>
        </p:nvPicPr>
        <p:blipFill>
          <a:blip r:embed="rId2"/>
          <a:srcRect l="10874" t="26049" r="12435" b="10584"/>
          <a:stretch>
            <a:fillRect/>
          </a:stretch>
        </p:blipFill>
        <p:spPr bwMode="auto">
          <a:xfrm>
            <a:off x="1920240" y="3226526"/>
            <a:ext cx="8334103" cy="3353462"/>
          </a:xfrm>
          <a:prstGeom prst="rect">
            <a:avLst/>
          </a:prstGeom>
          <a:noFill/>
          <a:ln w="9525">
            <a:noFill/>
            <a:miter lim="800000"/>
            <a:headEnd/>
            <a:tailEnd/>
          </a:ln>
        </p:spPr>
      </p:pic>
    </p:spTree>
    <p:extLst>
      <p:ext uri="{BB962C8B-B14F-4D97-AF65-F5344CB8AC3E}">
        <p14:creationId xmlns:p14="http://schemas.microsoft.com/office/powerpoint/2010/main" xmlns=""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a16="http://schemas.microsoft.com/office/drawing/2014/main" xmlns=""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xmlns="" val="273724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67AB5-DCC8-4914-8ABC-D30EAA147C9E}"/>
              </a:ext>
            </a:extLst>
          </p:cNvPr>
          <p:cNvSpPr>
            <a:spLocks noGrp="1"/>
          </p:cNvSpPr>
          <p:nvPr>
            <p:ph type="title"/>
          </p:nvPr>
        </p:nvSpPr>
        <p:spPr>
          <a:xfrm>
            <a:off x="609600" y="704088"/>
            <a:ext cx="10972800" cy="837329"/>
          </a:xfrm>
        </p:spPr>
        <p:txBody>
          <a:bodyPr>
            <a:normAutofit/>
          </a:bodyPr>
          <a:lstStyle/>
          <a:p>
            <a:r>
              <a:rPr lang="en-US" dirty="0" smtClean="0">
                <a:solidFill>
                  <a:schemeClr val="tx1"/>
                </a:solidFill>
                <a:latin typeface="Quicksand" panose="020B0604020202020204" charset="0"/>
              </a:rPr>
              <a:t>C</a:t>
            </a:r>
            <a:r>
              <a:rPr lang="en-US" dirty="0" smtClean="0">
                <a:solidFill>
                  <a:schemeClr val="tx1"/>
                </a:solidFill>
                <a:latin typeface="Quicksand" panose="020B0604020202020204" charset="0"/>
              </a:rPr>
              <a:t>orrelation with target variable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smtClean="0">
                <a:solidFill>
                  <a:schemeClr val="tx1"/>
                </a:solidFill>
                <a:latin typeface="quicksand" panose="020B0604020202020204" charset="0"/>
              </a:rPr>
              <a:t>An </a:t>
            </a:r>
            <a:r>
              <a:rPr lang="en-US" sz="1800" b="0" i="0" u="none" strike="noStrike" baseline="0" dirty="0">
                <a:solidFill>
                  <a:schemeClr val="tx1"/>
                </a:solidFill>
                <a:latin typeface="quicksand" panose="020B0604020202020204" charset="0"/>
              </a:rPr>
              <a:t>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122481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l="11371" t="20309" r="12420" b="5077"/>
          <a:stretch>
            <a:fillRect/>
          </a:stretch>
        </p:blipFill>
        <p:spPr bwMode="auto">
          <a:xfrm>
            <a:off x="1423851" y="679270"/>
            <a:ext cx="9535886" cy="5682342"/>
          </a:xfrm>
          <a:prstGeom prst="rect">
            <a:avLst/>
          </a:prstGeom>
          <a:noFill/>
          <a:ln w="9525">
            <a:noFill/>
            <a:miter lim="800000"/>
            <a:headEnd/>
            <a:tailEnd/>
          </a:ln>
        </p:spPr>
      </p:pic>
    </p:spTree>
    <p:extLst>
      <p:ext uri="{BB962C8B-B14F-4D97-AF65-F5344CB8AC3E}">
        <p14:creationId xmlns:p14="http://schemas.microsoft.com/office/powerpoint/2010/main" xmlns="" val="89248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xmlns="" val="951819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xmlns="" val="229365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xmlns="" val="424672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187681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460DF15-5561-431D-9904-73F07D48405E}"/>
              </a:ext>
            </a:extLst>
          </p:cNvPr>
          <p:cNvPicPr>
            <a:picLocks noChangeAspect="1"/>
          </p:cNvPicPr>
          <p:nvPr/>
        </p:nvPicPr>
        <p:blipFill>
          <a:blip r:embed="rId2"/>
          <a:stretch>
            <a:fillRect/>
          </a:stretch>
        </p:blipFill>
        <p:spPr>
          <a:xfrm>
            <a:off x="1783453" y="2370290"/>
            <a:ext cx="8216721" cy="4319081"/>
          </a:xfrm>
          <a:prstGeom prst="rect">
            <a:avLst/>
          </a:prstGeom>
        </p:spPr>
      </p:pic>
    </p:spTree>
    <p:extLst>
      <p:ext uri="{BB962C8B-B14F-4D97-AF65-F5344CB8AC3E}">
        <p14:creationId xmlns:p14="http://schemas.microsoft.com/office/powerpoint/2010/main" xmlns="" val="56590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1C9C2-E6F8-4EC8-ACD4-860F5166B13B}"/>
              </a:ext>
            </a:extLst>
          </p:cNvPr>
          <p:cNvSpPr>
            <a:spLocks noGrp="1"/>
          </p:cNvSpPr>
          <p:nvPr>
            <p:ph type="title"/>
          </p:nvPr>
        </p:nvSpPr>
        <p:spPr>
          <a:xfrm>
            <a:off x="913794" y="609600"/>
            <a:ext cx="10813607" cy="642151"/>
          </a:xfrm>
        </p:spPr>
        <p:txBody>
          <a:bodyPr>
            <a:normAutofit fontScale="90000"/>
          </a:bodyPr>
          <a:lstStyle/>
          <a:p>
            <a:r>
              <a:rPr lang="en-US" dirty="0" smtClean="0">
                <a:solidFill>
                  <a:schemeClr val="tx1"/>
                </a:solidFill>
              </a:rPr>
              <a:t>correlated with the target column, rest all are positively correlated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smtClean="0">
                <a:solidFill>
                  <a:schemeClr val="tx1"/>
                </a:solidFill>
                <a:latin typeface="Calibri" panose="020F0502020204030204" pitchFamily="34" charset="0"/>
              </a:rPr>
              <a:t> </a:t>
            </a:r>
            <a:r>
              <a:rPr lang="en-US" sz="1800" b="0" i="0" u="none" strike="noStrike" baseline="0" dirty="0">
                <a:solidFill>
                  <a:schemeClr val="tx1"/>
                </a:solidFill>
                <a:latin typeface="Calibri" panose="020F0502020204030204" pitchFamily="34" charset="0"/>
              </a:rPr>
              <a:t>subtracts the minimum value in the feature and then divides by the range. The range is the difference between the original maximum and original minimum. </a:t>
            </a:r>
            <a:r>
              <a:rPr lang="en-US" sz="1800" b="0" i="0" u="none" strike="noStrike" baseline="0" dirty="0" smtClean="0">
                <a:solidFill>
                  <a:schemeClr val="tx1"/>
                </a:solidFill>
                <a:latin typeface="Calibri" panose="020F0502020204030204" pitchFamily="34" charset="0"/>
              </a:rPr>
              <a:t>preserves </a:t>
            </a:r>
            <a:r>
              <a:rPr lang="en-US" sz="1800" b="0" i="0" u="none" strike="noStrike" baseline="0" dirty="0">
                <a:solidFill>
                  <a:schemeClr val="tx1"/>
                </a:solidFill>
                <a:latin typeface="Calibri" panose="020F0502020204030204" pitchFamily="34" charset="0"/>
              </a:rPr>
              <a:t>the shape of the original distribution. </a:t>
            </a:r>
            <a:endParaRPr lang="en-IN" dirty="0">
              <a:solidFill>
                <a:schemeClr val="tx1"/>
              </a:solidFill>
            </a:endParaRPr>
          </a:p>
        </p:txBody>
      </p:sp>
      <p:pic>
        <p:nvPicPr>
          <p:cNvPr id="6" name="Picture 5"/>
          <p:cNvPicPr/>
          <p:nvPr/>
        </p:nvPicPr>
        <p:blipFill>
          <a:blip r:embed="rId2"/>
          <a:srcRect l="16336" t="25828" r="988" b="4415"/>
          <a:stretch>
            <a:fillRect/>
          </a:stretch>
        </p:blipFill>
        <p:spPr bwMode="auto">
          <a:xfrm>
            <a:off x="1881051" y="2551516"/>
            <a:ext cx="8412480" cy="3339832"/>
          </a:xfrm>
          <a:prstGeom prst="rect">
            <a:avLst/>
          </a:prstGeom>
          <a:noFill/>
          <a:ln w="9525">
            <a:noFill/>
            <a:miter lim="800000"/>
            <a:headEnd/>
            <a:tailEnd/>
          </a:ln>
        </p:spPr>
      </p:pic>
    </p:spTree>
    <p:extLst>
      <p:ext uri="{BB962C8B-B14F-4D97-AF65-F5344CB8AC3E}">
        <p14:creationId xmlns:p14="http://schemas.microsoft.com/office/powerpoint/2010/main" xmlns="" val="1909072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E41F2F6-AF38-4792-9EE4-ED6E156823D9}"/>
              </a:ext>
            </a:extLst>
          </p:cNvPr>
          <p:cNvPicPr>
            <a:picLocks noChangeAspect="1"/>
          </p:cNvPicPr>
          <p:nvPr/>
        </p:nvPicPr>
        <p:blipFill>
          <a:blip r:embed="rId2"/>
          <a:stretch>
            <a:fillRect/>
          </a:stretch>
        </p:blipFill>
        <p:spPr>
          <a:xfrm>
            <a:off x="96695" y="3017520"/>
            <a:ext cx="6348493" cy="3685859"/>
          </a:xfrm>
          <a:prstGeom prst="rect">
            <a:avLst/>
          </a:prstGeom>
        </p:spPr>
      </p:pic>
      <p:pic>
        <p:nvPicPr>
          <p:cNvPr id="7" name="Picture 6">
            <a:extLst>
              <a:ext uri="{FF2B5EF4-FFF2-40B4-BE49-F238E27FC236}">
                <a16:creationId xmlns:a16="http://schemas.microsoft.com/office/drawing/2014/main" xmlns="" id="{5C233C22-B09C-49DA-B1E0-49D59951AF13}"/>
              </a:ext>
            </a:extLst>
          </p:cNvPr>
          <p:cNvPicPr>
            <a:picLocks noChangeAspect="1"/>
          </p:cNvPicPr>
          <p:nvPr/>
        </p:nvPicPr>
        <p:blipFill>
          <a:blip r:embed="rId3"/>
          <a:stretch>
            <a:fillRect/>
          </a:stretch>
        </p:blipFill>
        <p:spPr>
          <a:xfrm>
            <a:off x="6095208" y="3052611"/>
            <a:ext cx="6096792" cy="843064"/>
          </a:xfrm>
          <a:prstGeom prst="rect">
            <a:avLst/>
          </a:prstGeom>
        </p:spPr>
      </p:pic>
    </p:spTree>
    <p:extLst>
      <p:ext uri="{BB962C8B-B14F-4D97-AF65-F5344CB8AC3E}">
        <p14:creationId xmlns:p14="http://schemas.microsoft.com/office/powerpoint/2010/main" xmlns="" val="2112018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3EE9B-823A-4486-8CFC-6E4FFD21EE7D}"/>
              </a:ext>
            </a:extLst>
          </p:cNvPr>
          <p:cNvSpPr>
            <a:spLocks noGrp="1"/>
          </p:cNvSpPr>
          <p:nvPr>
            <p:ph type="title"/>
          </p:nvPr>
        </p:nvSpPr>
        <p:spPr>
          <a:xfrm>
            <a:off x="913795" y="609600"/>
            <a:ext cx="10353762" cy="766439"/>
          </a:xfrm>
        </p:spPr>
        <p:txBody>
          <a:bodyPr>
            <a:normAutofit fontScale="90000"/>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xmlns="" val="80790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CA7B76-E058-4EC5-ACD5-0FB466294043}"/>
              </a:ext>
            </a:extLst>
          </p:cNvPr>
          <p:cNvSpPr>
            <a:spLocks noGrp="1"/>
          </p:cNvSpPr>
          <p:nvPr>
            <p:ph idx="1"/>
          </p:nvPr>
        </p:nvSpPr>
        <p:spPr>
          <a:xfrm>
            <a:off x="913795" y="862911"/>
            <a:ext cx="10724830" cy="500231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p:txBody>
      </p:sp>
    </p:spTree>
    <p:extLst>
      <p:ext uri="{BB962C8B-B14F-4D97-AF65-F5344CB8AC3E}">
        <p14:creationId xmlns:p14="http://schemas.microsoft.com/office/powerpoint/2010/main" xmlns="" val="994607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xmlns="" val="68654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6" name="Picture 5"/>
          <p:cNvPicPr/>
          <p:nvPr/>
        </p:nvPicPr>
        <p:blipFill>
          <a:blip r:embed="rId2"/>
          <a:srcRect l="15467" t="17219" r="16395" b="4415"/>
          <a:stretch>
            <a:fillRect/>
          </a:stretch>
        </p:blipFill>
        <p:spPr bwMode="auto">
          <a:xfrm>
            <a:off x="862149" y="1619794"/>
            <a:ext cx="10816045" cy="4650377"/>
          </a:xfrm>
          <a:prstGeom prst="rect">
            <a:avLst/>
          </a:prstGeom>
          <a:noFill/>
          <a:ln w="9525">
            <a:noFill/>
            <a:miter lim="800000"/>
            <a:headEnd/>
            <a:tailEnd/>
          </a:ln>
        </p:spPr>
      </p:pic>
    </p:spTree>
    <p:extLst>
      <p:ext uri="{BB962C8B-B14F-4D97-AF65-F5344CB8AC3E}">
        <p14:creationId xmlns:p14="http://schemas.microsoft.com/office/powerpoint/2010/main" xmlns="" val="74344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C5186A90-DD2F-4960-B15C-E231AEFBE664}"/>
              </a:ext>
            </a:extLst>
          </p:cNvPr>
          <p:cNvPicPr>
            <a:picLocks noChangeAspect="1"/>
          </p:cNvPicPr>
          <p:nvPr/>
        </p:nvPicPr>
        <p:blipFill>
          <a:blip r:embed="rId2"/>
          <a:stretch>
            <a:fillRect/>
          </a:stretch>
        </p:blipFill>
        <p:spPr>
          <a:xfrm>
            <a:off x="2418645" y="158871"/>
            <a:ext cx="6299228" cy="3652700"/>
          </a:xfrm>
          <a:prstGeom prst="rect">
            <a:avLst/>
          </a:prstGeom>
        </p:spPr>
      </p:pic>
    </p:spTree>
    <p:extLst>
      <p:ext uri="{BB962C8B-B14F-4D97-AF65-F5344CB8AC3E}">
        <p14:creationId xmlns:p14="http://schemas.microsoft.com/office/powerpoint/2010/main" xmlns="" val="24386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xmlns=""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5BE55-85FE-4869-B839-C0521B4FF877}"/>
              </a:ext>
            </a:extLst>
          </p:cNvPr>
          <p:cNvSpPr>
            <a:spLocks noGrp="1"/>
          </p:cNvSpPr>
          <p:nvPr>
            <p:ph type="title"/>
          </p:nvPr>
        </p:nvSpPr>
        <p:spPr>
          <a:xfrm>
            <a:off x="913795" y="609600"/>
            <a:ext cx="10353762" cy="633274"/>
          </a:xfrm>
        </p:spPr>
        <p:txBody>
          <a:bodyPr>
            <a:normAutofit/>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4" name="Picture 3"/>
          <p:cNvPicPr/>
          <p:nvPr/>
        </p:nvPicPr>
        <p:blipFill>
          <a:blip r:embed="rId2"/>
          <a:srcRect l="12364" t="18101" r="12822" b="4399"/>
          <a:stretch>
            <a:fillRect/>
          </a:stretch>
        </p:blipFill>
        <p:spPr bwMode="auto">
          <a:xfrm>
            <a:off x="427426" y="1503081"/>
            <a:ext cx="5955251" cy="3172570"/>
          </a:xfrm>
          <a:prstGeom prst="rect">
            <a:avLst/>
          </a:prstGeom>
          <a:noFill/>
          <a:ln w="9525">
            <a:noFill/>
            <a:miter lim="800000"/>
            <a:headEnd/>
            <a:tailEnd/>
          </a:ln>
        </p:spPr>
      </p:pic>
      <p:pic>
        <p:nvPicPr>
          <p:cNvPr id="6" name="image18.jpeg"/>
          <p:cNvPicPr/>
          <p:nvPr/>
        </p:nvPicPr>
        <p:blipFill>
          <a:blip r:embed="rId3" cstate="print"/>
          <a:stretch>
            <a:fillRect/>
          </a:stretch>
        </p:blipFill>
        <p:spPr>
          <a:xfrm>
            <a:off x="6054238" y="1423851"/>
            <a:ext cx="5674426" cy="3291840"/>
          </a:xfrm>
          <a:prstGeom prst="rect">
            <a:avLst/>
          </a:prstGeom>
        </p:spPr>
      </p:pic>
    </p:spTree>
    <p:extLst>
      <p:ext uri="{BB962C8B-B14F-4D97-AF65-F5344CB8AC3E}">
        <p14:creationId xmlns:p14="http://schemas.microsoft.com/office/powerpoint/2010/main" xmlns="" val="33701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sp>
        <p:nvSpPr>
          <p:cNvPr id="6" name="TextBox 5">
            <a:extLst>
              <a:ext uri="{FF2B5EF4-FFF2-40B4-BE49-F238E27FC236}">
                <a16:creationId xmlns:a16="http://schemas.microsoft.com/office/drawing/2014/main" xmlns=""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pic>
        <p:nvPicPr>
          <p:cNvPr id="7" name="image21.jpeg"/>
          <p:cNvPicPr/>
          <p:nvPr/>
        </p:nvPicPr>
        <p:blipFill>
          <a:blip r:embed="rId2" cstate="print"/>
          <a:stretch>
            <a:fillRect/>
          </a:stretch>
        </p:blipFill>
        <p:spPr>
          <a:xfrm>
            <a:off x="824853" y="1742187"/>
            <a:ext cx="6803856" cy="3809527"/>
          </a:xfrm>
          <a:prstGeom prst="rect">
            <a:avLst/>
          </a:prstGeom>
        </p:spPr>
      </p:pic>
    </p:spTree>
    <p:extLst>
      <p:ext uri="{BB962C8B-B14F-4D97-AF65-F5344CB8AC3E}">
        <p14:creationId xmlns:p14="http://schemas.microsoft.com/office/powerpoint/2010/main" xmlns="" val="356737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CBE47-7403-4AEA-BC55-283D4822DD22}"/>
              </a:ext>
            </a:extLst>
          </p:cNvPr>
          <p:cNvSpPr>
            <a:spLocks noGrp="1"/>
          </p:cNvSpPr>
          <p:nvPr>
            <p:ph type="title"/>
          </p:nvPr>
        </p:nvSpPr>
        <p:spPr>
          <a:xfrm>
            <a:off x="913795" y="609600"/>
            <a:ext cx="10201048" cy="606641"/>
          </a:xfrm>
        </p:spPr>
        <p:txBody>
          <a:bodyPr>
            <a:normAutofit/>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7" name="Picture 6">
            <a:extLst>
              <a:ext uri="{FF2B5EF4-FFF2-40B4-BE49-F238E27FC236}">
                <a16:creationId xmlns:a16="http://schemas.microsoft.com/office/drawing/2014/main" xmlns="" id="{684BFA20-DA47-465D-84F6-0AB5F8928FD6}"/>
              </a:ext>
            </a:extLst>
          </p:cNvPr>
          <p:cNvPicPr>
            <a:picLocks noChangeAspect="1"/>
          </p:cNvPicPr>
          <p:nvPr/>
        </p:nvPicPr>
        <p:blipFill>
          <a:blip r:embed="rId2"/>
          <a:stretch>
            <a:fillRect/>
          </a:stretch>
        </p:blipFill>
        <p:spPr>
          <a:xfrm>
            <a:off x="924444" y="4829453"/>
            <a:ext cx="7882204" cy="2015450"/>
          </a:xfrm>
          <a:prstGeom prst="rect">
            <a:avLst/>
          </a:prstGeom>
        </p:spPr>
      </p:pic>
      <p:pic>
        <p:nvPicPr>
          <p:cNvPr id="6" name="Picture 5"/>
          <p:cNvPicPr/>
          <p:nvPr/>
        </p:nvPicPr>
        <p:blipFill>
          <a:blip r:embed="rId3"/>
          <a:srcRect t="17440" b="4194"/>
          <a:stretch>
            <a:fillRect/>
          </a:stretch>
        </p:blipFill>
        <p:spPr bwMode="auto">
          <a:xfrm>
            <a:off x="946831" y="1390626"/>
            <a:ext cx="8732745" cy="3312003"/>
          </a:xfrm>
          <a:prstGeom prst="rect">
            <a:avLst/>
          </a:prstGeom>
          <a:noFill/>
          <a:ln w="9525">
            <a:noFill/>
            <a:miter lim="800000"/>
            <a:headEnd/>
            <a:tailEnd/>
          </a:ln>
        </p:spPr>
      </p:pic>
    </p:spTree>
    <p:extLst>
      <p:ext uri="{BB962C8B-B14F-4D97-AF65-F5344CB8AC3E}">
        <p14:creationId xmlns:p14="http://schemas.microsoft.com/office/powerpoint/2010/main" xmlns="" val="266649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xmlns="" val="79481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Model selection and </a:t>
            </a:r>
            <a:r>
              <a:rPr lang="en-US" b="1" dirty="0" smtClean="0">
                <a:solidFill>
                  <a:schemeClr val="tx1"/>
                </a:solidFill>
              </a:rPr>
              <a:t>prediction</a:t>
            </a:r>
            <a:endParaRPr lang="en-IN" dirty="0">
              <a:solidFill>
                <a:schemeClr val="tx1"/>
              </a:solidFill>
            </a:endParaRPr>
          </a:p>
        </p:txBody>
      </p:sp>
      <p:pic>
        <p:nvPicPr>
          <p:cNvPr id="4" name="Content Placeholder 3"/>
          <p:cNvPicPr>
            <a:picLocks noGrp="1"/>
          </p:cNvPicPr>
          <p:nvPr>
            <p:ph idx="1"/>
          </p:nvPr>
        </p:nvPicPr>
        <p:blipFill>
          <a:blip r:embed="rId2"/>
          <a:srcRect t="17881" b="6843"/>
          <a:stretch>
            <a:fillRect/>
          </a:stretch>
        </p:blipFill>
        <p:spPr bwMode="auto">
          <a:xfrm>
            <a:off x="910247" y="1935164"/>
            <a:ext cx="5738747" cy="3198540"/>
          </a:xfrm>
          <a:prstGeom prst="rect">
            <a:avLst/>
          </a:prstGeom>
          <a:noFill/>
          <a:ln w="9525">
            <a:noFill/>
            <a:miter lim="800000"/>
            <a:headEnd/>
            <a:tailEnd/>
          </a:ln>
        </p:spPr>
      </p:pic>
      <p:pic>
        <p:nvPicPr>
          <p:cNvPr id="5" name="Picture 4"/>
          <p:cNvPicPr/>
          <p:nvPr/>
        </p:nvPicPr>
        <p:blipFill>
          <a:blip r:embed="rId3"/>
          <a:srcRect t="16998" b="4857"/>
          <a:stretch>
            <a:fillRect/>
          </a:stretch>
        </p:blipFill>
        <p:spPr bwMode="auto">
          <a:xfrm>
            <a:off x="6727371" y="1972491"/>
            <a:ext cx="4963886" cy="313508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1047206"/>
            <a:ext cx="10972800" cy="4389120"/>
          </a:xfrm>
        </p:spPr>
        <p:txBody>
          <a:bodyPr/>
          <a:lstStyle/>
          <a:p>
            <a:r>
              <a:rPr lang="en-US" dirty="0" smtClean="0"/>
              <a:t>As you can observe above, I made a for loop and called all the algorithms one by one and appending their result to models. The same I had done to store MSE, RMSE, MAE, SD and cross validation score. Let me show the output so that we can glance the result in more appropriate way</a:t>
            </a:r>
            <a:r>
              <a:rPr lang="en-US" dirty="0" smtClean="0"/>
              <a:t>.</a:t>
            </a:r>
          </a:p>
          <a:p>
            <a:pPr>
              <a:buNone/>
            </a:pPr>
            <a:endParaRPr lang="en-US" dirty="0" smtClean="0"/>
          </a:p>
          <a:p>
            <a:r>
              <a:rPr lang="en-US" dirty="0" smtClean="0"/>
              <a:t>We can see that Ridge and Lasso Regression algorithms are performing well, as compared to other algorithms. Now we will try </a:t>
            </a:r>
            <a:r>
              <a:rPr lang="en-US" dirty="0" err="1" smtClean="0"/>
              <a:t>Hyperparameter</a:t>
            </a:r>
            <a:r>
              <a:rPr lang="en-US" dirty="0" smtClean="0"/>
              <a:t> Tuning to find out the best parameters and try to increase their scores</a:t>
            </a:r>
            <a:r>
              <a:rPr lang="en-US" dirty="0" smtClean="0"/>
              <a:t>.</a:t>
            </a:r>
            <a:endParaRPr lang="en-IN" dirty="0" smtClean="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22B3E275-E8CC-4C0B-8FD1-FF59299727F0}"/>
              </a:ext>
            </a:extLst>
          </p:cNvPr>
          <p:cNvSpPr>
            <a:spLocks noGrp="1"/>
          </p:cNvSpPr>
          <p:nvPr>
            <p:ph idx="1"/>
          </p:nvPr>
        </p:nvSpPr>
        <p:spPr>
          <a:xfrm>
            <a:off x="275208" y="1384917"/>
            <a:ext cx="11398927" cy="5166803"/>
          </a:xfrm>
        </p:spPr>
        <p:txBody>
          <a:bodyPr>
            <a:normAutofit/>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xmlns="" val="713342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486451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0DB36-238F-47A3-A1C5-0B632E1AD5D7}"/>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xmlns="" val="152837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57033A9D-3507-4016-AD96-4FCC7E0F43EB}"/>
              </a:ext>
            </a:extLst>
          </p:cNvPr>
          <p:cNvSpPr>
            <a:spLocks noGrp="1"/>
          </p:cNvSpPr>
          <p:nvPr>
            <p:ph idx="1"/>
          </p:nvPr>
        </p:nvSpPr>
        <p:spPr>
          <a:xfrm>
            <a:off x="913794" y="1732449"/>
            <a:ext cx="10982283" cy="4881415"/>
          </a:xfrm>
        </p:spPr>
        <p:txBody>
          <a:bodyPr>
            <a:normAutofit fontScale="92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28732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319537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4354" y="2272937"/>
            <a:ext cx="5107577" cy="1107996"/>
          </a:xfrm>
          <a:prstGeom prst="rect">
            <a:avLst/>
          </a:prstGeom>
          <a:noFill/>
        </p:spPr>
        <p:txBody>
          <a:bodyPr wrap="square" rtlCol="0">
            <a:spAutoFit/>
          </a:bodyPr>
          <a:lstStyle/>
          <a:p>
            <a:r>
              <a:rPr lang="en-IN" sz="6600" dirty="0" smtClean="0">
                <a:solidFill>
                  <a:schemeClr val="accent1">
                    <a:lumMod val="75000"/>
                  </a:schemeClr>
                </a:solidFill>
              </a:rPr>
              <a:t>THANK YOU</a:t>
            </a:r>
            <a:endParaRPr lang="en-IN" sz="6600" dirty="0">
              <a:solidFill>
                <a:schemeClr val="accent1">
                  <a:lumMod val="75000"/>
                </a:schemeClr>
              </a:solidFill>
            </a:endParaRPr>
          </a:p>
        </p:txBody>
      </p:sp>
    </p:spTree>
    <p:extLst>
      <p:ext uri="{BB962C8B-B14F-4D97-AF65-F5344CB8AC3E}">
        <p14:creationId xmlns:p14="http://schemas.microsoft.com/office/powerpoint/2010/main" xmlns="" val="100802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xmlns="" val="784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EFD7C0-FCDF-4291-846D-64AC78901A13}"/>
              </a:ext>
            </a:extLst>
          </p:cNvPr>
          <p:cNvSpPr>
            <a:spLocks noGrp="1"/>
          </p:cNvSpPr>
          <p:nvPr>
            <p:ph idx="1"/>
          </p:nvPr>
        </p:nvSpPr>
        <p:spPr>
          <a:xfrm>
            <a:off x="452762" y="1606859"/>
            <a:ext cx="11292396" cy="2625508"/>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smtClean="0">
                <a:latin typeface="Quicksand" panose="020B0604020202020204" charset="0"/>
              </a:rPr>
              <a:t>xgb</a:t>
            </a:r>
            <a:r>
              <a:rPr lang="en-US" sz="1800" dirty="0" err="1" smtClean="0">
                <a:solidFill>
                  <a:schemeClr val="tx1"/>
                </a:solidFill>
                <a:latin typeface="Quicksand" panose="020B0604020202020204" charset="0"/>
              </a:rPr>
              <a:t>boost</a:t>
            </a:r>
            <a:r>
              <a:rPr lang="en-US" sz="1800" dirty="0" smtClean="0">
                <a:solidFill>
                  <a:schemeClr val="tx1"/>
                </a:solidFill>
                <a:latin typeface="Quicksand" panose="020B0604020202020204" charset="0"/>
              </a:rPr>
              <a:t> </a:t>
            </a:r>
            <a:r>
              <a:rPr lang="en-US" sz="1800" dirty="0">
                <a:solidFill>
                  <a:schemeClr val="tx1"/>
                </a:solidFill>
                <a:latin typeface="Quicksand" panose="020B0604020202020204" charset="0"/>
              </a:rPr>
              <a:t>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xmlns=""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F29FB71A-208D-4F03-937D-2A23FC5FE86D}"/>
              </a:ext>
            </a:extLst>
          </p:cNvPr>
          <p:cNvPicPr>
            <a:picLocks noChangeAspect="1"/>
          </p:cNvPicPr>
          <p:nvPr/>
        </p:nvPicPr>
        <p:blipFill>
          <a:blip r:embed="rId2"/>
          <a:srcRect t="31203"/>
          <a:stretch>
            <a:fillRect/>
          </a:stretch>
        </p:blipFill>
        <p:spPr>
          <a:xfrm>
            <a:off x="1358538" y="1658984"/>
            <a:ext cx="9405256" cy="4697696"/>
          </a:xfrm>
          <a:prstGeom prst="rect">
            <a:avLst/>
          </a:prstGeom>
        </p:spPr>
      </p:pic>
    </p:spTree>
    <p:extLst>
      <p:ext uri="{BB962C8B-B14F-4D97-AF65-F5344CB8AC3E}">
        <p14:creationId xmlns:p14="http://schemas.microsoft.com/office/powerpoint/2010/main" xmlns="" val="13777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2F95C-8421-4684-971D-9EC369BB3412}"/>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xmlns="" val="23905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B7886F59-BA45-42D1-870B-6F7CB3AC6738}"/>
              </a:ext>
            </a:extLst>
          </p:cNvPr>
          <p:cNvSpPr>
            <a:spLocks noGrp="1"/>
          </p:cNvSpPr>
          <p:nvPr>
            <p:ph idx="1"/>
          </p:nvPr>
        </p:nvSpPr>
        <p:spPr>
          <a:xfrm>
            <a:off x="913795" y="1732449"/>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xmlns="" val="2349935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326</TotalTime>
  <Words>3602</Words>
  <Application>Microsoft Office PowerPoint</Application>
  <PresentationFormat>Custom</PresentationFormat>
  <Paragraphs>138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Slide 6</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DROPPING UNNECESSARY COLUMNS AND ENCODING NON-NUMERIC DATA USING LABEL ENCODER</vt:lpstr>
      <vt:lpstr>Correlation with target variable</vt:lpstr>
      <vt:lpstr>Slide 17</vt:lpstr>
      <vt:lpstr>TREATING SKEWNESS</vt:lpstr>
      <vt:lpstr>Slide 19</vt:lpstr>
      <vt:lpstr>HARDWARE AND SOFTWARE REQUIREMENTS AND TOOLS USED</vt:lpstr>
      <vt:lpstr>MODEL/S DEVELOPMENT AND EVALUATION </vt:lpstr>
      <vt:lpstr>TESTING OF IDENTIFIED APPROACHES</vt:lpstr>
      <vt:lpstr>correlated with the target column, rest all are positively correlated</vt:lpstr>
      <vt:lpstr>USING PCA</vt:lpstr>
      <vt:lpstr>RUN AND EVALUATE SELECTED MODELS</vt:lpstr>
      <vt:lpstr>Slide 26</vt:lpstr>
      <vt:lpstr>Slide 27</vt:lpstr>
      <vt:lpstr>Slide 28</vt:lpstr>
      <vt:lpstr>Slide 29</vt:lpstr>
      <vt:lpstr>FINALIZE THE MODEL</vt:lpstr>
      <vt:lpstr>USING THE TEST DATASET AND DOING PRE-PROCESSING</vt:lpstr>
      <vt:lpstr>PREDICTING OVER TEST DATA</vt:lpstr>
      <vt:lpstr>DATA VISUALIZATION</vt:lpstr>
      <vt:lpstr>Model selection and prediction</vt:lpstr>
      <vt:lpstr>Slide 35</vt:lpstr>
      <vt:lpstr>CONCLUSION</vt:lpstr>
      <vt:lpstr>Slide 37</vt:lpstr>
      <vt:lpstr>LEARNING OUTCOMES OF THE STUDY IN RESPECT OF DATA SCIENCE</vt:lpstr>
      <vt:lpstr>LIMITATIONS OF THIS WORK AND SCOPE FOR FUTURE WORK</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Saranya</cp:lastModifiedBy>
  <cp:revision>14</cp:revision>
  <dcterms:created xsi:type="dcterms:W3CDTF">2021-06-04T05:45:58Z</dcterms:created>
  <dcterms:modified xsi:type="dcterms:W3CDTF">2022-10-22T18:23:29Z</dcterms:modified>
</cp:coreProperties>
</file>