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6" r:id="rId4"/>
    <p:sldId id="342" r:id="rId5"/>
    <p:sldId id="344" r:id="rId6"/>
    <p:sldId id="257" r:id="rId7"/>
    <p:sldId id="345" r:id="rId8"/>
    <p:sldId id="346" r:id="rId9"/>
    <p:sldId id="347" r:id="rId10"/>
    <p:sldId id="353" r:id="rId11"/>
    <p:sldId id="348" r:id="rId12"/>
    <p:sldId id="311" r:id="rId13"/>
    <p:sldId id="349" r:id="rId14"/>
    <p:sldId id="350" r:id="rId15"/>
    <p:sldId id="351" r:id="rId16"/>
    <p:sldId id="354" r:id="rId17"/>
    <p:sldId id="355" r:id="rId18"/>
    <p:sldId id="299" r:id="rId19"/>
    <p:sldId id="356" r:id="rId20"/>
    <p:sldId id="30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="" xmlns:a16="http://schemas.microsoft.com/office/drawing/2014/main" id="{660649BC-ADBF-454F-8CD4-164F22332A8C}"/>
              </a:ext>
            </a:extLst>
          </p:cNvPr>
          <p:cNvSpPr/>
          <p:nvPr userDrawn="1"/>
        </p:nvSpPr>
        <p:spPr>
          <a:xfrm>
            <a:off x="4019341" y="1301929"/>
            <a:ext cx="7867858" cy="5029200"/>
          </a:xfrm>
          <a:prstGeom prst="frame">
            <a:avLst>
              <a:gd name="adj1" fmla="val 9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214A0F0-2F7C-4223-B283-6A1CA91388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="" xmlns:a16="http://schemas.microsoft.com/office/drawing/2014/main" id="{5A5E9409-B20A-489B-A759-D773202358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="" xmlns:a16="http://schemas.microsoft.com/office/drawing/2014/main" id="{9B5C313C-9909-469D-8AF9-D4F3DA949E2A}"/>
              </a:ext>
            </a:extLst>
          </p:cNvPr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="" xmlns:a16="http://schemas.microsoft.com/office/drawing/2014/main" id="{CA101864-0A78-4DA0-B3D6-C3BCE08BDE4E}"/>
              </a:ext>
            </a:extLst>
          </p:cNvPr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311EB2B1-1FFF-40A7-8916-39F9F66C67AE}"/>
              </a:ext>
            </a:extLst>
          </p:cNvPr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>
              <a:extLst>
                <a:ext uri="{FF2B5EF4-FFF2-40B4-BE49-F238E27FC236}">
                  <a16:creationId xmlns="" xmlns:a16="http://schemas.microsoft.com/office/drawing/2014/main" id="{3E57FF97-F37F-4F19-9B19-E980E9F0D19F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="" xmlns:a16="http://schemas.microsoft.com/office/drawing/2014/main" id="{E4701247-9B01-4379-8F79-CA130966C099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="" xmlns:a16="http://schemas.microsoft.com/office/drawing/2014/main" id="{70C40288-889F-4C14-813B-93CB4BE35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="" xmlns:a16="http://schemas.microsoft.com/office/drawing/2014/main" id="{0A988AA3-AADC-43BF-BC51-C5A0FD6710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="" xmlns:a16="http://schemas.microsoft.com/office/drawing/2014/main" id="{67ACEEB3-7388-4FAA-9D8F-35B2DDACCB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="" xmlns:a16="http://schemas.microsoft.com/office/drawing/2014/main" id="{828B62BF-3D3C-4C75-B055-91752138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="" xmlns:a16="http://schemas.microsoft.com/office/drawing/2014/main" id="{3C31D63E-DEE2-491E-9108-5BD8FEECDE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="" xmlns:a16="http://schemas.microsoft.com/office/drawing/2014/main" id="{5EA36B86-0126-4E44-9EB4-D5952A4977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="" xmlns:a16="http://schemas.microsoft.com/office/drawing/2014/main" id="{5FC6C0F2-4F5A-465F-B239-2C2658FF3BC2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="" xmlns:a16="http://schemas.microsoft.com/office/drawing/2014/main" id="{B2F8833E-DE8E-4ACF-991D-49002FAD3BF4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="" xmlns:a16="http://schemas.microsoft.com/office/drawing/2014/main" id="{5AE6E730-12DC-414C-84D3-DC429C339049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="" xmlns:a16="http://schemas.microsoft.com/office/drawing/2014/main" id="{82CB1C93-47AD-4BD1-8229-9CFC6459EAAF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="" xmlns:a16="http://schemas.microsoft.com/office/drawing/2014/main" id="{7385550C-3847-41F7-8366-E6F331200B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="" xmlns:a16="http://schemas.microsoft.com/office/drawing/2014/main" id="{8D958013-051E-4D57-83E4-4510DA1FC7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="" xmlns:a16="http://schemas.microsoft.com/office/drawing/2014/main" id="{3892A3E6-91D0-4236-9EB4-5F593A2EBB68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="" xmlns:a16="http://schemas.microsoft.com/office/drawing/2014/main" id="{049B3538-18F0-488E-BB58-795CA3E8B7C1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="" xmlns:a16="http://schemas.microsoft.com/office/drawing/2014/main" id="{8D3342D1-A811-485D-BB35-CA6AD2F8F98A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="" xmlns:a16="http://schemas.microsoft.com/office/drawing/2014/main" id="{FE4E21AD-0E48-482D-92A7-D8F93B494FD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="" xmlns:a16="http://schemas.microsoft.com/office/drawing/2014/main" id="{B4407AE8-E730-48DD-A85F-BB30A7105592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="" xmlns:a16="http://schemas.microsoft.com/office/drawing/2014/main" id="{9954099B-AE86-4318-A3AA-7879DA254C8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="" xmlns:a16="http://schemas.microsoft.com/office/drawing/2014/main" id="{564796D9-34CB-446F-8C6C-E892F8C5B9A5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="" xmlns:a16="http://schemas.microsoft.com/office/drawing/2014/main" id="{DF2ABBB4-D4BB-4625-A164-F50D7D41F3C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="" xmlns:a16="http://schemas.microsoft.com/office/drawing/2014/main" id="{99710375-77AA-49E0-A302-408F4182C3F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="" xmlns:a16="http://schemas.microsoft.com/office/drawing/2014/main" id="{CE20859B-CDB1-4EDD-95C3-AD7E058B4EA0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="" xmlns:a16="http://schemas.microsoft.com/office/drawing/2014/main" id="{CC308384-A5E5-46C3-9EB3-5223C132CDAC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="" xmlns:a16="http://schemas.microsoft.com/office/drawing/2014/main" id="{03E74C94-8210-46D1-8EDD-B2C85995DB80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="" xmlns:a16="http://schemas.microsoft.com/office/drawing/2014/main" id="{49258143-A5BC-432E-8135-895A78D7C940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="" xmlns:a16="http://schemas.microsoft.com/office/drawing/2014/main" id="{F521C80A-6649-41B0-88E4-C5D5531E250B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="" xmlns:a16="http://schemas.microsoft.com/office/drawing/2014/main" id="{13A23F11-AC30-4BC4-9767-A2A015B40E0E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="" xmlns:a16="http://schemas.microsoft.com/office/drawing/2014/main" id="{7B0467B1-3C2E-4AED-BF5C-475467E3651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="" xmlns:a16="http://schemas.microsoft.com/office/drawing/2014/main" id="{A281F91D-A5F6-4D87-BD20-0F2144E81D98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="" xmlns:a16="http://schemas.microsoft.com/office/drawing/2014/main" id="{B0141A34-43F0-4BB2-B8F7-CCE47CC97474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>
                <a:extLst>
                  <a:ext uri="{FF2B5EF4-FFF2-40B4-BE49-F238E27FC236}">
                    <a16:creationId xmlns="" xmlns:a16="http://schemas.microsoft.com/office/drawing/2014/main" id="{6046D093-C87E-4FDE-8401-F242157D8F87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="" xmlns:a16="http://schemas.microsoft.com/office/drawing/2014/main" id="{3AE092B6-338B-4D0B-A830-BFE6769978DF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="" xmlns:a16="http://schemas.microsoft.com/office/drawing/2014/main" id="{174C63A9-B1AA-42AC-A07D-663E5B3DC60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="" xmlns:a16="http://schemas.microsoft.com/office/drawing/2014/main" id="{13BF2365-0B0D-40B9-A063-33FD0FCECA0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="" xmlns:a16="http://schemas.microsoft.com/office/drawing/2014/main" id="{7389CC75-F22D-4E8B-AA38-EB6225EAE0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="" xmlns:a16="http://schemas.microsoft.com/office/drawing/2014/main" id="{1FD7047D-8AC7-435B-B610-9DBAF202BD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="" xmlns:a16="http://schemas.microsoft.com/office/drawing/2014/main" id="{38C52008-23DF-4D3A-8C73-AEE0F45326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="" xmlns:a16="http://schemas.microsoft.com/office/drawing/2014/main" id="{9F23CB5B-5948-44E4-9BF6-B83CCE7F77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="" xmlns:a16="http://schemas.microsoft.com/office/drawing/2014/main" id="{5EAF4F6D-11CE-4C3D-AE20-E4F6CF1428B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>
                <a:extLst>
                  <a:ext uri="{FF2B5EF4-FFF2-40B4-BE49-F238E27FC236}">
                    <a16:creationId xmlns="" xmlns:a16="http://schemas.microsoft.com/office/drawing/2014/main" id="{E700EA4F-DA6F-4D72-B8FA-FD385DDD00E9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>
            <a:extLst>
              <a:ext uri="{FF2B5EF4-FFF2-40B4-BE49-F238E27FC236}">
                <a16:creationId xmlns="" xmlns:a16="http://schemas.microsoft.com/office/drawing/2014/main" id="{83890D28-DB65-4933-A998-F6D267BEDA98}"/>
              </a:ext>
            </a:extLst>
          </p:cNvPr>
          <p:cNvSpPr/>
          <p:nvPr userDrawn="1"/>
        </p:nvSpPr>
        <p:spPr>
          <a:xfrm>
            <a:off x="8746034" y="-17976"/>
            <a:ext cx="3445966" cy="2023537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="" xmlns:a16="http://schemas.microsoft.com/office/drawing/2014/main" id="{6B8C0EA2-D1F6-48A7-9EE4-840E625B9C02}"/>
              </a:ext>
            </a:extLst>
          </p:cNvPr>
          <p:cNvGrpSpPr/>
          <p:nvPr userDrawn="1"/>
        </p:nvGrpSpPr>
        <p:grpSpPr>
          <a:xfrm>
            <a:off x="548226" y="342079"/>
            <a:ext cx="5440770" cy="6257605"/>
            <a:chOff x="548226" y="342079"/>
            <a:chExt cx="5440770" cy="6257605"/>
          </a:xfrm>
          <a:solidFill>
            <a:schemeClr val="accent2"/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="" xmlns:a16="http://schemas.microsoft.com/office/drawing/2014/main" id="{94C0989A-B0CD-467C-8FFF-0322C8779616}"/>
                </a:ext>
              </a:extLst>
            </p:cNvPr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="" xmlns:a16="http://schemas.microsoft.com/office/drawing/2014/main" id="{F32732B9-A675-4A92-B586-57210158DBB9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56" name="Freeform: Shape 55">
                <a:extLst>
                  <a:ext uri="{FF2B5EF4-FFF2-40B4-BE49-F238E27FC236}">
                    <a16:creationId xmlns="" xmlns:a16="http://schemas.microsoft.com/office/drawing/2014/main" id="{20BD9410-309C-4A73-BEB0-D4BD52253B38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="" xmlns:a16="http://schemas.microsoft.com/office/drawing/2014/main" id="{2D03E240-F54F-4508-9919-35CBB644B65F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="" xmlns:a16="http://schemas.microsoft.com/office/drawing/2014/main" id="{4BCF587F-187E-4163-89C2-718ECF77FD3C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="" xmlns:a16="http://schemas.microsoft.com/office/drawing/2014/main" id="{6C8E0D8C-4969-48C1-AF8C-64C51835A08D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="" xmlns:a16="http://schemas.microsoft.com/office/drawing/2014/main" id="{D6A9F20E-06D2-4CF8-8829-660897F0E83A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="" xmlns:a16="http://schemas.microsoft.com/office/drawing/2014/main" id="{0F604A6E-18E0-4969-8962-866B849B4290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="" xmlns:a16="http://schemas.microsoft.com/office/drawing/2014/main" id="{C487069F-40F3-413B-832F-3CDD864EB5E2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="" xmlns:a16="http://schemas.microsoft.com/office/drawing/2014/main" id="{0B142645-539F-4F9E-87F8-F01187B92CE8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53" name="Freeform: Shape 52">
                <a:extLst>
                  <a:ext uri="{FF2B5EF4-FFF2-40B4-BE49-F238E27FC236}">
                    <a16:creationId xmlns="" xmlns:a16="http://schemas.microsoft.com/office/drawing/2014/main" id="{EDF8925C-AF03-4D8D-84E6-10DC6DA03D95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="" xmlns:a16="http://schemas.microsoft.com/office/drawing/2014/main" id="{8238273A-1045-4A54-9A3E-66FF26456E9F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="" xmlns:a16="http://schemas.microsoft.com/office/drawing/2014/main" id="{7AB48C8F-534D-420E-81DD-67A2CD1366C0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="" xmlns:a16="http://schemas.microsoft.com/office/drawing/2014/main" id="{613A399E-CE85-4E9A-A82B-B91FC40A53F3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="" xmlns:a16="http://schemas.microsoft.com/office/drawing/2014/main" id="{899869F7-7F70-43EC-97C3-A531CD669C49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="" xmlns:a16="http://schemas.microsoft.com/office/drawing/2014/main" id="{6585459A-FF7E-4A4B-B080-F4E91E9E8C31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="" xmlns:a16="http://schemas.microsoft.com/office/drawing/2014/main" id="{2C6A12CB-A937-425D-BCA3-A5BB1CB57193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="" xmlns:a16="http://schemas.microsoft.com/office/drawing/2014/main" id="{71F5C56A-4D65-45BB-ADFB-4902606EA2E5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54" name="Freeform: Shape 53">
                <a:extLst>
                  <a:ext uri="{FF2B5EF4-FFF2-40B4-BE49-F238E27FC236}">
                    <a16:creationId xmlns="" xmlns:a16="http://schemas.microsoft.com/office/drawing/2014/main" id="{14CFE449-955F-4128-94F3-2CACBE8BB46B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="" xmlns:a16="http://schemas.microsoft.com/office/drawing/2014/main" id="{C36CAA8C-CBDE-4BC9-ADAC-9B9B329BE1DC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="" xmlns:a16="http://schemas.microsoft.com/office/drawing/2014/main" id="{9FE059B7-412E-4650-8EF3-9B138089D6F0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="" xmlns:a16="http://schemas.microsoft.com/office/drawing/2014/main" id="{76DA1E9E-C3EF-4052-B739-AB5261881BA3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="" xmlns:a16="http://schemas.microsoft.com/office/drawing/2014/main" id="{9AE258E7-1627-4F85-BE58-CE26AE080072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="" xmlns:a16="http://schemas.microsoft.com/office/drawing/2014/main" id="{388BC822-45B5-4649-B16E-C559A55EB449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="" xmlns:a16="http://schemas.microsoft.com/office/drawing/2014/main" id="{F81BE720-6521-4FDD-8C3B-B24385FF18AE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="" xmlns:a16="http://schemas.microsoft.com/office/drawing/2014/main" id="{A41B19ED-3589-4DE1-A150-B99140988B50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="" xmlns:a16="http://schemas.microsoft.com/office/drawing/2014/main" id="{F8C970CA-0C4B-42C4-B0C7-EB4872CFDF25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="" xmlns:a16="http://schemas.microsoft.com/office/drawing/2014/main" id="{08F1CF96-44F7-4DA4-BD14-9FC77FB267D1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="" xmlns:a16="http://schemas.microsoft.com/office/drawing/2014/main" id="{975FF321-0579-4300-A5D4-D86907C5E8EE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="" xmlns:a16="http://schemas.microsoft.com/office/drawing/2014/main" id="{F97C3A21-57B5-4F03-B5FB-EB7FA22E9BC3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="" xmlns:a16="http://schemas.microsoft.com/office/drawing/2014/main" id="{56A5EE0E-5C86-491E-BBE5-EA1C72574F59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="" xmlns:a16="http://schemas.microsoft.com/office/drawing/2014/main" id="{0ED86755-4944-466C-9C5F-565B01B373F1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="" xmlns:a16="http://schemas.microsoft.com/office/drawing/2014/main" id="{E12B85CB-70EC-4332-BCC8-F3BF560859B1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4" name="Picture Placeholder 113">
            <a:extLst>
              <a:ext uri="{FF2B5EF4-FFF2-40B4-BE49-F238E27FC236}">
                <a16:creationId xmlns="" xmlns:a16="http://schemas.microsoft.com/office/drawing/2014/main" id="{EB32F77A-E2C8-4CFE-A33D-776108CB371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45340" y="1997014"/>
            <a:ext cx="3017520" cy="3017520"/>
          </a:xfrm>
          <a:custGeom>
            <a:avLst/>
            <a:gdLst>
              <a:gd name="connsiteX0" fmla="*/ 162463 w 3017520"/>
              <a:gd name="connsiteY0" fmla="*/ 0 h 3017520"/>
              <a:gd name="connsiteX1" fmla="*/ 2855057 w 3017520"/>
              <a:gd name="connsiteY1" fmla="*/ 0 h 3017520"/>
              <a:gd name="connsiteX2" fmla="*/ 3017520 w 3017520"/>
              <a:gd name="connsiteY2" fmla="*/ 162463 h 3017520"/>
              <a:gd name="connsiteX3" fmla="*/ 3017520 w 3017520"/>
              <a:gd name="connsiteY3" fmla="*/ 2855057 h 3017520"/>
              <a:gd name="connsiteX4" fmla="*/ 2855057 w 3017520"/>
              <a:gd name="connsiteY4" fmla="*/ 3017520 h 3017520"/>
              <a:gd name="connsiteX5" fmla="*/ 162463 w 3017520"/>
              <a:gd name="connsiteY5" fmla="*/ 3017520 h 3017520"/>
              <a:gd name="connsiteX6" fmla="*/ 0 w 3017520"/>
              <a:gd name="connsiteY6" fmla="*/ 2855057 h 3017520"/>
              <a:gd name="connsiteX7" fmla="*/ 0 w 3017520"/>
              <a:gd name="connsiteY7" fmla="*/ 162463 h 3017520"/>
              <a:gd name="connsiteX8" fmla="*/ 162463 w 3017520"/>
              <a:gd name="connsiteY8" fmla="*/ 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7520" h="3017520">
                <a:moveTo>
                  <a:pt x="162463" y="0"/>
                </a:moveTo>
                <a:lnTo>
                  <a:pt x="2855057" y="0"/>
                </a:lnTo>
                <a:cubicBezTo>
                  <a:pt x="2944783" y="0"/>
                  <a:pt x="3017520" y="72737"/>
                  <a:pt x="3017520" y="162463"/>
                </a:cubicBezTo>
                <a:lnTo>
                  <a:pt x="3017520" y="2855057"/>
                </a:lnTo>
                <a:cubicBezTo>
                  <a:pt x="3017520" y="2944783"/>
                  <a:pt x="2944783" y="3017520"/>
                  <a:pt x="2855057" y="3017520"/>
                </a:cubicBezTo>
                <a:lnTo>
                  <a:pt x="162463" y="3017520"/>
                </a:lnTo>
                <a:cubicBezTo>
                  <a:pt x="72737" y="3017520"/>
                  <a:pt x="0" y="2944783"/>
                  <a:pt x="0" y="2855057"/>
                </a:cubicBezTo>
                <a:lnTo>
                  <a:pt x="0" y="162463"/>
                </a:lnTo>
                <a:cubicBezTo>
                  <a:pt x="0" y="72737"/>
                  <a:pt x="72737" y="0"/>
                  <a:pt x="1624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2">
            <a:extLst>
              <a:ext uri="{FF2B5EF4-FFF2-40B4-BE49-F238E27FC236}">
                <a16:creationId xmlns="" xmlns:a16="http://schemas.microsoft.com/office/drawing/2014/main" id="{F4ED8358-82BF-4BDB-9FF6-4C88568C987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81" r:id="rId8"/>
    <p:sldLayoutId id="2147483682" r:id="rId9"/>
    <p:sldLayoutId id="2147483684" r:id="rId10"/>
    <p:sldLayoutId id="2147483686" r:id="rId11"/>
    <p:sldLayoutId id="2147483687" r:id="rId12"/>
    <p:sldLayoutId id="2147483688" r:id="rId13"/>
    <p:sldLayoutId id="2147483671" r:id="rId14"/>
    <p:sldLayoutId id="214748367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4908579" y="387905"/>
            <a:ext cx="728342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+mj-lt"/>
              </a:rPr>
              <a:t>Data Mining &amp; Machine Learning </a:t>
            </a:r>
            <a:r>
              <a:rPr lang="en-US" sz="5400" b="1" dirty="0" smtClean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5473273" y="4836363"/>
            <a:ext cx="7283333" cy="1508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Hotel Reservation Cancellation prediction and</a:t>
            </a: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Predictive Analytics of </a:t>
            </a:r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Airbnb</a:t>
            </a:r>
          </a:p>
          <a:p>
            <a:pPr algn="ctr"/>
            <a:endParaRPr lang="en-US" altLang="ko-KR" sz="2400" b="1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Aafaq Iqbal Khan X20108851</a:t>
            </a:r>
            <a:endParaRPr lang="en-US" altLang="ko-KR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F8D4529F-300E-42FF-BE74-2A6F62C842ED}"/>
              </a:ext>
            </a:extLst>
          </p:cNvPr>
          <p:cNvSpPr txBox="1"/>
          <p:nvPr/>
        </p:nvSpPr>
        <p:spPr>
          <a:xfrm>
            <a:off x="3747753" y="1543929"/>
            <a:ext cx="8348324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cs typeface="Arial" pitchFamily="34" charset="0"/>
              </a:rPr>
              <a:t>Price prediction of New York Airbnb Market</a:t>
            </a:r>
          </a:p>
          <a:p>
            <a:pPr algn="ctr"/>
            <a:endParaRPr lang="en-US" altLang="ko-KR" sz="40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Price prediction of New York Airbnb Market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B01D2A4-E5A4-4F1F-B46C-BE426F6D746A}"/>
              </a:ext>
            </a:extLst>
          </p:cNvPr>
          <p:cNvSpPr txBox="1"/>
          <p:nvPr/>
        </p:nvSpPr>
        <p:spPr>
          <a:xfrm>
            <a:off x="958577" y="1445833"/>
            <a:ext cx="6284890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Missing Value dealing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Drop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any entries that are inconsistent; i.e. predictors accommodates, bedrooms, beds, or price with a value of 0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Transformation and encoding: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Label Encoder and One hot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B01D2A4-E5A4-4F1F-B46C-BE426F6D746A}"/>
              </a:ext>
            </a:extLst>
          </p:cNvPr>
          <p:cNvSpPr txBox="1"/>
          <p:nvPr/>
        </p:nvSpPr>
        <p:spPr>
          <a:xfrm>
            <a:off x="2664891" y="3754157"/>
            <a:ext cx="72132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Normal distribution before and after log transformation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3367963" y="4204330"/>
            <a:ext cx="3875504" cy="25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3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Price prediction of New York Airbnb Market</a:t>
            </a:r>
            <a:endParaRPr lang="en-US" sz="3200" dirty="0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5B01D2A4-E5A4-4F1F-B46C-BE426F6D746A}"/>
              </a:ext>
            </a:extLst>
          </p:cNvPr>
          <p:cNvSpPr txBox="1"/>
          <p:nvPr/>
        </p:nvSpPr>
        <p:spPr>
          <a:xfrm>
            <a:off x="1691880" y="1371339"/>
            <a:ext cx="614294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Regression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B01D2A4-E5A4-4F1F-B46C-BE426F6D746A}"/>
              </a:ext>
            </a:extLst>
          </p:cNvPr>
          <p:cNvSpPr txBox="1"/>
          <p:nvPr/>
        </p:nvSpPr>
        <p:spPr>
          <a:xfrm>
            <a:off x="1181948" y="4545536"/>
            <a:ext cx="6142948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R-squared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RMSE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Median Absolute Error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Residual Plots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B01D2A4-E5A4-4F1F-B46C-BE426F6D746A}"/>
              </a:ext>
            </a:extLst>
          </p:cNvPr>
          <p:cNvSpPr txBox="1"/>
          <p:nvPr/>
        </p:nvSpPr>
        <p:spPr>
          <a:xfrm>
            <a:off x="8047223" y="1387258"/>
            <a:ext cx="481773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Final Model results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743" y="1853632"/>
            <a:ext cx="5129689" cy="33197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559" y="5189302"/>
            <a:ext cx="5239873" cy="16686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B01D2A4-E5A4-4F1F-B46C-BE426F6D746A}"/>
              </a:ext>
            </a:extLst>
          </p:cNvPr>
          <p:cNvSpPr txBox="1"/>
          <p:nvPr/>
        </p:nvSpPr>
        <p:spPr>
          <a:xfrm>
            <a:off x="1691880" y="3822979"/>
            <a:ext cx="427103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Evaluation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B01D2A4-E5A4-4F1F-B46C-BE426F6D746A}"/>
              </a:ext>
            </a:extLst>
          </p:cNvPr>
          <p:cNvSpPr txBox="1"/>
          <p:nvPr/>
        </p:nvSpPr>
        <p:spPr>
          <a:xfrm>
            <a:off x="1181948" y="2001323"/>
            <a:ext cx="6142948" cy="12875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Random Forest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regression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Decision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tree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regression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Linear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Regression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88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F8D4529F-300E-42FF-BE74-2A6F62C842ED}"/>
              </a:ext>
            </a:extLst>
          </p:cNvPr>
          <p:cNvSpPr txBox="1"/>
          <p:nvPr/>
        </p:nvSpPr>
        <p:spPr>
          <a:xfrm>
            <a:off x="3747753" y="1543929"/>
            <a:ext cx="8348324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cs typeface="Arial" pitchFamily="34" charset="0"/>
              </a:rPr>
              <a:t>Price prediction of </a:t>
            </a:r>
            <a:r>
              <a:rPr lang="en-US" altLang="ko-KR" sz="4000" b="1" dirty="0" smtClean="0">
                <a:cs typeface="Arial" pitchFamily="34" charset="0"/>
              </a:rPr>
              <a:t>London </a:t>
            </a:r>
            <a:r>
              <a:rPr lang="en-US" altLang="ko-KR" sz="4000" b="1" dirty="0">
                <a:cs typeface="Arial" pitchFamily="34" charset="0"/>
              </a:rPr>
              <a:t>Airbnb Market</a:t>
            </a:r>
          </a:p>
          <a:p>
            <a:pPr algn="ctr"/>
            <a:endParaRPr lang="en-US" altLang="ko-KR" sz="40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9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Price prediction of </a:t>
            </a:r>
            <a:r>
              <a:rPr lang="en-US" sz="3200" dirty="0" smtClean="0"/>
              <a:t>London </a:t>
            </a:r>
            <a:r>
              <a:rPr lang="en-US" sz="3200" dirty="0"/>
              <a:t>Airbnb Market</a:t>
            </a:r>
            <a:endParaRPr lang="en-US" sz="3200" dirty="0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5B01D2A4-E5A4-4F1F-B46C-BE426F6D746A}"/>
              </a:ext>
            </a:extLst>
          </p:cNvPr>
          <p:cNvSpPr txBox="1"/>
          <p:nvPr/>
        </p:nvSpPr>
        <p:spPr>
          <a:xfrm>
            <a:off x="1691880" y="1371339"/>
            <a:ext cx="614294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Regression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B01D2A4-E5A4-4F1F-B46C-BE426F6D746A}"/>
              </a:ext>
            </a:extLst>
          </p:cNvPr>
          <p:cNvSpPr txBox="1"/>
          <p:nvPr/>
        </p:nvSpPr>
        <p:spPr>
          <a:xfrm>
            <a:off x="1181948" y="4545536"/>
            <a:ext cx="6142948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R-squared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RMSE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Median Absolute Error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Residual Plots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B01D2A4-E5A4-4F1F-B46C-BE426F6D746A}"/>
              </a:ext>
            </a:extLst>
          </p:cNvPr>
          <p:cNvSpPr txBox="1"/>
          <p:nvPr/>
        </p:nvSpPr>
        <p:spPr>
          <a:xfrm>
            <a:off x="8047223" y="1387258"/>
            <a:ext cx="481773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Final Model results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B01D2A4-E5A4-4F1F-B46C-BE426F6D746A}"/>
              </a:ext>
            </a:extLst>
          </p:cNvPr>
          <p:cNvSpPr txBox="1"/>
          <p:nvPr/>
        </p:nvSpPr>
        <p:spPr>
          <a:xfrm>
            <a:off x="1691880" y="3822979"/>
            <a:ext cx="614294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Evaluation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B01D2A4-E5A4-4F1F-B46C-BE426F6D746A}"/>
              </a:ext>
            </a:extLst>
          </p:cNvPr>
          <p:cNvSpPr txBox="1"/>
          <p:nvPr/>
        </p:nvSpPr>
        <p:spPr>
          <a:xfrm>
            <a:off x="1181948" y="2001323"/>
            <a:ext cx="6142948" cy="8720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K-nearest neighbour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Regressor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Extreme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Gradient Boosting 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XGBoost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).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1" name="Picture 10" descr="C:\Users\Ammar Khan\Desktop\download (5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772" y="1817085"/>
            <a:ext cx="5173954" cy="3356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397" y="5269931"/>
            <a:ext cx="5326704" cy="147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0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F8D4529F-300E-42FF-BE74-2A6F62C842ED}"/>
              </a:ext>
            </a:extLst>
          </p:cNvPr>
          <p:cNvSpPr txBox="1"/>
          <p:nvPr/>
        </p:nvSpPr>
        <p:spPr>
          <a:xfrm>
            <a:off x="3747753" y="2159482"/>
            <a:ext cx="834832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 smtClean="0">
                <a:cs typeface="Arial" pitchFamily="34" charset="0"/>
              </a:rPr>
              <a:t>Failure faced</a:t>
            </a:r>
            <a:endParaRPr lang="en-US" altLang="ko-KR" sz="40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46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 Placeholder 10">
            <a:extLst>
              <a:ext uri="{FF2B5EF4-FFF2-40B4-BE49-F238E27FC236}">
                <a16:creationId xmlns="" xmlns:a16="http://schemas.microsoft.com/office/drawing/2014/main" id="{092F69B6-FD97-4B5A-A5DF-49B244C9D9EF}"/>
              </a:ext>
            </a:extLst>
          </p:cNvPr>
          <p:cNvSpPr txBox="1">
            <a:spLocks/>
          </p:cNvSpPr>
          <p:nvPr/>
        </p:nvSpPr>
        <p:spPr>
          <a:xfrm>
            <a:off x="3124843" y="2364831"/>
            <a:ext cx="6585828" cy="1588984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CONCLUSION </a:t>
            </a: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AND FUTURE WORK</a:t>
            </a:r>
            <a:endParaRPr lang="en-US" altLang="ko-KR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CONCLUSION AND FUTURE 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B01D2A4-E5A4-4F1F-B46C-BE426F6D746A}"/>
              </a:ext>
            </a:extLst>
          </p:cNvPr>
          <p:cNvSpPr txBox="1"/>
          <p:nvPr/>
        </p:nvSpPr>
        <p:spPr>
          <a:xfrm>
            <a:off x="2366804" y="1973872"/>
            <a:ext cx="8168113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oreign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customers are more cautious on canceling bookings when traveling in another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country.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should go for listing with less number of reviews with same characteristics because that might have less rental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price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uture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plan is to deploy the model on web-cloud (preferably PaaS) for Airbnb end users both host and guest where they can understand which features are more dominant in Airbnb market price and get a fair estimation of the rent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45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8CEC6EF-3D6C-421F-B82A-F3549DDDEB81}"/>
              </a:ext>
            </a:extLst>
          </p:cNvPr>
          <p:cNvSpPr/>
          <p:nvPr/>
        </p:nvSpPr>
        <p:spPr>
          <a:xfrm>
            <a:off x="0" y="2373923"/>
            <a:ext cx="12192000" cy="211015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2769507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5B01D2A4-E5A4-4F1F-B46C-BE426F6D746A}"/>
              </a:ext>
            </a:extLst>
          </p:cNvPr>
          <p:cNvSpPr txBox="1"/>
          <p:nvPr/>
        </p:nvSpPr>
        <p:spPr>
          <a:xfrm>
            <a:off x="3038653" y="1956269"/>
            <a:ext cx="6142948" cy="24006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project is consisted of 3 parts </a:t>
            </a:r>
          </a:p>
          <a:p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Hotel Booking Cancellation prediction: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Price prediction of New York Airbnb Market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Price Prediction of London Airbnb Market</a:t>
            </a:r>
          </a:p>
        </p:txBody>
      </p:sp>
    </p:spTree>
    <p:extLst>
      <p:ext uri="{BB962C8B-B14F-4D97-AF65-F5344CB8AC3E}">
        <p14:creationId xmlns:p14="http://schemas.microsoft.com/office/powerpoint/2010/main" val="396194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B01D2A4-E5A4-4F1F-B46C-BE426F6D746A}"/>
              </a:ext>
            </a:extLst>
          </p:cNvPr>
          <p:cNvSpPr txBox="1"/>
          <p:nvPr/>
        </p:nvSpPr>
        <p:spPr>
          <a:xfrm>
            <a:off x="323529" y="1939851"/>
            <a:ext cx="3501496" cy="24929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Hotel Booking Cancellation prediction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Source: Kaggle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Shape: 119,390 records and 34 features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Target variable: “is cancelled”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B01D2A4-E5A4-4F1F-B46C-BE426F6D746A}"/>
              </a:ext>
            </a:extLst>
          </p:cNvPr>
          <p:cNvSpPr txBox="1"/>
          <p:nvPr/>
        </p:nvSpPr>
        <p:spPr>
          <a:xfrm>
            <a:off x="4227819" y="1939851"/>
            <a:ext cx="3501496" cy="24929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Price prediction of New York Airbnb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Market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Source: Airbnb official website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Shape: 37k records and 74 features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Target variable: “price”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B01D2A4-E5A4-4F1F-B46C-BE426F6D746A}"/>
              </a:ext>
            </a:extLst>
          </p:cNvPr>
          <p:cNvSpPr txBox="1"/>
          <p:nvPr/>
        </p:nvSpPr>
        <p:spPr>
          <a:xfrm>
            <a:off x="8132110" y="1939851"/>
            <a:ext cx="3501496" cy="24929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Price Prediction of London Airbnb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Market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Source: Airbnb official website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Shape: 79k records and 74 features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Target variable: “price”</a:t>
            </a:r>
          </a:p>
        </p:txBody>
      </p:sp>
    </p:spTree>
    <p:extLst>
      <p:ext uri="{BB962C8B-B14F-4D97-AF65-F5344CB8AC3E}">
        <p14:creationId xmlns:p14="http://schemas.microsoft.com/office/powerpoint/2010/main" val="298026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-8792" y="4954591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Methodology</a:t>
            </a:r>
            <a:endParaRPr lang="ko-KR" altLang="en-US" sz="6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Knowledge Discovery in Databases (KDD)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5B01D2A4-E5A4-4F1F-B46C-BE426F6D746A}"/>
              </a:ext>
            </a:extLst>
          </p:cNvPr>
          <p:cNvSpPr txBox="1"/>
          <p:nvPr/>
        </p:nvSpPr>
        <p:spPr>
          <a:xfrm>
            <a:off x="656061" y="2079735"/>
            <a:ext cx="5642533" cy="40472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KDD methodology process is defined as follows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sourcing and selection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transformation: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cleaning, attribute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Mining: Implementation of Algorithms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interpretation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Post-process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identifying interesting or useful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535" y="2079735"/>
            <a:ext cx="5932983" cy="284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9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Hotel Booking Cancellation prediction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5B01D2A4-E5A4-4F1F-B46C-BE426F6D746A}"/>
              </a:ext>
            </a:extLst>
          </p:cNvPr>
          <p:cNvSpPr txBox="1"/>
          <p:nvPr/>
        </p:nvSpPr>
        <p:spPr>
          <a:xfrm>
            <a:off x="1029548" y="1357221"/>
            <a:ext cx="61429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Missing Value dealing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895487"/>
              </p:ext>
            </p:extLst>
          </p:nvPr>
        </p:nvGraphicFramePr>
        <p:xfrm>
          <a:off x="3228170" y="1908819"/>
          <a:ext cx="4718096" cy="11754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61147"/>
                <a:gridCol w="802240"/>
                <a:gridCol w="1642040"/>
                <a:gridCol w="1312669"/>
              </a:tblGrid>
              <a:tr h="5358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Feature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Null sum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Percentage of Null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Imputed </a:t>
                      </a:r>
                      <a:r>
                        <a:rPr lang="en-US" sz="1000" dirty="0">
                          <a:effectLst/>
                        </a:rPr>
                        <a:t>Value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293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country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488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103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children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0.0033%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B01D2A4-E5A4-4F1F-B46C-BE426F6D746A}"/>
              </a:ext>
            </a:extLst>
          </p:cNvPr>
          <p:cNvSpPr txBox="1"/>
          <p:nvPr/>
        </p:nvSpPr>
        <p:spPr>
          <a:xfrm>
            <a:off x="1029548" y="3304992"/>
            <a:ext cx="61429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Transformation and encoding: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Label Encoder and One hot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78039" y="4119770"/>
            <a:ext cx="3638319" cy="26287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B01D2A4-E5A4-4F1F-B46C-BE426F6D746A}"/>
              </a:ext>
            </a:extLst>
          </p:cNvPr>
          <p:cNvSpPr txBox="1"/>
          <p:nvPr/>
        </p:nvSpPr>
        <p:spPr>
          <a:xfrm>
            <a:off x="2405441" y="3674324"/>
            <a:ext cx="19862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Imbalance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B01D2A4-E5A4-4F1F-B46C-BE426F6D746A}"/>
              </a:ext>
            </a:extLst>
          </p:cNvPr>
          <p:cNvSpPr txBox="1"/>
          <p:nvPr/>
        </p:nvSpPr>
        <p:spPr>
          <a:xfrm>
            <a:off x="6914918" y="3674324"/>
            <a:ext cx="48177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Correlation of target variable with features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9" name="Picture 8" descr="C:\Users\Ammar Khan\Desktop\download (1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952" y="4092186"/>
            <a:ext cx="4902763" cy="2656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822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Hotel Booking Cancellation prediction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5B01D2A4-E5A4-4F1F-B46C-BE426F6D746A}"/>
              </a:ext>
            </a:extLst>
          </p:cNvPr>
          <p:cNvSpPr txBox="1"/>
          <p:nvPr/>
        </p:nvSpPr>
        <p:spPr>
          <a:xfrm>
            <a:off x="4365176" y="1330590"/>
            <a:ext cx="614294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Binary Classification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B01D2A4-E5A4-4F1F-B46C-BE426F6D746A}"/>
              </a:ext>
            </a:extLst>
          </p:cNvPr>
          <p:cNvSpPr txBox="1"/>
          <p:nvPr/>
        </p:nvSpPr>
        <p:spPr>
          <a:xfrm>
            <a:off x="1029548" y="1848923"/>
            <a:ext cx="6142948" cy="17030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Gaussian Naive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Bayes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ogistic regression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Decision tree,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Random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Forest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B01D2A4-E5A4-4F1F-B46C-BE426F6D746A}"/>
              </a:ext>
            </a:extLst>
          </p:cNvPr>
          <p:cNvSpPr txBox="1"/>
          <p:nvPr/>
        </p:nvSpPr>
        <p:spPr>
          <a:xfrm>
            <a:off x="1029548" y="4043656"/>
            <a:ext cx="5668576" cy="21698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Balanced Resampling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Under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Sample Imbalance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Technique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Class_weight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=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balanced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SMOTE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Imbalance Technique: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Borderline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Smote Imbalance Technique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B01D2A4-E5A4-4F1F-B46C-BE426F6D746A}"/>
              </a:ext>
            </a:extLst>
          </p:cNvPr>
          <p:cNvSpPr txBox="1"/>
          <p:nvPr/>
        </p:nvSpPr>
        <p:spPr>
          <a:xfrm>
            <a:off x="3863836" y="3665288"/>
            <a:ext cx="481773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Class Imbalance Handling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17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Hotel Booking Cancellation prediction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5B01D2A4-E5A4-4F1F-B46C-BE426F6D746A}"/>
              </a:ext>
            </a:extLst>
          </p:cNvPr>
          <p:cNvSpPr txBox="1"/>
          <p:nvPr/>
        </p:nvSpPr>
        <p:spPr>
          <a:xfrm>
            <a:off x="4365176" y="1330590"/>
            <a:ext cx="614294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Evaluation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B01D2A4-E5A4-4F1F-B46C-BE426F6D746A}"/>
              </a:ext>
            </a:extLst>
          </p:cNvPr>
          <p:cNvSpPr txBox="1"/>
          <p:nvPr/>
        </p:nvSpPr>
        <p:spPr>
          <a:xfrm>
            <a:off x="2768196" y="2103519"/>
            <a:ext cx="6142948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classification score (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accuracy)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Precision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Recall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F1 Score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ROC score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Kappa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Confusion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metric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ROC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curve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84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Hotel Booking Cancellation prediction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5B01D2A4-E5A4-4F1F-B46C-BE426F6D746A}"/>
              </a:ext>
            </a:extLst>
          </p:cNvPr>
          <p:cNvSpPr txBox="1"/>
          <p:nvPr/>
        </p:nvSpPr>
        <p:spPr>
          <a:xfrm>
            <a:off x="4493965" y="1274487"/>
            <a:ext cx="614294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Models Results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10" y="1805134"/>
            <a:ext cx="5100057" cy="23434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765" y="4748208"/>
            <a:ext cx="4997472" cy="20145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0127" y="1736152"/>
            <a:ext cx="5112217" cy="26797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B01D2A4-E5A4-4F1F-B46C-BE426F6D746A}"/>
              </a:ext>
            </a:extLst>
          </p:cNvPr>
          <p:cNvSpPr txBox="1"/>
          <p:nvPr/>
        </p:nvSpPr>
        <p:spPr>
          <a:xfrm>
            <a:off x="2087070" y="4351220"/>
            <a:ext cx="804611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Final Models with hyper-parameter tuning Results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17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4235</TotalTime>
  <Words>480</Words>
  <Application>Microsoft Office PowerPoint</Application>
  <PresentationFormat>Widescreen</PresentationFormat>
  <Paragraphs>114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 Unicode MS</vt:lpstr>
      <vt:lpstr>Malgun Gothic</vt:lpstr>
      <vt:lpstr>SimSun</vt:lpstr>
      <vt:lpstr>Arial</vt:lpstr>
      <vt:lpstr>Calibri</vt:lpstr>
      <vt:lpstr>Calibri Light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Ammar Khan</cp:lastModifiedBy>
  <cp:revision>77</cp:revision>
  <dcterms:created xsi:type="dcterms:W3CDTF">2020-01-20T05:08:25Z</dcterms:created>
  <dcterms:modified xsi:type="dcterms:W3CDTF">2021-05-01T22:41:43Z</dcterms:modified>
</cp:coreProperties>
</file>