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59" r:id="rId6"/>
    <p:sldId id="382" r:id="rId7"/>
    <p:sldId id="373" r:id="rId8"/>
    <p:sldId id="383" r:id="rId9"/>
    <p:sldId id="384" r:id="rId10"/>
    <p:sldId id="365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>
        <p:scale>
          <a:sx n="75" d="100"/>
          <a:sy n="75" d="100"/>
        </p:scale>
        <p:origin x="974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1C23-B5F9-A038-6653-9EBFD953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3E94A-812B-F34D-183A-07AB0D323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46C4E-FF1E-7EBF-D71D-DD4293A1C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FAD28-AD25-2710-21FB-2DCEC0D09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2DD87-4910-C383-A11F-EABB87AA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6EE7A-F196-9798-D66D-7AE73B4C1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9FB15-708A-B9C8-D341-1FB926A26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327A2-10D2-081D-979D-10B614D95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1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E37CD-46C6-DC40-9780-B26B7A4B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4240F-CEF3-24E4-5C5C-B76B66C62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2DD48-891F-0D42-AA3B-824FF55DD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2B0B6-E3C8-9900-3D2F-E2E519972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9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609600"/>
            <a:ext cx="12191998" cy="2104595"/>
          </a:xfrm>
        </p:spPr>
        <p:txBody>
          <a:bodyPr anchor="b"/>
          <a:lstStyle/>
          <a:p>
            <a:r>
              <a:rPr lang="en-US" b="1" dirty="0"/>
              <a:t>Marketing Analysis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2854920"/>
            <a:ext cx="12191997" cy="969828"/>
          </a:xfrm>
        </p:spPr>
        <p:txBody>
          <a:bodyPr/>
          <a:lstStyle/>
          <a:p>
            <a:r>
              <a:rPr lang="en-US" b="1" dirty="0"/>
              <a:t>Business Case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E268D2-2354-4140-C7BB-E54121753FA6}"/>
              </a:ext>
            </a:extLst>
          </p:cNvPr>
          <p:cNvSpPr txBox="1">
            <a:spLocks/>
          </p:cNvSpPr>
          <p:nvPr/>
        </p:nvSpPr>
        <p:spPr>
          <a:xfrm>
            <a:off x="2383544" y="3856574"/>
            <a:ext cx="8648249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1800" dirty="0"/>
              <a:t>Contributors-</a:t>
            </a:r>
          </a:p>
          <a:p>
            <a:pPr algn="l"/>
            <a:endParaRPr lang="nb-NO" sz="1800" dirty="0"/>
          </a:p>
          <a:p>
            <a:pPr algn="l"/>
            <a:r>
              <a:rPr lang="nb-NO" sz="1800" dirty="0"/>
              <a:t>Mohd Aafi			23SCSe1420071</a:t>
            </a:r>
          </a:p>
          <a:p>
            <a:pPr algn="l"/>
            <a:r>
              <a:rPr lang="nb-NO" sz="1800" dirty="0"/>
              <a:t>Osama Alam			23SCSE1120012</a:t>
            </a:r>
          </a:p>
          <a:p>
            <a:pPr algn="l"/>
            <a:r>
              <a:rPr lang="nb-NO" sz="1800" dirty="0"/>
              <a:t>Krishna yadav		23SCSE1420195</a:t>
            </a:r>
          </a:p>
          <a:p>
            <a:pPr algn="l"/>
            <a:r>
              <a:rPr lang="nb-NO" sz="1800" dirty="0"/>
              <a:t>Ashish Kumar			23SCSE1420128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b="1" dirty="0"/>
              <a:t>Business Problem</a:t>
            </a:r>
          </a:p>
          <a:p>
            <a:r>
              <a:rPr lang="en-US" b="1" dirty="0"/>
              <a:t>Key Performance Indicators</a:t>
            </a:r>
          </a:p>
          <a:p>
            <a:r>
              <a:rPr lang="en-US" b="1" dirty="0"/>
              <a:t>Data Sources and Tables</a:t>
            </a:r>
          </a:p>
          <a:p>
            <a:r>
              <a:rPr lang="en-US" b="1" dirty="0"/>
              <a:t>Goals</a:t>
            </a:r>
          </a:p>
          <a:p>
            <a:r>
              <a:rPr lang="en-US" b="1" dirty="0"/>
              <a:t>Tools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C4153-D15D-060E-7AAA-AA4E0A31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03" r="17122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687C6-1B26-FA21-5272-2A805EFF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FB73E473-A24E-73D9-D54D-148E9662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78" y="693911"/>
            <a:ext cx="2631567" cy="583217"/>
          </a:xfr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521E16C1-7797-C5E8-AF55-794517EA4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4227" y="737623"/>
            <a:ext cx="3041773" cy="495792"/>
          </a:xfrm>
        </p:spPr>
        <p:txBody>
          <a:bodyPr/>
          <a:lstStyle/>
          <a:p>
            <a:r>
              <a:rPr lang="en-US" sz="3200" dirty="0"/>
              <a:t>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55CD54-641E-B4EB-ECE3-46E7390A68FC}"/>
              </a:ext>
            </a:extLst>
          </p:cNvPr>
          <p:cNvSpPr txBox="1"/>
          <p:nvPr/>
        </p:nvSpPr>
        <p:spPr>
          <a:xfrm>
            <a:off x="688258" y="1622323"/>
            <a:ext cx="9271819" cy="4317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b="1" dirty="0" err="1">
                <a:solidFill>
                  <a:schemeClr val="bg1"/>
                </a:solidFill>
                <a:latin typeface="Aptos" panose="020B0004020202020204" pitchFamily="34" charset="0"/>
              </a:rPr>
              <a:t>ShopEasy</a:t>
            </a: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r>
              <a:rPr lang="en-US" sz="2400" b="1" dirty="0">
                <a:solidFill>
                  <a:schemeClr val="bg1"/>
                </a:solidFill>
                <a:latin typeface="Aptos" panose="020B0004020202020204" pitchFamily="34" charset="0"/>
              </a:rPr>
              <a:t>Key Points: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Reduced Customer Engagement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Decreased Conversion Rates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High Marketing Expenses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</a:rPr>
              <a:t>Need for Customer Feedback Analysis</a:t>
            </a:r>
            <a:endParaRPr lang="en-IN" sz="20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2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5D343DAF-F844-3AFA-809E-48F1B71A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78" y="693911"/>
            <a:ext cx="5040470" cy="583217"/>
          </a:xfrm>
        </p:spPr>
        <p:txBody>
          <a:bodyPr/>
          <a:lstStyle/>
          <a:p>
            <a:r>
              <a:rPr lang="en-US" dirty="0"/>
              <a:t>Key performance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37B26B0E-3C90-41FE-ACFF-F95E2005A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3969" y="737623"/>
            <a:ext cx="3592379" cy="495792"/>
          </a:xfrm>
        </p:spPr>
        <p:txBody>
          <a:bodyPr/>
          <a:lstStyle/>
          <a:p>
            <a:r>
              <a:rPr lang="en-US" sz="3200" dirty="0"/>
              <a:t>Indicators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23A20-CE08-759D-887B-F74E512C8848}"/>
              </a:ext>
            </a:extLst>
          </p:cNvPr>
          <p:cNvSpPr txBox="1"/>
          <p:nvPr/>
        </p:nvSpPr>
        <p:spPr>
          <a:xfrm>
            <a:off x="778059" y="1622323"/>
            <a:ext cx="9271819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ptos" panose="020B0004020202020204" pitchFamily="34" charset="0"/>
              </a:rPr>
              <a:t>Conversion Rate: </a:t>
            </a: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</a:rPr>
              <a:t>Percentage of website visitors who make a purchase.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ptos" panose="020B0004020202020204" pitchFamily="34" charset="0"/>
              </a:rPr>
              <a:t>Customer Engagement Rate: </a:t>
            </a: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</a:rPr>
              <a:t>Level of interaction with marketing content (clicks, likes, comments).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ptos" panose="020B0004020202020204" pitchFamily="34" charset="0"/>
              </a:rPr>
              <a:t>Average Order Value (AOV): </a:t>
            </a: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</a:rPr>
              <a:t>Average amount spent by a customer per transaction.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Aptos" panose="020B0004020202020204" pitchFamily="34" charset="0"/>
              </a:rPr>
              <a:t>Customer Feedback Score: </a:t>
            </a:r>
            <a:r>
              <a:rPr lang="en-US" sz="2400" dirty="0">
                <a:solidFill>
                  <a:schemeClr val="bg1"/>
                </a:solidFill>
                <a:latin typeface="Aptos" panose="020B0004020202020204" pitchFamily="34" charset="0"/>
              </a:rPr>
              <a:t>Average rating from customer reviews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nb-NO" sz="24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DEF4-1719-0628-98AE-8F3CE6A1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B4F8AD15-567C-893B-7A81-3B189622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78" y="693911"/>
            <a:ext cx="5040470" cy="583217"/>
          </a:xfrm>
        </p:spPr>
        <p:txBody>
          <a:bodyPr/>
          <a:lstStyle/>
          <a:p>
            <a:r>
              <a:rPr lang="en-US" dirty="0"/>
              <a:t>Data sources and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7E405A6E-28B7-2A2E-5917-C1B44558D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5999" y="742211"/>
            <a:ext cx="3592379" cy="495792"/>
          </a:xfrm>
        </p:spPr>
        <p:txBody>
          <a:bodyPr/>
          <a:lstStyle/>
          <a:p>
            <a:r>
              <a:rPr lang="en-US" sz="3200" dirty="0"/>
              <a:t>Tables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C91199-DA2E-0C48-132B-02EFB8F8B34F}"/>
              </a:ext>
            </a:extLst>
          </p:cNvPr>
          <p:cNvSpPr txBox="1"/>
          <p:nvPr/>
        </p:nvSpPr>
        <p:spPr>
          <a:xfrm>
            <a:off x="698091" y="1277128"/>
            <a:ext cx="92718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ptos" panose="020B0004020202020204" pitchFamily="34" charset="0"/>
              </a:rPr>
              <a:t>Customer Journey Table: </a:t>
            </a: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Track customer movements through the website to analyze the conversion funnel.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ptos" panose="020B0004020202020204" pitchFamily="34" charset="0"/>
              </a:rPr>
              <a:t>Engagement Data Table: </a:t>
            </a: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Measure engagement with different types of content.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ptos" panose="020B0004020202020204" pitchFamily="34" charset="0"/>
              </a:rPr>
              <a:t>Customer Reviews Table: </a:t>
            </a: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Analyze customer feedback to identify common themes and sentiment.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ptos" panose="020B0004020202020204" pitchFamily="34" charset="0"/>
              </a:rPr>
              <a:t>Customers Table: </a:t>
            </a: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Provide additional information about customers.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ptos" panose="020B0004020202020204" pitchFamily="34" charset="0"/>
              </a:rPr>
              <a:t>Geography Table: </a:t>
            </a: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Provide additional geographic information about customers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chemeClr val="bg1"/>
                </a:solidFill>
                <a:latin typeface="Aptos" panose="020B0004020202020204" pitchFamily="34" charset="0"/>
              </a:rPr>
              <a:t>Products Table: </a:t>
            </a:r>
            <a:r>
              <a:rPr lang="en-US" sz="2100" dirty="0">
                <a:solidFill>
                  <a:schemeClr val="bg1"/>
                </a:solidFill>
                <a:latin typeface="Aptos" panose="020B0004020202020204" pitchFamily="34" charset="0"/>
              </a:rPr>
              <a:t>Provide additional information about customers</a:t>
            </a:r>
            <a:endParaRPr lang="nb-NO" sz="21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1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4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D5B56-F2E5-6ED3-6E71-11A8E94B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928F1246-D792-6477-7DE0-49B0585D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78" y="693911"/>
            <a:ext cx="2159619" cy="583217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all" spc="600" normalizeH="0" baseline="0" noProof="0" dirty="0">
                <a:ln>
                  <a:noFill/>
                </a:ln>
                <a:solidFill>
                  <a:srgbClr val="73EBF9">
                    <a:lumMod val="75000"/>
                  </a:srgbClr>
                </a:solidFill>
                <a:effectLst/>
                <a:uLnTx/>
                <a:uFillTx/>
                <a:latin typeface="Biome"/>
                <a:ea typeface="+mn-ea"/>
                <a:cs typeface="Biome Light" panose="020B0303030204020804" pitchFamily="34" charset="0"/>
              </a:rPr>
              <a:t>Goals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4D30E-CB7E-B4AE-BBC9-F39A797DD578}"/>
              </a:ext>
            </a:extLst>
          </p:cNvPr>
          <p:cNvSpPr txBox="1"/>
          <p:nvPr/>
        </p:nvSpPr>
        <p:spPr>
          <a:xfrm>
            <a:off x="865239" y="1262298"/>
            <a:ext cx="9271819" cy="490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Increase Conversion Rates: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Goal: </a:t>
            </a:r>
            <a:r>
              <a:rPr lang="en-US" sz="1550" dirty="0">
                <a:solidFill>
                  <a:schemeClr val="bg1"/>
                </a:solidFill>
                <a:latin typeface="Aptos" panose="020B0004020202020204" pitchFamily="34" charset="0"/>
              </a:rPr>
              <a:t>Identify factors impacting the conversion rate and provide recommendations to improve it.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Insight: </a:t>
            </a:r>
            <a:r>
              <a:rPr lang="en-US" sz="1550" dirty="0">
                <a:solidFill>
                  <a:schemeClr val="bg1"/>
                </a:solidFill>
                <a:latin typeface="Aptos" panose="020B0004020202020204" pitchFamily="34" charset="0"/>
              </a:rPr>
              <a:t>Highlight key stages where visitors drop off and suggest improvements to optimize the conversion funnel.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Enhance Customer Engagement:</a:t>
            </a:r>
            <a:endParaRPr lang="en-US" sz="155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Goal:</a:t>
            </a:r>
            <a:r>
              <a:rPr lang="en-US" sz="1550" dirty="0">
                <a:solidFill>
                  <a:schemeClr val="bg1"/>
                </a:solidFill>
                <a:latin typeface="Aptos" panose="020B0004020202020204" pitchFamily="34" charset="0"/>
              </a:rPr>
              <a:t> Determine which types of content drive the highest engagement. 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Insight:</a:t>
            </a:r>
            <a:r>
              <a:rPr lang="en-US" sz="1550" dirty="0">
                <a:solidFill>
                  <a:schemeClr val="bg1"/>
                </a:solidFill>
                <a:latin typeface="Aptos" panose="020B0004020202020204" pitchFamily="34" charset="0"/>
              </a:rPr>
              <a:t> Analyze interaction levels with different types of marketing content to inform better content strategies.</a:t>
            </a:r>
          </a:p>
          <a:p>
            <a:pPr marL="34290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Improve Customer Feedback Scores:</a:t>
            </a:r>
            <a:endParaRPr lang="en-US" sz="155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Goal:</a:t>
            </a:r>
            <a:r>
              <a:rPr lang="en-US" sz="1550" dirty="0">
                <a:solidFill>
                  <a:schemeClr val="bg1"/>
                </a:solidFill>
                <a:latin typeface="Aptos" panose="020B0004020202020204" pitchFamily="34" charset="0"/>
              </a:rPr>
              <a:t> Understand common themes in customer reviews and provide actionable insights.</a:t>
            </a: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550" b="1" dirty="0">
                <a:solidFill>
                  <a:schemeClr val="bg1"/>
                </a:solidFill>
                <a:latin typeface="Aptos" panose="020B0004020202020204" pitchFamily="34" charset="0"/>
              </a:rPr>
              <a:t>Insight:</a:t>
            </a:r>
            <a:r>
              <a:rPr lang="en-US" sz="1550" dirty="0">
                <a:solidFill>
                  <a:schemeClr val="bg1"/>
                </a:solidFill>
                <a:latin typeface="Aptos" panose="020B0004020202020204" pitchFamily="34" charset="0"/>
              </a:rPr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45314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45" y="261758"/>
            <a:ext cx="3664997" cy="1081746"/>
          </a:xfrm>
        </p:spPr>
        <p:txBody>
          <a:bodyPr anchor="b"/>
          <a:lstStyle/>
          <a:p>
            <a:r>
              <a:rPr lang="en-US" dirty="0"/>
              <a:t>Tools used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00" y="830343"/>
            <a:ext cx="6327105" cy="519491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Power Bi: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Powerful Data visualization tool, used for dashboard.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Python: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General purpose programming language, used for data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ptos" panose="020B0004020202020204" pitchFamily="34" charset="0"/>
              </a:rPr>
              <a:t>Ms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ptos" panose="020B0004020202020204" pitchFamily="34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 Server: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Lightweight relational database server.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ptos" panose="020B0004020202020204" pitchFamily="34" charset="0"/>
              </a:rPr>
              <a:t>Ms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ptos" panose="020B0004020202020204" pitchFamily="34" charset="0"/>
              </a:rPr>
              <a:t>Sql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 server </a:t>
            </a:r>
            <a:r>
              <a:rPr lang="en-US" sz="2000" b="1" dirty="0" err="1">
                <a:solidFill>
                  <a:schemeClr val="bg1"/>
                </a:solidFill>
                <a:latin typeface="Aptos" panose="020B0004020202020204" pitchFamily="34" charset="0"/>
              </a:rPr>
              <a:t>mangement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GUI For managing </a:t>
            </a:r>
            <a:r>
              <a:rPr lang="en-US" sz="2000" dirty="0" err="1">
                <a:solidFill>
                  <a:schemeClr val="bg1"/>
                </a:solidFill>
                <a:latin typeface="Aptos" panose="020B0004020202020204" pitchFamily="34" charset="0"/>
              </a:rPr>
              <a:t>sql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server databases.</a:t>
            </a:r>
          </a:p>
        </p:txBody>
      </p:sp>
      <p:pic>
        <p:nvPicPr>
          <p:cNvPr id="2" name="Picture 8" descr="SQL Server Management Studio (SSMS ...">
            <a:extLst>
              <a:ext uri="{FF2B5EF4-FFF2-40B4-BE49-F238E27FC236}">
                <a16:creationId xmlns:a16="http://schemas.microsoft.com/office/drawing/2014/main" id="{F5AD3D04-80F1-CD2B-34B8-1DF6A7E9F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7" r="23161"/>
          <a:stretch/>
        </p:blipFill>
        <p:spPr bwMode="auto">
          <a:xfrm>
            <a:off x="3362632" y="4503492"/>
            <a:ext cx="1218029" cy="1253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Power BI icon">
            <a:extLst>
              <a:ext uri="{FF2B5EF4-FFF2-40B4-BE49-F238E27FC236}">
                <a16:creationId xmlns:a16="http://schemas.microsoft.com/office/drawing/2014/main" id="{AB72CCA5-969D-339E-FEC8-7E910664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34" y="2035722"/>
            <a:ext cx="1241324" cy="124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ython Programming Language icon">
            <a:extLst>
              <a:ext uri="{FF2B5EF4-FFF2-40B4-BE49-F238E27FC236}">
                <a16:creationId xmlns:a16="http://schemas.microsoft.com/office/drawing/2014/main" id="{00F9C635-3989-69F4-6E4F-1F3076E6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633" y="1907897"/>
            <a:ext cx="1218029" cy="121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QL Server icon in SVG, PNG formats">
            <a:extLst>
              <a:ext uri="{FF2B5EF4-FFF2-40B4-BE49-F238E27FC236}">
                <a16:creationId xmlns:a16="http://schemas.microsoft.com/office/drawing/2014/main" id="{746B2EFF-C41F-7395-6A23-6B76AAA8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34" y="4539039"/>
            <a:ext cx="1241324" cy="1218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962C1B0-33E2-DE84-7196-B162A9A4B1F8}"/>
              </a:ext>
            </a:extLst>
          </p:cNvPr>
          <p:cNvSpPr txBox="1">
            <a:spLocks/>
          </p:cNvSpPr>
          <p:nvPr/>
        </p:nvSpPr>
        <p:spPr>
          <a:xfrm>
            <a:off x="177587" y="6215212"/>
            <a:ext cx="2372618" cy="3799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MS </a:t>
            </a:r>
            <a:r>
              <a:rPr lang="en-US" sz="1800" dirty="0" err="1">
                <a:solidFill>
                  <a:schemeClr val="bg1"/>
                </a:solidFill>
              </a:rPr>
              <a:t>Sql</a:t>
            </a:r>
            <a:r>
              <a:rPr lang="en-US" sz="18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FEB857-1FD6-9CD9-1E78-FE3E31C4F4CC}"/>
              </a:ext>
            </a:extLst>
          </p:cNvPr>
          <p:cNvSpPr txBox="1">
            <a:spLocks/>
          </p:cNvSpPr>
          <p:nvPr/>
        </p:nvSpPr>
        <p:spPr>
          <a:xfrm>
            <a:off x="2854164" y="3542123"/>
            <a:ext cx="2372618" cy="3799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7ACC39-6D35-97F6-F64B-0F2B660FC2D9}"/>
              </a:ext>
            </a:extLst>
          </p:cNvPr>
          <p:cNvSpPr txBox="1">
            <a:spLocks/>
          </p:cNvSpPr>
          <p:nvPr/>
        </p:nvSpPr>
        <p:spPr>
          <a:xfrm>
            <a:off x="404995" y="3543403"/>
            <a:ext cx="2372618" cy="3799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092CE39-3961-91CA-5DFC-CCB612078EBC}"/>
              </a:ext>
            </a:extLst>
          </p:cNvPr>
          <p:cNvSpPr txBox="1">
            <a:spLocks/>
          </p:cNvSpPr>
          <p:nvPr/>
        </p:nvSpPr>
        <p:spPr>
          <a:xfrm>
            <a:off x="2777613" y="6025260"/>
            <a:ext cx="2372618" cy="3799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1800" dirty="0" err="1">
                <a:solidFill>
                  <a:schemeClr val="bg1"/>
                </a:solidFill>
              </a:rPr>
              <a:t>Ms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ssm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347021"/>
            <a:ext cx="4345770" cy="1297857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40</TotalTime>
  <Words>403</Words>
  <Application>Microsoft Office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Nova</vt:lpstr>
      <vt:lpstr>Biome</vt:lpstr>
      <vt:lpstr>Calibri</vt:lpstr>
      <vt:lpstr>Custom</vt:lpstr>
      <vt:lpstr>Marketing Analysis</vt:lpstr>
      <vt:lpstr>Agenda</vt:lpstr>
      <vt:lpstr>Business</vt:lpstr>
      <vt:lpstr>Key performance</vt:lpstr>
      <vt:lpstr>Data sources and</vt:lpstr>
      <vt:lpstr>Goals</vt:lpstr>
      <vt:lpstr>Tools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Aafi</dc:creator>
  <cp:lastModifiedBy>Md. Aafi</cp:lastModifiedBy>
  <cp:revision>4</cp:revision>
  <dcterms:created xsi:type="dcterms:W3CDTF">2025-05-08T19:41:12Z</dcterms:created>
  <dcterms:modified xsi:type="dcterms:W3CDTF">2025-05-08T20:24:20Z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