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BF7"/>
    <a:srgbClr val="022B3A"/>
    <a:srgbClr val="E1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B9D4F-6992-4AEF-B07E-5B53BBE1C6A5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3EBC-FCF4-4801-B797-0F4EBCDDD9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3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A3EBC-FCF4-4801-B797-0F4EBCDDD9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2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A3EBC-FCF4-4801-B797-0F4EBCDDD97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3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A3EBC-FCF4-4801-B797-0F4EBCDDD97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8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01DE-F0C1-C144-D6DC-6D3C6271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EAE15-468C-DF8D-542A-4C22C6FB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627A-9BB3-641C-7BE2-EE248299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EB22-6BCB-7A2E-809F-5EDF2A95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EF5B-9E27-7795-94A3-00CDA42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6C6A-BA42-61E3-2B72-132BEE9E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95CB0-AA2F-BD35-D11E-0D92ABD81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119F-C5D5-5D32-07A2-722B559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5758-F1D7-6614-EBA5-BADE0B03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9F33-DAEC-9D1F-B38B-75ED0574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3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39A1D-1C09-41A8-6704-D0F49BC3C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CCAF5-1776-D968-D342-8313E409F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0C2-E5BF-B315-5DE7-9651E2F2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609D-C412-DC0A-56E5-393E13B0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C3C1-53F1-6FD5-760A-B1734F74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D85-9F8F-F2B6-E18A-FEBF14ED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AECC-4914-1453-BCF1-B14CB99F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8741-4678-EF61-67BB-DD808132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A183-DD55-9D32-009B-B18D8B21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99CE-7DB0-D034-70AB-89E040B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2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4EC9-F53F-21F7-7419-768AA96B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33D87-322D-B2AA-1380-81D27E3A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2BEE-44B9-A688-12A3-BCDF46A3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E46E-EC91-85E6-E1B5-9C089087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0E2C-2A72-05A1-4330-52B5B95B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9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947E-A522-FDFC-AEE9-B5A96950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28BB-43AD-255E-4E27-B288C85FA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7D367-A393-E8A2-B46E-74826E2A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FED25-97EC-4BF8-EA39-4CE5844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BF27-A32B-44DB-8A4F-F28F1FF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ADB6-F2BD-ADBB-FC2B-0FD84DA6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D58B-FF95-B60F-DD6F-CAE4D563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DBEF-9289-B0A1-EE8A-FB6ED7A77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65C7-A2E6-F822-6542-C39039FD1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1068A-B088-4C36-82EE-833B9C2B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B7BE3-88CA-AE9F-1127-C69363B50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816D3-7781-7242-C069-403E4D83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517AC-4896-65F3-A536-C357D45F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BB05-0833-8C12-A7A4-478BD16E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A81-E7F7-B86B-3C5A-DC293591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E4447-688F-6D41-8191-15C2AC5D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F887-F5C5-1CDD-271E-808970D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49190-3602-2CE7-7375-B16AEC52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3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13E05-393B-C28D-02B8-FA955F9A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6766-4A01-67A8-F676-91ED6CCE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E5D4-5BD1-9185-478A-CE3E2FD5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E0C3-D688-8690-91A2-6C0E0559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34B7-1C1C-4D68-3D9E-7CA655B37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9F089-1F8A-C196-E228-3A01F3D0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02A04-5012-3DEF-4752-019CAAE4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848D-F7CE-9F47-6D58-16604446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3A89-EC7A-102A-7D85-669DDF75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2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428-8298-A394-42DA-54EF2A3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59C76-4AB0-C5AD-8AE3-B2DA593DA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114AB-F024-1884-B1D2-77A3B15CD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7AD8F-31F0-E77C-A435-4BB98A2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5B564-24EE-3232-286B-BAF893B1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D5E6-67E4-4AD4-382D-F17F7837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7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BBEAA-3D77-3339-DEC9-1A028CA2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B9318-85EC-42BE-3B8E-2D3BF5C9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0AAA-EF45-581F-7A7E-997F8B6FA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C818C-F34F-410E-A241-933D609FF301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DF92-CA01-FEC8-036A-7D9B91DB4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F9A0-F970-3F5E-50C6-9E8BE19BC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9D8DE-0A09-49B4-90BA-CAFA0FD5A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CB06D8-FB8F-3631-A566-90C629B67486}"/>
              </a:ext>
            </a:extLst>
          </p:cNvPr>
          <p:cNvSpPr/>
          <p:nvPr/>
        </p:nvSpPr>
        <p:spPr>
          <a:xfrm>
            <a:off x="1886672" y="-11153"/>
            <a:ext cx="10305327" cy="1061651"/>
          </a:xfrm>
          <a:prstGeom prst="rect">
            <a:avLst/>
          </a:prstGeom>
          <a:gradFill flip="none" rotWithShape="1">
            <a:gsLst>
              <a:gs pos="0">
                <a:srgbClr val="E1E5F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0C051-E1E0-5F13-B039-563D00274B8F}"/>
              </a:ext>
            </a:extLst>
          </p:cNvPr>
          <p:cNvSpPr/>
          <p:nvPr/>
        </p:nvSpPr>
        <p:spPr>
          <a:xfrm>
            <a:off x="-14821" y="-19426"/>
            <a:ext cx="1901494" cy="6877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206C8A-A7C0-4E10-C248-49AAFB7E3A5A}"/>
              </a:ext>
            </a:extLst>
          </p:cNvPr>
          <p:cNvSpPr/>
          <p:nvPr/>
        </p:nvSpPr>
        <p:spPr>
          <a:xfrm>
            <a:off x="2023584" y="1135903"/>
            <a:ext cx="1703458" cy="124841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0D8125-BCFA-69F0-B9AB-68A065F73AE4}"/>
              </a:ext>
            </a:extLst>
          </p:cNvPr>
          <p:cNvSpPr/>
          <p:nvPr/>
        </p:nvSpPr>
        <p:spPr>
          <a:xfrm>
            <a:off x="2002452" y="5488099"/>
            <a:ext cx="1703458" cy="124841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C9784A-AAD1-8EC8-4F88-4923E7DC0DED}"/>
              </a:ext>
            </a:extLst>
          </p:cNvPr>
          <p:cNvSpPr/>
          <p:nvPr/>
        </p:nvSpPr>
        <p:spPr>
          <a:xfrm>
            <a:off x="2023584" y="2555721"/>
            <a:ext cx="1703458" cy="124841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315CCA-302B-99CC-2768-7F6B2635625A}"/>
              </a:ext>
            </a:extLst>
          </p:cNvPr>
          <p:cNvSpPr/>
          <p:nvPr/>
        </p:nvSpPr>
        <p:spPr>
          <a:xfrm>
            <a:off x="2023584" y="4021910"/>
            <a:ext cx="1703458" cy="124841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A035844-1CE1-2A43-F72C-25307371D2B4}"/>
              </a:ext>
            </a:extLst>
          </p:cNvPr>
          <p:cNvSpPr/>
          <p:nvPr/>
        </p:nvSpPr>
        <p:spPr>
          <a:xfrm>
            <a:off x="3842821" y="1469643"/>
            <a:ext cx="3970090" cy="233448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9845C69-C8EA-D35D-8457-22C96ED23D2D}"/>
              </a:ext>
            </a:extLst>
          </p:cNvPr>
          <p:cNvSpPr/>
          <p:nvPr/>
        </p:nvSpPr>
        <p:spPr>
          <a:xfrm>
            <a:off x="3842821" y="4362764"/>
            <a:ext cx="3970090" cy="23273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D5B402B-E547-B8BA-77B0-4338FF8B7340}"/>
              </a:ext>
            </a:extLst>
          </p:cNvPr>
          <p:cNvSpPr/>
          <p:nvPr/>
        </p:nvSpPr>
        <p:spPr>
          <a:xfrm>
            <a:off x="8012393" y="4362764"/>
            <a:ext cx="3982321" cy="2327374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AA6E4CD-FD77-730A-9267-C943387569BE}"/>
              </a:ext>
            </a:extLst>
          </p:cNvPr>
          <p:cNvSpPr/>
          <p:nvPr/>
        </p:nvSpPr>
        <p:spPr>
          <a:xfrm>
            <a:off x="8075013" y="1473200"/>
            <a:ext cx="1219200" cy="233448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E57CBA6-B1E4-15AB-957A-AE28F946FB1B}"/>
              </a:ext>
            </a:extLst>
          </p:cNvPr>
          <p:cNvSpPr/>
          <p:nvPr/>
        </p:nvSpPr>
        <p:spPr>
          <a:xfrm>
            <a:off x="9425889" y="1473200"/>
            <a:ext cx="1219200" cy="233448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347975-1463-0EC2-8F41-8129F50E4DAC}"/>
              </a:ext>
            </a:extLst>
          </p:cNvPr>
          <p:cNvSpPr/>
          <p:nvPr/>
        </p:nvSpPr>
        <p:spPr>
          <a:xfrm>
            <a:off x="10775515" y="1462531"/>
            <a:ext cx="1219200" cy="233448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2D7A2F-C3F7-2FFC-09BA-0681037A717A}"/>
              </a:ext>
            </a:extLst>
          </p:cNvPr>
          <p:cNvSpPr/>
          <p:nvPr/>
        </p:nvSpPr>
        <p:spPr>
          <a:xfrm>
            <a:off x="8012392" y="4018352"/>
            <a:ext cx="3982321" cy="25900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5190CE-AB28-42C2-1E99-BEDDEF13156E}"/>
              </a:ext>
            </a:extLst>
          </p:cNvPr>
          <p:cNvSpPr/>
          <p:nvPr/>
        </p:nvSpPr>
        <p:spPr>
          <a:xfrm>
            <a:off x="8540496" y="1135903"/>
            <a:ext cx="2987040" cy="25900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52751-3CDE-8121-AE9C-80A782DC9E94}"/>
              </a:ext>
            </a:extLst>
          </p:cNvPr>
          <p:cNvSpPr txBox="1"/>
          <p:nvPr/>
        </p:nvSpPr>
        <p:spPr>
          <a:xfrm>
            <a:off x="2002452" y="671623"/>
            <a:ext cx="37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Real Estate insights, simplified.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8810CA2-C520-F159-5632-8E7DA245B9F6}"/>
              </a:ext>
            </a:extLst>
          </p:cNvPr>
          <p:cNvSpPr/>
          <p:nvPr/>
        </p:nvSpPr>
        <p:spPr>
          <a:xfrm>
            <a:off x="149318" y="4970348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A8A82EC-7240-AF79-EEDD-9E1E80AECB3C}"/>
              </a:ext>
            </a:extLst>
          </p:cNvPr>
          <p:cNvSpPr/>
          <p:nvPr/>
        </p:nvSpPr>
        <p:spPr>
          <a:xfrm>
            <a:off x="149318" y="1129203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1000" sy="101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333D86-B83A-B5FF-B7AD-FB80401A250E}"/>
              </a:ext>
            </a:extLst>
          </p:cNvPr>
          <p:cNvSpPr/>
          <p:nvPr/>
        </p:nvSpPr>
        <p:spPr>
          <a:xfrm>
            <a:off x="149318" y="3066749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0" name="Graphic 69" descr="House with solid fill">
            <a:extLst>
              <a:ext uri="{FF2B5EF4-FFF2-40B4-BE49-F238E27FC236}">
                <a16:creationId xmlns:a16="http://schemas.microsoft.com/office/drawing/2014/main" id="{47037DC3-5221-F01E-0A3E-6F723D475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1469" y="-98235"/>
            <a:ext cx="1055689" cy="105568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694D032-7C82-4939-1C2C-6069D25D1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4" y="1456927"/>
            <a:ext cx="778611" cy="7786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EDB03A8-C327-EEA1-AD4B-1FE9BC2CE147}"/>
              </a:ext>
            </a:extLst>
          </p:cNvPr>
          <p:cNvSpPr txBox="1"/>
          <p:nvPr/>
        </p:nvSpPr>
        <p:spPr>
          <a:xfrm>
            <a:off x="312320" y="2262103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Overview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ABAD3BC-384C-6E43-F8A2-FF6D9B58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" y="3312749"/>
            <a:ext cx="780807" cy="7583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8FAB464-200C-4363-099B-AFCB44954D1D}"/>
              </a:ext>
            </a:extLst>
          </p:cNvPr>
          <p:cNvSpPr txBox="1"/>
          <p:nvPr/>
        </p:nvSpPr>
        <p:spPr>
          <a:xfrm>
            <a:off x="333207" y="4114016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5C16300-F8D2-BF93-45B8-DB1852C78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" y="5250141"/>
            <a:ext cx="807890" cy="81031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39F05C6-64C3-2BD7-31F6-1830BC8B9E20}"/>
              </a:ext>
            </a:extLst>
          </p:cNvPr>
          <p:cNvSpPr txBox="1"/>
          <p:nvPr/>
        </p:nvSpPr>
        <p:spPr>
          <a:xfrm>
            <a:off x="476270" y="6051562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About</a:t>
            </a: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847EE68F-2032-D7D2-4AB4-9B324DC112EB}"/>
              </a:ext>
            </a:extLst>
          </p:cNvPr>
          <p:cNvSpPr/>
          <p:nvPr/>
        </p:nvSpPr>
        <p:spPr>
          <a:xfrm rot="5400000">
            <a:off x="1452999" y="1862424"/>
            <a:ext cx="569683" cy="270754"/>
          </a:xfrm>
          <a:prstGeom prst="triangle">
            <a:avLst>
              <a:gd name="adj" fmla="val 53452"/>
            </a:avLst>
          </a:prstGeom>
          <a:solidFill>
            <a:srgbClr val="BFDBF7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98006FA-29C5-5146-D310-E06975815D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637" y="1870803"/>
            <a:ext cx="810955" cy="810955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2D74971-8A0F-CDAA-C3EB-99ECC136C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538" y="1895675"/>
            <a:ext cx="810955" cy="810955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1C1286B-AB27-E3A9-BD13-7DDEF98D95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35" y="1910656"/>
            <a:ext cx="810956" cy="810955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D70E60-31C3-175F-B468-6D939A69EC4B}"/>
              </a:ext>
            </a:extLst>
          </p:cNvPr>
          <p:cNvSpPr/>
          <p:nvPr/>
        </p:nvSpPr>
        <p:spPr>
          <a:xfrm>
            <a:off x="3830590" y="4021513"/>
            <a:ext cx="3982321" cy="25900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C47EA0-91CB-228F-1F8F-7BE8482CD723}"/>
              </a:ext>
            </a:extLst>
          </p:cNvPr>
          <p:cNvSpPr/>
          <p:nvPr/>
        </p:nvSpPr>
        <p:spPr>
          <a:xfrm>
            <a:off x="4328230" y="1129203"/>
            <a:ext cx="2987040" cy="25900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2E93EA08-CB56-BB90-2BBC-A846DB0DB3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5114" y="392323"/>
            <a:ext cx="726440" cy="726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74085-B298-744F-222D-91EAE5980436}"/>
              </a:ext>
            </a:extLst>
          </p:cNvPr>
          <p:cNvSpPr txBox="1"/>
          <p:nvPr/>
        </p:nvSpPr>
        <p:spPr>
          <a:xfrm>
            <a:off x="2002452" y="57034"/>
            <a:ext cx="8911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Property Management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131983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16FB08-75A3-EDD9-EED2-60E22DEC9DEC}"/>
              </a:ext>
            </a:extLst>
          </p:cNvPr>
          <p:cNvSpPr/>
          <p:nvPr/>
        </p:nvSpPr>
        <p:spPr>
          <a:xfrm>
            <a:off x="1886672" y="-11153"/>
            <a:ext cx="10305327" cy="1061651"/>
          </a:xfrm>
          <a:prstGeom prst="rect">
            <a:avLst/>
          </a:prstGeom>
          <a:gradFill flip="none" rotWithShape="1">
            <a:gsLst>
              <a:gs pos="0">
                <a:srgbClr val="E1E5F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0C051-E1E0-5F13-B039-563D00274B8F}"/>
              </a:ext>
            </a:extLst>
          </p:cNvPr>
          <p:cNvSpPr/>
          <p:nvPr/>
        </p:nvSpPr>
        <p:spPr>
          <a:xfrm>
            <a:off x="-14821" y="-19426"/>
            <a:ext cx="1901494" cy="6877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035844-1CE1-2A43-F72C-25307371D2B4}"/>
              </a:ext>
            </a:extLst>
          </p:cNvPr>
          <p:cNvSpPr/>
          <p:nvPr/>
        </p:nvSpPr>
        <p:spPr>
          <a:xfrm>
            <a:off x="8071104" y="1040955"/>
            <a:ext cx="3556722" cy="20862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845C69-C8EA-D35D-8457-22C96ED23D2D}"/>
              </a:ext>
            </a:extLst>
          </p:cNvPr>
          <p:cNvSpPr/>
          <p:nvPr/>
        </p:nvSpPr>
        <p:spPr>
          <a:xfrm>
            <a:off x="8183140" y="3941640"/>
            <a:ext cx="3326108" cy="24834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52751-3CDE-8121-AE9C-80A782DC9E94}"/>
              </a:ext>
            </a:extLst>
          </p:cNvPr>
          <p:cNvSpPr txBox="1"/>
          <p:nvPr/>
        </p:nvSpPr>
        <p:spPr>
          <a:xfrm>
            <a:off x="2002452" y="671623"/>
            <a:ext cx="37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Real Estate insights, simplified.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8810CA2-C520-F159-5632-8E7DA245B9F6}"/>
              </a:ext>
            </a:extLst>
          </p:cNvPr>
          <p:cNvSpPr/>
          <p:nvPr/>
        </p:nvSpPr>
        <p:spPr>
          <a:xfrm>
            <a:off x="149318" y="4970348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A8A82EC-7240-AF79-EEDD-9E1E80AECB3C}"/>
              </a:ext>
            </a:extLst>
          </p:cNvPr>
          <p:cNvSpPr/>
          <p:nvPr/>
        </p:nvSpPr>
        <p:spPr>
          <a:xfrm>
            <a:off x="149318" y="1129203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1000" sy="101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333D86-B83A-B5FF-B7AD-FB80401A250E}"/>
              </a:ext>
            </a:extLst>
          </p:cNvPr>
          <p:cNvSpPr/>
          <p:nvPr/>
        </p:nvSpPr>
        <p:spPr>
          <a:xfrm>
            <a:off x="149318" y="3066749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0" name="Graphic 69" descr="House with solid fill">
            <a:extLst>
              <a:ext uri="{FF2B5EF4-FFF2-40B4-BE49-F238E27FC236}">
                <a16:creationId xmlns:a16="http://schemas.microsoft.com/office/drawing/2014/main" id="{47037DC3-5221-F01E-0A3E-6F723D475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1469" y="-98235"/>
            <a:ext cx="1055689" cy="105568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694D032-7C82-4939-1C2C-6069D25D1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4" y="1456927"/>
            <a:ext cx="778611" cy="7786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EDB03A8-C327-EEA1-AD4B-1FE9BC2CE147}"/>
              </a:ext>
            </a:extLst>
          </p:cNvPr>
          <p:cNvSpPr txBox="1"/>
          <p:nvPr/>
        </p:nvSpPr>
        <p:spPr>
          <a:xfrm>
            <a:off x="312320" y="2262103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Overview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ABAD3BC-384C-6E43-F8A2-FF6D9B58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" y="3312749"/>
            <a:ext cx="780807" cy="7583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8FAB464-200C-4363-099B-AFCB44954D1D}"/>
              </a:ext>
            </a:extLst>
          </p:cNvPr>
          <p:cNvSpPr txBox="1"/>
          <p:nvPr/>
        </p:nvSpPr>
        <p:spPr>
          <a:xfrm>
            <a:off x="333207" y="4114016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5C16300-F8D2-BF93-45B8-DB1852C78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" y="5250141"/>
            <a:ext cx="807890" cy="81031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39F05C6-64C3-2BD7-31F6-1830BC8B9E20}"/>
              </a:ext>
            </a:extLst>
          </p:cNvPr>
          <p:cNvSpPr txBox="1"/>
          <p:nvPr/>
        </p:nvSpPr>
        <p:spPr>
          <a:xfrm>
            <a:off x="476270" y="6051562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About</a:t>
            </a: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847EE68F-2032-D7D2-4AB4-9B324DC112EB}"/>
              </a:ext>
            </a:extLst>
          </p:cNvPr>
          <p:cNvSpPr/>
          <p:nvPr/>
        </p:nvSpPr>
        <p:spPr>
          <a:xfrm rot="5400000">
            <a:off x="1452999" y="3793846"/>
            <a:ext cx="569683" cy="270754"/>
          </a:xfrm>
          <a:prstGeom prst="triangle">
            <a:avLst>
              <a:gd name="adj" fmla="val 53452"/>
            </a:avLst>
          </a:prstGeom>
          <a:solidFill>
            <a:srgbClr val="BFDBF7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1D03B-88BA-7E94-58F0-0703AD228FDA}"/>
              </a:ext>
            </a:extLst>
          </p:cNvPr>
          <p:cNvSpPr/>
          <p:nvPr/>
        </p:nvSpPr>
        <p:spPr>
          <a:xfrm>
            <a:off x="2356688" y="1456926"/>
            <a:ext cx="5356437" cy="51058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98527-350B-71B9-4C09-4734B20291D7}"/>
              </a:ext>
            </a:extLst>
          </p:cNvPr>
          <p:cNvSpPr/>
          <p:nvPr/>
        </p:nvSpPr>
        <p:spPr>
          <a:xfrm>
            <a:off x="3182323" y="1083640"/>
            <a:ext cx="3700258" cy="25900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4C142A-7056-FF14-BB98-76853E80EE1E}"/>
              </a:ext>
            </a:extLst>
          </p:cNvPr>
          <p:cNvSpPr/>
          <p:nvPr/>
        </p:nvSpPr>
        <p:spPr>
          <a:xfrm>
            <a:off x="8470069" y="3316298"/>
            <a:ext cx="2752249" cy="41800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 w="19050"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74085-B298-744F-222D-91EAE5980436}"/>
              </a:ext>
            </a:extLst>
          </p:cNvPr>
          <p:cNvSpPr txBox="1"/>
          <p:nvPr/>
        </p:nvSpPr>
        <p:spPr>
          <a:xfrm>
            <a:off x="2002452" y="57034"/>
            <a:ext cx="8911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Property Management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243384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12CFFA-6A61-D5B9-587E-3E909E56680E}"/>
              </a:ext>
            </a:extLst>
          </p:cNvPr>
          <p:cNvSpPr/>
          <p:nvPr/>
        </p:nvSpPr>
        <p:spPr>
          <a:xfrm>
            <a:off x="1886672" y="-11153"/>
            <a:ext cx="10305327" cy="1061651"/>
          </a:xfrm>
          <a:prstGeom prst="rect">
            <a:avLst/>
          </a:prstGeom>
          <a:gradFill flip="none" rotWithShape="1">
            <a:gsLst>
              <a:gs pos="0">
                <a:srgbClr val="E1E5F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0C051-E1E0-5F13-B039-563D00274B8F}"/>
              </a:ext>
            </a:extLst>
          </p:cNvPr>
          <p:cNvSpPr/>
          <p:nvPr/>
        </p:nvSpPr>
        <p:spPr>
          <a:xfrm>
            <a:off x="-14821" y="-19426"/>
            <a:ext cx="1901494" cy="68774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D5B402B-E547-B8BA-77B0-4338FF8B7340}"/>
              </a:ext>
            </a:extLst>
          </p:cNvPr>
          <p:cNvSpPr/>
          <p:nvPr/>
        </p:nvSpPr>
        <p:spPr>
          <a:xfrm>
            <a:off x="2248055" y="1206609"/>
            <a:ext cx="9631625" cy="5351507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BFDBF7"/>
              </a:gs>
            </a:gsLst>
            <a:lin ang="5400000" scaled="1"/>
          </a:gradFill>
          <a:ln>
            <a:solidFill>
              <a:srgbClr val="022B3A"/>
            </a:solidFill>
          </a:ln>
          <a:effectLst>
            <a:outerShdw blurRad="50800" dist="381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022B3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52751-3CDE-8121-AE9C-80A782DC9E94}"/>
              </a:ext>
            </a:extLst>
          </p:cNvPr>
          <p:cNvSpPr txBox="1"/>
          <p:nvPr/>
        </p:nvSpPr>
        <p:spPr>
          <a:xfrm>
            <a:off x="2002452" y="671623"/>
            <a:ext cx="3700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Real Estate insights, simplified.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8810CA2-C520-F159-5632-8E7DA245B9F6}"/>
              </a:ext>
            </a:extLst>
          </p:cNvPr>
          <p:cNvSpPr/>
          <p:nvPr/>
        </p:nvSpPr>
        <p:spPr>
          <a:xfrm>
            <a:off x="149318" y="4970348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A8A82EC-7240-AF79-EEDD-9E1E80AECB3C}"/>
              </a:ext>
            </a:extLst>
          </p:cNvPr>
          <p:cNvSpPr/>
          <p:nvPr/>
        </p:nvSpPr>
        <p:spPr>
          <a:xfrm>
            <a:off x="149318" y="1129203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1000" sy="101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333D86-B83A-B5FF-B7AD-FB80401A250E}"/>
              </a:ext>
            </a:extLst>
          </p:cNvPr>
          <p:cNvSpPr/>
          <p:nvPr/>
        </p:nvSpPr>
        <p:spPr>
          <a:xfrm>
            <a:off x="149318" y="3066749"/>
            <a:ext cx="1461798" cy="1665749"/>
          </a:xfrm>
          <a:prstGeom prst="roundRect">
            <a:avLst/>
          </a:prstGeom>
          <a:solidFill>
            <a:srgbClr val="BFDBF7"/>
          </a:solidFill>
          <a:ln>
            <a:noFill/>
          </a:ln>
          <a:effectLst>
            <a:outerShdw blurRad="50800" dist="38100" dir="2700000" sx="102000" sy="102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0" name="Graphic 69" descr="House with solid fill">
            <a:extLst>
              <a:ext uri="{FF2B5EF4-FFF2-40B4-BE49-F238E27FC236}">
                <a16:creationId xmlns:a16="http://schemas.microsoft.com/office/drawing/2014/main" id="{47037DC3-5221-F01E-0A3E-6F723D475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1469" y="-98235"/>
            <a:ext cx="1055689" cy="1055689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694D032-7C82-4939-1C2C-6069D25D1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4" y="1456927"/>
            <a:ext cx="778611" cy="77861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EDB03A8-C327-EEA1-AD4B-1FE9BC2CE147}"/>
              </a:ext>
            </a:extLst>
          </p:cNvPr>
          <p:cNvSpPr txBox="1"/>
          <p:nvPr/>
        </p:nvSpPr>
        <p:spPr>
          <a:xfrm>
            <a:off x="312320" y="2262103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Overview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ABAD3BC-384C-6E43-F8A2-FF6D9B588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" y="3312749"/>
            <a:ext cx="780807" cy="7583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8FAB464-200C-4363-099B-AFCB44954D1D}"/>
              </a:ext>
            </a:extLst>
          </p:cNvPr>
          <p:cNvSpPr txBox="1"/>
          <p:nvPr/>
        </p:nvSpPr>
        <p:spPr>
          <a:xfrm>
            <a:off x="333207" y="4114016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5C16300-F8D2-BF93-45B8-DB1852C78A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1" y="5250141"/>
            <a:ext cx="807890" cy="81031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39F05C6-64C3-2BD7-31F6-1830BC8B9E20}"/>
              </a:ext>
            </a:extLst>
          </p:cNvPr>
          <p:cNvSpPr txBox="1"/>
          <p:nvPr/>
        </p:nvSpPr>
        <p:spPr>
          <a:xfrm>
            <a:off x="476270" y="6051562"/>
            <a:ext cx="127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About</a:t>
            </a: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847EE68F-2032-D7D2-4AB4-9B324DC112EB}"/>
              </a:ext>
            </a:extLst>
          </p:cNvPr>
          <p:cNvSpPr/>
          <p:nvPr/>
        </p:nvSpPr>
        <p:spPr>
          <a:xfrm rot="5400000">
            <a:off x="1445322" y="5694282"/>
            <a:ext cx="569683" cy="270754"/>
          </a:xfrm>
          <a:prstGeom prst="triangle">
            <a:avLst>
              <a:gd name="adj" fmla="val 53452"/>
            </a:avLst>
          </a:prstGeom>
          <a:solidFill>
            <a:srgbClr val="BFDBF7"/>
          </a:solidFill>
          <a:ln>
            <a:noFill/>
          </a:ln>
          <a:effectLst>
            <a:outerShdw blurRad="50800" dist="38100" algn="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74085-B298-744F-222D-91EAE5980436}"/>
              </a:ext>
            </a:extLst>
          </p:cNvPr>
          <p:cNvSpPr txBox="1"/>
          <p:nvPr/>
        </p:nvSpPr>
        <p:spPr>
          <a:xfrm>
            <a:off x="2002452" y="57034"/>
            <a:ext cx="8911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Property Management Dashboard</a:t>
            </a:r>
          </a:p>
        </p:txBody>
      </p:sp>
    </p:spTree>
    <p:extLst>
      <p:ext uri="{BB962C8B-B14F-4D97-AF65-F5344CB8AC3E}">
        <p14:creationId xmlns:p14="http://schemas.microsoft.com/office/powerpoint/2010/main" val="37801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39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Aafi</dc:creator>
  <cp:lastModifiedBy>Md. Aafi</cp:lastModifiedBy>
  <cp:revision>26</cp:revision>
  <dcterms:created xsi:type="dcterms:W3CDTF">2024-09-13T15:26:08Z</dcterms:created>
  <dcterms:modified xsi:type="dcterms:W3CDTF">2024-09-14T08:30:05Z</dcterms:modified>
</cp:coreProperties>
</file>