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17"/>
  </p:notesMasterIdLst>
  <p:sldIdLst>
    <p:sldId id="308" r:id="rId2"/>
    <p:sldId id="299" r:id="rId3"/>
    <p:sldId id="310" r:id="rId4"/>
    <p:sldId id="312" r:id="rId5"/>
    <p:sldId id="279" r:id="rId6"/>
    <p:sldId id="302" r:id="rId7"/>
    <p:sldId id="306" r:id="rId8"/>
    <p:sldId id="303" r:id="rId9"/>
    <p:sldId id="296" r:id="rId10"/>
    <p:sldId id="305" r:id="rId11"/>
    <p:sldId id="315" r:id="rId12"/>
    <p:sldId id="314" r:id="rId13"/>
    <p:sldId id="316" r:id="rId14"/>
    <p:sldId id="309" r:id="rId15"/>
    <p:sldId id="293"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09" autoAdjust="0"/>
  </p:normalViewPr>
  <p:slideViewPr>
    <p:cSldViewPr snapToGrid="0" snapToObjects="1">
      <p:cViewPr varScale="1">
        <p:scale>
          <a:sx n="68" d="100"/>
          <a:sy n="68" d="100"/>
        </p:scale>
        <p:origin x="43" y="43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Shape 7">
            <a:extLst>
              <a:ext uri="{FF2B5EF4-FFF2-40B4-BE49-F238E27FC236}">
                <a16:creationId xmlns:a16="http://schemas.microsoft.com/office/drawing/2014/main" id="{D94840E9-DF98-AD7D-5EEE-581FD02A4B91}"/>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FF8D6DE3-0587-05E0-F3A3-A35E5F1A47EE}"/>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748608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8223496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0334894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87600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32350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6091253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reeform: Shape 7">
            <a:extLst>
              <a:ext uri="{FF2B5EF4-FFF2-40B4-BE49-F238E27FC236}">
                <a16:creationId xmlns:a16="http://schemas.microsoft.com/office/drawing/2014/main" id="{E195642D-CF80-ED59-FA17-733954B2E538}"/>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F8388A6-E03A-163B-2FF8-EED8AD3D55A0}"/>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CDC8FCF7-DF2D-EBB0-CFA5-A92215724D0B}"/>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1D01EB6C-EA36-0B3E-2FD1-62718C23A8EA}"/>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506DF6BB-879D-04A8-3303-E449A4A990A2}"/>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49BFB49E-87BB-1885-BC0A-2B1D738A66EC}"/>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381621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9092400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2" name="Image 0" descr="preencoded.png">
            <a:extLst>
              <a:ext uri="{FF2B5EF4-FFF2-40B4-BE49-F238E27FC236}">
                <a16:creationId xmlns:a16="http://schemas.microsoft.com/office/drawing/2014/main" id="{FDCA1A7D-1046-7CAF-A9D3-4969673B8F77}"/>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5ECA03EC-7207-5CF1-53AE-FF7A88E6E26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85E007A7-41DC-8BAB-FE30-5D2655C78743}"/>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2311FE8A-63B5-A2AB-018D-39EBB6ED4AE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72765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2" name="Freeform: Shape 1">
            <a:extLst>
              <a:ext uri="{FF2B5EF4-FFF2-40B4-BE49-F238E27FC236}">
                <a16:creationId xmlns:a16="http://schemas.microsoft.com/office/drawing/2014/main" id="{AD28FE77-3163-5AF9-3541-FD461031D3E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E79B7A23-72C6-25EB-2199-BCA7A6FCEB4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93886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37E4FC11-6274-80CF-F747-F2CE2D3A78B4}"/>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E1C28233-6AE2-4B66-62DC-407EFC2F2D8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0922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176A5423-CFCC-FEED-A77D-B1589803EDA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8508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11/4/2023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9" name="Freeform: Shape 8">
            <a:extLst>
              <a:ext uri="{FF2B5EF4-FFF2-40B4-BE49-F238E27FC236}">
                <a16:creationId xmlns:a16="http://schemas.microsoft.com/office/drawing/2014/main" id="{3B14361B-D02C-13AA-69A1-EF2DF2777E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726233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61BEF0D-F0BB-DE4B-95CE-6DB70DBA9567}" type="datetimeFigureOut">
              <a:rPr lang="en-US" smtClean="0"/>
              <a:pPr/>
              <a:t>11/4/2023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8317921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 id="2147483711" r:id="rId13"/>
    <p:sldLayoutId id="2147483664" r:id="rId14"/>
    <p:sldLayoutId id="2147483667" r:id="rId15"/>
    <p:sldLayoutId id="2147483669" r:id="rId16"/>
    <p:sldLayoutId id="2147483673" r:id="rId17"/>
    <p:sldLayoutId id="2147483670" r:id="rId18"/>
    <p:sldLayoutId id="2147483671" r:id="rId19"/>
    <p:sldLayoutId id="2147483655" r:id="rId20"/>
    <p:sldLayoutId id="2147483674" r:id="rId21"/>
  </p:sldLayoutIdLst>
  <p:hf hd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pypi.org/project/gTTS/" TargetMode="External"/><Relationship Id="rId2" Type="http://schemas.openxmlformats.org/officeDocument/2006/relationships/hyperlink" Target="https://www.sarkarirush.com/python-crash-course-pdf/" TargetMode="External"/><Relationship Id="rId1" Type="http://schemas.openxmlformats.org/officeDocument/2006/relationships/slideLayout" Target="../slideLayouts/slideLayout1.xml"/><Relationship Id="rId5" Type="http://schemas.openxmlformats.org/officeDocument/2006/relationships/hyperlink" Target="https://realpython.com/python-send-email/" TargetMode="External"/><Relationship Id="rId4" Type="http://schemas.openxmlformats.org/officeDocument/2006/relationships/hyperlink" Target="https://realpython.com/python-speech-recogni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7ADF7A-3D4B-7115-CFE0-33EA67C980BA}"/>
              </a:ext>
            </a:extLst>
          </p:cNvPr>
          <p:cNvSpPr>
            <a:spLocks noGrp="1"/>
          </p:cNvSpPr>
          <p:nvPr>
            <p:ph type="sldNum" sz="quarter" idx="12"/>
          </p:nvPr>
        </p:nvSpPr>
        <p:spPr/>
        <p:txBody>
          <a:bodyPr>
            <a:normAutofit lnSpcReduction="10000"/>
          </a:bodyPr>
          <a:lstStyle/>
          <a:p>
            <a:fld id="{48F63A3B-78C7-47BE-AE5E-E10140E04643}" type="slidenum">
              <a:rPr lang="en-US" smtClean="0"/>
              <a:pPr/>
              <a:t>1</a:t>
            </a:fld>
            <a:endParaRPr lang="en-US" dirty="0"/>
          </a:p>
        </p:txBody>
      </p:sp>
      <p:pic>
        <p:nvPicPr>
          <p:cNvPr id="15" name="Picture 14">
            <a:extLst>
              <a:ext uri="{FF2B5EF4-FFF2-40B4-BE49-F238E27FC236}">
                <a16:creationId xmlns:a16="http://schemas.microsoft.com/office/drawing/2014/main" id="{4E5AA205-35DE-D7FC-84B6-4CC21374E8AC}"/>
              </a:ext>
            </a:extLst>
          </p:cNvPr>
          <p:cNvPicPr/>
          <p:nvPr/>
        </p:nvPicPr>
        <p:blipFill>
          <a:blip r:embed="rId2"/>
          <a:stretch>
            <a:fillRect/>
          </a:stretch>
        </p:blipFill>
        <p:spPr>
          <a:xfrm>
            <a:off x="3980150" y="180280"/>
            <a:ext cx="3069097" cy="2024439"/>
          </a:xfrm>
          <a:prstGeom prst="rect">
            <a:avLst/>
          </a:prstGeom>
        </p:spPr>
      </p:pic>
      <p:pic>
        <p:nvPicPr>
          <p:cNvPr id="17" name="Picture 16">
            <a:extLst>
              <a:ext uri="{FF2B5EF4-FFF2-40B4-BE49-F238E27FC236}">
                <a16:creationId xmlns:a16="http://schemas.microsoft.com/office/drawing/2014/main" id="{FC225C7A-1C39-46A2-F40D-6B5A003EF520}"/>
              </a:ext>
            </a:extLst>
          </p:cNvPr>
          <p:cNvPicPr>
            <a:picLocks noChangeAspect="1"/>
          </p:cNvPicPr>
          <p:nvPr/>
        </p:nvPicPr>
        <p:blipFill>
          <a:blip r:embed="rId3">
            <a:duotone>
              <a:prstClr val="black"/>
              <a:schemeClr val="accent6">
                <a:tint val="45000"/>
                <a:satMod val="400000"/>
              </a:schemeClr>
            </a:duotone>
          </a:blip>
          <a:stretch>
            <a:fillRect/>
          </a:stretch>
        </p:blipFill>
        <p:spPr>
          <a:xfrm>
            <a:off x="2036393" y="2517647"/>
            <a:ext cx="7386916" cy="1261872"/>
          </a:xfrm>
          <a:prstGeom prst="rect">
            <a:avLst/>
          </a:prstGeom>
        </p:spPr>
      </p:pic>
      <p:sp>
        <p:nvSpPr>
          <p:cNvPr id="18" name="TextBox 17">
            <a:extLst>
              <a:ext uri="{FF2B5EF4-FFF2-40B4-BE49-F238E27FC236}">
                <a16:creationId xmlns:a16="http://schemas.microsoft.com/office/drawing/2014/main" id="{4F122065-8E93-8239-0977-AAA16135F918}"/>
              </a:ext>
            </a:extLst>
          </p:cNvPr>
          <p:cNvSpPr txBox="1"/>
          <p:nvPr/>
        </p:nvSpPr>
        <p:spPr>
          <a:xfrm>
            <a:off x="2205318" y="4140259"/>
            <a:ext cx="7386916" cy="707886"/>
          </a:xfrm>
          <a:prstGeom prst="rect">
            <a:avLst/>
          </a:prstGeom>
          <a:noFill/>
        </p:spPr>
        <p:txBody>
          <a:bodyPr wrap="square" rtlCol="0">
            <a:spAutoFit/>
          </a:bodyPr>
          <a:lstStyle/>
          <a:p>
            <a:r>
              <a:rPr lang="en-IN" sz="2000" dirty="0">
                <a:solidFill>
                  <a:schemeClr val="accent6">
                    <a:lumMod val="75000"/>
                  </a:schemeClr>
                </a:solidFill>
                <a:latin typeface="Aptos" panose="020B0004020202020204" pitchFamily="34" charset="0"/>
              </a:rPr>
              <a:t>A.P. Shah Institute of Technology </a:t>
            </a:r>
            <a:r>
              <a:rPr lang="en-IN" sz="2000" dirty="0" err="1">
                <a:solidFill>
                  <a:schemeClr val="accent6">
                    <a:lumMod val="75000"/>
                  </a:schemeClr>
                </a:solidFill>
                <a:latin typeface="Aptos" panose="020B0004020202020204" pitchFamily="34" charset="0"/>
              </a:rPr>
              <a:t>G.B.Road</a:t>
            </a:r>
            <a:r>
              <a:rPr lang="en-IN" sz="2000" dirty="0">
                <a:solidFill>
                  <a:schemeClr val="accent6">
                    <a:lumMod val="75000"/>
                  </a:schemeClr>
                </a:solidFill>
                <a:latin typeface="Aptos" panose="020B0004020202020204" pitchFamily="34" charset="0"/>
              </a:rPr>
              <a:t>, </a:t>
            </a:r>
            <a:r>
              <a:rPr lang="en-IN" sz="2000" dirty="0" err="1">
                <a:solidFill>
                  <a:schemeClr val="accent6">
                    <a:lumMod val="75000"/>
                  </a:schemeClr>
                </a:solidFill>
                <a:latin typeface="Aptos" panose="020B0004020202020204" pitchFamily="34" charset="0"/>
              </a:rPr>
              <a:t>Kasarvadavli</a:t>
            </a:r>
            <a:r>
              <a:rPr lang="en-IN" sz="2000" dirty="0">
                <a:solidFill>
                  <a:schemeClr val="accent6">
                    <a:lumMod val="75000"/>
                  </a:schemeClr>
                </a:solidFill>
                <a:latin typeface="Aptos" panose="020B0004020202020204" pitchFamily="34" charset="0"/>
              </a:rPr>
              <a:t>, </a:t>
            </a:r>
          </a:p>
          <a:p>
            <a:r>
              <a:rPr lang="en-IN" sz="2000" dirty="0">
                <a:solidFill>
                  <a:schemeClr val="accent6">
                    <a:lumMod val="75000"/>
                  </a:schemeClr>
                </a:solidFill>
                <a:latin typeface="Aptos" panose="020B0004020202020204" pitchFamily="34" charset="0"/>
              </a:rPr>
              <a:t>                            Thane(W).Mumbai-400615</a:t>
            </a:r>
          </a:p>
        </p:txBody>
      </p:sp>
      <p:sp>
        <p:nvSpPr>
          <p:cNvPr id="19" name="TextBox 18">
            <a:extLst>
              <a:ext uri="{FF2B5EF4-FFF2-40B4-BE49-F238E27FC236}">
                <a16:creationId xmlns:a16="http://schemas.microsoft.com/office/drawing/2014/main" id="{13857868-C480-BBED-419B-0408DD0C7D60}"/>
              </a:ext>
            </a:extLst>
          </p:cNvPr>
          <p:cNvSpPr txBox="1"/>
          <p:nvPr/>
        </p:nvSpPr>
        <p:spPr>
          <a:xfrm>
            <a:off x="2528645" y="5151275"/>
            <a:ext cx="5699760" cy="1233158"/>
          </a:xfrm>
          <a:prstGeom prst="rect">
            <a:avLst/>
          </a:prstGeom>
          <a:noFill/>
        </p:spPr>
        <p:txBody>
          <a:bodyPr wrap="square" rtlCol="0">
            <a:spAutoFit/>
          </a:bodyPr>
          <a:lstStyle/>
          <a:p>
            <a:pPr marL="6350" marR="127000" indent="-6350" algn="ctr">
              <a:lnSpc>
                <a:spcPct val="107000"/>
              </a:lnSpc>
              <a:spcAft>
                <a:spcPts val="800"/>
              </a:spcAft>
            </a:pPr>
            <a:r>
              <a:rPr lang="en-IN" sz="2000" b="1" kern="100" dirty="0">
                <a:solidFill>
                  <a:schemeClr val="accent6">
                    <a:lumMod val="50000"/>
                  </a:schemeClr>
                </a:solidFill>
                <a:effectLst/>
                <a:latin typeface="Times New Roman" panose="02020603050405020304" pitchFamily="18" charset="0"/>
                <a:ea typeface="Times New Roman" panose="02020603050405020304" pitchFamily="18" charset="0"/>
              </a:rPr>
              <a:t>UNIVERSITY OF MUMBAI</a:t>
            </a:r>
            <a:endParaRPr lang="en-IN" sz="2000" b="1" kern="100" dirty="0">
              <a:solidFill>
                <a:schemeClr val="accent6">
                  <a:lumMod val="50000"/>
                </a:schemeClr>
              </a:solidFill>
              <a:effectLst/>
              <a:latin typeface="Calibri" panose="020F0502020204030204" pitchFamily="34" charset="0"/>
              <a:ea typeface="Calibri" panose="020F0502020204030204" pitchFamily="34" charset="0"/>
            </a:endParaRPr>
          </a:p>
          <a:p>
            <a:pPr marL="6350" marR="123190" indent="-6350" algn="ctr">
              <a:lnSpc>
                <a:spcPct val="107000"/>
              </a:lnSpc>
              <a:spcAft>
                <a:spcPts val="800"/>
              </a:spcAft>
            </a:pPr>
            <a:r>
              <a:rPr lang="en-IN" sz="2000" kern="100" dirty="0">
                <a:solidFill>
                  <a:schemeClr val="accent6">
                    <a:lumMod val="50000"/>
                  </a:schemeClr>
                </a:solidFill>
                <a:effectLst/>
                <a:latin typeface="Times New Roman" panose="02020603050405020304" pitchFamily="18" charset="0"/>
                <a:ea typeface="Times New Roman" panose="02020603050405020304" pitchFamily="18" charset="0"/>
              </a:rPr>
              <a:t>Academic Year 2023-2024</a:t>
            </a:r>
            <a:endParaRPr lang="en-IN" sz="2000" kern="100" dirty="0">
              <a:solidFill>
                <a:schemeClr val="accent6">
                  <a:lumMod val="50000"/>
                </a:schemeClr>
              </a:solidFill>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8419408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83581-8D94-0A0D-AA97-C98C2C8AAEB5}"/>
              </a:ext>
            </a:extLst>
          </p:cNvPr>
          <p:cNvSpPr>
            <a:spLocks noGrp="1"/>
          </p:cNvSpPr>
          <p:nvPr>
            <p:ph type="title"/>
          </p:nvPr>
        </p:nvSpPr>
        <p:spPr>
          <a:xfrm>
            <a:off x="472406" y="56374"/>
            <a:ext cx="10671048" cy="768096"/>
          </a:xfrm>
        </p:spPr>
        <p:txBody>
          <a:bodyPr/>
          <a:lstStyle/>
          <a:p>
            <a:r>
              <a:rPr lang="en-IN" sz="4000" dirty="0">
                <a:solidFill>
                  <a:schemeClr val="accent6">
                    <a:lumMod val="75000"/>
                  </a:schemeClr>
                </a:solidFill>
              </a:rPr>
              <a:t> FRONTEND IMPLEMENTATION</a:t>
            </a:r>
          </a:p>
        </p:txBody>
      </p:sp>
      <p:sp>
        <p:nvSpPr>
          <p:cNvPr id="3" name="Footer Placeholder 2">
            <a:extLst>
              <a:ext uri="{FF2B5EF4-FFF2-40B4-BE49-F238E27FC236}">
                <a16:creationId xmlns:a16="http://schemas.microsoft.com/office/drawing/2014/main" id="{CDB3BC04-6CDC-3361-282C-E2BCB4608934}"/>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52CBFE9-3242-D558-7E48-565512BCA760}"/>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07" y="1006764"/>
            <a:ext cx="9681452" cy="5394035"/>
          </a:xfrm>
          <a:prstGeom prst="rect">
            <a:avLst/>
          </a:prstGeom>
        </p:spPr>
      </p:pic>
    </p:spTree>
    <p:extLst>
      <p:ext uri="{BB962C8B-B14F-4D97-AF65-F5344CB8AC3E}">
        <p14:creationId xmlns:p14="http://schemas.microsoft.com/office/powerpoint/2010/main" val="39027916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Presentation title</a:t>
            </a:r>
            <a:endParaRPr lang="en-US" dirty="0"/>
          </a:p>
        </p:txBody>
      </p:sp>
      <p:sp>
        <p:nvSpPr>
          <p:cNvPr id="3" name="Slide Number Placeholder 2"/>
          <p:cNvSpPr>
            <a:spLocks noGrp="1"/>
          </p:cNvSpPr>
          <p:nvPr>
            <p:ph type="sldNum" sz="quarter" idx="12"/>
          </p:nvPr>
        </p:nvSpPr>
        <p:spPr/>
        <p:txBody>
          <a:bodyPr>
            <a:normAutofit lnSpcReduction="10000"/>
          </a:bodyPr>
          <a:lstStyle/>
          <a:p>
            <a:fld id="{48F63A3B-78C7-47BE-AE5E-E10140E04643}" type="slidenum">
              <a:rPr lang="en-US" smtClean="0"/>
              <a:t>11</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84" y="1950719"/>
            <a:ext cx="9860365" cy="3408218"/>
          </a:xfrm>
          <a:prstGeom prst="rect">
            <a:avLst/>
          </a:prstGeom>
        </p:spPr>
      </p:pic>
      <p:sp>
        <p:nvSpPr>
          <p:cNvPr id="7" name="TextBox 6">
            <a:extLst>
              <a:ext uri="{FF2B5EF4-FFF2-40B4-BE49-F238E27FC236}">
                <a16:creationId xmlns:a16="http://schemas.microsoft.com/office/drawing/2014/main" id="{EEAE21C2-5EF8-AD1D-204D-AF4F0CDC6017}"/>
              </a:ext>
            </a:extLst>
          </p:cNvPr>
          <p:cNvSpPr txBox="1"/>
          <p:nvPr/>
        </p:nvSpPr>
        <p:spPr>
          <a:xfrm>
            <a:off x="336624" y="421640"/>
            <a:ext cx="6141720" cy="1323439"/>
          </a:xfrm>
          <a:prstGeom prst="rect">
            <a:avLst/>
          </a:prstGeom>
          <a:noFill/>
        </p:spPr>
        <p:txBody>
          <a:bodyPr wrap="square">
            <a:spAutoFit/>
          </a:bodyPr>
          <a:lstStyle/>
          <a:p>
            <a:r>
              <a:rPr lang="en-IN" sz="4000" dirty="0">
                <a:solidFill>
                  <a:schemeClr val="accent6">
                    <a:lumMod val="75000"/>
                  </a:schemeClr>
                </a:solidFill>
              </a:rPr>
              <a:t>BACKEND-LOGIC IMPLEMENTATION</a:t>
            </a:r>
            <a:endParaRPr lang="en-IN" sz="4000" dirty="0"/>
          </a:p>
        </p:txBody>
      </p:sp>
    </p:spTree>
    <p:extLst>
      <p:ext uri="{BB962C8B-B14F-4D97-AF65-F5344CB8AC3E}">
        <p14:creationId xmlns:p14="http://schemas.microsoft.com/office/powerpoint/2010/main" val="250443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Presentation title</a:t>
            </a:r>
            <a:endParaRPr lang="en-US" dirty="0"/>
          </a:p>
        </p:txBody>
      </p:sp>
      <p:sp>
        <p:nvSpPr>
          <p:cNvPr id="3" name="Slide Number Placeholder 2"/>
          <p:cNvSpPr>
            <a:spLocks noGrp="1"/>
          </p:cNvSpPr>
          <p:nvPr>
            <p:ph type="sldNum" sz="quarter" idx="12"/>
          </p:nvPr>
        </p:nvSpPr>
        <p:spPr/>
        <p:txBody>
          <a:bodyPr>
            <a:normAutofit lnSpcReduction="10000"/>
          </a:bodyPr>
          <a:lstStyle/>
          <a:p>
            <a:fld id="{48F63A3B-78C7-47BE-AE5E-E10140E04643}" type="slidenum">
              <a:rPr lang="en-US" smtClean="0"/>
              <a:t>12</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94327"/>
            <a:ext cx="11046691" cy="5643418"/>
          </a:xfrm>
          <a:prstGeom prst="rect">
            <a:avLst/>
          </a:prstGeom>
        </p:spPr>
      </p:pic>
    </p:spTree>
    <p:extLst>
      <p:ext uri="{BB962C8B-B14F-4D97-AF65-F5344CB8AC3E}">
        <p14:creationId xmlns:p14="http://schemas.microsoft.com/office/powerpoint/2010/main" val="3953705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72BEE1-9D65-7D0D-8379-B31CA8D1E6C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A786FAA0-A377-EDC3-62AD-886FC1A436AC}"/>
              </a:ext>
            </a:extLst>
          </p:cNvPr>
          <p:cNvSpPr>
            <a:spLocks noGrp="1"/>
          </p:cNvSpPr>
          <p:nvPr>
            <p:ph type="sldNum" sz="quarter" idx="12"/>
          </p:nvPr>
        </p:nvSpPr>
        <p:spPr/>
        <p:txBody>
          <a:bodyPr>
            <a:normAutofit lnSpcReduction="10000"/>
          </a:bodyPr>
          <a:lstStyle/>
          <a:p>
            <a:fld id="{48F63A3B-78C7-47BE-AE5E-E10140E04643}" type="slidenum">
              <a:rPr lang="en-US" smtClean="0"/>
              <a:t>13</a:t>
            </a:fld>
            <a:endParaRPr lang="en-US" dirty="0"/>
          </a:p>
        </p:txBody>
      </p:sp>
      <p:pic>
        <p:nvPicPr>
          <p:cNvPr id="4" name="Picture 3">
            <a:extLst>
              <a:ext uri="{FF2B5EF4-FFF2-40B4-BE49-F238E27FC236}">
                <a16:creationId xmlns:a16="http://schemas.microsoft.com/office/drawing/2014/main" id="{E77764DD-3258-2C93-2CB8-5F30ED20EE30}"/>
              </a:ext>
            </a:extLst>
          </p:cNvPr>
          <p:cNvPicPr>
            <a:picLocks noChangeAspect="1"/>
          </p:cNvPicPr>
          <p:nvPr/>
        </p:nvPicPr>
        <p:blipFill>
          <a:blip r:embed="rId2"/>
          <a:stretch>
            <a:fillRect/>
          </a:stretch>
        </p:blipFill>
        <p:spPr>
          <a:xfrm>
            <a:off x="548107" y="819150"/>
            <a:ext cx="5126182" cy="5181600"/>
          </a:xfrm>
          <a:prstGeom prst="rect">
            <a:avLst/>
          </a:prstGeom>
        </p:spPr>
      </p:pic>
      <p:pic>
        <p:nvPicPr>
          <p:cNvPr id="5" name="Picture 4">
            <a:extLst>
              <a:ext uri="{FF2B5EF4-FFF2-40B4-BE49-F238E27FC236}">
                <a16:creationId xmlns:a16="http://schemas.microsoft.com/office/drawing/2014/main" id="{D67EC600-7C48-4285-D02A-490757CF1D99}"/>
              </a:ext>
            </a:extLst>
          </p:cNvPr>
          <p:cNvPicPr>
            <a:picLocks noChangeAspect="1"/>
          </p:cNvPicPr>
          <p:nvPr/>
        </p:nvPicPr>
        <p:blipFill>
          <a:blip r:embed="rId3"/>
          <a:stretch>
            <a:fillRect/>
          </a:stretch>
        </p:blipFill>
        <p:spPr>
          <a:xfrm>
            <a:off x="5828145" y="819150"/>
            <a:ext cx="5126182" cy="4944341"/>
          </a:xfrm>
          <a:prstGeom prst="rect">
            <a:avLst/>
          </a:prstGeom>
        </p:spPr>
      </p:pic>
      <p:sp>
        <p:nvSpPr>
          <p:cNvPr id="6" name="TextBox 5">
            <a:extLst>
              <a:ext uri="{FF2B5EF4-FFF2-40B4-BE49-F238E27FC236}">
                <a16:creationId xmlns:a16="http://schemas.microsoft.com/office/drawing/2014/main" id="{A7D1750F-8346-EBA5-E747-2039CA463E32}"/>
              </a:ext>
            </a:extLst>
          </p:cNvPr>
          <p:cNvSpPr txBox="1"/>
          <p:nvPr/>
        </p:nvSpPr>
        <p:spPr>
          <a:xfrm>
            <a:off x="2075180" y="345440"/>
            <a:ext cx="1744980" cy="369332"/>
          </a:xfrm>
          <a:prstGeom prst="rect">
            <a:avLst/>
          </a:prstGeom>
          <a:noFill/>
        </p:spPr>
        <p:txBody>
          <a:bodyPr wrap="square">
            <a:spAutoFit/>
          </a:bodyPr>
          <a:lstStyle/>
          <a:p>
            <a:r>
              <a:rPr lang="en-US" dirty="0">
                <a:solidFill>
                  <a:schemeClr val="accent6">
                    <a:lumMod val="75000"/>
                  </a:schemeClr>
                </a:solidFill>
              </a:rPr>
              <a:t>E</a:t>
            </a:r>
            <a:r>
              <a:rPr lang="en-IN" dirty="0">
                <a:solidFill>
                  <a:schemeClr val="accent6">
                    <a:lumMod val="75000"/>
                  </a:schemeClr>
                </a:solidFill>
              </a:rPr>
              <a:t>MAIL SENT</a:t>
            </a:r>
            <a:endParaRPr lang="en-IN" dirty="0"/>
          </a:p>
        </p:txBody>
      </p:sp>
      <p:sp>
        <p:nvSpPr>
          <p:cNvPr id="7" name="TextBox 6">
            <a:extLst>
              <a:ext uri="{FF2B5EF4-FFF2-40B4-BE49-F238E27FC236}">
                <a16:creationId xmlns:a16="http://schemas.microsoft.com/office/drawing/2014/main" id="{37AC96C4-4164-17A5-EEA2-E63B66BF37C6}"/>
              </a:ext>
            </a:extLst>
          </p:cNvPr>
          <p:cNvSpPr txBox="1"/>
          <p:nvPr/>
        </p:nvSpPr>
        <p:spPr>
          <a:xfrm>
            <a:off x="7571740" y="345440"/>
            <a:ext cx="2893060" cy="369332"/>
          </a:xfrm>
          <a:prstGeom prst="rect">
            <a:avLst/>
          </a:prstGeom>
          <a:noFill/>
        </p:spPr>
        <p:txBody>
          <a:bodyPr wrap="square">
            <a:spAutoFit/>
          </a:bodyPr>
          <a:lstStyle/>
          <a:p>
            <a:r>
              <a:rPr lang="en-US" dirty="0">
                <a:solidFill>
                  <a:schemeClr val="accent6">
                    <a:lumMod val="75000"/>
                  </a:schemeClr>
                </a:solidFill>
              </a:rPr>
              <a:t>R</a:t>
            </a:r>
            <a:r>
              <a:rPr lang="en-IN" dirty="0">
                <a:solidFill>
                  <a:schemeClr val="accent6">
                    <a:lumMod val="75000"/>
                  </a:schemeClr>
                </a:solidFill>
              </a:rPr>
              <a:t>EAD EMAIL</a:t>
            </a:r>
            <a:endParaRPr lang="en-IN" dirty="0"/>
          </a:p>
        </p:txBody>
      </p:sp>
    </p:spTree>
    <p:extLst>
      <p:ext uri="{BB962C8B-B14F-4D97-AF65-F5344CB8AC3E}">
        <p14:creationId xmlns:p14="http://schemas.microsoft.com/office/powerpoint/2010/main" val="28369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E3B6D5B-6EBE-0723-452B-26E6069A172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ED63026-2E69-0E21-EE93-27A8D563A361}"/>
              </a:ext>
            </a:extLst>
          </p:cNvPr>
          <p:cNvSpPr>
            <a:spLocks noGrp="1"/>
          </p:cNvSpPr>
          <p:nvPr>
            <p:ph type="sldNum" sz="quarter" idx="12"/>
          </p:nvPr>
        </p:nvSpPr>
        <p:spPr/>
        <p:txBody>
          <a:bodyPr>
            <a:normAutofit lnSpcReduction="10000"/>
          </a:bodyPr>
          <a:lstStyle/>
          <a:p>
            <a:fld id="{D57F1E4F-1CFF-5643-939E-217C01CDF565}" type="slidenum">
              <a:rPr lang="en-US" smtClean="0"/>
              <a:pPr/>
              <a:t>14</a:t>
            </a:fld>
            <a:endParaRPr lang="en-US" dirty="0"/>
          </a:p>
        </p:txBody>
      </p:sp>
      <p:sp>
        <p:nvSpPr>
          <p:cNvPr id="7" name="TextBox 6">
            <a:extLst>
              <a:ext uri="{FF2B5EF4-FFF2-40B4-BE49-F238E27FC236}">
                <a16:creationId xmlns:a16="http://schemas.microsoft.com/office/drawing/2014/main" id="{940C8219-2866-5FE4-8D85-2F5D0967B84F}"/>
              </a:ext>
            </a:extLst>
          </p:cNvPr>
          <p:cNvSpPr txBox="1"/>
          <p:nvPr/>
        </p:nvSpPr>
        <p:spPr>
          <a:xfrm>
            <a:off x="1869440" y="1574674"/>
            <a:ext cx="6116320" cy="4431983"/>
          </a:xfrm>
          <a:prstGeom prst="rect">
            <a:avLst/>
          </a:prstGeom>
          <a:noFill/>
        </p:spPr>
        <p:txBody>
          <a:bodyPr wrap="square" rtlCol="0">
            <a:spAutoFit/>
          </a:bodyPr>
          <a:lstStyle/>
          <a:p>
            <a:pPr algn="l">
              <a:buFont typeface="Arial" panose="020B0604020202020204" pitchFamily="34" charset="0"/>
              <a:buChar char="•"/>
            </a:pPr>
            <a:r>
              <a:rPr lang="en-US" sz="2400" dirty="0">
                <a:solidFill>
                  <a:srgbClr val="374151"/>
                </a:solidFill>
                <a:latin typeface="Bahnschrift" panose="020B0502040204020203" pitchFamily="34" charset="0"/>
              </a:rPr>
              <a:t>This email is used by any user of any age group. </a:t>
            </a:r>
            <a:endParaRPr lang="en-US" sz="2400" b="0" i="0" dirty="0">
              <a:solidFill>
                <a:srgbClr val="374151"/>
              </a:solidFill>
              <a:effectLst/>
              <a:latin typeface="Bahnschrift" panose="020B0502040204020203" pitchFamily="34" charset="0"/>
            </a:endParaRPr>
          </a:p>
          <a:p>
            <a:pPr algn="l">
              <a:buFont typeface="Arial" panose="020B0604020202020204" pitchFamily="34" charset="0"/>
              <a:buChar char="•"/>
            </a:pPr>
            <a:r>
              <a:rPr lang="en-US" sz="2400" b="0" i="0" dirty="0">
                <a:solidFill>
                  <a:srgbClr val="374151"/>
                </a:solidFill>
                <a:effectLst/>
                <a:latin typeface="Bahnschrift" panose="020B0502040204020203" pitchFamily="34" charset="0"/>
              </a:rPr>
              <a:t>It empowers visually challenged.</a:t>
            </a:r>
          </a:p>
          <a:p>
            <a:pPr algn="l">
              <a:buFont typeface="Arial" panose="020B0604020202020204" pitchFamily="34" charset="0"/>
              <a:buChar char="•"/>
            </a:pPr>
            <a:r>
              <a:rPr lang="en-US" sz="2400" b="0" i="0" dirty="0">
                <a:solidFill>
                  <a:srgbClr val="374151"/>
                </a:solidFill>
                <a:effectLst/>
                <a:latin typeface="Bahnschrift" panose="020B0502040204020203" pitchFamily="34" charset="0"/>
              </a:rPr>
              <a:t>Key features include speech recognition, text-to-speech capabilities, and customizable commands.</a:t>
            </a:r>
          </a:p>
          <a:p>
            <a:pPr algn="l">
              <a:buFont typeface="Arial" panose="020B0604020202020204" pitchFamily="34" charset="0"/>
              <a:buChar char="•"/>
            </a:pPr>
            <a:r>
              <a:rPr lang="en-US" sz="2400" b="0" i="0" dirty="0">
                <a:solidFill>
                  <a:srgbClr val="374151"/>
                </a:solidFill>
                <a:effectLst/>
                <a:latin typeface="Bahnschrift" panose="020B0502040204020203" pitchFamily="34" charset="0"/>
              </a:rPr>
              <a:t>This innovation promotes independence and productivity in email management.</a:t>
            </a:r>
          </a:p>
          <a:p>
            <a:pPr algn="l">
              <a:buFont typeface="Arial" panose="020B0604020202020204" pitchFamily="34" charset="0"/>
              <a:buChar char="•"/>
            </a:pPr>
            <a:r>
              <a:rPr lang="en-US" sz="2400" b="0" i="0" dirty="0">
                <a:solidFill>
                  <a:srgbClr val="374151"/>
                </a:solidFill>
                <a:effectLst/>
                <a:latin typeface="Bahnschrift" panose="020B0502040204020203" pitchFamily="34" charset="0"/>
              </a:rPr>
              <a:t>It opens doors to education, employment, and social interaction for visually challenged individuals.</a:t>
            </a:r>
          </a:p>
          <a:p>
            <a:endParaRPr lang="en-IN" dirty="0"/>
          </a:p>
        </p:txBody>
      </p:sp>
      <p:sp>
        <p:nvSpPr>
          <p:cNvPr id="2" name="TextBox 1">
            <a:extLst>
              <a:ext uri="{FF2B5EF4-FFF2-40B4-BE49-F238E27FC236}">
                <a16:creationId xmlns:a16="http://schemas.microsoft.com/office/drawing/2014/main" id="{C576BCC2-54D9-5476-EAE0-D68BDD2187C5}"/>
              </a:ext>
            </a:extLst>
          </p:cNvPr>
          <p:cNvSpPr txBox="1"/>
          <p:nvPr/>
        </p:nvSpPr>
        <p:spPr>
          <a:xfrm>
            <a:off x="2306972" y="343949"/>
            <a:ext cx="5201175" cy="707886"/>
          </a:xfrm>
          <a:prstGeom prst="rect">
            <a:avLst/>
          </a:prstGeom>
          <a:noFill/>
        </p:spPr>
        <p:txBody>
          <a:bodyPr wrap="square" rtlCol="0">
            <a:spAutoFit/>
          </a:bodyPr>
          <a:lstStyle/>
          <a:p>
            <a:r>
              <a:rPr lang="en-US" sz="4000" dirty="0">
                <a:solidFill>
                  <a:schemeClr val="accent6">
                    <a:lumMod val="75000"/>
                  </a:schemeClr>
                </a:solidFill>
              </a:rPr>
              <a:t>C</a:t>
            </a:r>
            <a:r>
              <a:rPr lang="en-IN" sz="4000" dirty="0">
                <a:solidFill>
                  <a:schemeClr val="accent6">
                    <a:lumMod val="75000"/>
                  </a:schemeClr>
                </a:solidFill>
              </a:rPr>
              <a:t>ONCLUSION</a:t>
            </a:r>
            <a:endParaRPr lang="en-IN" sz="4000" dirty="0"/>
          </a:p>
        </p:txBody>
      </p:sp>
    </p:spTree>
    <p:extLst>
      <p:ext uri="{BB962C8B-B14F-4D97-AF65-F5344CB8AC3E}">
        <p14:creationId xmlns:p14="http://schemas.microsoft.com/office/powerpoint/2010/main" val="38953063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07FE18-2901-A786-0EF4-CAE942DA8267}"/>
              </a:ext>
            </a:extLst>
          </p:cNvPr>
          <p:cNvSpPr txBox="1"/>
          <p:nvPr/>
        </p:nvSpPr>
        <p:spPr>
          <a:xfrm>
            <a:off x="4064000" y="325120"/>
            <a:ext cx="3769360" cy="707886"/>
          </a:xfrm>
          <a:prstGeom prst="rect">
            <a:avLst/>
          </a:prstGeom>
          <a:noFill/>
        </p:spPr>
        <p:txBody>
          <a:bodyPr wrap="square" rtlCol="0">
            <a:spAutoFit/>
          </a:bodyPr>
          <a:lstStyle/>
          <a:p>
            <a:r>
              <a:rPr lang="en-IN" sz="4000" dirty="0"/>
              <a:t>REFERENCE</a:t>
            </a:r>
          </a:p>
        </p:txBody>
      </p:sp>
      <p:sp>
        <p:nvSpPr>
          <p:cNvPr id="5" name="TextBox 4">
            <a:extLst>
              <a:ext uri="{FF2B5EF4-FFF2-40B4-BE49-F238E27FC236}">
                <a16:creationId xmlns:a16="http://schemas.microsoft.com/office/drawing/2014/main" id="{8EF68BF4-F767-6C75-C18C-6CAE1D9D080A}"/>
              </a:ext>
            </a:extLst>
          </p:cNvPr>
          <p:cNvSpPr txBox="1"/>
          <p:nvPr/>
        </p:nvSpPr>
        <p:spPr>
          <a:xfrm>
            <a:off x="3962400" y="5344160"/>
            <a:ext cx="5191760" cy="923330"/>
          </a:xfrm>
          <a:prstGeom prst="rect">
            <a:avLst/>
          </a:prstGeom>
          <a:noFill/>
        </p:spPr>
        <p:txBody>
          <a:bodyPr wrap="square" rtlCol="0">
            <a:spAutoFit/>
          </a:bodyPr>
          <a:lstStyle/>
          <a:p>
            <a:r>
              <a:rPr lang="en-IN" sz="5400" dirty="0"/>
              <a:t>THANK YOU</a:t>
            </a:r>
          </a:p>
        </p:txBody>
      </p:sp>
      <p:sp>
        <p:nvSpPr>
          <p:cNvPr id="3" name="TextBox 2">
            <a:extLst>
              <a:ext uri="{FF2B5EF4-FFF2-40B4-BE49-F238E27FC236}">
                <a16:creationId xmlns:a16="http://schemas.microsoft.com/office/drawing/2014/main" id="{6E819861-3ECE-AF0A-3179-24E88FB23CCE}"/>
              </a:ext>
            </a:extLst>
          </p:cNvPr>
          <p:cNvSpPr txBox="1"/>
          <p:nvPr/>
        </p:nvSpPr>
        <p:spPr>
          <a:xfrm>
            <a:off x="3009054" y="2204839"/>
            <a:ext cx="6329936" cy="1477328"/>
          </a:xfrm>
          <a:prstGeom prst="rect">
            <a:avLst/>
          </a:prstGeom>
          <a:noFill/>
        </p:spPr>
        <p:txBody>
          <a:bodyPr wrap="square">
            <a:spAutoFit/>
          </a:bodyPr>
          <a:lstStyle/>
          <a:p>
            <a:r>
              <a:rPr lang="en-US" b="0" i="0" dirty="0">
                <a:solidFill>
                  <a:schemeClr val="accent4">
                    <a:lumMod val="75000"/>
                  </a:schemeClr>
                </a:solidFill>
                <a:effectLst/>
                <a:latin typeface="Google Sans"/>
              </a:rPr>
              <a:t>Python Crash Course by Eric </a:t>
            </a:r>
            <a:r>
              <a:rPr lang="en-US" b="0" i="0" dirty="0" err="1">
                <a:solidFill>
                  <a:schemeClr val="accent4">
                    <a:lumMod val="75000"/>
                  </a:schemeClr>
                </a:solidFill>
                <a:effectLst/>
                <a:latin typeface="Google Sans"/>
              </a:rPr>
              <a:t>Matthes</a:t>
            </a:r>
            <a:r>
              <a:rPr lang="en-US" b="0" i="0" dirty="0">
                <a:solidFill>
                  <a:schemeClr val="accent4">
                    <a:lumMod val="75000"/>
                  </a:schemeClr>
                </a:solidFill>
                <a:effectLst/>
                <a:latin typeface="Google Sans"/>
              </a:rPr>
              <a:t> </a:t>
            </a:r>
          </a:p>
          <a:p>
            <a:r>
              <a:rPr lang="en-IN" dirty="0">
                <a:solidFill>
                  <a:schemeClr val="accent4">
                    <a:lumMod val="75000"/>
                  </a:schemeClr>
                </a:solidFill>
                <a:hlinkClick r:id="rId2"/>
              </a:rPr>
              <a:t>https://www.sarkarirush.com/python-crash-course-pdf/</a:t>
            </a:r>
            <a:endParaRPr lang="en-US" dirty="0">
              <a:solidFill>
                <a:schemeClr val="accent4">
                  <a:lumMod val="75000"/>
                </a:schemeClr>
              </a:solidFill>
              <a:latin typeface="Google Sans"/>
            </a:endParaRPr>
          </a:p>
          <a:p>
            <a:endParaRPr lang="en-US" dirty="0">
              <a:solidFill>
                <a:schemeClr val="accent4">
                  <a:lumMod val="75000"/>
                </a:schemeClr>
              </a:solidFill>
              <a:latin typeface="Google Sans"/>
            </a:endParaRPr>
          </a:p>
          <a:p>
            <a:endParaRPr lang="en-US" dirty="0">
              <a:solidFill>
                <a:schemeClr val="accent4">
                  <a:lumMod val="75000"/>
                </a:schemeClr>
              </a:solidFill>
              <a:latin typeface="Google Sans"/>
            </a:endParaRPr>
          </a:p>
          <a:p>
            <a:endParaRPr lang="en-IN" dirty="0">
              <a:solidFill>
                <a:schemeClr val="accent4">
                  <a:lumMod val="75000"/>
                </a:schemeClr>
              </a:solidFill>
            </a:endParaRPr>
          </a:p>
        </p:txBody>
      </p:sp>
      <p:sp>
        <p:nvSpPr>
          <p:cNvPr id="7" name="TextBox 6">
            <a:extLst>
              <a:ext uri="{FF2B5EF4-FFF2-40B4-BE49-F238E27FC236}">
                <a16:creationId xmlns:a16="http://schemas.microsoft.com/office/drawing/2014/main" id="{21CF828A-4590-FD35-335F-0FF62F60A5A9}"/>
              </a:ext>
            </a:extLst>
          </p:cNvPr>
          <p:cNvSpPr txBox="1"/>
          <p:nvPr/>
        </p:nvSpPr>
        <p:spPr>
          <a:xfrm>
            <a:off x="3086984" y="1416292"/>
            <a:ext cx="6094070" cy="646331"/>
          </a:xfrm>
          <a:prstGeom prst="rect">
            <a:avLst/>
          </a:prstGeom>
          <a:noFill/>
        </p:spPr>
        <p:txBody>
          <a:bodyPr wrap="square">
            <a:spAutoFit/>
          </a:bodyPr>
          <a:lstStyle/>
          <a:p>
            <a:r>
              <a:rPr lang="en-IN" dirty="0">
                <a:solidFill>
                  <a:schemeClr val="accent4">
                    <a:lumMod val="75000"/>
                  </a:schemeClr>
                </a:solidFill>
                <a:hlinkClick r:id="rId3"/>
              </a:rPr>
              <a:t>https://pypi.org/project/gTTS/</a:t>
            </a:r>
            <a:endParaRPr lang="en-IN" dirty="0">
              <a:solidFill>
                <a:schemeClr val="accent4">
                  <a:lumMod val="75000"/>
                </a:schemeClr>
              </a:solidFill>
            </a:endParaRPr>
          </a:p>
          <a:p>
            <a:endParaRPr lang="en-IN" dirty="0">
              <a:solidFill>
                <a:schemeClr val="accent4">
                  <a:lumMod val="75000"/>
                </a:schemeClr>
              </a:solidFill>
            </a:endParaRPr>
          </a:p>
        </p:txBody>
      </p:sp>
      <p:sp>
        <p:nvSpPr>
          <p:cNvPr id="9" name="TextBox 8">
            <a:extLst>
              <a:ext uri="{FF2B5EF4-FFF2-40B4-BE49-F238E27FC236}">
                <a16:creationId xmlns:a16="http://schemas.microsoft.com/office/drawing/2014/main" id="{30E1C738-EED0-F2F9-4E05-BD0EA4E6BA93}"/>
              </a:ext>
            </a:extLst>
          </p:cNvPr>
          <p:cNvSpPr txBox="1"/>
          <p:nvPr/>
        </p:nvSpPr>
        <p:spPr>
          <a:xfrm>
            <a:off x="3010946" y="1045563"/>
            <a:ext cx="6094070" cy="646331"/>
          </a:xfrm>
          <a:prstGeom prst="rect">
            <a:avLst/>
          </a:prstGeom>
          <a:noFill/>
        </p:spPr>
        <p:txBody>
          <a:bodyPr wrap="square">
            <a:spAutoFit/>
          </a:bodyPr>
          <a:lstStyle/>
          <a:p>
            <a:r>
              <a:rPr lang="en-IN" dirty="0">
                <a:solidFill>
                  <a:schemeClr val="accent4">
                    <a:lumMod val="75000"/>
                  </a:schemeClr>
                </a:solidFill>
                <a:hlinkClick r:id="rId4"/>
              </a:rPr>
              <a:t>https://realpython.com/python-speech-recognition/</a:t>
            </a:r>
            <a:endParaRPr lang="en-IN" dirty="0">
              <a:solidFill>
                <a:schemeClr val="accent4">
                  <a:lumMod val="75000"/>
                </a:schemeClr>
              </a:solidFill>
            </a:endParaRPr>
          </a:p>
          <a:p>
            <a:endParaRPr lang="en-IN" dirty="0">
              <a:solidFill>
                <a:schemeClr val="accent4">
                  <a:lumMod val="75000"/>
                </a:schemeClr>
              </a:solidFill>
            </a:endParaRPr>
          </a:p>
        </p:txBody>
      </p:sp>
      <p:sp>
        <p:nvSpPr>
          <p:cNvPr id="11" name="TextBox 10">
            <a:extLst>
              <a:ext uri="{FF2B5EF4-FFF2-40B4-BE49-F238E27FC236}">
                <a16:creationId xmlns:a16="http://schemas.microsoft.com/office/drawing/2014/main" id="{EEF8C288-9AC2-B494-B8A3-B0F8601DDD08}"/>
              </a:ext>
            </a:extLst>
          </p:cNvPr>
          <p:cNvSpPr txBox="1"/>
          <p:nvPr/>
        </p:nvSpPr>
        <p:spPr>
          <a:xfrm>
            <a:off x="3009054" y="1834110"/>
            <a:ext cx="6095962" cy="1754326"/>
          </a:xfrm>
          <a:prstGeom prst="rect">
            <a:avLst/>
          </a:prstGeom>
          <a:noFill/>
        </p:spPr>
        <p:txBody>
          <a:bodyPr wrap="square">
            <a:spAutoFit/>
          </a:bodyPr>
          <a:lstStyle/>
          <a:p>
            <a:r>
              <a:rPr lang="en-IN" dirty="0">
                <a:solidFill>
                  <a:schemeClr val="accent4">
                    <a:lumMod val="75000"/>
                  </a:schemeClr>
                </a:solidFill>
                <a:hlinkClick r:id="rId5"/>
              </a:rPr>
              <a:t>https://realpython.com/python-send-email/</a:t>
            </a:r>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a:p>
            <a:endParaRPr lang="en-IN" dirty="0">
              <a:solidFill>
                <a:schemeClr val="accent4">
                  <a:lumMod val="75000"/>
                </a:schemeClr>
              </a:solidFill>
            </a:endParaRPr>
          </a:p>
        </p:txBody>
      </p:sp>
    </p:spTree>
    <p:extLst>
      <p:ext uri="{BB962C8B-B14F-4D97-AF65-F5344CB8AC3E}">
        <p14:creationId xmlns:p14="http://schemas.microsoft.com/office/powerpoint/2010/main" val="100396242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E02F72E-2424-F59E-E114-E6A7988DA403}"/>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7" name="TextBox 6">
            <a:extLst>
              <a:ext uri="{FF2B5EF4-FFF2-40B4-BE49-F238E27FC236}">
                <a16:creationId xmlns:a16="http://schemas.microsoft.com/office/drawing/2014/main" id="{8182246C-D7CD-4F4A-904C-0B869E761415}"/>
              </a:ext>
            </a:extLst>
          </p:cNvPr>
          <p:cNvSpPr txBox="1"/>
          <p:nvPr/>
        </p:nvSpPr>
        <p:spPr>
          <a:xfrm>
            <a:off x="5060876" y="863560"/>
            <a:ext cx="5191760" cy="1446550"/>
          </a:xfrm>
          <a:prstGeom prst="rect">
            <a:avLst/>
          </a:prstGeom>
          <a:noFill/>
        </p:spPr>
        <p:txBody>
          <a:bodyPr wrap="square" rtlCol="0">
            <a:spAutoFit/>
          </a:bodyPr>
          <a:lstStyle/>
          <a:p>
            <a:r>
              <a:rPr lang="en-IN" sz="4400" dirty="0">
                <a:solidFill>
                  <a:schemeClr val="accent6">
                    <a:lumMod val="75000"/>
                  </a:schemeClr>
                </a:solidFill>
                <a:latin typeface="Bahnschrift Condensed" panose="020B0502040204020203" pitchFamily="34" charset="0"/>
              </a:rPr>
              <a:t>VOICE BASED EMAIL FOR </a:t>
            </a:r>
          </a:p>
          <a:p>
            <a:r>
              <a:rPr lang="en-IN" sz="4400" dirty="0">
                <a:solidFill>
                  <a:schemeClr val="accent6">
                    <a:lumMod val="75000"/>
                  </a:schemeClr>
                </a:solidFill>
                <a:latin typeface="Bahnschrift Condensed" panose="020B0502040204020203" pitchFamily="34" charset="0"/>
              </a:rPr>
              <a:t>VISUALLY CHALLENGED</a:t>
            </a:r>
          </a:p>
        </p:txBody>
      </p:sp>
      <p:sp>
        <p:nvSpPr>
          <p:cNvPr id="8" name="TextBox 7">
            <a:extLst>
              <a:ext uri="{FF2B5EF4-FFF2-40B4-BE49-F238E27FC236}">
                <a16:creationId xmlns:a16="http://schemas.microsoft.com/office/drawing/2014/main" id="{CEC7D9D8-84B1-4E22-FA03-A823143BA47F}"/>
              </a:ext>
            </a:extLst>
          </p:cNvPr>
          <p:cNvSpPr txBox="1"/>
          <p:nvPr/>
        </p:nvSpPr>
        <p:spPr>
          <a:xfrm>
            <a:off x="5222240" y="2490281"/>
            <a:ext cx="7433437" cy="1938992"/>
          </a:xfrm>
          <a:prstGeom prst="rect">
            <a:avLst/>
          </a:prstGeom>
          <a:noFill/>
        </p:spPr>
        <p:txBody>
          <a:bodyPr wrap="square" rtlCol="0">
            <a:spAutoFit/>
          </a:bodyPr>
          <a:lstStyle/>
          <a:p>
            <a:r>
              <a:rPr lang="en-IN" sz="2400" b="1" dirty="0">
                <a:latin typeface="Aptos" panose="020B0004020202020204" pitchFamily="34" charset="0"/>
              </a:rPr>
              <a:t>            BY</a:t>
            </a:r>
          </a:p>
          <a:p>
            <a:r>
              <a:rPr lang="en-IN" sz="2400" dirty="0" err="1">
                <a:latin typeface="Bahnschrift" panose="020B0502040204020203" pitchFamily="34" charset="0"/>
              </a:rPr>
              <a:t>Aafreen</a:t>
            </a:r>
            <a:r>
              <a:rPr lang="en-IN" sz="2400" dirty="0">
                <a:latin typeface="Bahnschrift" panose="020B0502040204020203" pitchFamily="34" charset="0"/>
              </a:rPr>
              <a:t> Khan(22106048)</a:t>
            </a:r>
          </a:p>
          <a:p>
            <a:r>
              <a:rPr lang="en-IN" sz="2400" dirty="0" err="1">
                <a:latin typeface="Bahnschrift" panose="020B0502040204020203" pitchFamily="34" charset="0"/>
              </a:rPr>
              <a:t>Prachiti</a:t>
            </a:r>
            <a:r>
              <a:rPr lang="en-IN" sz="2400" dirty="0">
                <a:latin typeface="Bahnschrift" panose="020B0502040204020203" pitchFamily="34" charset="0"/>
              </a:rPr>
              <a:t> </a:t>
            </a:r>
            <a:r>
              <a:rPr lang="en-IN" sz="2400" dirty="0" err="1">
                <a:latin typeface="Bahnschrift" panose="020B0502040204020203" pitchFamily="34" charset="0"/>
              </a:rPr>
              <a:t>Parab</a:t>
            </a:r>
            <a:r>
              <a:rPr lang="en-IN" sz="2400" dirty="0">
                <a:latin typeface="Bahnschrift" panose="020B0502040204020203" pitchFamily="34" charset="0"/>
              </a:rPr>
              <a:t>(22106030)</a:t>
            </a:r>
          </a:p>
          <a:p>
            <a:r>
              <a:rPr lang="en-IN" sz="2400" dirty="0">
                <a:latin typeface="Bahnschrift" panose="020B0502040204020203" pitchFamily="34" charset="0"/>
              </a:rPr>
              <a:t>Sneha Gupta(22106046)</a:t>
            </a:r>
          </a:p>
          <a:p>
            <a:r>
              <a:rPr lang="en-IN" sz="2400" dirty="0">
                <a:latin typeface="Bahnschrift" panose="020B0502040204020203" pitchFamily="34" charset="0"/>
              </a:rPr>
              <a:t>Sidra Khan(22106028)</a:t>
            </a:r>
          </a:p>
        </p:txBody>
      </p:sp>
      <p:sp>
        <p:nvSpPr>
          <p:cNvPr id="9" name="TextBox 8">
            <a:extLst>
              <a:ext uri="{FF2B5EF4-FFF2-40B4-BE49-F238E27FC236}">
                <a16:creationId xmlns:a16="http://schemas.microsoft.com/office/drawing/2014/main" id="{DCF210CB-CB6B-34FD-33DA-ABF8CD76E9C4}"/>
              </a:ext>
            </a:extLst>
          </p:cNvPr>
          <p:cNvSpPr txBox="1"/>
          <p:nvPr/>
        </p:nvSpPr>
        <p:spPr>
          <a:xfrm>
            <a:off x="-609600" y="5516761"/>
            <a:ext cx="4602480" cy="2153920"/>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B910D910-A855-099B-2C2E-F877F8BEA074}"/>
              </a:ext>
            </a:extLst>
          </p:cNvPr>
          <p:cNvSpPr txBox="1"/>
          <p:nvPr/>
        </p:nvSpPr>
        <p:spPr>
          <a:xfrm>
            <a:off x="5298440" y="4688547"/>
            <a:ext cx="5039360" cy="830997"/>
          </a:xfrm>
          <a:prstGeom prst="rect">
            <a:avLst/>
          </a:prstGeom>
          <a:noFill/>
        </p:spPr>
        <p:txBody>
          <a:bodyPr wrap="square" rtlCol="0">
            <a:spAutoFit/>
          </a:bodyPr>
          <a:lstStyle/>
          <a:p>
            <a:r>
              <a:rPr lang="en-IN" sz="2400" b="1" dirty="0">
                <a:latin typeface="Aptos" panose="020B0004020202020204" pitchFamily="34" charset="0"/>
              </a:rPr>
              <a:t>UNDER THE GUIDANCE OF</a:t>
            </a:r>
          </a:p>
          <a:p>
            <a:r>
              <a:rPr lang="en-IN" sz="2400" dirty="0">
                <a:latin typeface="Bahnschrift" panose="020B0502040204020203" pitchFamily="34" charset="0"/>
              </a:rPr>
              <a:t>Prof. Shraddha Dalvi</a:t>
            </a:r>
          </a:p>
        </p:txBody>
      </p:sp>
    </p:spTree>
    <p:extLst>
      <p:ext uri="{BB962C8B-B14F-4D97-AF65-F5344CB8AC3E}">
        <p14:creationId xmlns:p14="http://schemas.microsoft.com/office/powerpoint/2010/main" val="3515766027"/>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AD2BF2-0AC1-73E9-2E8C-61832CF734A9}"/>
              </a:ext>
            </a:extLst>
          </p:cNvPr>
          <p:cNvSpPr>
            <a:spLocks noGrp="1"/>
          </p:cNvSpPr>
          <p:nvPr>
            <p:ph type="title"/>
          </p:nvPr>
        </p:nvSpPr>
        <p:spPr/>
        <p:txBody>
          <a:bodyPr/>
          <a:lstStyle/>
          <a:p>
            <a:r>
              <a:rPr lang="en-IN" sz="4000" dirty="0">
                <a:solidFill>
                  <a:schemeClr val="accent6">
                    <a:lumMod val="75000"/>
                  </a:schemeClr>
                </a:solidFill>
              </a:rPr>
              <a:t>INDEX</a:t>
            </a:r>
          </a:p>
        </p:txBody>
      </p:sp>
      <p:sp>
        <p:nvSpPr>
          <p:cNvPr id="5" name="Footer Placeholder 4">
            <a:extLst>
              <a:ext uri="{FF2B5EF4-FFF2-40B4-BE49-F238E27FC236}">
                <a16:creationId xmlns:a16="http://schemas.microsoft.com/office/drawing/2014/main" id="{2C81E2E6-3025-3871-7F72-5C9CBCF14F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DF138E8-5FA4-9755-D5A9-39E0FBB2267D}"/>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8" name="Content Placeholder 7">
            <a:extLst>
              <a:ext uri="{FF2B5EF4-FFF2-40B4-BE49-F238E27FC236}">
                <a16:creationId xmlns:a16="http://schemas.microsoft.com/office/drawing/2014/main" id="{717CDD3E-C3FD-92D5-BEEA-A740900D4793}"/>
              </a:ext>
            </a:extLst>
          </p:cNvPr>
          <p:cNvSpPr>
            <a:spLocks noGrp="1"/>
          </p:cNvSpPr>
          <p:nvPr>
            <p:ph sz="half" idx="1"/>
          </p:nvPr>
        </p:nvSpPr>
        <p:spPr>
          <a:xfrm>
            <a:off x="612648" y="2070486"/>
            <a:ext cx="10680192" cy="4421753"/>
          </a:xfrm>
        </p:spPr>
        <p:txBody>
          <a:bodyPr/>
          <a:lstStyle/>
          <a:p>
            <a:r>
              <a:rPr lang="en-IN" sz="2400" dirty="0">
                <a:latin typeface="Bahnschrift" panose="020B0502040204020203" pitchFamily="34" charset="0"/>
              </a:rPr>
              <a:t>INTRODUCTION</a:t>
            </a:r>
          </a:p>
          <a:p>
            <a:r>
              <a:rPr lang="en-IN" sz="2400" dirty="0">
                <a:latin typeface="Bahnschrift" panose="020B0502040204020203" pitchFamily="34" charset="0"/>
              </a:rPr>
              <a:t>PROBLEM STATEMENT</a:t>
            </a:r>
          </a:p>
          <a:p>
            <a:r>
              <a:rPr lang="en-IN" sz="2400" dirty="0">
                <a:latin typeface="Bahnschrift" panose="020B0502040204020203" pitchFamily="34" charset="0"/>
              </a:rPr>
              <a:t>OBJECTIVES</a:t>
            </a:r>
          </a:p>
          <a:p>
            <a:r>
              <a:rPr lang="en-IN" sz="2400" dirty="0">
                <a:latin typeface="Bahnschrift" panose="020B0502040204020203" pitchFamily="34" charset="0"/>
              </a:rPr>
              <a:t>SCOPE</a:t>
            </a:r>
          </a:p>
          <a:p>
            <a:r>
              <a:rPr lang="en-IN" sz="2400" dirty="0">
                <a:latin typeface="Bahnschrift" panose="020B0502040204020203" pitchFamily="34" charset="0"/>
              </a:rPr>
              <a:t>BLOCK DIAGRAM</a:t>
            </a:r>
          </a:p>
          <a:p>
            <a:r>
              <a:rPr lang="en-IN" sz="2400" dirty="0">
                <a:latin typeface="Bahnschrift" panose="020B0502040204020203" pitchFamily="34" charset="0"/>
              </a:rPr>
              <a:t>TOOLS AND LANGUAGE USED</a:t>
            </a:r>
          </a:p>
          <a:p>
            <a:r>
              <a:rPr lang="en-IN" sz="2400" dirty="0">
                <a:latin typeface="Bahnschrift" panose="020B0502040204020203" pitchFamily="34" charset="0"/>
              </a:rPr>
              <a:t>IMPLEMENTATION</a:t>
            </a:r>
          </a:p>
          <a:p>
            <a:r>
              <a:rPr lang="en-IN" sz="2400" dirty="0">
                <a:latin typeface="Bahnschrift" panose="020B0502040204020203" pitchFamily="34" charset="0"/>
              </a:rPr>
              <a:t>CONCLUSION </a:t>
            </a:r>
          </a:p>
          <a:p>
            <a:endParaRPr lang="en-IN" sz="2400" dirty="0"/>
          </a:p>
          <a:p>
            <a:endParaRPr lang="en-IN" dirty="0"/>
          </a:p>
        </p:txBody>
      </p:sp>
    </p:spTree>
    <p:extLst>
      <p:ext uri="{BB962C8B-B14F-4D97-AF65-F5344CB8AC3E}">
        <p14:creationId xmlns:p14="http://schemas.microsoft.com/office/powerpoint/2010/main" val="1875897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C25E-0533-A99E-36AC-6C8D66C1D480}"/>
              </a:ext>
            </a:extLst>
          </p:cNvPr>
          <p:cNvSpPr>
            <a:spLocks noGrp="1"/>
          </p:cNvSpPr>
          <p:nvPr>
            <p:ph type="title"/>
          </p:nvPr>
        </p:nvSpPr>
        <p:spPr/>
        <p:txBody>
          <a:bodyPr>
            <a:normAutofit/>
          </a:bodyPr>
          <a:lstStyle/>
          <a:p>
            <a:r>
              <a:rPr lang="en-US" sz="4000" dirty="0">
                <a:solidFill>
                  <a:schemeClr val="accent6">
                    <a:lumMod val="75000"/>
                  </a:schemeClr>
                </a:solidFill>
              </a:rPr>
              <a:t>I</a:t>
            </a:r>
            <a:r>
              <a:rPr lang="en-IN" sz="4000" dirty="0">
                <a:solidFill>
                  <a:schemeClr val="accent6">
                    <a:lumMod val="75000"/>
                  </a:schemeClr>
                </a:solidFill>
              </a:rPr>
              <a:t>NTRODUCTION</a:t>
            </a:r>
            <a:endParaRPr lang="en-IN" sz="4000" dirty="0"/>
          </a:p>
        </p:txBody>
      </p:sp>
      <p:sp>
        <p:nvSpPr>
          <p:cNvPr id="3" name="Content Placeholder 2">
            <a:extLst>
              <a:ext uri="{FF2B5EF4-FFF2-40B4-BE49-F238E27FC236}">
                <a16:creationId xmlns:a16="http://schemas.microsoft.com/office/drawing/2014/main" id="{832BB8B3-B8B7-4E48-CB7D-F470A5822DB8}"/>
              </a:ext>
            </a:extLst>
          </p:cNvPr>
          <p:cNvSpPr>
            <a:spLocks noGrp="1"/>
          </p:cNvSpPr>
          <p:nvPr>
            <p:ph idx="1"/>
          </p:nvPr>
        </p:nvSpPr>
        <p:spPr/>
        <p:txBody>
          <a:bodyPr/>
          <a:lstStyle/>
          <a:p>
            <a:r>
              <a:rPr lang="en-US" sz="2400" dirty="0">
                <a:latin typeface="Bahnschrift" panose="020B0502040204020203" pitchFamily="34" charset="0"/>
              </a:rPr>
              <a:t>The project is a python-based application for visually impaired persons using speech to text voice response, thus enabling everyone to read , send, and perform all the other useful tasks</a:t>
            </a:r>
            <a:r>
              <a:rPr lang="en-US" dirty="0"/>
              <a:t>.</a:t>
            </a:r>
          </a:p>
          <a:p>
            <a:r>
              <a:rPr lang="en-US" sz="2400" dirty="0">
                <a:latin typeface="Bahnschrift" panose="020B0502040204020203" pitchFamily="34" charset="0"/>
              </a:rPr>
              <a:t>The system will prompt the user with voice commands to perform certain action and the user will respond to the same.</a:t>
            </a:r>
            <a:endParaRPr lang="en-IN" sz="2400" dirty="0">
              <a:latin typeface="Bahnschrift" panose="020B0502040204020203" pitchFamily="34" charset="0"/>
            </a:endParaRPr>
          </a:p>
        </p:txBody>
      </p:sp>
      <p:sp>
        <p:nvSpPr>
          <p:cNvPr id="4" name="Footer Placeholder 3">
            <a:extLst>
              <a:ext uri="{FF2B5EF4-FFF2-40B4-BE49-F238E27FC236}">
                <a16:creationId xmlns:a16="http://schemas.microsoft.com/office/drawing/2014/main" id="{815B8F8B-4C6E-3B49-3B2A-1753F96E481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6B49D11-11CB-2A75-F540-04035A84DA99}"/>
              </a:ext>
            </a:extLst>
          </p:cNvPr>
          <p:cNvSpPr>
            <a:spLocks noGrp="1"/>
          </p:cNvSpPr>
          <p:nvPr>
            <p:ph type="sldNum" sz="quarter" idx="12"/>
          </p:nvPr>
        </p:nvSpPr>
        <p:spPr/>
        <p:txBody>
          <a:bodyPr>
            <a:normAutofit lnSpcReduction="10000"/>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06124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0B4677C3-9F0C-4E2B-0F93-803422601991}"/>
              </a:ext>
            </a:extLst>
          </p:cNvPr>
          <p:cNvSpPr>
            <a:spLocks noGrp="1"/>
          </p:cNvSpPr>
          <p:nvPr>
            <p:ph type="title"/>
          </p:nvPr>
        </p:nvSpPr>
        <p:spPr>
          <a:xfrm>
            <a:off x="3342640" y="365760"/>
            <a:ext cx="7611872" cy="1325562"/>
          </a:xfrm>
        </p:spPr>
        <p:txBody>
          <a:bodyPr>
            <a:normAutofit/>
          </a:bodyPr>
          <a:lstStyle/>
          <a:p>
            <a:r>
              <a:rPr lang="en-IN" sz="4000" dirty="0"/>
              <a:t>PROBLEM STATEMENT</a:t>
            </a:r>
          </a:p>
        </p:txBody>
      </p:sp>
      <p:sp>
        <p:nvSpPr>
          <p:cNvPr id="26" name="TextBox 25">
            <a:extLst>
              <a:ext uri="{FF2B5EF4-FFF2-40B4-BE49-F238E27FC236}">
                <a16:creationId xmlns:a16="http://schemas.microsoft.com/office/drawing/2014/main" id="{B997CCA9-D87F-D8F8-9DD4-154AE0B8F88A}"/>
              </a:ext>
            </a:extLst>
          </p:cNvPr>
          <p:cNvSpPr txBox="1"/>
          <p:nvPr/>
        </p:nvSpPr>
        <p:spPr>
          <a:xfrm>
            <a:off x="2578776" y="2274838"/>
            <a:ext cx="7802880" cy="2308324"/>
          </a:xfrm>
          <a:prstGeom prst="rect">
            <a:avLst/>
          </a:prstGeom>
          <a:noFill/>
        </p:spPr>
        <p:txBody>
          <a:bodyPr wrap="square" rtlCol="0">
            <a:spAutoFit/>
          </a:bodyPr>
          <a:lstStyle/>
          <a:p>
            <a:pPr algn="just"/>
            <a:r>
              <a:rPr lang="en-US" sz="2400" dirty="0">
                <a:latin typeface="Bahnschrift" panose="020B0502040204020203" pitchFamily="34" charset="0"/>
              </a:rPr>
              <a:t>The visually challenged community faces significant barriers when it comes to accessing and managing email communication. Traditional email interfaces heavily rely on visual elements, making it challenging for visually impaired individuals to independently read, compose, and manage emails. </a:t>
            </a:r>
            <a:endParaRPr lang="en-IN" sz="2400" dirty="0">
              <a:latin typeface="Bahnschrift" panose="020B0502040204020203" pitchFamily="34" charset="0"/>
            </a:endParaRPr>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BA82B2B2-0071-6F21-8984-A3334CA567A5}"/>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3356183A-9BC7-5983-51BE-D85E9E386FDD}"/>
              </a:ext>
            </a:extLst>
          </p:cNvPr>
          <p:cNvSpPr>
            <a:spLocks noGrp="1"/>
          </p:cNvSpPr>
          <p:nvPr>
            <p:ph type="sldNum" sz="quarter" idx="12"/>
          </p:nvPr>
        </p:nvSpPr>
        <p:spPr/>
        <p:txBody>
          <a:bodyPr>
            <a:normAutofit lnSpcReduction="10000"/>
          </a:bodyPr>
          <a:lstStyle/>
          <a:p>
            <a:fld id="{48F63A3B-78C7-47BE-AE5E-E10140E04643}" type="slidenum">
              <a:rPr lang="en-US" smtClean="0"/>
              <a:t>6</a:t>
            </a:fld>
            <a:endParaRPr lang="en-US" dirty="0"/>
          </a:p>
        </p:txBody>
      </p:sp>
      <p:sp>
        <p:nvSpPr>
          <p:cNvPr id="10" name="TextBox 9">
            <a:extLst>
              <a:ext uri="{FF2B5EF4-FFF2-40B4-BE49-F238E27FC236}">
                <a16:creationId xmlns:a16="http://schemas.microsoft.com/office/drawing/2014/main" id="{C0041EE4-676F-82B0-E2CB-90D0D1534491}"/>
              </a:ext>
            </a:extLst>
          </p:cNvPr>
          <p:cNvSpPr txBox="1"/>
          <p:nvPr/>
        </p:nvSpPr>
        <p:spPr>
          <a:xfrm>
            <a:off x="3836895" y="619667"/>
            <a:ext cx="7297270" cy="3631763"/>
          </a:xfrm>
          <a:prstGeom prst="rect">
            <a:avLst/>
          </a:prstGeom>
          <a:noFill/>
        </p:spPr>
        <p:txBody>
          <a:bodyPr wrap="square" rtlCol="0">
            <a:spAutoFit/>
          </a:bodyPr>
          <a:lstStyle/>
          <a:p>
            <a:r>
              <a:rPr lang="en-US" sz="4000" dirty="0">
                <a:solidFill>
                  <a:schemeClr val="accent6">
                    <a:lumMod val="75000"/>
                  </a:schemeClr>
                </a:solidFill>
                <a:latin typeface="+mj-lt"/>
              </a:rPr>
              <a:t>OBJECTIVES</a:t>
            </a:r>
          </a:p>
          <a:p>
            <a:pPr marL="285750" indent="-285750">
              <a:buFont typeface="Arial" panose="020B0604020202020204" pitchFamily="34" charset="0"/>
              <a:buChar char="•"/>
            </a:pPr>
            <a:r>
              <a:rPr lang="en-US" sz="2400" dirty="0">
                <a:latin typeface="Bahnschrift" panose="020B0502040204020203" pitchFamily="34" charset="0"/>
              </a:rPr>
              <a:t>To implement Speech Recognition and Interpretation</a:t>
            </a:r>
          </a:p>
          <a:p>
            <a:pPr marL="285750" indent="-285750" algn="just">
              <a:buFont typeface="Arial" panose="020B0604020202020204" pitchFamily="34" charset="0"/>
              <a:buChar char="•"/>
            </a:pPr>
            <a:r>
              <a:rPr lang="en-IN" sz="2400" dirty="0">
                <a:latin typeface="Bahnschrift" panose="020B0502040204020203" pitchFamily="34" charset="0"/>
              </a:rPr>
              <a:t>To perform text-to-Speech Conversion</a:t>
            </a:r>
            <a:endParaRPr lang="en-US" sz="2400" dirty="0">
              <a:latin typeface="Bahnschrift" panose="020B0502040204020203" pitchFamily="34" charset="0"/>
            </a:endParaRPr>
          </a:p>
          <a:p>
            <a:pPr marL="285750" indent="-285750" algn="just">
              <a:buFont typeface="Arial" panose="020B0604020202020204" pitchFamily="34" charset="0"/>
              <a:buChar char="•"/>
            </a:pPr>
            <a:r>
              <a:rPr lang="en-IN" sz="2400" dirty="0">
                <a:latin typeface="Bahnschrift" panose="020B0502040204020203" pitchFamily="34" charset="0"/>
              </a:rPr>
              <a:t>To Access Email Interface</a:t>
            </a:r>
          </a:p>
          <a:p>
            <a:pPr marL="285750" indent="-285750" algn="just">
              <a:buFont typeface="Arial" panose="020B0604020202020204" pitchFamily="34" charset="0"/>
              <a:buChar char="•"/>
            </a:pPr>
            <a:r>
              <a:rPr lang="en-US" sz="2400" dirty="0">
                <a:latin typeface="Bahnschrift" panose="020B0502040204020203" pitchFamily="34" charset="0"/>
              </a:rPr>
              <a:t>To implement a user-friendly and intuitive voice interface</a:t>
            </a:r>
          </a:p>
          <a:p>
            <a:pPr marL="285750" indent="-285750" algn="just">
              <a:buFont typeface="Arial" panose="020B0604020202020204" pitchFamily="34" charset="0"/>
              <a:buChar char="•"/>
            </a:pPr>
            <a:r>
              <a:rPr lang="en-US" sz="2400" dirty="0">
                <a:latin typeface="Bahnschrift" panose="020B0502040204020203" pitchFamily="34" charset="0"/>
              </a:rPr>
              <a:t>To implement secure authentication methods</a:t>
            </a:r>
          </a:p>
          <a:p>
            <a:endParaRPr lang="en-US" dirty="0"/>
          </a:p>
        </p:txBody>
      </p:sp>
    </p:spTree>
    <p:extLst>
      <p:ext uri="{BB962C8B-B14F-4D97-AF65-F5344CB8AC3E}">
        <p14:creationId xmlns:p14="http://schemas.microsoft.com/office/powerpoint/2010/main" val="388532186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71938A4-402D-3A64-06EE-397A9ECD5AAC}"/>
              </a:ext>
            </a:extLst>
          </p:cNvPr>
          <p:cNvSpPr>
            <a:spLocks noGrp="1"/>
          </p:cNvSpPr>
          <p:nvPr>
            <p:ph type="sldNum" sz="quarter" idx="4294967295"/>
          </p:nvPr>
        </p:nvSpPr>
        <p:spPr>
          <a:xfrm>
            <a:off x="11277600" y="6172200"/>
            <a:ext cx="914400" cy="593725"/>
          </a:xfrm>
        </p:spPr>
        <p:txBody>
          <a:bodyPr>
            <a:normAutofit lnSpcReduction="10000"/>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613C2CA6-5C24-5CB3-A555-9413D9A636BD}"/>
              </a:ext>
            </a:extLst>
          </p:cNvPr>
          <p:cNvSpPr txBox="1"/>
          <p:nvPr/>
        </p:nvSpPr>
        <p:spPr>
          <a:xfrm>
            <a:off x="2042160" y="440789"/>
            <a:ext cx="3759200" cy="707886"/>
          </a:xfrm>
          <a:prstGeom prst="rect">
            <a:avLst/>
          </a:prstGeom>
          <a:noFill/>
        </p:spPr>
        <p:txBody>
          <a:bodyPr wrap="square" rtlCol="0">
            <a:spAutoFit/>
          </a:bodyPr>
          <a:lstStyle/>
          <a:p>
            <a:r>
              <a:rPr lang="en-IN" sz="4000" dirty="0">
                <a:solidFill>
                  <a:schemeClr val="accent6">
                    <a:lumMod val="75000"/>
                  </a:schemeClr>
                </a:solidFill>
                <a:latin typeface="+mj-lt"/>
              </a:rPr>
              <a:t>SCOPE</a:t>
            </a:r>
          </a:p>
        </p:txBody>
      </p:sp>
      <p:sp>
        <p:nvSpPr>
          <p:cNvPr id="7" name="TextBox 6">
            <a:extLst>
              <a:ext uri="{FF2B5EF4-FFF2-40B4-BE49-F238E27FC236}">
                <a16:creationId xmlns:a16="http://schemas.microsoft.com/office/drawing/2014/main" id="{BE7213AA-9193-DEAD-EED0-BA3DBB344B3C}"/>
              </a:ext>
            </a:extLst>
          </p:cNvPr>
          <p:cNvSpPr txBox="1"/>
          <p:nvPr/>
        </p:nvSpPr>
        <p:spPr>
          <a:xfrm>
            <a:off x="609600" y="1488219"/>
            <a:ext cx="686816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Bahnschrift" panose="020B0502040204020203" pitchFamily="34" charset="0"/>
              </a:rPr>
              <a:t>Accessibility and Inclusivity</a:t>
            </a:r>
          </a:p>
          <a:p>
            <a:pPr marL="285750" indent="-285750">
              <a:buFont typeface="Arial" panose="020B0604020202020204" pitchFamily="34" charset="0"/>
              <a:buChar char="•"/>
            </a:pPr>
            <a:r>
              <a:rPr lang="en-IN" sz="2400" dirty="0">
                <a:latin typeface="Bahnschrift" panose="020B0502040204020203" pitchFamily="34" charset="0"/>
              </a:rPr>
              <a:t>Voice Commands and Control</a:t>
            </a:r>
          </a:p>
          <a:p>
            <a:pPr marL="285750" indent="-285750">
              <a:buFont typeface="Arial" panose="020B0604020202020204" pitchFamily="34" charset="0"/>
              <a:buChar char="•"/>
            </a:pPr>
            <a:r>
              <a:rPr lang="en-IN" sz="2400" dirty="0">
                <a:latin typeface="Bahnschrift" panose="020B0502040204020203" pitchFamily="34" charset="0"/>
              </a:rPr>
              <a:t>Speech Recognition and Dictation</a:t>
            </a:r>
          </a:p>
          <a:p>
            <a:pPr marL="285750" indent="-285750">
              <a:buFont typeface="Arial" panose="020B0604020202020204" pitchFamily="34" charset="0"/>
              <a:buChar char="•"/>
            </a:pPr>
            <a:r>
              <a:rPr lang="en-IN" sz="2400" dirty="0">
                <a:latin typeface="Bahnschrift" panose="020B0502040204020203" pitchFamily="34" charset="0"/>
              </a:rPr>
              <a:t>Screen Reader Integration</a:t>
            </a:r>
          </a:p>
          <a:p>
            <a:pPr marL="285750" indent="-285750">
              <a:buFont typeface="Arial" panose="020B0604020202020204" pitchFamily="34" charset="0"/>
              <a:buChar char="•"/>
            </a:pPr>
            <a:r>
              <a:rPr lang="en-IN" sz="2400" dirty="0">
                <a:latin typeface="Bahnschrift" panose="020B0502040204020203" pitchFamily="34" charset="0"/>
              </a:rPr>
              <a:t>Internationalization and Multilingual Support</a:t>
            </a:r>
          </a:p>
          <a:p>
            <a:pPr marL="285750" indent="-285750">
              <a:buFont typeface="Arial" panose="020B0604020202020204" pitchFamily="34" charset="0"/>
              <a:buChar char="•"/>
            </a:pPr>
            <a:r>
              <a:rPr lang="en-IN" sz="2400" dirty="0">
                <a:latin typeface="Bahnschrift" panose="020B0502040204020203" pitchFamily="34" charset="0"/>
              </a:rPr>
              <a:t>Integration with Other Technologies</a:t>
            </a:r>
          </a:p>
        </p:txBody>
      </p:sp>
    </p:spTree>
    <p:extLst>
      <p:ext uri="{BB962C8B-B14F-4D97-AF65-F5344CB8AC3E}">
        <p14:creationId xmlns:p14="http://schemas.microsoft.com/office/powerpoint/2010/main" val="339906367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0CD0-06A7-015D-7AA4-A176074D2A12}"/>
              </a:ext>
            </a:extLst>
          </p:cNvPr>
          <p:cNvSpPr>
            <a:spLocks noGrp="1"/>
          </p:cNvSpPr>
          <p:nvPr>
            <p:ph type="title"/>
          </p:nvPr>
        </p:nvSpPr>
        <p:spPr>
          <a:xfrm>
            <a:off x="2653792" y="-487362"/>
            <a:ext cx="9692640" cy="1325562"/>
          </a:xfrm>
        </p:spPr>
        <p:txBody>
          <a:bodyPr>
            <a:normAutofit/>
          </a:bodyPr>
          <a:lstStyle/>
          <a:p>
            <a:r>
              <a:rPr lang="en-US" sz="4000" dirty="0">
                <a:solidFill>
                  <a:schemeClr val="accent6">
                    <a:lumMod val="75000"/>
                  </a:schemeClr>
                </a:solidFill>
              </a:rPr>
              <a:t>BLOCK DIAGRAM</a:t>
            </a:r>
            <a:endParaRPr lang="en-IN" sz="4000" dirty="0">
              <a:solidFill>
                <a:schemeClr val="accent6">
                  <a:lumMod val="75000"/>
                </a:schemeClr>
              </a:solidFill>
            </a:endParaRPr>
          </a:p>
        </p:txBody>
      </p:sp>
      <p:sp>
        <p:nvSpPr>
          <p:cNvPr id="3" name="Footer Placeholder 2">
            <a:extLst>
              <a:ext uri="{FF2B5EF4-FFF2-40B4-BE49-F238E27FC236}">
                <a16:creationId xmlns:a16="http://schemas.microsoft.com/office/drawing/2014/main" id="{CC4F5047-1D22-9951-88D8-CBA62DA87A1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87407A7-3BFC-A650-08E0-694650F5D595}"/>
              </a:ext>
            </a:extLst>
          </p:cNvPr>
          <p:cNvSpPr>
            <a:spLocks noGrp="1"/>
          </p:cNvSpPr>
          <p:nvPr>
            <p:ph type="sldNum" sz="quarter" idx="12"/>
          </p:nvPr>
        </p:nvSpPr>
        <p:spPr/>
        <p:txBody>
          <a:bodyPr>
            <a:normAutofit lnSpcReduction="10000"/>
          </a:bodyPr>
          <a:lstStyle/>
          <a:p>
            <a:fld id="{48F63A3B-78C7-47BE-AE5E-E10140E04643}" type="slidenum">
              <a:rPr lang="en-US" smtClean="0"/>
              <a:t>8</a:t>
            </a:fld>
            <a:endParaRPr lang="en-US" dirty="0"/>
          </a:p>
        </p:txBody>
      </p:sp>
      <p:cxnSp>
        <p:nvCxnSpPr>
          <p:cNvPr id="10" name="Straight Connector 9">
            <a:extLst>
              <a:ext uri="{FF2B5EF4-FFF2-40B4-BE49-F238E27FC236}">
                <a16:creationId xmlns:a16="http://schemas.microsoft.com/office/drawing/2014/main" id="{C34366EA-3A94-10F7-FD6A-59FE2DB6BC84}"/>
              </a:ext>
            </a:extLst>
          </p:cNvPr>
          <p:cNvCxnSpPr/>
          <p:nvPr/>
        </p:nvCxnSpPr>
        <p:spPr>
          <a:xfrm>
            <a:off x="5495365" y="1434353"/>
            <a:ext cx="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0E5AB4D-8DD9-90B6-F4E4-C331F85A40A3}"/>
              </a:ext>
            </a:extLst>
          </p:cNvPr>
          <p:cNvCxnSpPr>
            <a:cxnSpLocks/>
          </p:cNvCxnSpPr>
          <p:nvPr/>
        </p:nvCxnSpPr>
        <p:spPr>
          <a:xfrm>
            <a:off x="5974261" y="984063"/>
            <a:ext cx="108219" cy="5873937"/>
          </a:xfrm>
          <a:prstGeom prst="line">
            <a:avLst/>
          </a:prstGeom>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5FAADD4C-7D2F-9C72-093D-9666D5FDC175}"/>
              </a:ext>
            </a:extLst>
          </p:cNvPr>
          <p:cNvPicPr>
            <a:picLocks noChangeAspect="1"/>
          </p:cNvPicPr>
          <p:nvPr/>
        </p:nvPicPr>
        <p:blipFill>
          <a:blip r:embed="rId2"/>
          <a:stretch>
            <a:fillRect/>
          </a:stretch>
        </p:blipFill>
        <p:spPr>
          <a:xfrm>
            <a:off x="11128" y="1090280"/>
            <a:ext cx="5833619" cy="5726546"/>
          </a:xfrm>
          <a:prstGeom prst="rect">
            <a:avLst/>
          </a:prstGeom>
        </p:spPr>
      </p:pic>
      <p:pic>
        <p:nvPicPr>
          <p:cNvPr id="13" name="Picture 12">
            <a:extLst>
              <a:ext uri="{FF2B5EF4-FFF2-40B4-BE49-F238E27FC236}">
                <a16:creationId xmlns:a16="http://schemas.microsoft.com/office/drawing/2014/main" id="{164FD55F-07A6-C200-2C97-5A7568BFDB64}"/>
              </a:ext>
            </a:extLst>
          </p:cNvPr>
          <p:cNvPicPr>
            <a:picLocks noChangeAspect="1"/>
          </p:cNvPicPr>
          <p:nvPr/>
        </p:nvPicPr>
        <p:blipFill>
          <a:blip r:embed="rId3"/>
          <a:stretch>
            <a:fillRect/>
          </a:stretch>
        </p:blipFill>
        <p:spPr>
          <a:xfrm>
            <a:off x="5789419" y="1094763"/>
            <a:ext cx="5519032" cy="5669343"/>
          </a:xfrm>
          <a:prstGeom prst="rect">
            <a:avLst/>
          </a:prstGeom>
        </p:spPr>
      </p:pic>
      <p:sp>
        <p:nvSpPr>
          <p:cNvPr id="5" name="Rectangle 4">
            <a:extLst>
              <a:ext uri="{FF2B5EF4-FFF2-40B4-BE49-F238E27FC236}">
                <a16:creationId xmlns:a16="http://schemas.microsoft.com/office/drawing/2014/main" id="{6CBEB671-41DF-4259-D2B2-AF7C4B682A88}"/>
              </a:ext>
            </a:extLst>
          </p:cNvPr>
          <p:cNvSpPr/>
          <p:nvPr/>
        </p:nvSpPr>
        <p:spPr>
          <a:xfrm>
            <a:off x="1524000" y="2438398"/>
            <a:ext cx="1038352" cy="35814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2C986DF-6E68-693F-0A0C-73AE2DB182F0}"/>
              </a:ext>
            </a:extLst>
          </p:cNvPr>
          <p:cNvSpPr/>
          <p:nvPr/>
        </p:nvSpPr>
        <p:spPr>
          <a:xfrm>
            <a:off x="2890084" y="4780330"/>
            <a:ext cx="2192702" cy="201104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927E6BA-FC89-7A28-82B5-E213A1C71D3D}"/>
              </a:ext>
            </a:extLst>
          </p:cNvPr>
          <p:cNvSpPr/>
          <p:nvPr/>
        </p:nvSpPr>
        <p:spPr>
          <a:xfrm>
            <a:off x="9566734" y="3190240"/>
            <a:ext cx="1558466" cy="660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45571C19-35D0-5F2B-A0C6-4C0DE7203550}"/>
              </a:ext>
            </a:extLst>
          </p:cNvPr>
          <p:cNvSpPr/>
          <p:nvPr/>
        </p:nvSpPr>
        <p:spPr>
          <a:xfrm>
            <a:off x="6254044" y="3190240"/>
            <a:ext cx="1103575" cy="78344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100176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D6C447-C63F-1128-FAC1-BB9008BF206B}"/>
              </a:ext>
            </a:extLst>
          </p:cNvPr>
          <p:cNvSpPr>
            <a:spLocks noGrp="1"/>
          </p:cNvSpPr>
          <p:nvPr>
            <p:ph type="title"/>
          </p:nvPr>
        </p:nvSpPr>
        <p:spPr/>
        <p:txBody>
          <a:bodyPr/>
          <a:lstStyle/>
          <a:p>
            <a:r>
              <a:rPr lang="en-IN" sz="4000" dirty="0">
                <a:solidFill>
                  <a:schemeClr val="accent6">
                    <a:lumMod val="75000"/>
                  </a:schemeClr>
                </a:solidFill>
              </a:rPr>
              <a:t>TOOLS AND LANGUAGE USED</a:t>
            </a:r>
          </a:p>
        </p:txBody>
      </p:sp>
      <p:sp>
        <p:nvSpPr>
          <p:cNvPr id="4" name="Footer Placeholder 3">
            <a:extLst>
              <a:ext uri="{FF2B5EF4-FFF2-40B4-BE49-F238E27FC236}">
                <a16:creationId xmlns:a16="http://schemas.microsoft.com/office/drawing/2014/main" id="{7ED65E08-A339-923B-1D0C-D2A8057470B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3C53DD6-3F60-9505-1F68-63EF729FCF2D}"/>
              </a:ext>
            </a:extLst>
          </p:cNvPr>
          <p:cNvSpPr>
            <a:spLocks noGrp="1"/>
          </p:cNvSpPr>
          <p:nvPr>
            <p:ph type="sldNum" sz="quarter" idx="12"/>
          </p:nvPr>
        </p:nvSpPr>
        <p:spPr/>
        <p:txBody>
          <a:bodyPr>
            <a:normAutofit lnSpcReduction="10000"/>
          </a:bodyPr>
          <a:lstStyle/>
          <a:p>
            <a:fld id="{D57F1E4F-1CFF-5643-939E-217C01CDF565}" type="slidenum">
              <a:rPr lang="en-US" smtClean="0"/>
              <a:pPr/>
              <a:t>9</a:t>
            </a:fld>
            <a:endParaRPr lang="en-US" dirty="0"/>
          </a:p>
        </p:txBody>
      </p:sp>
      <p:sp>
        <p:nvSpPr>
          <p:cNvPr id="8" name="Text Placeholder 7">
            <a:extLst>
              <a:ext uri="{FF2B5EF4-FFF2-40B4-BE49-F238E27FC236}">
                <a16:creationId xmlns:a16="http://schemas.microsoft.com/office/drawing/2014/main" id="{B92B0B50-D4BD-211A-B79B-8A397B86C855}"/>
              </a:ext>
            </a:extLst>
          </p:cNvPr>
          <p:cNvSpPr>
            <a:spLocks noGrp="1"/>
          </p:cNvSpPr>
          <p:nvPr>
            <p:ph type="body" sz="quarter" idx="14"/>
          </p:nvPr>
        </p:nvSpPr>
        <p:spPr>
          <a:xfrm>
            <a:off x="758905" y="4988920"/>
            <a:ext cx="2596896" cy="1319516"/>
          </a:xfrm>
        </p:spPr>
        <p:txBody>
          <a:bodyPr/>
          <a:lstStyle/>
          <a:p>
            <a:r>
              <a:rPr lang="en-IN" sz="2000" b="0" dirty="0">
                <a:latin typeface="+mj-lt"/>
              </a:rPr>
              <a:t>LANGUAGE</a:t>
            </a:r>
          </a:p>
        </p:txBody>
      </p:sp>
      <p:sp>
        <p:nvSpPr>
          <p:cNvPr id="9" name="Text Placeholder 8">
            <a:extLst>
              <a:ext uri="{FF2B5EF4-FFF2-40B4-BE49-F238E27FC236}">
                <a16:creationId xmlns:a16="http://schemas.microsoft.com/office/drawing/2014/main" id="{BE7E96EC-375B-91AD-77CB-DE7545E0B574}"/>
              </a:ext>
            </a:extLst>
          </p:cNvPr>
          <p:cNvSpPr>
            <a:spLocks noGrp="1"/>
          </p:cNvSpPr>
          <p:nvPr>
            <p:ph type="body" sz="quarter" idx="15"/>
          </p:nvPr>
        </p:nvSpPr>
        <p:spPr>
          <a:xfrm>
            <a:off x="1261871" y="5700295"/>
            <a:ext cx="1693765" cy="319506"/>
          </a:xfrm>
        </p:spPr>
        <p:txBody>
          <a:bodyPr/>
          <a:lstStyle/>
          <a:p>
            <a:r>
              <a:rPr lang="en-IN" dirty="0">
                <a:latin typeface="Bahnschrift" panose="020B0502040204020203" pitchFamily="34" charset="0"/>
              </a:rPr>
              <a:t>PYTHON 3.11.4</a:t>
            </a:r>
          </a:p>
          <a:p>
            <a:r>
              <a:rPr lang="en-US" dirty="0">
                <a:latin typeface="Bahnschrift" panose="020B0502040204020203" pitchFamily="34" charset="0"/>
              </a:rPr>
              <a:t>TKINTER</a:t>
            </a:r>
            <a:endParaRPr lang="en-IN" dirty="0">
              <a:latin typeface="Bahnschrift" panose="020B0502040204020203" pitchFamily="34" charset="0"/>
            </a:endParaRPr>
          </a:p>
        </p:txBody>
      </p:sp>
      <p:sp>
        <p:nvSpPr>
          <p:cNvPr id="10" name="Text Placeholder 9">
            <a:extLst>
              <a:ext uri="{FF2B5EF4-FFF2-40B4-BE49-F238E27FC236}">
                <a16:creationId xmlns:a16="http://schemas.microsoft.com/office/drawing/2014/main" id="{EF33BC5B-E57D-C218-0926-2BE9E32D23B3}"/>
              </a:ext>
            </a:extLst>
          </p:cNvPr>
          <p:cNvSpPr>
            <a:spLocks noGrp="1"/>
          </p:cNvSpPr>
          <p:nvPr>
            <p:ph type="body" sz="quarter" idx="16"/>
          </p:nvPr>
        </p:nvSpPr>
        <p:spPr>
          <a:xfrm>
            <a:off x="4738374" y="5043842"/>
            <a:ext cx="2598737" cy="1264593"/>
          </a:xfrm>
        </p:spPr>
        <p:txBody>
          <a:bodyPr/>
          <a:lstStyle/>
          <a:p>
            <a:r>
              <a:rPr lang="en-IN" sz="2000" b="0" dirty="0">
                <a:latin typeface="+mj-lt"/>
              </a:rPr>
              <a:t>IDE</a:t>
            </a:r>
          </a:p>
        </p:txBody>
      </p:sp>
      <p:sp>
        <p:nvSpPr>
          <p:cNvPr id="12" name="Text Placeholder 11">
            <a:extLst>
              <a:ext uri="{FF2B5EF4-FFF2-40B4-BE49-F238E27FC236}">
                <a16:creationId xmlns:a16="http://schemas.microsoft.com/office/drawing/2014/main" id="{F93B546E-EA10-D018-8DA5-3D8FC850BCCF}"/>
              </a:ext>
            </a:extLst>
          </p:cNvPr>
          <p:cNvSpPr>
            <a:spLocks noGrp="1"/>
          </p:cNvSpPr>
          <p:nvPr>
            <p:ph type="body" sz="quarter" idx="18"/>
          </p:nvPr>
        </p:nvSpPr>
        <p:spPr>
          <a:xfrm>
            <a:off x="4896006" y="5599754"/>
            <a:ext cx="2283472" cy="365125"/>
          </a:xfrm>
        </p:spPr>
        <p:txBody>
          <a:bodyPr/>
          <a:lstStyle/>
          <a:p>
            <a:r>
              <a:rPr lang="en-US" dirty="0">
                <a:latin typeface="Bahnschrift" panose="020B0502040204020203" pitchFamily="34" charset="0"/>
              </a:rPr>
              <a:t>PYCHARM</a:t>
            </a:r>
            <a:endParaRPr lang="en-IN" dirty="0">
              <a:latin typeface="Bahnschrift" panose="020B0502040204020203" pitchFamily="34" charset="0"/>
            </a:endParaRPr>
          </a:p>
        </p:txBody>
      </p:sp>
      <p:sp>
        <p:nvSpPr>
          <p:cNvPr id="13" name="Text Placeholder 12">
            <a:extLst>
              <a:ext uri="{FF2B5EF4-FFF2-40B4-BE49-F238E27FC236}">
                <a16:creationId xmlns:a16="http://schemas.microsoft.com/office/drawing/2014/main" id="{A88E5711-4349-37AA-5208-CDD101211C5D}"/>
              </a:ext>
            </a:extLst>
          </p:cNvPr>
          <p:cNvSpPr>
            <a:spLocks noGrp="1"/>
          </p:cNvSpPr>
          <p:nvPr>
            <p:ph type="body" sz="quarter" idx="19"/>
          </p:nvPr>
        </p:nvSpPr>
        <p:spPr>
          <a:xfrm>
            <a:off x="8353933" y="4988919"/>
            <a:ext cx="2600579" cy="1319516"/>
          </a:xfrm>
        </p:spPr>
        <p:txBody>
          <a:bodyPr/>
          <a:lstStyle/>
          <a:p>
            <a:r>
              <a:rPr lang="en-IN" sz="2000" b="0" dirty="0">
                <a:latin typeface="+mj-lt"/>
              </a:rPr>
              <a:t>TOOLS</a:t>
            </a:r>
          </a:p>
        </p:txBody>
      </p:sp>
      <p:sp>
        <p:nvSpPr>
          <p:cNvPr id="15" name="Text Placeholder 14">
            <a:extLst>
              <a:ext uri="{FF2B5EF4-FFF2-40B4-BE49-F238E27FC236}">
                <a16:creationId xmlns:a16="http://schemas.microsoft.com/office/drawing/2014/main" id="{CCDB0CC1-4C3B-1F29-16C9-1353F59A5E29}"/>
              </a:ext>
            </a:extLst>
          </p:cNvPr>
          <p:cNvSpPr>
            <a:spLocks noGrp="1"/>
          </p:cNvSpPr>
          <p:nvPr>
            <p:ph type="body" sz="quarter" idx="21"/>
          </p:nvPr>
        </p:nvSpPr>
        <p:spPr>
          <a:xfrm>
            <a:off x="8510646" y="5543750"/>
            <a:ext cx="2283472" cy="365125"/>
          </a:xfrm>
        </p:spPr>
        <p:txBody>
          <a:bodyPr/>
          <a:lstStyle/>
          <a:p>
            <a:r>
              <a:rPr lang="en-IN" dirty="0">
                <a:latin typeface="Bahnschrift" panose="020B0502040204020203" pitchFamily="34" charset="0"/>
              </a:rPr>
              <a:t>GITHUB</a:t>
            </a:r>
          </a:p>
        </p:txBody>
      </p:sp>
      <p:pic>
        <p:nvPicPr>
          <p:cNvPr id="1026" name="Picture 2" descr="Python - Python Icon Png, Transparent Png , Transparent Png Image - PNGitem">
            <a:extLst>
              <a:ext uri="{FF2B5EF4-FFF2-40B4-BE49-F238E27FC236}">
                <a16:creationId xmlns:a16="http://schemas.microsoft.com/office/drawing/2014/main" id="{DEE54D1D-99CF-D91F-3451-41202EB42DC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5579" b="5579"/>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s and Usage · GitHub">
            <a:extLst>
              <a:ext uri="{FF2B5EF4-FFF2-40B4-BE49-F238E27FC236}">
                <a16:creationId xmlns:a16="http://schemas.microsoft.com/office/drawing/2014/main" id="{53E56A7D-75E3-0D8C-DBC5-BF65ABFE54F8}"/>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rcRect t="31" b="31"/>
          <a:stretch>
            <a:fillRect/>
          </a:stretch>
        </p:blipFill>
        <p:spPr bwMode="auto">
          <a:xfrm>
            <a:off x="8353934" y="2438399"/>
            <a:ext cx="2596896" cy="25968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Placeholder 2"/>
          <p:cNvPicPr>
            <a:picLocks noGrp="1" noChangeAspect="1"/>
          </p:cNvPicPr>
          <p:nvPr>
            <p:ph type="pic" sz="quarter" idx="17"/>
          </p:nvPr>
        </p:nvPicPr>
        <p:blipFill>
          <a:blip r:embed="rId4">
            <a:extLst>
              <a:ext uri="{28A0092B-C50C-407E-A947-70E740481C1C}">
                <a14:useLocalDpi xmlns:a14="http://schemas.microsoft.com/office/drawing/2010/main" val="0"/>
              </a:ext>
            </a:extLst>
          </a:blip>
          <a:srcRect/>
          <a:stretch>
            <a:fillRect/>
          </a:stretch>
        </p:blipFill>
        <p:spPr>
          <a:xfrm>
            <a:off x="4738374" y="2392619"/>
            <a:ext cx="2598738" cy="2651224"/>
          </a:xfrm>
        </p:spPr>
      </p:pic>
    </p:spTree>
    <p:extLst>
      <p:ext uri="{BB962C8B-B14F-4D97-AF65-F5344CB8AC3E}">
        <p14:creationId xmlns:p14="http://schemas.microsoft.com/office/powerpoint/2010/main" val="1240662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View</Template>
  <TotalTime>1390</TotalTime>
  <Words>386</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Arial</vt:lpstr>
      <vt:lpstr>Bahnschrift</vt:lpstr>
      <vt:lpstr>Bahnschrift Condensed</vt:lpstr>
      <vt:lpstr>Calibri</vt:lpstr>
      <vt:lpstr>Century Schoolbook</vt:lpstr>
      <vt:lpstr>Google Sans</vt:lpstr>
      <vt:lpstr>Times New Roman</vt:lpstr>
      <vt:lpstr>Wingdings 2</vt:lpstr>
      <vt:lpstr>View</vt:lpstr>
      <vt:lpstr>PowerPoint Presentation</vt:lpstr>
      <vt:lpstr>PowerPoint Presentation</vt:lpstr>
      <vt:lpstr>INDEX</vt:lpstr>
      <vt:lpstr>INTRODUCTION</vt:lpstr>
      <vt:lpstr>PROBLEM STATEMENT</vt:lpstr>
      <vt:lpstr>PowerPoint Presentation</vt:lpstr>
      <vt:lpstr>PowerPoint Presentation</vt:lpstr>
      <vt:lpstr>BLOCK DIAGRAM</vt:lpstr>
      <vt:lpstr>TOOLS AND LANGUAGE USED</vt:lpstr>
      <vt:lpstr> FRONTEND IMPLEMENTATION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Swayam Kothekar</dc:creator>
  <cp:lastModifiedBy>Priti Gupta</cp:lastModifiedBy>
  <cp:revision>21</cp:revision>
  <dcterms:created xsi:type="dcterms:W3CDTF">2023-08-01T14:46:41Z</dcterms:created>
  <dcterms:modified xsi:type="dcterms:W3CDTF">2023-11-03T18:54:25Z</dcterms:modified>
</cp:coreProperties>
</file>