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2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21\Desktop\HARITHA%20PROG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21\Desktop\HARITHA%20PROG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21\Desktop\HARITHA%20PROG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52.0</c:v>
                </c:pt>
                <c:pt idx="1">
                  <c:v>45.0</c:v>
                </c:pt>
                <c:pt idx="2">
                  <c:v>55.0</c:v>
                </c:pt>
                <c:pt idx="3">
                  <c:v>46.0</c:v>
                </c:pt>
                <c:pt idx="4">
                  <c:v>39.0</c:v>
                </c:pt>
                <c:pt idx="5">
                  <c:v>49.0</c:v>
                </c:pt>
                <c:pt idx="6">
                  <c:v>47.0</c:v>
                </c:pt>
                <c:pt idx="7">
                  <c:v>52.0</c:v>
                </c:pt>
                <c:pt idx="8">
                  <c:v>51.0</c:v>
                </c:pt>
                <c:pt idx="9">
                  <c:v>39.0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393744"/>
        <c:axId val="10948872"/>
      </c:barChart>
      <c:catAx>
        <c:axId val="23239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8872"/>
        <c:crosses val="autoZero"/>
        <c:auto val="1"/>
        <c:lblAlgn val="ctr"/>
        <c:lblOffset val="100"/>
        <c:noMultiLvlLbl val="0"/>
      </c:catAx>
      <c:valAx>
        <c:axId val="1094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39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 algn="ctr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baseline="0">
                <a:solidFill>
                  <a:srgbClr val="FFFF00"/>
                </a:solidFill>
                <a:effectLst/>
              </a:rPr>
              <a:t>MEDIUM PERFORMING EMPLOYEE</a:t>
            </a:r>
            <a:endParaRPr lang="en-IN" sz="1200">
              <a:solidFill>
                <a:srgbClr val="FFFF00"/>
              </a:solidFill>
              <a:effectLst/>
            </a:endParaRPr>
          </a:p>
          <a:p>
            <a:pPr algn="ctr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defTabSz="914400" eaLnBrk="1" fontAlgn="auto" hangingPunct="1" indent="0" latinLnBrk="0" marL="0" marR="0" rtl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4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ofPieChart>
        <c:ofPieType val="pie"/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52.0</c:v>
                </c:pt>
                <c:pt idx="1">
                  <c:v>45.0</c:v>
                </c:pt>
                <c:pt idx="2">
                  <c:v>55.0</c:v>
                </c:pt>
                <c:pt idx="3">
                  <c:v>46.0</c:v>
                </c:pt>
                <c:pt idx="4">
                  <c:v>39.0</c:v>
                </c:pt>
                <c:pt idx="5">
                  <c:v>49.0</c:v>
                </c:pt>
                <c:pt idx="6">
                  <c:v>47.0</c:v>
                </c:pt>
                <c:pt idx="7">
                  <c:v>52.0</c:v>
                </c:pt>
                <c:pt idx="8">
                  <c:v>51.0</c:v>
                </c:pt>
                <c:pt idx="9">
                  <c:v>39.0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FF0000"/>
                </a:solidFill>
              </a:rPr>
              <a:t>HIGH</a:t>
            </a:r>
            <a:r>
              <a:rPr lang="en-IN" baseline="0">
                <a:solidFill>
                  <a:srgbClr val="FF0000"/>
                </a:solidFill>
              </a:rPr>
              <a:t>  PERFORMING EMPLOYEE</a:t>
            </a:r>
            <a:endParaRPr lang="en-IN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52.0</c:v>
                </c:pt>
                <c:pt idx="1">
                  <c:v>45.0</c:v>
                </c:pt>
                <c:pt idx="2">
                  <c:v>55.0</c:v>
                </c:pt>
                <c:pt idx="3">
                  <c:v>46.0</c:v>
                </c:pt>
                <c:pt idx="4">
                  <c:v>39.0</c:v>
                </c:pt>
                <c:pt idx="5">
                  <c:v>49.0</c:v>
                </c:pt>
                <c:pt idx="6">
                  <c:v>47.0</c:v>
                </c:pt>
                <c:pt idx="7">
                  <c:v>52.0</c:v>
                </c:pt>
                <c:pt idx="8">
                  <c:v>51.0</c:v>
                </c:pt>
                <c:pt idx="9">
                  <c:v>39.0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F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</a:t>
            </a:r>
            <a:r>
              <a:rPr altLang="en-IN" dirty="0" sz="2400" lang="en-US" smtClean="0"/>
              <a:t>312217975</a:t>
            </a:r>
            <a:endParaRPr dirty="0" sz="2400" lang="en-US"/>
          </a:p>
          <a:p>
            <a:r>
              <a:rPr dirty="0" sz="2400" lang="en-US" smtClean="0"/>
              <a:t>DEPARTMENT:B.COM GENERAL</a:t>
            </a:r>
            <a:endParaRPr dirty="0" sz="2400" lang="en-US"/>
          </a:p>
          <a:p>
            <a:r>
              <a:rPr dirty="0" sz="2400" lang="en-US" smtClean="0"/>
              <a:t>COLLEGE:ST.ANNE’S ART SICENCE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Rectangle 1"/>
          <p:cNvSpPr/>
          <p:nvPr/>
        </p:nvSpPr>
        <p:spPr>
          <a:xfrm>
            <a:off x="1295400" y="1334974"/>
            <a:ext cx="6934200" cy="478155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b="1" dirty="0" sz="2000" lang="en-US" smtClean="0"/>
          </a:p>
          <a:p>
            <a:pPr algn="ctr"/>
            <a:endParaRPr b="1" dirty="0" sz="2000" lang="en-US"/>
          </a:p>
          <a:p>
            <a:pPr algn="ctr"/>
            <a:endParaRPr b="1" dirty="0" sz="2000" lang="en-US" smtClean="0"/>
          </a:p>
          <a:p>
            <a:pPr algn="ctr" indent="-342900" marL="342900">
              <a:buFont typeface="Wingdings" panose="05000000000000000000" pitchFamily="2" charset="2"/>
              <a:buChar char="q"/>
            </a:pPr>
            <a:r>
              <a:rPr b="1" dirty="0" sz="2000" lang="en-US" smtClean="0"/>
              <a:t>DATA COLLECTION</a:t>
            </a:r>
          </a:p>
          <a:p>
            <a:pPr algn="ctr"/>
            <a:r>
              <a:rPr dirty="0" lang="en-US" smtClean="0"/>
              <a:t>GAGGLE TO DOWNLOAD THE DATA</a:t>
            </a:r>
          </a:p>
          <a:p>
            <a:pPr algn="ctr" indent="-342900" marL="342900">
              <a:buFont typeface="Wingdings" panose="05000000000000000000" pitchFamily="2" charset="2"/>
              <a:buChar char="q"/>
            </a:pPr>
            <a:r>
              <a:rPr b="1" dirty="0" sz="2000" lang="en-US" smtClean="0"/>
              <a:t>FETURE COLLECTION</a:t>
            </a:r>
            <a:endParaRPr b="1" dirty="0" lang="en-US" smtClean="0"/>
          </a:p>
          <a:p>
            <a:pPr algn="ctr"/>
            <a:r>
              <a:rPr dirty="0" lang="en-IN" smtClean="0"/>
              <a:t>Employee Status </a:t>
            </a:r>
          </a:p>
          <a:p>
            <a:pPr algn="ctr"/>
            <a:r>
              <a:rPr dirty="0" lang="en-IN" smtClean="0"/>
              <a:t>Employee Type </a:t>
            </a:r>
          </a:p>
          <a:p>
            <a:pPr algn="ctr"/>
            <a:r>
              <a:rPr dirty="0" lang="en-IN" smtClean="0"/>
              <a:t>Gender Code </a:t>
            </a:r>
          </a:p>
          <a:p>
            <a:pPr algn="ctr"/>
            <a:r>
              <a:rPr dirty="0" lang="en-IN"/>
              <a:t>Performance Score </a:t>
            </a:r>
            <a:endParaRPr dirty="0" lang="en-IN" smtClean="0"/>
          </a:p>
          <a:p>
            <a:pPr algn="ctr"/>
            <a:r>
              <a:rPr dirty="0" lang="en-IN" smtClean="0"/>
              <a:t>Current </a:t>
            </a:r>
            <a:r>
              <a:rPr dirty="0" lang="en-IN"/>
              <a:t>Employee Rating </a:t>
            </a:r>
            <a:endParaRPr dirty="0" lang="en-IN" smtClean="0"/>
          </a:p>
          <a:p>
            <a:pPr algn="ctr" indent="-342900" marL="342900">
              <a:buFont typeface="Wingdings" panose="05000000000000000000" pitchFamily="2" charset="2"/>
              <a:buChar char="q"/>
            </a:pPr>
            <a:r>
              <a:rPr b="1" dirty="0" sz="2000" lang="en-US" smtClean="0"/>
              <a:t>DATA CLEANING</a:t>
            </a:r>
            <a:endParaRPr b="1" dirty="0" lang="en-US" smtClean="0"/>
          </a:p>
          <a:p>
            <a:pPr algn="ctr"/>
            <a:r>
              <a:rPr dirty="0" lang="en-US" smtClean="0"/>
              <a:t>MIISSING VALUE IDENTIFY</a:t>
            </a:r>
          </a:p>
          <a:p>
            <a:pPr algn="ctr"/>
            <a:r>
              <a:rPr dirty="0" lang="en-US" smtClean="0"/>
              <a:t>MISSING VALUE FILTER</a:t>
            </a:r>
          </a:p>
          <a:p>
            <a:pPr algn="ctr" indent="-342900" marL="342900">
              <a:buFont typeface="Wingdings" panose="05000000000000000000" pitchFamily="2" charset="2"/>
              <a:buChar char="q"/>
            </a:pPr>
            <a:r>
              <a:rPr b="1" dirty="0" sz="2000" lang="en-US" smtClean="0"/>
              <a:t>PERFORMANCE LEVEL</a:t>
            </a:r>
          </a:p>
          <a:p>
            <a:pPr algn="ctr" indent="-342900" marL="342900">
              <a:buFont typeface="Wingdings" panose="05000000000000000000" pitchFamily="2" charset="2"/>
              <a:buChar char="q"/>
            </a:pPr>
            <a:r>
              <a:rPr b="1" dirty="0" sz="2000" lang="en-US" smtClean="0"/>
              <a:t>SUMMARY</a:t>
            </a:r>
          </a:p>
          <a:p>
            <a:pPr algn="ctr"/>
            <a:r>
              <a:rPr dirty="0" lang="en-US" smtClean="0"/>
              <a:t>CREATE A PIVOT TABLE</a:t>
            </a:r>
          </a:p>
          <a:p>
            <a:pPr algn="ctr"/>
            <a:r>
              <a:rPr dirty="0" lang="en-US" smtClean="0"/>
              <a:t>CREATING GRAPH</a:t>
            </a:r>
          </a:p>
          <a:p>
            <a:pPr algn="ctr"/>
            <a:endParaRPr dirty="0" lang="en-IN" smtClean="0"/>
          </a:p>
          <a:p>
            <a:pPr algn="ctr"/>
            <a:endParaRPr dirty="0" lang="en-IN" smtClean="0"/>
          </a:p>
          <a:p>
            <a:pPr algn="ctr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1066800" y="1295400"/>
          <a:ext cx="7238999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3816668" cy="758190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1447800" y="2057400"/>
          <a:ext cx="6857999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3207068" cy="758190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graphicFrame>
        <p:nvGraphicFramePr>
          <p:cNvPr id="4194306" name="Chart 3"/>
          <p:cNvGraphicFramePr>
            <a:graphicFrameLocks/>
          </p:cNvGraphicFramePr>
          <p:nvPr/>
        </p:nvGraphicFramePr>
        <p:xfrm>
          <a:off x="755333" y="1905000"/>
          <a:ext cx="7772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Cloud 2"/>
          <p:cNvSpPr/>
          <p:nvPr/>
        </p:nvSpPr>
        <p:spPr>
          <a:xfrm>
            <a:off x="1524000" y="990600"/>
            <a:ext cx="6858000" cy="5376909"/>
          </a:xfrm>
          <a:prstGeom prst="cloud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 smtClean="0"/>
              <a:t> By comparing </a:t>
            </a:r>
            <a:r>
              <a:rPr dirty="0" lang="en-US"/>
              <a:t>the performance of the employees the number of employees are higher in number </a:t>
            </a:r>
            <a:r>
              <a:rPr dirty="0" lang="en-US" smtClean="0"/>
              <a:t>average </a:t>
            </a:r>
            <a:r>
              <a:rPr dirty="0" lang="en-US"/>
              <a:t>performance by employee by giving them different levels of task based on their performance and the work……. we need to motivate them for the better </a:t>
            </a:r>
            <a:r>
              <a:rPr dirty="0" lang="en-US" smtClean="0"/>
              <a:t>outcome….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Rectangle 8"/>
          <p:cNvSpPr/>
          <p:nvPr/>
        </p:nvSpPr>
        <p:spPr>
          <a:xfrm>
            <a:off x="533400" y="1695450"/>
            <a:ext cx="7458075" cy="477202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 smtClean="0"/>
              <a:t>FOR IS ACHIEVEMENT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 smtClean="0"/>
              <a:t>FOR IS INCREMENT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/>
              <a:t>Effectively considers multiple perspectives and approaches before making </a:t>
            </a:r>
            <a:r>
              <a:rPr dirty="0" sz="2800" lang="en-US" smtClean="0"/>
              <a:t>decisions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 smtClean="0"/>
              <a:t>Displayed </a:t>
            </a:r>
            <a:r>
              <a:rPr dirty="0" sz="2800" lang="en-US"/>
              <a:t>a consistently strong ability to tackle challenging problems efficiently</a:t>
            </a:r>
            <a:endParaRPr dirty="0" sz="2800" lang="en-US" smtClean="0"/>
          </a:p>
          <a:p>
            <a:pPr algn="ctr"/>
            <a:endParaRPr dirty="0" lang="en-IN"/>
          </a:p>
        </p:txBody>
      </p:sp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8"/>
          <p:cNvSpPr/>
          <p:nvPr/>
        </p:nvSpPr>
        <p:spPr>
          <a:xfrm>
            <a:off x="838200" y="2019300"/>
            <a:ext cx="7543800" cy="4438650"/>
          </a:xfrm>
          <a:prstGeom prst="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 smtClean="0"/>
              <a:t>analyzing </a:t>
            </a:r>
            <a:r>
              <a:rPr dirty="0" lang="en-US"/>
              <a:t>the performance of the employee by considering various factors like </a:t>
            </a:r>
            <a:r>
              <a:rPr dirty="0" lang="en-US" smtClean="0"/>
              <a:t>gender </a:t>
            </a:r>
            <a:r>
              <a:rPr dirty="0" lang="en-US"/>
              <a:t>performance score </a:t>
            </a:r>
            <a:r>
              <a:rPr dirty="0" lang="en-US" smtClean="0"/>
              <a:t>ratings performance </a:t>
            </a:r>
            <a:r>
              <a:rPr dirty="0" lang="en-US"/>
              <a:t>analysis in order to identify the Trends and patterns of different categories of employees like high medium </a:t>
            </a:r>
            <a:r>
              <a:rPr dirty="0" lang="en-US" smtClean="0"/>
              <a:t>low</a:t>
            </a:r>
          </a:p>
          <a:p>
            <a:pPr algn="ctr"/>
            <a:r>
              <a:rPr dirty="0" lang="en-US"/>
              <a:t>Compare strengths and weaknesses. </a:t>
            </a:r>
            <a:r>
              <a:rPr dirty="0" lang="en-US" smtClean="0"/>
              <a:t>...</a:t>
            </a:r>
          </a:p>
          <a:p>
            <a:pPr algn="ctr"/>
            <a:r>
              <a:rPr dirty="0" lang="en-US" smtClean="0"/>
              <a:t>Recommend </a:t>
            </a:r>
            <a:r>
              <a:rPr dirty="0" lang="en-US"/>
              <a:t>actionable goals. ...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AutoShape 2" descr="Free finance logo templates to customize | Canva"/>
          <p:cNvSpPr>
            <a:spLocks noChangeAspect="1" noChangeArrowheads="1"/>
          </p:cNvSpPr>
          <p:nvPr/>
        </p:nvSpPr>
        <p:spPr bwMode="auto">
          <a:xfrm>
            <a:off x="4800600" y="153080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63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798928" y="517324"/>
            <a:ext cx="1943100" cy="1828800"/>
          </a:xfrm>
          <a:prstGeom prst="rect"/>
        </p:spPr>
      </p:pic>
      <p:pic>
        <p:nvPicPr>
          <p:cNvPr id="2097164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107072" y="1886945"/>
            <a:ext cx="5691856" cy="383003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Rectangle 7"/>
          <p:cNvSpPr/>
          <p:nvPr/>
        </p:nvSpPr>
        <p:spPr>
          <a:xfrm>
            <a:off x="3124200" y="2514600"/>
            <a:ext cx="5257800" cy="373380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 indent="-342900" marL="342900">
              <a:buFont typeface="Wingdings" panose="05000000000000000000" pitchFamily="2" charset="2"/>
              <a:buChar char="v"/>
            </a:pPr>
            <a:r>
              <a:rPr dirty="0" sz="2400" lang="en-US" smtClean="0"/>
              <a:t>CONDITIONAL FORMATTING-MISSING</a:t>
            </a:r>
          </a:p>
          <a:p>
            <a:pPr algn="ctr" indent="-342900" marL="342900">
              <a:buFont typeface="Wingdings" panose="05000000000000000000" pitchFamily="2" charset="2"/>
              <a:buChar char="v"/>
            </a:pPr>
            <a:r>
              <a:rPr dirty="0" sz="2400" lang="en-US" smtClean="0"/>
              <a:t>FILTER-REMOVE</a:t>
            </a:r>
          </a:p>
          <a:p>
            <a:pPr algn="ctr" indent="-342900" marL="342900">
              <a:buFont typeface="Wingdings" panose="05000000000000000000" pitchFamily="2" charset="2"/>
              <a:buChar char="v"/>
            </a:pPr>
            <a:r>
              <a:rPr dirty="0" sz="2400" lang="en-US" smtClean="0"/>
              <a:t>FORMULA-PERFORMANCE</a:t>
            </a:r>
          </a:p>
          <a:p>
            <a:pPr algn="ctr" indent="-342900" marL="342900">
              <a:buFont typeface="Wingdings" panose="05000000000000000000" pitchFamily="2" charset="2"/>
              <a:buChar char="v"/>
            </a:pPr>
            <a:r>
              <a:rPr dirty="0" sz="2400" lang="en-US" smtClean="0"/>
              <a:t>PIVOT-SUMMARY</a:t>
            </a:r>
          </a:p>
          <a:p>
            <a:pPr algn="ctr" indent="-342900" marL="342900">
              <a:buFont typeface="Wingdings" panose="05000000000000000000" pitchFamily="2" charset="2"/>
              <a:buChar char="v"/>
            </a:pPr>
            <a:r>
              <a:rPr dirty="0" sz="2400" lang="en-US" smtClean="0"/>
              <a:t>GRAPH-DATA VISUALIZTION</a:t>
            </a:r>
          </a:p>
          <a:p>
            <a:pPr algn="ctr" indent="-342900" marL="342900">
              <a:buFont typeface="Wingdings" panose="05000000000000000000" pitchFamily="2" charset="2"/>
              <a:buChar char="v"/>
            </a:pPr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Rectangle 2"/>
          <p:cNvSpPr/>
          <p:nvPr/>
        </p:nvSpPr>
        <p:spPr>
          <a:xfrm>
            <a:off x="1676400" y="1752600"/>
            <a:ext cx="7467600" cy="358140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sz="2800" lang="en-US" smtClean="0"/>
              <a:t>EMPLOYEE=-KAGGLE</a:t>
            </a:r>
          </a:p>
          <a:p>
            <a:pPr algn="ctr"/>
            <a:r>
              <a:rPr dirty="0" sz="2800" lang="en-US" smtClean="0"/>
              <a:t>26-FEATURES</a:t>
            </a:r>
          </a:p>
          <a:p>
            <a:pPr algn="ctr"/>
            <a:r>
              <a:rPr dirty="0" sz="2800" lang="en-US" smtClean="0"/>
              <a:t>9 FEATURES</a:t>
            </a:r>
          </a:p>
          <a:p>
            <a:pPr algn="ctr"/>
            <a:r>
              <a:rPr dirty="0" sz="2800" lang="en-US" smtClean="0"/>
              <a:t>EMP TYPE</a:t>
            </a:r>
          </a:p>
          <a:p>
            <a:pPr algn="ctr"/>
            <a:r>
              <a:rPr dirty="0" sz="2800" lang="en-US" smtClean="0"/>
              <a:t>PERFORMANCE LEVEL</a:t>
            </a:r>
          </a:p>
          <a:p>
            <a:pPr algn="ctr"/>
            <a:r>
              <a:rPr dirty="0" sz="2800" lang="en-US" smtClean="0"/>
              <a:t>GENDER-MALE FEMALE</a:t>
            </a:r>
          </a:p>
          <a:p>
            <a:pPr algn="ctr"/>
            <a:r>
              <a:rPr dirty="0" sz="2800" lang="en-US" smtClean="0"/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209800" y="2945140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8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&gt;=5"VERY HIGH",Z8&gt;=4"HIGH",Z8&gt;=3,"MED",TRUE,"LOW")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ADMIN21</cp:lastModifiedBy>
  <dcterms:created xsi:type="dcterms:W3CDTF">2024-03-29T04:07:22Z</dcterms:created>
  <dcterms:modified xsi:type="dcterms:W3CDTF">2024-09-09T05:19:49Z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98d29e8bc1584cf4afaaeec8f990166d</vt:lpwstr>
  </property>
</Properties>
</file>