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Fundamental of it: ONLINE INTERACTION CLASS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BE-Software I (Day)</a:t>
            </a:r>
          </a:p>
          <a:p>
            <a:r>
              <a:rPr lang="en-US" dirty="0"/>
              <a:t>2</a:t>
            </a:r>
            <a:r>
              <a:rPr lang="en-US" baseline="30000" dirty="0"/>
              <a:t>ND</a:t>
            </a:r>
            <a:r>
              <a:rPr lang="en-US" dirty="0"/>
              <a:t> July, 2020</a:t>
            </a:r>
          </a:p>
          <a:p>
            <a:endParaRPr lang="en-US" dirty="0"/>
          </a:p>
        </p:txBody>
      </p:sp>
    </p:spTree>
    <p:extLst>
      <p:ext uri="{BB962C8B-B14F-4D97-AF65-F5344CB8AC3E}">
        <p14:creationId xmlns:p14="http://schemas.microsoft.com/office/powerpoint/2010/main" val="3073901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DATABASE</a:t>
            </a:r>
            <a:endParaRPr lang="en-US" dirty="0"/>
          </a:p>
        </p:txBody>
      </p:sp>
      <p:sp>
        <p:nvSpPr>
          <p:cNvPr id="3" name="Content Placeholder 2"/>
          <p:cNvSpPr>
            <a:spLocks noGrp="1"/>
          </p:cNvSpPr>
          <p:nvPr>
            <p:ph idx="1"/>
          </p:nvPr>
        </p:nvSpPr>
        <p:spPr/>
        <p:txBody>
          <a:bodyPr/>
          <a:lstStyle/>
          <a:p>
            <a:r>
              <a:rPr lang="en-US" dirty="0"/>
              <a:t>A </a:t>
            </a:r>
            <a:r>
              <a:rPr lang="en-US" b="1" dirty="0"/>
              <a:t>multidimensional database</a:t>
            </a:r>
            <a:r>
              <a:rPr lang="en-US" dirty="0"/>
              <a:t> is created from multiple </a:t>
            </a:r>
            <a:r>
              <a:rPr lang="en-US" b="1" dirty="0"/>
              <a:t>relational databases</a:t>
            </a:r>
            <a:r>
              <a:rPr lang="en-US" dirty="0"/>
              <a:t>. While </a:t>
            </a:r>
            <a:r>
              <a:rPr lang="en-US" b="1" dirty="0"/>
              <a:t>relational databases</a:t>
            </a:r>
            <a:r>
              <a:rPr lang="en-US" dirty="0"/>
              <a:t> allow users to access data </a:t>
            </a:r>
            <a:r>
              <a:rPr lang="en-US" b="1" dirty="0"/>
              <a:t>in the</a:t>
            </a:r>
            <a:r>
              <a:rPr lang="en-US" dirty="0"/>
              <a:t> form of queries, the </a:t>
            </a:r>
            <a:r>
              <a:rPr lang="en-US" b="1" dirty="0"/>
              <a:t>multidimensional databases</a:t>
            </a:r>
            <a:r>
              <a:rPr lang="en-US" dirty="0"/>
              <a:t> allow users to ask analytical questions related to business </a:t>
            </a:r>
            <a:r>
              <a:rPr lang="en-US" dirty="0" smtClean="0"/>
              <a:t>or </a:t>
            </a:r>
            <a:r>
              <a:rPr lang="en-US" dirty="0"/>
              <a:t>market trends</a:t>
            </a:r>
            <a:r>
              <a:rPr lang="en-US" dirty="0" smtClean="0"/>
              <a:t>.</a:t>
            </a:r>
          </a:p>
          <a:p>
            <a:r>
              <a:rPr lang="en-US" dirty="0"/>
              <a:t>Multidimensional databases are used mostly for OLAP (online analytical processing) and data warehousing. </a:t>
            </a:r>
            <a:endParaRPr lang="en-US" dirty="0" smtClean="0"/>
          </a:p>
          <a:p>
            <a:r>
              <a:rPr lang="en-US" dirty="0"/>
              <a:t>The data in multidimensional databases is stored in a data cube format</a:t>
            </a:r>
            <a:r>
              <a:rPr lang="en-US" dirty="0" smtClean="0"/>
              <a:t>.</a:t>
            </a:r>
          </a:p>
          <a:p>
            <a:r>
              <a:rPr lang="en-US" dirty="0" smtClean="0"/>
              <a:t>It supports very fast access to summarized data.</a:t>
            </a:r>
            <a:endParaRPr lang="en-US" dirty="0"/>
          </a:p>
        </p:txBody>
      </p:sp>
    </p:spTree>
    <p:extLst>
      <p:ext uri="{BB962C8B-B14F-4D97-AF65-F5344CB8AC3E}">
        <p14:creationId xmlns:p14="http://schemas.microsoft.com/office/powerpoint/2010/main" val="204221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242" y="2028104"/>
            <a:ext cx="8349351" cy="4531721"/>
          </a:xfrm>
        </p:spPr>
      </p:pic>
    </p:spTree>
    <p:extLst>
      <p:ext uri="{BB962C8B-B14F-4D97-AF65-F5344CB8AC3E}">
        <p14:creationId xmlns:p14="http://schemas.microsoft.com/office/powerpoint/2010/main" val="95092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Multidimensional Databases</a:t>
            </a:r>
            <a:br>
              <a:rPr lang="en-US" b="1" dirty="0"/>
            </a:br>
            <a:endParaRPr lang="en-US" dirty="0"/>
          </a:p>
        </p:txBody>
      </p:sp>
      <p:sp>
        <p:nvSpPr>
          <p:cNvPr id="3" name="Content Placeholder 2"/>
          <p:cNvSpPr>
            <a:spLocks noGrp="1"/>
          </p:cNvSpPr>
          <p:nvPr>
            <p:ph idx="1"/>
          </p:nvPr>
        </p:nvSpPr>
        <p:spPr/>
        <p:txBody>
          <a:bodyPr/>
          <a:lstStyle/>
          <a:p>
            <a:r>
              <a:rPr lang="en-US" b="1" dirty="0"/>
              <a:t>Increased </a:t>
            </a:r>
            <a:r>
              <a:rPr lang="en-US" b="1" dirty="0" smtClean="0"/>
              <a:t>performance</a:t>
            </a:r>
          </a:p>
          <a:p>
            <a:r>
              <a:rPr lang="en-US" b="1" dirty="0"/>
              <a:t>Easy </a:t>
            </a:r>
            <a:r>
              <a:rPr lang="en-US" b="1" dirty="0" smtClean="0"/>
              <a:t>maintenance</a:t>
            </a:r>
          </a:p>
          <a:p>
            <a:r>
              <a:rPr lang="en-US" b="1" dirty="0"/>
              <a:t>Better data presentation</a:t>
            </a:r>
            <a:endParaRPr lang="en-US" dirty="0"/>
          </a:p>
        </p:txBody>
      </p:sp>
    </p:spTree>
    <p:extLst>
      <p:ext uri="{BB962C8B-B14F-4D97-AF65-F5344CB8AC3E}">
        <p14:creationId xmlns:p14="http://schemas.microsoft.com/office/powerpoint/2010/main" val="299401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MULTIDIMENSIONAL DATABASE</a:t>
            </a:r>
            <a:endParaRPr lang="en-US" dirty="0"/>
          </a:p>
        </p:txBody>
      </p:sp>
      <p:sp>
        <p:nvSpPr>
          <p:cNvPr id="3" name="Content Placeholder 2"/>
          <p:cNvSpPr>
            <a:spLocks noGrp="1"/>
          </p:cNvSpPr>
          <p:nvPr>
            <p:ph idx="1"/>
          </p:nvPr>
        </p:nvSpPr>
        <p:spPr/>
        <p:txBody>
          <a:bodyPr/>
          <a:lstStyle/>
          <a:p>
            <a:r>
              <a:rPr lang="en-US" dirty="0"/>
              <a:t>One of the disadvantage of multidimensional databases are that it is quite complex and it takes professionals to truly understand and </a:t>
            </a:r>
            <a:r>
              <a:rPr lang="en-US" dirty="0" smtClean="0"/>
              <a:t>analyze </a:t>
            </a:r>
            <a:r>
              <a:rPr lang="en-US" dirty="0"/>
              <a:t>the data in the database.</a:t>
            </a:r>
            <a:endParaRPr lang="en-US" dirty="0"/>
          </a:p>
        </p:txBody>
      </p:sp>
    </p:spTree>
    <p:extLst>
      <p:ext uri="{BB962C8B-B14F-4D97-AF65-F5344CB8AC3E}">
        <p14:creationId xmlns:p14="http://schemas.microsoft.com/office/powerpoint/2010/main" val="303522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AI VS STRONG AI</a:t>
            </a:r>
            <a:endParaRPr lang="en-US" dirty="0"/>
          </a:p>
        </p:txBody>
      </p:sp>
      <p:sp>
        <p:nvSpPr>
          <p:cNvPr id="3" name="Content Placeholder 2"/>
          <p:cNvSpPr>
            <a:spLocks noGrp="1"/>
          </p:cNvSpPr>
          <p:nvPr>
            <p:ph idx="1"/>
          </p:nvPr>
        </p:nvSpPr>
        <p:spPr/>
        <p:txBody>
          <a:bodyPr/>
          <a:lstStyle/>
          <a:p>
            <a:r>
              <a:rPr lang="en-US" dirty="0"/>
              <a:t>Weak AI refers to any AI tool that focuses on doing </a:t>
            </a:r>
            <a:r>
              <a:rPr lang="en-US" dirty="0" smtClean="0"/>
              <a:t>one task really well.</a:t>
            </a:r>
          </a:p>
          <a:p>
            <a:r>
              <a:rPr lang="en-US" dirty="0"/>
              <a:t>The idea behind weak AI isn’t to mimic or replicate human </a:t>
            </a:r>
            <a:r>
              <a:rPr lang="en-US" dirty="0" smtClean="0"/>
              <a:t>intelligence but </a:t>
            </a:r>
            <a:r>
              <a:rPr lang="en-US" dirty="0"/>
              <a:t>it’s to simulate human </a:t>
            </a:r>
            <a:r>
              <a:rPr lang="en-US" dirty="0" smtClean="0"/>
              <a:t>behavior</a:t>
            </a:r>
            <a:r>
              <a:rPr lang="en-US" dirty="0"/>
              <a:t> </a:t>
            </a:r>
            <a:endParaRPr lang="en-US" dirty="0" smtClean="0"/>
          </a:p>
          <a:p>
            <a:r>
              <a:rPr lang="en-US" b="1" dirty="0"/>
              <a:t>Strong Artificial Intelligence</a:t>
            </a:r>
            <a:r>
              <a:rPr lang="en-US" dirty="0"/>
              <a:t> (</a:t>
            </a:r>
            <a:r>
              <a:rPr lang="en-US" b="1" dirty="0"/>
              <a:t>AI</a:t>
            </a:r>
            <a:r>
              <a:rPr lang="en-US" dirty="0"/>
              <a:t>) is a theoretical form of machine intelligence that </a:t>
            </a:r>
            <a:r>
              <a:rPr lang="en-US" dirty="0" smtClean="0"/>
              <a:t>is </a:t>
            </a:r>
            <a:r>
              <a:rPr lang="en-US" dirty="0"/>
              <a:t>equal to human </a:t>
            </a:r>
            <a:r>
              <a:rPr lang="en-US" dirty="0" smtClean="0"/>
              <a:t>intelligence</a:t>
            </a:r>
          </a:p>
          <a:p>
            <a:r>
              <a:rPr lang="en-US" dirty="0"/>
              <a:t> </a:t>
            </a:r>
            <a:r>
              <a:rPr lang="en-US" b="1" dirty="0"/>
              <a:t>Strong AI</a:t>
            </a:r>
            <a:r>
              <a:rPr lang="en-US" dirty="0"/>
              <a:t>-powered machines have a mind of their </a:t>
            </a:r>
            <a:r>
              <a:rPr lang="en-US" dirty="0" smtClean="0"/>
              <a:t>own</a:t>
            </a:r>
          </a:p>
          <a:p>
            <a:r>
              <a:rPr lang="en-US" b="1" dirty="0"/>
              <a:t>Strong AI</a:t>
            </a:r>
            <a:r>
              <a:rPr lang="en-US" dirty="0"/>
              <a:t> has a complex algorithm that helps it act in different situations, while all the actions in </a:t>
            </a:r>
            <a:r>
              <a:rPr lang="en-US" b="1" dirty="0"/>
              <a:t>weak</a:t>
            </a:r>
            <a:r>
              <a:rPr lang="en-US" dirty="0"/>
              <a:t> AIs are pre-programmed by a human.</a:t>
            </a:r>
            <a:endParaRPr lang="en-US" dirty="0"/>
          </a:p>
        </p:txBody>
      </p:sp>
    </p:spTree>
    <p:extLst>
      <p:ext uri="{BB962C8B-B14F-4D97-AF65-F5344CB8AC3E}">
        <p14:creationId xmlns:p14="http://schemas.microsoft.com/office/powerpoint/2010/main" val="182918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3" name="Content Placeholder 2"/>
          <p:cNvSpPr>
            <a:spLocks noGrp="1"/>
          </p:cNvSpPr>
          <p:nvPr>
            <p:ph idx="1"/>
          </p:nvPr>
        </p:nvSpPr>
        <p:spPr/>
        <p:txBody>
          <a:bodyPr/>
          <a:lstStyle/>
          <a:p>
            <a:r>
              <a:rPr lang="en-US" dirty="0"/>
              <a:t>In artificial intelligence, an expert system is a computer system that emulates the decision-making ability of a human expert</a:t>
            </a:r>
            <a:r>
              <a:rPr lang="en-US" dirty="0" smtClean="0"/>
              <a:t>.</a:t>
            </a:r>
          </a:p>
          <a:p>
            <a:r>
              <a:rPr lang="en-US" dirty="0" smtClean="0"/>
              <a:t>It is </a:t>
            </a:r>
            <a:r>
              <a:rPr lang="en-US" dirty="0"/>
              <a:t>an interactive and reliable computer-based decision-making system which uses both facts and heuristics to solve complex </a:t>
            </a:r>
            <a:r>
              <a:rPr lang="en-US" dirty="0" smtClean="0"/>
              <a:t>decision</a:t>
            </a:r>
          </a:p>
          <a:p>
            <a:r>
              <a:rPr lang="en-US" dirty="0"/>
              <a:t>It performs </a:t>
            </a:r>
            <a:r>
              <a:rPr lang="en-US" dirty="0" smtClean="0"/>
              <a:t> </a:t>
            </a:r>
            <a:r>
              <a:rPr lang="en-US" dirty="0"/>
              <a:t>by extracting knowledge from its knowledge base using the reasoning and inference rules according to the user queries.</a:t>
            </a:r>
            <a:r>
              <a:rPr lang="en-US" dirty="0" smtClean="0"/>
              <a:t>-</a:t>
            </a:r>
            <a:r>
              <a:rPr lang="en-US" dirty="0"/>
              <a:t>making problems</a:t>
            </a:r>
            <a:endParaRPr lang="en-US" dirty="0"/>
          </a:p>
        </p:txBody>
      </p:sp>
    </p:spTree>
    <p:extLst>
      <p:ext uri="{BB962C8B-B14F-4D97-AF65-F5344CB8AC3E}">
        <p14:creationId xmlns:p14="http://schemas.microsoft.com/office/powerpoint/2010/main" val="145260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Expert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601" y="2258170"/>
            <a:ext cx="8355445" cy="3450867"/>
          </a:xfrm>
        </p:spPr>
      </p:pic>
    </p:spTree>
    <p:extLst>
      <p:ext uri="{BB962C8B-B14F-4D97-AF65-F5344CB8AC3E}">
        <p14:creationId xmlns:p14="http://schemas.microsoft.com/office/powerpoint/2010/main" val="219838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expert system</a:t>
            </a:r>
            <a:endParaRPr lang="en-US" dirty="0"/>
          </a:p>
        </p:txBody>
      </p:sp>
      <p:sp>
        <p:nvSpPr>
          <p:cNvPr id="3" name="Content Placeholder 2"/>
          <p:cNvSpPr>
            <a:spLocks noGrp="1"/>
          </p:cNvSpPr>
          <p:nvPr>
            <p:ph idx="1"/>
          </p:nvPr>
        </p:nvSpPr>
        <p:spPr/>
        <p:txBody>
          <a:bodyPr>
            <a:normAutofit/>
          </a:bodyPr>
          <a:lstStyle/>
          <a:p>
            <a:r>
              <a:rPr lang="en-US" dirty="0" smtClean="0"/>
              <a:t>User Interface</a:t>
            </a:r>
          </a:p>
          <a:p>
            <a:pPr lvl="1"/>
            <a:r>
              <a:rPr lang="en-US" dirty="0"/>
              <a:t>it is an interface that helps a non-expert user to communicate with the expert system to find a solution</a:t>
            </a:r>
            <a:r>
              <a:rPr lang="en-US" dirty="0" smtClean="0"/>
              <a:t>.</a:t>
            </a:r>
          </a:p>
          <a:p>
            <a:pPr lvl="1"/>
            <a:r>
              <a:rPr lang="en-US" dirty="0" smtClean="0"/>
              <a:t>It enables the user to give queries as an input  in readable format and pass it to inference engine and display the output</a:t>
            </a:r>
          </a:p>
          <a:p>
            <a:r>
              <a:rPr lang="en-US" dirty="0" smtClean="0"/>
              <a:t>Inference Engine (Rules Engine)</a:t>
            </a:r>
          </a:p>
          <a:p>
            <a:pPr lvl="1"/>
            <a:r>
              <a:rPr lang="en-US" dirty="0" smtClean="0"/>
              <a:t>It is the main processing unit of ES</a:t>
            </a:r>
          </a:p>
          <a:p>
            <a:pPr lvl="1"/>
            <a:r>
              <a:rPr lang="en-US" dirty="0"/>
              <a:t> </a:t>
            </a:r>
            <a:r>
              <a:rPr lang="en-US" dirty="0" smtClean="0"/>
              <a:t>It fetches </a:t>
            </a:r>
            <a:r>
              <a:rPr lang="en-US" dirty="0"/>
              <a:t>the relevant knowledge from the knowledge base, interpret it and to find a solution relevant to the user’s problem. </a:t>
            </a:r>
            <a:endParaRPr lang="en-US" dirty="0" smtClean="0"/>
          </a:p>
          <a:p>
            <a:pPr lvl="1"/>
            <a:r>
              <a:rPr lang="en-US" dirty="0"/>
              <a:t>The inference engine acquires the rules from its knowledge base and applies them to the known facts to infer new facts</a:t>
            </a:r>
            <a:r>
              <a:rPr lang="en-US" dirty="0" smtClean="0"/>
              <a:t>.</a:t>
            </a:r>
          </a:p>
        </p:txBody>
      </p:sp>
    </p:spTree>
    <p:extLst>
      <p:ext uri="{BB962C8B-B14F-4D97-AF65-F5344CB8AC3E}">
        <p14:creationId xmlns:p14="http://schemas.microsoft.com/office/powerpoint/2010/main" val="348336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Knowledge Base</a:t>
            </a:r>
          </a:p>
          <a:p>
            <a:pPr lvl="1"/>
            <a:r>
              <a:rPr lang="en-US" dirty="0"/>
              <a:t>The knowledge base represents facts and rules</a:t>
            </a:r>
            <a:r>
              <a:rPr lang="en-US" dirty="0" smtClean="0"/>
              <a:t>.</a:t>
            </a:r>
          </a:p>
          <a:p>
            <a:pPr lvl="1"/>
            <a:r>
              <a:rPr lang="en-US" dirty="0" smtClean="0"/>
              <a:t> </a:t>
            </a:r>
            <a:r>
              <a:rPr lang="en-US" dirty="0"/>
              <a:t>It consists of knowledge in a particular domain as well as rules to solve a problem, procedures and intrinsic data relevant to the domain</a:t>
            </a:r>
            <a:r>
              <a:rPr lang="en-US" dirty="0" smtClean="0"/>
              <a:t>.</a:t>
            </a:r>
          </a:p>
          <a:p>
            <a:pPr lvl="1"/>
            <a:r>
              <a:rPr lang="en-US" dirty="0"/>
              <a:t>The knowledgebase is a type of storage that stores knowledge acquired from the different experts of the particular domain.</a:t>
            </a:r>
            <a:endParaRPr lang="en-US" dirty="0"/>
          </a:p>
        </p:txBody>
      </p:sp>
    </p:spTree>
    <p:extLst>
      <p:ext uri="{BB962C8B-B14F-4D97-AF65-F5344CB8AC3E}">
        <p14:creationId xmlns:p14="http://schemas.microsoft.com/office/powerpoint/2010/main" val="286688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Human experts are perishable but an expert system is permanent.</a:t>
            </a:r>
          </a:p>
          <a:p>
            <a:pPr fontAlgn="base"/>
            <a:r>
              <a:rPr lang="en-US" dirty="0"/>
              <a:t>It helps to distribute the expertise of a human.</a:t>
            </a:r>
          </a:p>
          <a:p>
            <a:pPr fontAlgn="base"/>
            <a:r>
              <a:rPr lang="en-US" dirty="0"/>
              <a:t>One expert system may contain knowledge from more than one human experts thus making the solutions more efficient.</a:t>
            </a:r>
          </a:p>
          <a:p>
            <a:pPr fontAlgn="base"/>
            <a:r>
              <a:rPr lang="en-US" dirty="0"/>
              <a:t>It decreases the cost of consulting an expert for various domains such as medical diagnosis.</a:t>
            </a:r>
          </a:p>
          <a:p>
            <a:pPr fontAlgn="base"/>
            <a:r>
              <a:rPr lang="en-US" dirty="0"/>
              <a:t>They use a knowledge base and inference engine.</a:t>
            </a:r>
          </a:p>
          <a:p>
            <a:pPr fontAlgn="base"/>
            <a:r>
              <a:rPr lang="en-US" dirty="0"/>
              <a:t>Expert systems can solve complex problems by deducing new facts through existing facts of knowledge, represented mostly as if-then rules rather than through conventional procedural code.</a:t>
            </a:r>
          </a:p>
          <a:p>
            <a:pPr fontAlgn="base"/>
            <a:r>
              <a:rPr lang="en-US" dirty="0"/>
              <a:t>Expert systems were among the first truly successful forms of artificial intelligence (AI) software.</a:t>
            </a:r>
          </a:p>
          <a:p>
            <a:pPr marL="0" indent="0">
              <a:buNone/>
            </a:pPr>
            <a:endParaRPr lang="en-US" dirty="0"/>
          </a:p>
        </p:txBody>
      </p:sp>
    </p:spTree>
    <p:extLst>
      <p:ext uri="{BB962C8B-B14F-4D97-AF65-F5344CB8AC3E}">
        <p14:creationId xmlns:p14="http://schemas.microsoft.com/office/powerpoint/2010/main" val="143634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Transmission Channel</a:t>
            </a:r>
            <a:endParaRPr lang="en-US" dirty="0"/>
          </a:p>
        </p:txBody>
      </p:sp>
      <p:sp>
        <p:nvSpPr>
          <p:cNvPr id="3" name="Content Placeholder 2"/>
          <p:cNvSpPr>
            <a:spLocks noGrp="1"/>
          </p:cNvSpPr>
          <p:nvPr>
            <p:ph idx="1"/>
          </p:nvPr>
        </p:nvSpPr>
        <p:spPr/>
        <p:txBody>
          <a:bodyPr/>
          <a:lstStyle/>
          <a:p>
            <a:r>
              <a:rPr lang="en-US" dirty="0"/>
              <a:t>A path between two nodes in a network</a:t>
            </a:r>
            <a:r>
              <a:rPr lang="en-US" dirty="0" smtClean="0"/>
              <a:t>.</a:t>
            </a:r>
          </a:p>
          <a:p>
            <a:r>
              <a:rPr lang="en-US" dirty="0"/>
              <a:t>It may refer to the physical cable, the signal transmitted within the cable or to a </a:t>
            </a:r>
            <a:r>
              <a:rPr lang="en-US" dirty="0" smtClean="0"/>
              <a:t>sub-channel </a:t>
            </a:r>
            <a:r>
              <a:rPr lang="en-US" dirty="0"/>
              <a:t>within a carrier frequency</a:t>
            </a:r>
            <a:r>
              <a:rPr lang="en-US" dirty="0" smtClean="0"/>
              <a:t>.</a:t>
            </a:r>
          </a:p>
          <a:p>
            <a:r>
              <a:rPr lang="en-US" dirty="0" smtClean="0"/>
              <a:t>Examples: Co-axial cable, microwave, Ethernet, radio wave</a:t>
            </a:r>
          </a:p>
          <a:p>
            <a:endParaRPr lang="en-US" dirty="0"/>
          </a:p>
        </p:txBody>
      </p:sp>
    </p:spTree>
    <p:extLst>
      <p:ext uri="{BB962C8B-B14F-4D97-AF65-F5344CB8AC3E}">
        <p14:creationId xmlns:p14="http://schemas.microsoft.com/office/powerpoint/2010/main" val="121717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es</a:t>
            </a:r>
            <a:endParaRPr lang="en-US" dirty="0"/>
          </a:p>
        </p:txBody>
      </p:sp>
      <p:sp>
        <p:nvSpPr>
          <p:cNvPr id="3" name="Content Placeholder 2"/>
          <p:cNvSpPr>
            <a:spLocks noGrp="1"/>
          </p:cNvSpPr>
          <p:nvPr>
            <p:ph idx="1"/>
          </p:nvPr>
        </p:nvSpPr>
        <p:spPr/>
        <p:txBody>
          <a:bodyPr/>
          <a:lstStyle/>
          <a:p>
            <a:r>
              <a:rPr lang="en-US" dirty="0"/>
              <a:t>These systems are highly reproducible.</a:t>
            </a:r>
          </a:p>
          <a:p>
            <a:r>
              <a:rPr lang="en-US" dirty="0"/>
              <a:t>They can be used for risky places where the human presence is not safe.</a:t>
            </a:r>
          </a:p>
          <a:p>
            <a:r>
              <a:rPr lang="en-US" dirty="0"/>
              <a:t>Error possibilities are less if the KB contains correct knowledge.</a:t>
            </a:r>
          </a:p>
          <a:p>
            <a:r>
              <a:rPr lang="en-US" dirty="0"/>
              <a:t>The performance of these systems remains steady as it is not affected by emotions, tension, or fatigue.</a:t>
            </a:r>
          </a:p>
          <a:p>
            <a:r>
              <a:rPr lang="en-US" dirty="0"/>
              <a:t>They provide a very high speed to respond to a particular query.</a:t>
            </a:r>
          </a:p>
          <a:p>
            <a:r>
              <a:rPr lang="en-US" dirty="0" smtClean="0"/>
              <a:t>Not affected by emotions</a:t>
            </a:r>
            <a:endParaRPr lang="en-US" dirty="0"/>
          </a:p>
        </p:txBody>
      </p:sp>
    </p:spTree>
    <p:extLst>
      <p:ext uri="{BB962C8B-B14F-4D97-AF65-F5344CB8AC3E}">
        <p14:creationId xmlns:p14="http://schemas.microsoft.com/office/powerpoint/2010/main" val="1663342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OF ES</a:t>
            </a:r>
            <a:endParaRPr lang="en-US" dirty="0"/>
          </a:p>
        </p:txBody>
      </p:sp>
      <p:sp>
        <p:nvSpPr>
          <p:cNvPr id="3" name="Content Placeholder 2"/>
          <p:cNvSpPr>
            <a:spLocks noGrp="1"/>
          </p:cNvSpPr>
          <p:nvPr>
            <p:ph idx="1"/>
          </p:nvPr>
        </p:nvSpPr>
        <p:spPr/>
        <p:txBody>
          <a:bodyPr/>
          <a:lstStyle/>
          <a:p>
            <a:r>
              <a:rPr lang="en-US" dirty="0" smtClean="0"/>
              <a:t>Advising</a:t>
            </a:r>
          </a:p>
          <a:p>
            <a:r>
              <a:rPr lang="en-US" dirty="0" smtClean="0"/>
              <a:t>Provide decision making capabilities</a:t>
            </a:r>
          </a:p>
          <a:p>
            <a:r>
              <a:rPr lang="en-US" dirty="0" smtClean="0"/>
              <a:t>Demonstrate a device</a:t>
            </a:r>
          </a:p>
          <a:p>
            <a:r>
              <a:rPr lang="en-US" dirty="0" smtClean="0"/>
              <a:t>Problem solving</a:t>
            </a:r>
          </a:p>
          <a:p>
            <a:r>
              <a:rPr lang="en-US" dirty="0" smtClean="0"/>
              <a:t>Explaining a problem</a:t>
            </a:r>
          </a:p>
          <a:p>
            <a:r>
              <a:rPr lang="en-US" dirty="0" smtClean="0"/>
              <a:t>Interpreting input</a:t>
            </a:r>
          </a:p>
          <a:p>
            <a:r>
              <a:rPr lang="en-US" dirty="0" smtClean="0"/>
              <a:t>Predicting result</a:t>
            </a:r>
          </a:p>
          <a:p>
            <a:r>
              <a:rPr lang="en-US" dirty="0" smtClean="0"/>
              <a:t>Diagnosis</a:t>
            </a:r>
            <a:endParaRPr lang="en-US" dirty="0"/>
          </a:p>
        </p:txBody>
      </p:sp>
    </p:spTree>
    <p:extLst>
      <p:ext uri="{BB962C8B-B14F-4D97-AF65-F5344CB8AC3E}">
        <p14:creationId xmlns:p14="http://schemas.microsoft.com/office/powerpoint/2010/main" val="308138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err="1" smtClean="0"/>
              <a:t>es</a:t>
            </a:r>
            <a:endParaRPr lang="en-US" dirty="0"/>
          </a:p>
        </p:txBody>
      </p:sp>
      <p:sp>
        <p:nvSpPr>
          <p:cNvPr id="3" name="Content Placeholder 2"/>
          <p:cNvSpPr>
            <a:spLocks noGrp="1"/>
          </p:cNvSpPr>
          <p:nvPr>
            <p:ph idx="1"/>
          </p:nvPr>
        </p:nvSpPr>
        <p:spPr/>
        <p:txBody>
          <a:bodyPr/>
          <a:lstStyle/>
          <a:p>
            <a:r>
              <a:rPr lang="en-US" dirty="0"/>
              <a:t>The response of the expert system may get wrong if the knowledge base contains the wrong information.</a:t>
            </a:r>
          </a:p>
          <a:p>
            <a:r>
              <a:rPr lang="en-US" dirty="0"/>
              <a:t>Like a human being, it cannot produce a creative output for different scenarios.</a:t>
            </a:r>
          </a:p>
          <a:p>
            <a:r>
              <a:rPr lang="en-US" dirty="0"/>
              <a:t>Its maintenance and development costs are very high.</a:t>
            </a:r>
          </a:p>
          <a:p>
            <a:r>
              <a:rPr lang="en-US" dirty="0"/>
              <a:t>Knowledge acquisition for designing is much difficult.</a:t>
            </a:r>
          </a:p>
          <a:p>
            <a:r>
              <a:rPr lang="en-US" dirty="0"/>
              <a:t>For each domain, we require a specific ES, which is one of the big limitations.</a:t>
            </a:r>
          </a:p>
          <a:p>
            <a:r>
              <a:rPr lang="en-US" dirty="0"/>
              <a:t>It cannot learn from itself and hence requires manual updates.</a:t>
            </a:r>
          </a:p>
          <a:p>
            <a:endParaRPr lang="en-US" dirty="0"/>
          </a:p>
        </p:txBody>
      </p:sp>
    </p:spTree>
    <p:extLst>
      <p:ext uri="{BB962C8B-B14F-4D97-AF65-F5344CB8AC3E}">
        <p14:creationId xmlns:p14="http://schemas.microsoft.com/office/powerpoint/2010/main" val="288532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es</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CaDeT</a:t>
            </a:r>
            <a:endParaRPr lang="en-US" b="1" dirty="0" smtClean="0"/>
          </a:p>
          <a:p>
            <a:pPr lvl="1"/>
            <a:r>
              <a:rPr lang="en-US" dirty="0"/>
              <a:t>The </a:t>
            </a:r>
            <a:r>
              <a:rPr lang="en-US" dirty="0" err="1"/>
              <a:t>CaDet</a:t>
            </a:r>
            <a:r>
              <a:rPr lang="en-US" dirty="0"/>
              <a:t> expert system is a diagnostic support system that can detect cancer at early stages</a:t>
            </a:r>
            <a:endParaRPr lang="en-US" b="1" dirty="0" smtClean="0"/>
          </a:p>
          <a:p>
            <a:r>
              <a:rPr lang="en-US" b="1" dirty="0" smtClean="0"/>
              <a:t>PXDES</a:t>
            </a:r>
          </a:p>
          <a:p>
            <a:pPr lvl="1"/>
            <a:r>
              <a:rPr lang="en-US" dirty="0"/>
              <a:t>It is an expert system that is used to determine the type and level of lung cancer</a:t>
            </a:r>
            <a:endParaRPr lang="en-US" b="1" dirty="0" smtClean="0"/>
          </a:p>
          <a:p>
            <a:r>
              <a:rPr lang="en-US" b="1" dirty="0" smtClean="0"/>
              <a:t>MYCIN</a:t>
            </a:r>
          </a:p>
          <a:p>
            <a:pPr lvl="1"/>
            <a:r>
              <a:rPr lang="en-US" dirty="0"/>
              <a:t> It was also used for the recommendation of antibiotics and the diagnosis of blood clotting diseases.</a:t>
            </a:r>
            <a:endParaRPr lang="en-US" b="1" dirty="0" smtClean="0"/>
          </a:p>
          <a:p>
            <a:r>
              <a:rPr lang="en-US" b="1" dirty="0" smtClean="0"/>
              <a:t>DENDRAL</a:t>
            </a:r>
          </a:p>
          <a:p>
            <a:pPr lvl="1"/>
            <a:r>
              <a:rPr lang="en-US" dirty="0"/>
              <a:t> It was an artificial intelligence project that was made as a chemical analysis expert system. It was used in organic chemistry to detect unknown organic molecules with the help of their mass spectra and knowledge base of chemistry.</a:t>
            </a:r>
            <a:endParaRPr lang="en-US" dirty="0"/>
          </a:p>
        </p:txBody>
      </p:sp>
    </p:spTree>
    <p:extLst>
      <p:ext uri="{BB962C8B-B14F-4D97-AF65-F5344CB8AC3E}">
        <p14:creationId xmlns:p14="http://schemas.microsoft.com/office/powerpoint/2010/main" val="350666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E-Payment</a:t>
            </a:r>
            <a:endParaRPr lang="en-US" dirty="0"/>
          </a:p>
        </p:txBody>
      </p:sp>
      <p:sp>
        <p:nvSpPr>
          <p:cNvPr id="3" name="Content Placeholder 2"/>
          <p:cNvSpPr>
            <a:spLocks noGrp="1"/>
          </p:cNvSpPr>
          <p:nvPr>
            <p:ph idx="1"/>
          </p:nvPr>
        </p:nvSpPr>
        <p:spPr/>
        <p:txBody>
          <a:bodyPr/>
          <a:lstStyle/>
          <a:p>
            <a:r>
              <a:rPr lang="en-US" b="1" dirty="0"/>
              <a:t>E</a:t>
            </a:r>
            <a:r>
              <a:rPr lang="en-US" dirty="0"/>
              <a:t>-</a:t>
            </a:r>
            <a:r>
              <a:rPr lang="en-US" b="1" dirty="0"/>
              <a:t>payment</a:t>
            </a:r>
            <a:r>
              <a:rPr lang="en-US" dirty="0"/>
              <a:t> system is a way of making transactions or paying for goods and services through an electronic medium without the use of check or cash</a:t>
            </a:r>
            <a:r>
              <a:rPr lang="en-US" dirty="0" smtClean="0"/>
              <a:t>.</a:t>
            </a:r>
          </a:p>
          <a:p>
            <a:r>
              <a:rPr lang="en-US" b="1" dirty="0"/>
              <a:t>Electronic payment</a:t>
            </a:r>
            <a:r>
              <a:rPr lang="en-US" dirty="0"/>
              <a:t> methods allow processing in a faster, cheaper, and more convenient manner than paper-based cheques</a:t>
            </a:r>
            <a:r>
              <a:rPr lang="en-US" dirty="0" smtClean="0"/>
              <a:t>.</a:t>
            </a:r>
          </a:p>
          <a:p>
            <a:r>
              <a:rPr lang="en-US" dirty="0" smtClean="0"/>
              <a:t>Credit card, debit card, Automated Clearing House (ACH),E-wallet, Net Banking, smart card</a:t>
            </a:r>
            <a:endParaRPr lang="en-US" dirty="0"/>
          </a:p>
        </p:txBody>
      </p:sp>
    </p:spTree>
    <p:extLst>
      <p:ext uri="{BB962C8B-B14F-4D97-AF65-F5344CB8AC3E}">
        <p14:creationId xmlns:p14="http://schemas.microsoft.com/office/powerpoint/2010/main" val="1964591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e-payment</a:t>
            </a:r>
            <a:endParaRPr lang="en-US" dirty="0"/>
          </a:p>
        </p:txBody>
      </p:sp>
      <p:sp>
        <p:nvSpPr>
          <p:cNvPr id="3" name="Content Placeholder 2"/>
          <p:cNvSpPr>
            <a:spLocks noGrp="1"/>
          </p:cNvSpPr>
          <p:nvPr>
            <p:ph idx="1"/>
          </p:nvPr>
        </p:nvSpPr>
        <p:spPr/>
        <p:txBody>
          <a:bodyPr/>
          <a:lstStyle/>
          <a:p>
            <a:r>
              <a:rPr lang="en-US" dirty="0" smtClean="0"/>
              <a:t>Instant payment</a:t>
            </a:r>
          </a:p>
          <a:p>
            <a:r>
              <a:rPr lang="en-US" dirty="0" smtClean="0"/>
              <a:t>Quick and easy setup to facilitate more sales</a:t>
            </a:r>
          </a:p>
          <a:p>
            <a:r>
              <a:rPr lang="en-US" dirty="0" smtClean="0"/>
              <a:t>Reliable mode of payments for Global merchant</a:t>
            </a:r>
          </a:p>
          <a:p>
            <a:r>
              <a:rPr lang="en-US" dirty="0" smtClean="0"/>
              <a:t>Induces more trust in consumer</a:t>
            </a:r>
          </a:p>
          <a:p>
            <a:r>
              <a:rPr lang="en-US" dirty="0" smtClean="0"/>
              <a:t>Add convenience to recurring payment</a:t>
            </a:r>
          </a:p>
          <a:p>
            <a:r>
              <a:rPr lang="en-US" dirty="0" smtClean="0"/>
              <a:t>Credit cards to facilitate low balance purchases</a:t>
            </a:r>
          </a:p>
          <a:p>
            <a:r>
              <a:rPr lang="en-US" dirty="0" smtClean="0"/>
              <a:t>Influence impulse buyers</a:t>
            </a:r>
          </a:p>
          <a:p>
            <a:endParaRPr lang="en-US" dirty="0"/>
          </a:p>
        </p:txBody>
      </p:sp>
    </p:spTree>
    <p:extLst>
      <p:ext uri="{BB962C8B-B14F-4D97-AF65-F5344CB8AC3E}">
        <p14:creationId xmlns:p14="http://schemas.microsoft.com/office/powerpoint/2010/main" val="3776564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e-payment</a:t>
            </a:r>
            <a:endParaRPr lang="en-US" dirty="0"/>
          </a:p>
        </p:txBody>
      </p:sp>
      <p:sp>
        <p:nvSpPr>
          <p:cNvPr id="3" name="Content Placeholder 2"/>
          <p:cNvSpPr>
            <a:spLocks noGrp="1"/>
          </p:cNvSpPr>
          <p:nvPr>
            <p:ph idx="1"/>
          </p:nvPr>
        </p:nvSpPr>
        <p:spPr/>
        <p:txBody>
          <a:bodyPr>
            <a:normAutofit/>
          </a:bodyPr>
          <a:lstStyle/>
          <a:p>
            <a:r>
              <a:rPr lang="en-US" dirty="0" smtClean="0"/>
              <a:t>Security concerns</a:t>
            </a:r>
          </a:p>
          <a:p>
            <a:pPr lvl="1"/>
            <a:r>
              <a:rPr lang="en-US" dirty="0" smtClean="0"/>
              <a:t>It is vulnerable to hacking and phishing attacks</a:t>
            </a:r>
          </a:p>
          <a:p>
            <a:pPr lvl="1"/>
            <a:r>
              <a:rPr lang="en-US" dirty="0"/>
              <a:t>These security concerns may make some people reluctant to use e-payment systems.</a:t>
            </a:r>
            <a:endParaRPr lang="en-US" dirty="0" smtClean="0"/>
          </a:p>
          <a:p>
            <a:r>
              <a:rPr lang="en-US" dirty="0" smtClean="0"/>
              <a:t>Disputed transaction</a:t>
            </a:r>
          </a:p>
          <a:p>
            <a:pPr lvl="1"/>
            <a:r>
              <a:rPr lang="en-US" dirty="0"/>
              <a:t>If someone uses your company's electronic money without your </a:t>
            </a:r>
            <a:r>
              <a:rPr lang="en-US" dirty="0" smtClean="0"/>
              <a:t>authorization, without </a:t>
            </a:r>
            <a:r>
              <a:rPr lang="en-US" dirty="0"/>
              <a:t>sufficient information about the person who performed the </a:t>
            </a:r>
            <a:r>
              <a:rPr lang="en-US" dirty="0" smtClean="0"/>
              <a:t>transaction, </a:t>
            </a:r>
            <a:r>
              <a:rPr lang="en-US" dirty="0"/>
              <a:t>it can be difficult to win the claim and receive a refund.</a:t>
            </a:r>
            <a:endParaRPr lang="en-US" dirty="0" smtClean="0"/>
          </a:p>
          <a:p>
            <a:r>
              <a:rPr lang="en-US" dirty="0" smtClean="0"/>
              <a:t>Increased business cost</a:t>
            </a:r>
          </a:p>
          <a:p>
            <a:pPr lvl="1"/>
            <a:r>
              <a:rPr lang="en-US" dirty="0"/>
              <a:t>Enterprises with in-house e-payment systems must incur additional costs in procuring, installing and maintaining sophisticated payment-security technologies.</a:t>
            </a:r>
            <a:endParaRPr lang="en-US" dirty="0"/>
          </a:p>
        </p:txBody>
      </p:sp>
    </p:spTree>
    <p:extLst>
      <p:ext uri="{BB962C8B-B14F-4D97-AF65-F5344CB8AC3E}">
        <p14:creationId xmlns:p14="http://schemas.microsoft.com/office/powerpoint/2010/main" val="1408448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111" y="366809"/>
            <a:ext cx="8610600" cy="1293028"/>
          </a:xfrm>
        </p:spPr>
        <p:txBody>
          <a:bodyPr/>
          <a:lstStyle/>
          <a:p>
            <a:r>
              <a:rPr lang="en-US" dirty="0" smtClean="0"/>
              <a:t>HOW EMAIL WORKS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251" y="1956943"/>
            <a:ext cx="1094053" cy="10689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613" y="1948070"/>
            <a:ext cx="759272" cy="12430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838" y="1930215"/>
            <a:ext cx="825371" cy="94020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4502" y="3490727"/>
            <a:ext cx="1400634" cy="1200543"/>
          </a:xfrm>
          <a:prstGeom prst="rect">
            <a:avLst/>
          </a:prstGeom>
        </p:spPr>
      </p:pic>
      <p:pic>
        <p:nvPicPr>
          <p:cNvPr id="8" name="Picture 7"/>
          <p:cNvPicPr>
            <a:picLocks noChangeAspect="1"/>
          </p:cNvPicPr>
          <p:nvPr/>
        </p:nvPicPr>
        <p:blipFill>
          <a:blip r:embed="rId6"/>
          <a:stretch>
            <a:fillRect/>
          </a:stretch>
        </p:blipFill>
        <p:spPr>
          <a:xfrm>
            <a:off x="2112349" y="3996802"/>
            <a:ext cx="1097375" cy="1249788"/>
          </a:xfrm>
          <a:prstGeom prst="rect">
            <a:avLst/>
          </a:prstGeom>
        </p:spPr>
      </p:pic>
      <p:pic>
        <p:nvPicPr>
          <p:cNvPr id="9" name="Picture 8"/>
          <p:cNvPicPr>
            <a:picLocks noChangeAspect="1"/>
          </p:cNvPicPr>
          <p:nvPr/>
        </p:nvPicPr>
        <p:blipFill>
          <a:blip r:embed="rId6"/>
          <a:stretch>
            <a:fillRect/>
          </a:stretch>
        </p:blipFill>
        <p:spPr>
          <a:xfrm>
            <a:off x="3885490" y="5205399"/>
            <a:ext cx="1097375" cy="1249788"/>
          </a:xfrm>
          <a:prstGeom prst="rect">
            <a:avLst/>
          </a:prstGeom>
        </p:spPr>
      </p:pic>
      <p:pic>
        <p:nvPicPr>
          <p:cNvPr id="10" name="Picture 9"/>
          <p:cNvPicPr>
            <a:picLocks noChangeAspect="1"/>
          </p:cNvPicPr>
          <p:nvPr/>
        </p:nvPicPr>
        <p:blipFill>
          <a:blip r:embed="rId6"/>
          <a:stretch>
            <a:fillRect/>
          </a:stretch>
        </p:blipFill>
        <p:spPr>
          <a:xfrm>
            <a:off x="6080048" y="4815786"/>
            <a:ext cx="1097375" cy="1249788"/>
          </a:xfrm>
          <a:prstGeom prst="rect">
            <a:avLst/>
          </a:prstGeom>
        </p:spPr>
      </p:pic>
      <p:cxnSp>
        <p:nvCxnSpPr>
          <p:cNvPr id="13" name="Straight Arrow Connector 12"/>
          <p:cNvCxnSpPr/>
          <p:nvPr/>
        </p:nvCxnSpPr>
        <p:spPr>
          <a:xfrm flipV="1">
            <a:off x="3578087" y="2377440"/>
            <a:ext cx="803082" cy="15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80598" y="2401294"/>
            <a:ext cx="850790" cy="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154309" y="3522427"/>
            <a:ext cx="818985" cy="62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236181" y="4134678"/>
            <a:ext cx="1001864" cy="44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90908" y="5486400"/>
            <a:ext cx="946205" cy="42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287617" y="5430741"/>
            <a:ext cx="659959" cy="34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299297" y="5303521"/>
            <a:ext cx="683813" cy="2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299297" y="5716988"/>
            <a:ext cx="922352" cy="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9701" y="4586626"/>
            <a:ext cx="1311965" cy="1431961"/>
          </a:xfrm>
          <a:prstGeom prst="rect">
            <a:avLst/>
          </a:prstGeom>
        </p:spPr>
      </p:pic>
      <p:sp>
        <p:nvSpPr>
          <p:cNvPr id="33" name="TextBox 32"/>
          <p:cNvSpPr txBox="1"/>
          <p:nvPr/>
        </p:nvSpPr>
        <p:spPr>
          <a:xfrm>
            <a:off x="4651513" y="2870421"/>
            <a:ext cx="779227" cy="369332"/>
          </a:xfrm>
          <a:prstGeom prst="rect">
            <a:avLst/>
          </a:prstGeom>
          <a:noFill/>
        </p:spPr>
        <p:txBody>
          <a:bodyPr wrap="square" rtlCol="0">
            <a:spAutoFit/>
          </a:bodyPr>
          <a:lstStyle/>
          <a:p>
            <a:r>
              <a:rPr lang="en-US" dirty="0" smtClean="0"/>
              <a:t>SMTP</a:t>
            </a:r>
            <a:endParaRPr lang="en-US" dirty="0"/>
          </a:p>
        </p:txBody>
      </p:sp>
      <p:sp>
        <p:nvSpPr>
          <p:cNvPr id="35" name="Rectangle 34"/>
          <p:cNvSpPr/>
          <p:nvPr/>
        </p:nvSpPr>
        <p:spPr>
          <a:xfrm flipH="1">
            <a:off x="7250061" y="3241352"/>
            <a:ext cx="907978" cy="368540"/>
          </a:xfrm>
          <a:prstGeom prst="rect">
            <a:avLst/>
          </a:prstGeom>
        </p:spPr>
        <p:txBody>
          <a:bodyPr wrap="square">
            <a:spAutoFit/>
          </a:bodyPr>
          <a:lstStyle/>
          <a:p>
            <a:r>
              <a:rPr lang="en-US" dirty="0" smtClean="0"/>
              <a:t>DNS</a:t>
            </a:r>
            <a:endParaRPr lang="en-US" dirty="0"/>
          </a:p>
        </p:txBody>
      </p:sp>
      <p:sp>
        <p:nvSpPr>
          <p:cNvPr id="36" name="Rectangle 35"/>
          <p:cNvSpPr/>
          <p:nvPr/>
        </p:nvSpPr>
        <p:spPr>
          <a:xfrm rot="10800000" flipV="1">
            <a:off x="2027583" y="3434237"/>
            <a:ext cx="1359672" cy="369332"/>
          </a:xfrm>
          <a:prstGeom prst="rect">
            <a:avLst/>
          </a:prstGeom>
        </p:spPr>
        <p:txBody>
          <a:bodyPr wrap="square">
            <a:spAutoFit/>
          </a:bodyPr>
          <a:lstStyle/>
          <a:p>
            <a:r>
              <a:rPr lang="en-US" dirty="0" smtClean="0"/>
              <a:t>Domain</a:t>
            </a:r>
            <a:endParaRPr lang="en-US" dirty="0"/>
          </a:p>
        </p:txBody>
      </p:sp>
      <p:sp>
        <p:nvSpPr>
          <p:cNvPr id="37" name="Rectangle 36"/>
          <p:cNvSpPr/>
          <p:nvPr/>
        </p:nvSpPr>
        <p:spPr>
          <a:xfrm>
            <a:off x="4993419" y="5829656"/>
            <a:ext cx="922351" cy="369332"/>
          </a:xfrm>
          <a:prstGeom prst="rect">
            <a:avLst/>
          </a:prstGeom>
        </p:spPr>
        <p:txBody>
          <a:bodyPr wrap="square">
            <a:spAutoFit/>
          </a:bodyPr>
          <a:lstStyle/>
          <a:p>
            <a:r>
              <a:rPr lang="en-US" dirty="0" smtClean="0"/>
              <a:t>MTA</a:t>
            </a:r>
            <a:endParaRPr lang="en-US" dirty="0"/>
          </a:p>
        </p:txBody>
      </p:sp>
      <p:sp>
        <p:nvSpPr>
          <p:cNvPr id="39" name="Rectangle 38"/>
          <p:cNvSpPr/>
          <p:nvPr/>
        </p:nvSpPr>
        <p:spPr>
          <a:xfrm rot="10800000" flipV="1">
            <a:off x="6217998" y="4222653"/>
            <a:ext cx="807502" cy="646331"/>
          </a:xfrm>
          <a:prstGeom prst="rect">
            <a:avLst/>
          </a:prstGeom>
        </p:spPr>
        <p:txBody>
          <a:bodyPr wrap="square">
            <a:spAutoFit/>
          </a:bodyPr>
          <a:lstStyle/>
          <a:p>
            <a:r>
              <a:rPr lang="en-US" dirty="0" smtClean="0"/>
              <a:t>User </a:t>
            </a:r>
            <a:r>
              <a:rPr lang="en-US" dirty="0" err="1" smtClean="0"/>
              <a:t>acc</a:t>
            </a:r>
            <a:endParaRPr lang="en-US" dirty="0"/>
          </a:p>
        </p:txBody>
      </p:sp>
      <p:sp>
        <p:nvSpPr>
          <p:cNvPr id="40" name="TextBox 39"/>
          <p:cNvSpPr txBox="1"/>
          <p:nvPr/>
        </p:nvSpPr>
        <p:spPr>
          <a:xfrm>
            <a:off x="7307675" y="4979008"/>
            <a:ext cx="970059" cy="369332"/>
          </a:xfrm>
          <a:prstGeom prst="rect">
            <a:avLst/>
          </a:prstGeom>
          <a:noFill/>
        </p:spPr>
        <p:txBody>
          <a:bodyPr wrap="square" rtlCol="0">
            <a:spAutoFit/>
          </a:bodyPr>
          <a:lstStyle/>
          <a:p>
            <a:r>
              <a:rPr lang="en-US" dirty="0" smtClean="0"/>
              <a:t>IMAP</a:t>
            </a:r>
            <a:endParaRPr lang="en-US" dirty="0"/>
          </a:p>
        </p:txBody>
      </p:sp>
      <p:sp>
        <p:nvSpPr>
          <p:cNvPr id="41" name="TextBox 40"/>
          <p:cNvSpPr txBox="1"/>
          <p:nvPr/>
        </p:nvSpPr>
        <p:spPr>
          <a:xfrm rot="10800000" flipV="1">
            <a:off x="7420924" y="5866768"/>
            <a:ext cx="835905" cy="369332"/>
          </a:xfrm>
          <a:prstGeom prst="rect">
            <a:avLst/>
          </a:prstGeom>
          <a:noFill/>
        </p:spPr>
        <p:txBody>
          <a:bodyPr wrap="square" rtlCol="0">
            <a:spAutoFit/>
          </a:bodyPr>
          <a:lstStyle/>
          <a:p>
            <a:r>
              <a:rPr lang="en-US" dirty="0" smtClean="0"/>
              <a:t>IPOP</a:t>
            </a:r>
            <a:endParaRPr lang="en-US" dirty="0"/>
          </a:p>
        </p:txBody>
      </p:sp>
    </p:spTree>
    <p:extLst>
      <p:ext uri="{BB962C8B-B14F-4D97-AF65-F5344CB8AC3E}">
        <p14:creationId xmlns:p14="http://schemas.microsoft.com/office/powerpoint/2010/main" val="3463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p:bldP spid="39"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email works?</a:t>
            </a:r>
            <a:endParaRPr lang="en-US" dirty="0"/>
          </a:p>
        </p:txBody>
      </p:sp>
      <p:sp>
        <p:nvSpPr>
          <p:cNvPr id="3" name="Content Placeholder 2"/>
          <p:cNvSpPr>
            <a:spLocks noGrp="1"/>
          </p:cNvSpPr>
          <p:nvPr>
            <p:ph idx="1"/>
          </p:nvPr>
        </p:nvSpPr>
        <p:spPr/>
        <p:txBody>
          <a:bodyPr/>
          <a:lstStyle/>
          <a:p>
            <a:r>
              <a:rPr lang="en-US" dirty="0"/>
              <a:t>The email gets sent by the client to an outgoing mail server via Simple Mail Transfer Protocol</a:t>
            </a:r>
            <a:r>
              <a:rPr lang="en-US" dirty="0" smtClean="0"/>
              <a:t>.</a:t>
            </a:r>
          </a:p>
          <a:p>
            <a:r>
              <a:rPr lang="en-US" dirty="0" smtClean="0"/>
              <a:t>SMTP contacts DNS to translate domain name to IP address</a:t>
            </a:r>
          </a:p>
          <a:p>
            <a:r>
              <a:rPr lang="en-US" dirty="0"/>
              <a:t>Then, it finds out if that domain has any “MX” or mail exchange servers on it and makes a note of it. </a:t>
            </a:r>
            <a:endParaRPr lang="en-US" dirty="0" smtClean="0"/>
          </a:p>
          <a:p>
            <a:r>
              <a:rPr lang="en-US" dirty="0"/>
              <a:t>Now that the SMTP server has the proper info, the message gets sent from that server to the target domain’s mail exchange </a:t>
            </a:r>
            <a:r>
              <a:rPr lang="en-US" dirty="0" smtClean="0"/>
              <a:t>server</a:t>
            </a:r>
          </a:p>
          <a:p>
            <a:r>
              <a:rPr lang="en-US" dirty="0"/>
              <a:t>This server is referred to as an MTA, or Mail Transfer </a:t>
            </a:r>
            <a:r>
              <a:rPr lang="en-US" dirty="0" smtClean="0"/>
              <a:t>Agent</a:t>
            </a:r>
          </a:p>
          <a:p>
            <a:r>
              <a:rPr lang="en-US" dirty="0" smtClean="0"/>
              <a:t>MTA decides where to put the mail</a:t>
            </a:r>
          </a:p>
          <a:p>
            <a:r>
              <a:rPr lang="en-US" dirty="0" smtClean="0"/>
              <a:t>Receiver fetches the mail using client via IMAP, IPOP</a:t>
            </a:r>
            <a:endParaRPr lang="en-US" dirty="0"/>
          </a:p>
        </p:txBody>
      </p:sp>
    </p:spTree>
    <p:extLst>
      <p:ext uri="{BB962C8B-B14F-4D97-AF65-F5344CB8AC3E}">
        <p14:creationId xmlns:p14="http://schemas.microsoft.com/office/powerpoint/2010/main" val="2812850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HTML/CSS/xml</a:t>
            </a:r>
            <a:endParaRPr lang="en-US" dirty="0"/>
          </a:p>
        </p:txBody>
      </p:sp>
      <p:sp>
        <p:nvSpPr>
          <p:cNvPr id="3" name="Content Placeholder 2"/>
          <p:cNvSpPr>
            <a:spLocks noGrp="1"/>
          </p:cNvSpPr>
          <p:nvPr>
            <p:ph idx="1"/>
          </p:nvPr>
        </p:nvSpPr>
        <p:spPr/>
        <p:txBody>
          <a:bodyPr/>
          <a:lstStyle/>
          <a:p>
            <a:r>
              <a:rPr lang="en-US" dirty="0"/>
              <a:t>Hypertext Markup Language (</a:t>
            </a:r>
            <a:r>
              <a:rPr lang="en-US" b="1" dirty="0"/>
              <a:t>HTML</a:t>
            </a:r>
            <a:r>
              <a:rPr lang="en-US" dirty="0"/>
              <a:t>) is the standard markup language for documents designed to be displayed in a web </a:t>
            </a:r>
            <a:r>
              <a:rPr lang="en-US" dirty="0" smtClean="0"/>
              <a:t>browser.</a:t>
            </a:r>
          </a:p>
          <a:p>
            <a:r>
              <a:rPr lang="en-US" b="1" dirty="0"/>
              <a:t>HTML</a:t>
            </a:r>
            <a:r>
              <a:rPr lang="en-US" dirty="0"/>
              <a:t> is </a:t>
            </a:r>
            <a:r>
              <a:rPr lang="en-US" b="1" dirty="0"/>
              <a:t>used</a:t>
            </a:r>
            <a:r>
              <a:rPr lang="en-US" dirty="0"/>
              <a:t> to create electronic documents (called pages) that are displayed on the World Wide Web. Each page contains a series of connections to other pages called hyperlinks</a:t>
            </a:r>
            <a:r>
              <a:rPr lang="en-US" dirty="0" smtClean="0"/>
              <a:t>.</a:t>
            </a:r>
          </a:p>
          <a:p>
            <a:r>
              <a:rPr lang="en-US" dirty="0"/>
              <a:t>It can be assisted by technologies such as Cascading Style Sheets (CSS) and scripting languages such as JavaScript</a:t>
            </a:r>
            <a:r>
              <a:rPr lang="en-US" dirty="0" smtClean="0"/>
              <a:t>.</a:t>
            </a:r>
          </a:p>
          <a:p>
            <a:r>
              <a:rPr lang="en-US" dirty="0" smtClean="0"/>
              <a:t>HTML consists of tags such as &lt;body&gt; &lt;/body&gt;, &lt;h1&gt; </a:t>
            </a:r>
            <a:r>
              <a:rPr lang="en-US" dirty="0" err="1" smtClean="0"/>
              <a:t>etc</a:t>
            </a:r>
            <a:endParaRPr lang="en-US" dirty="0" smtClean="0"/>
          </a:p>
          <a:p>
            <a:r>
              <a:rPr lang="en-US" b="1" dirty="0"/>
              <a:t>HTML tags</a:t>
            </a:r>
            <a:r>
              <a:rPr lang="en-US" dirty="0"/>
              <a:t> are the hidden keywords within a web page that define how your web browser must format and display the content. Most </a:t>
            </a:r>
            <a:r>
              <a:rPr lang="en-US" b="1" dirty="0"/>
              <a:t>tags</a:t>
            </a:r>
            <a:r>
              <a:rPr lang="en-US" dirty="0"/>
              <a:t> must have two parts, an opening and a closing part</a:t>
            </a:r>
            <a:endParaRPr lang="en-US" dirty="0"/>
          </a:p>
        </p:txBody>
      </p:sp>
    </p:spTree>
    <p:extLst>
      <p:ext uri="{BB962C8B-B14F-4D97-AF65-F5344CB8AC3E}">
        <p14:creationId xmlns:p14="http://schemas.microsoft.com/office/powerpoint/2010/main" val="1489485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Wired vs Wireless Network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4090210"/>
              </p:ext>
            </p:extLst>
          </p:nvPr>
        </p:nvGraphicFramePr>
        <p:xfrm>
          <a:off x="1081377" y="1876507"/>
          <a:ext cx="10376453" cy="4893233"/>
        </p:xfrm>
        <a:graphic>
          <a:graphicData uri="http://schemas.openxmlformats.org/drawingml/2006/table">
            <a:tbl>
              <a:tblPr firstRow="1" bandRow="1">
                <a:tableStyleId>{5C22544A-7EE6-4342-B048-85BDC9FD1C3A}</a:tableStyleId>
              </a:tblPr>
              <a:tblGrid>
                <a:gridCol w="1789987">
                  <a:extLst>
                    <a:ext uri="{9D8B030D-6E8A-4147-A177-3AD203B41FA5}">
                      <a16:colId xmlns:a16="http://schemas.microsoft.com/office/drawing/2014/main" val="989778292"/>
                    </a:ext>
                  </a:extLst>
                </a:gridCol>
                <a:gridCol w="3667659">
                  <a:extLst>
                    <a:ext uri="{9D8B030D-6E8A-4147-A177-3AD203B41FA5}">
                      <a16:colId xmlns:a16="http://schemas.microsoft.com/office/drawing/2014/main" val="1320430970"/>
                    </a:ext>
                  </a:extLst>
                </a:gridCol>
                <a:gridCol w="4918807">
                  <a:extLst>
                    <a:ext uri="{9D8B030D-6E8A-4147-A177-3AD203B41FA5}">
                      <a16:colId xmlns:a16="http://schemas.microsoft.com/office/drawing/2014/main" val="2540800000"/>
                    </a:ext>
                  </a:extLst>
                </a:gridCol>
              </a:tblGrid>
              <a:tr h="589987">
                <a:tc>
                  <a:txBody>
                    <a:bodyPr/>
                    <a:lstStyle/>
                    <a:p>
                      <a:r>
                        <a:rPr lang="en-US" dirty="0" smtClean="0"/>
                        <a:t>Comparison</a:t>
                      </a:r>
                      <a:r>
                        <a:rPr lang="en-US" baseline="0" dirty="0" smtClean="0"/>
                        <a:t> Basis</a:t>
                      </a:r>
                      <a:endParaRPr lang="en-US" dirty="0"/>
                    </a:p>
                  </a:txBody>
                  <a:tcPr/>
                </a:tc>
                <a:tc>
                  <a:txBody>
                    <a:bodyPr/>
                    <a:lstStyle/>
                    <a:p>
                      <a:r>
                        <a:rPr lang="en-US" dirty="0" smtClean="0"/>
                        <a:t>Wired</a:t>
                      </a:r>
                      <a:r>
                        <a:rPr lang="en-US" baseline="0" dirty="0" smtClean="0"/>
                        <a:t> Network</a:t>
                      </a:r>
                      <a:endParaRPr lang="en-US" dirty="0"/>
                    </a:p>
                  </a:txBody>
                  <a:tcPr/>
                </a:tc>
                <a:tc>
                  <a:txBody>
                    <a:bodyPr/>
                    <a:lstStyle/>
                    <a:p>
                      <a:r>
                        <a:rPr lang="en-US" dirty="0" smtClean="0"/>
                        <a:t>Wireless Network</a:t>
                      </a:r>
                      <a:endParaRPr lang="en-US" dirty="0"/>
                    </a:p>
                  </a:txBody>
                  <a:tcPr/>
                </a:tc>
                <a:extLst>
                  <a:ext uri="{0D108BD9-81ED-4DB2-BD59-A6C34878D82A}">
                    <a16:rowId xmlns:a16="http://schemas.microsoft.com/office/drawing/2014/main" val="2012185722"/>
                  </a:ext>
                </a:extLst>
              </a:tr>
              <a:tr h="1095690">
                <a:tc>
                  <a:txBody>
                    <a:bodyPr/>
                    <a:lstStyle/>
                    <a:p>
                      <a:endParaRPr lang="en-US" dirty="0"/>
                    </a:p>
                  </a:txBody>
                  <a:tcPr/>
                </a:tc>
                <a:tc>
                  <a:txBody>
                    <a:bodyPr/>
                    <a:lstStyle/>
                    <a:p>
                      <a:r>
                        <a:rPr lang="en-US" sz="1800" b="0" i="0" kern="1200" dirty="0" smtClean="0">
                          <a:solidFill>
                            <a:schemeClr val="dk1"/>
                          </a:solidFill>
                          <a:effectLst/>
                          <a:latin typeface="+mn-lt"/>
                          <a:ea typeface="+mn-ea"/>
                          <a:cs typeface="+mn-cs"/>
                        </a:rPr>
                        <a:t>The wired networks require that the cables are connected to each and every one of the nodes in the network.</a:t>
                      </a:r>
                      <a:endParaRPr lang="en-US" dirty="0"/>
                    </a:p>
                  </a:txBody>
                  <a:tcPr/>
                </a:tc>
                <a:tc>
                  <a:txBody>
                    <a:bodyPr/>
                    <a:lstStyle/>
                    <a:p>
                      <a:r>
                        <a:rPr lang="en-US" sz="1800" b="0" i="0" kern="1200" dirty="0" smtClean="0">
                          <a:solidFill>
                            <a:schemeClr val="dk1"/>
                          </a:solidFill>
                          <a:effectLst/>
                          <a:latin typeface="+mn-lt"/>
                          <a:ea typeface="+mn-ea"/>
                          <a:cs typeface="+mn-cs"/>
                        </a:rPr>
                        <a:t>Wireless devices require WLAN cards and access points for communication.</a:t>
                      </a:r>
                      <a:endParaRPr lang="en-US" dirty="0"/>
                    </a:p>
                  </a:txBody>
                  <a:tcPr/>
                </a:tc>
                <a:extLst>
                  <a:ext uri="{0D108BD9-81ED-4DB2-BD59-A6C34878D82A}">
                    <a16:rowId xmlns:a16="http://schemas.microsoft.com/office/drawing/2014/main" val="1031783253"/>
                  </a:ext>
                </a:extLst>
              </a:tr>
              <a:tr h="1348541">
                <a:tc>
                  <a:txBody>
                    <a:bodyPr/>
                    <a:lstStyle/>
                    <a:p>
                      <a:r>
                        <a:rPr lang="en-US" dirty="0" smtClean="0"/>
                        <a:t>Cost</a:t>
                      </a:r>
                      <a:endParaRPr lang="en-US" dirty="0"/>
                    </a:p>
                  </a:txBody>
                  <a:tcPr/>
                </a:tc>
                <a:tc>
                  <a:txBody>
                    <a:bodyPr/>
                    <a:lstStyle/>
                    <a:p>
                      <a:r>
                        <a:rPr lang="en-US" sz="1800" b="0" i="0" kern="1200" dirty="0" smtClean="0">
                          <a:solidFill>
                            <a:schemeClr val="dk1"/>
                          </a:solidFill>
                          <a:effectLst/>
                          <a:latin typeface="+mn-lt"/>
                          <a:ea typeface="+mn-ea"/>
                          <a:cs typeface="+mn-cs"/>
                        </a:rPr>
                        <a:t>The cost of a wired network is lower compared to the wireless network since Ethernet, cables, and switches are not expensive.</a:t>
                      </a:r>
                      <a:endParaRPr lang="en-US" dirty="0"/>
                    </a:p>
                  </a:txBody>
                  <a:tcPr/>
                </a:tc>
                <a:tc>
                  <a:txBody>
                    <a:bodyPr/>
                    <a:lstStyle/>
                    <a:p>
                      <a:r>
                        <a:rPr lang="en-US" sz="1800" b="0" i="0" kern="1200" dirty="0" smtClean="0">
                          <a:solidFill>
                            <a:schemeClr val="dk1"/>
                          </a:solidFill>
                          <a:effectLst/>
                          <a:latin typeface="+mn-lt"/>
                          <a:ea typeface="+mn-ea"/>
                          <a:cs typeface="+mn-cs"/>
                        </a:rPr>
                        <a:t>Wireless networks require equipment such as wireless adapters and access points that are quite expensive. The cost of wireless networks is high compared to wired networks.</a:t>
                      </a:r>
                      <a:endParaRPr lang="en-US" dirty="0"/>
                    </a:p>
                  </a:txBody>
                  <a:tcPr/>
                </a:tc>
                <a:extLst>
                  <a:ext uri="{0D108BD9-81ED-4DB2-BD59-A6C34878D82A}">
                    <a16:rowId xmlns:a16="http://schemas.microsoft.com/office/drawing/2014/main" val="1168631007"/>
                  </a:ext>
                </a:extLst>
              </a:tr>
              <a:tr h="1601393">
                <a:tc>
                  <a:txBody>
                    <a:bodyPr/>
                    <a:lstStyle/>
                    <a:p>
                      <a:r>
                        <a:rPr lang="en-US" dirty="0" smtClean="0"/>
                        <a:t>Speed</a:t>
                      </a:r>
                      <a:endParaRPr lang="en-US" dirty="0"/>
                    </a:p>
                  </a:txBody>
                  <a:tcPr/>
                </a:tc>
                <a:tc>
                  <a:txBody>
                    <a:bodyPr/>
                    <a:lstStyle/>
                    <a:p>
                      <a:r>
                        <a:rPr lang="en-US" sz="1800" b="0" i="0" kern="1200" dirty="0" smtClean="0">
                          <a:solidFill>
                            <a:schemeClr val="dk1"/>
                          </a:solidFill>
                          <a:effectLst/>
                          <a:latin typeface="+mn-lt"/>
                          <a:ea typeface="+mn-ea"/>
                          <a:cs typeface="+mn-cs"/>
                        </a:rPr>
                        <a:t>The wired network can offer a bandwidth of 100 Mbps with Fast Ethernet technology.</a:t>
                      </a:r>
                      <a:endParaRPr lang="en-US" dirty="0"/>
                    </a:p>
                  </a:txBody>
                  <a:tcPr/>
                </a:tc>
                <a:tc>
                  <a:txBody>
                    <a:bodyPr/>
                    <a:lstStyle/>
                    <a:p>
                      <a:r>
                        <a:rPr lang="en-US" sz="1800" b="0" i="0" kern="1200" dirty="0" smtClean="0">
                          <a:solidFill>
                            <a:schemeClr val="dk1"/>
                          </a:solidFill>
                          <a:effectLst/>
                          <a:latin typeface="+mn-lt"/>
                          <a:ea typeface="+mn-ea"/>
                          <a:cs typeface="+mn-cs"/>
                        </a:rPr>
                        <a:t>The maximum bandwidth provided by the wireless network is approximately 11Mpbs.</a:t>
                      </a:r>
                      <a:endParaRPr lang="en-US" dirty="0"/>
                    </a:p>
                  </a:txBody>
                  <a:tcPr/>
                </a:tc>
                <a:extLst>
                  <a:ext uri="{0D108BD9-81ED-4DB2-BD59-A6C34878D82A}">
                    <a16:rowId xmlns:a16="http://schemas.microsoft.com/office/drawing/2014/main" val="3551774475"/>
                  </a:ext>
                </a:extLst>
              </a:tr>
            </a:tbl>
          </a:graphicData>
        </a:graphic>
      </p:graphicFrame>
    </p:spTree>
    <p:extLst>
      <p:ext uri="{BB962C8B-B14F-4D97-AF65-F5344CB8AC3E}">
        <p14:creationId xmlns:p14="http://schemas.microsoft.com/office/powerpoint/2010/main" val="1716082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a:t>Cascading Style Sheets is a style sheet language used for describing the presentation of a document written in a markup language like </a:t>
            </a:r>
            <a:r>
              <a:rPr lang="en-US" dirty="0" smtClean="0"/>
              <a:t>HTML</a:t>
            </a:r>
          </a:p>
          <a:p>
            <a:r>
              <a:rPr lang="en-US" dirty="0"/>
              <a:t>Cascading Style Sheets (CSS) is a simple mechanism for adding style (e.g., fonts, colors, spacing) to Web documents</a:t>
            </a:r>
            <a:r>
              <a:rPr lang="en-US" dirty="0" smtClean="0"/>
              <a:t>.</a:t>
            </a:r>
          </a:p>
          <a:p>
            <a:r>
              <a:rPr lang="en-US" dirty="0" smtClean="0"/>
              <a:t>CSS can be added to HTML in 3 ways:</a:t>
            </a:r>
          </a:p>
          <a:p>
            <a:pPr lvl="1"/>
            <a:r>
              <a:rPr lang="en-US" dirty="0"/>
              <a:t>Inline - by using the style attribute in HTML elements.</a:t>
            </a:r>
          </a:p>
          <a:p>
            <a:pPr lvl="1"/>
            <a:r>
              <a:rPr lang="en-US" dirty="0"/>
              <a:t>Internal - by using a &lt;style&gt; element in the &lt;head&gt; section.</a:t>
            </a:r>
          </a:p>
          <a:p>
            <a:pPr lvl="1"/>
            <a:r>
              <a:rPr lang="en-US" dirty="0"/>
              <a:t>External - by using an external </a:t>
            </a:r>
            <a:r>
              <a:rPr lang="en-US" b="1" dirty="0"/>
              <a:t>CSS</a:t>
            </a:r>
            <a:r>
              <a:rPr lang="en-US" dirty="0"/>
              <a:t> file.</a:t>
            </a:r>
          </a:p>
          <a:p>
            <a:pPr marL="457200" lvl="1" indent="0">
              <a:buNone/>
            </a:pPr>
            <a:endParaRPr lang="en-US" dirty="0"/>
          </a:p>
        </p:txBody>
      </p:sp>
    </p:spTree>
    <p:extLst>
      <p:ext uri="{BB962C8B-B14F-4D97-AF65-F5344CB8AC3E}">
        <p14:creationId xmlns:p14="http://schemas.microsoft.com/office/powerpoint/2010/main" val="2098724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r>
              <a:rPr lang="en-US" b="1" dirty="0"/>
              <a:t>XML</a:t>
            </a:r>
            <a:r>
              <a:rPr lang="en-US" dirty="0"/>
              <a:t> stands for Extensible Markup Language</a:t>
            </a:r>
            <a:r>
              <a:rPr lang="en-US" dirty="0" smtClean="0"/>
              <a:t>.</a:t>
            </a:r>
          </a:p>
          <a:p>
            <a:r>
              <a:rPr lang="en-US" dirty="0"/>
              <a:t>It is a text-based markup language derived from Standard Generalized Markup Language (SGML</a:t>
            </a:r>
            <a:r>
              <a:rPr lang="en-US" dirty="0" smtClean="0"/>
              <a:t>).</a:t>
            </a:r>
          </a:p>
          <a:p>
            <a:r>
              <a:rPr lang="en-US" dirty="0"/>
              <a:t>XML was designed to be </a:t>
            </a:r>
            <a:r>
              <a:rPr lang="en-US" dirty="0" smtClean="0"/>
              <a:t>self-descriptive</a:t>
            </a:r>
          </a:p>
          <a:p>
            <a:r>
              <a:rPr lang="en-US" dirty="0"/>
              <a:t>XML was designed to store and transport </a:t>
            </a:r>
            <a:r>
              <a:rPr lang="en-US" dirty="0" smtClean="0"/>
              <a:t>data</a:t>
            </a:r>
          </a:p>
          <a:p>
            <a:r>
              <a:rPr lang="en-US" dirty="0"/>
              <a:t>XML is just information wrapped in tags</a:t>
            </a:r>
            <a:r>
              <a:rPr lang="en-US" dirty="0" smtClean="0"/>
              <a:t>.</a:t>
            </a:r>
          </a:p>
          <a:p>
            <a:r>
              <a:rPr lang="en-US" b="1" dirty="0"/>
              <a:t>XML Does</a:t>
            </a:r>
            <a:r>
              <a:rPr lang="en-US" dirty="0"/>
              <a:t> Not Use </a:t>
            </a:r>
            <a:r>
              <a:rPr lang="en-US" b="1" dirty="0"/>
              <a:t>Predefined Tags</a:t>
            </a:r>
            <a:endParaRPr lang="en-US" dirty="0"/>
          </a:p>
        </p:txBody>
      </p:sp>
    </p:spTree>
    <p:extLst>
      <p:ext uri="{BB962C8B-B14F-4D97-AF65-F5344CB8AC3E}">
        <p14:creationId xmlns:p14="http://schemas.microsoft.com/office/powerpoint/2010/main" val="1892439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normAutofit lnSpcReduction="10000"/>
          </a:bodyPr>
          <a:lstStyle/>
          <a:p>
            <a:r>
              <a:rPr lang="en-US" dirty="0"/>
              <a:t>&lt;note&gt;</a:t>
            </a:r>
            <a:r>
              <a:rPr lang="en-US" dirty="0"/>
              <a:t/>
            </a:r>
            <a:br>
              <a:rPr lang="en-US" dirty="0"/>
            </a:br>
            <a:r>
              <a:rPr lang="en-US" dirty="0"/>
              <a:t>  &lt;</a:t>
            </a:r>
            <a:r>
              <a:rPr lang="en-US" dirty="0" smtClean="0"/>
              <a:t>to&gt;Student&lt;/</a:t>
            </a:r>
            <a:r>
              <a:rPr lang="en-US" dirty="0"/>
              <a:t>to&gt;</a:t>
            </a:r>
            <a:r>
              <a:rPr lang="en-US" dirty="0"/>
              <a:t/>
            </a:r>
            <a:br>
              <a:rPr lang="en-US" dirty="0"/>
            </a:br>
            <a:r>
              <a:rPr lang="en-US" dirty="0"/>
              <a:t>  &lt;</a:t>
            </a:r>
            <a:r>
              <a:rPr lang="en-US" dirty="0" smtClean="0"/>
              <a:t>from&gt;NCIT&lt;/</a:t>
            </a:r>
            <a:r>
              <a:rPr lang="en-US" dirty="0"/>
              <a:t>from&gt;</a:t>
            </a:r>
            <a:r>
              <a:rPr lang="en-US" dirty="0"/>
              <a:t/>
            </a:r>
            <a:br>
              <a:rPr lang="en-US" dirty="0"/>
            </a:br>
            <a:r>
              <a:rPr lang="en-US" dirty="0"/>
              <a:t>  &lt;heading&gt;Reminder&lt;/heading&gt;</a:t>
            </a:r>
            <a:r>
              <a:rPr lang="en-US" dirty="0"/>
              <a:t/>
            </a:r>
            <a:br>
              <a:rPr lang="en-US" dirty="0"/>
            </a:br>
            <a:r>
              <a:rPr lang="en-US" dirty="0"/>
              <a:t>  &lt;body&gt;Don't forget </a:t>
            </a:r>
            <a:r>
              <a:rPr lang="en-US" dirty="0" smtClean="0"/>
              <a:t>to live!&lt;/</a:t>
            </a:r>
            <a:r>
              <a:rPr lang="en-US" dirty="0"/>
              <a:t>body&gt;</a:t>
            </a:r>
            <a:r>
              <a:rPr lang="en-US" dirty="0"/>
              <a:t/>
            </a:r>
            <a:br>
              <a:rPr lang="en-US" dirty="0"/>
            </a:br>
            <a:r>
              <a:rPr lang="en-US" dirty="0"/>
              <a:t>&lt;/note</a:t>
            </a:r>
            <a:r>
              <a:rPr lang="en-US" dirty="0" smtClean="0"/>
              <a:t>&gt;</a:t>
            </a:r>
          </a:p>
          <a:p>
            <a:endParaRPr lang="en-US" dirty="0"/>
          </a:p>
          <a:p>
            <a:r>
              <a:rPr lang="en-US" dirty="0" smtClean="0"/>
              <a:t>Note</a:t>
            </a:r>
          </a:p>
          <a:p>
            <a:pPr lvl="1"/>
            <a:r>
              <a:rPr lang="en-US" dirty="0" smtClean="0"/>
              <a:t>To: Student</a:t>
            </a:r>
          </a:p>
          <a:p>
            <a:pPr lvl="1"/>
            <a:r>
              <a:rPr lang="en-US" dirty="0" smtClean="0"/>
              <a:t>From: College</a:t>
            </a:r>
            <a:endParaRPr lang="en-US" dirty="0"/>
          </a:p>
          <a:p>
            <a:r>
              <a:rPr lang="en-US" sz="2400" b="1" dirty="0" smtClean="0"/>
              <a:t>Reminder</a:t>
            </a:r>
          </a:p>
          <a:p>
            <a:r>
              <a:rPr lang="en-US" dirty="0" smtClean="0"/>
              <a:t>Don’t forget to live!</a:t>
            </a:r>
          </a:p>
        </p:txBody>
      </p:sp>
    </p:spTree>
    <p:extLst>
      <p:ext uri="{BB962C8B-B14F-4D97-AF65-F5344CB8AC3E}">
        <p14:creationId xmlns:p14="http://schemas.microsoft.com/office/powerpoint/2010/main" val="3771049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Wired vs Wireless Network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80881"/>
              </p:ext>
            </p:extLst>
          </p:nvPr>
        </p:nvGraphicFramePr>
        <p:xfrm>
          <a:off x="685800" y="2193925"/>
          <a:ext cx="10820400" cy="3388360"/>
        </p:xfrm>
        <a:graphic>
          <a:graphicData uri="http://schemas.openxmlformats.org/drawingml/2006/table">
            <a:tbl>
              <a:tblPr firstRow="1" bandRow="1">
                <a:tableStyleId>{5C22544A-7EE6-4342-B048-85BDC9FD1C3A}</a:tableStyleId>
              </a:tblPr>
              <a:tblGrid>
                <a:gridCol w="2200523">
                  <a:extLst>
                    <a:ext uri="{9D8B030D-6E8A-4147-A177-3AD203B41FA5}">
                      <a16:colId xmlns:a16="http://schemas.microsoft.com/office/drawing/2014/main" val="2780669542"/>
                    </a:ext>
                  </a:extLst>
                </a:gridCol>
                <a:gridCol w="3593990">
                  <a:extLst>
                    <a:ext uri="{9D8B030D-6E8A-4147-A177-3AD203B41FA5}">
                      <a16:colId xmlns:a16="http://schemas.microsoft.com/office/drawing/2014/main" val="2602441978"/>
                    </a:ext>
                  </a:extLst>
                </a:gridCol>
                <a:gridCol w="5025887">
                  <a:extLst>
                    <a:ext uri="{9D8B030D-6E8A-4147-A177-3AD203B41FA5}">
                      <a16:colId xmlns:a16="http://schemas.microsoft.com/office/drawing/2014/main" val="2814642201"/>
                    </a:ext>
                  </a:extLst>
                </a:gridCol>
              </a:tblGrid>
              <a:tr h="370840">
                <a:tc>
                  <a:txBody>
                    <a:bodyPr/>
                    <a:lstStyle/>
                    <a:p>
                      <a:endParaRPr lang="en-US" dirty="0"/>
                    </a:p>
                  </a:txBody>
                  <a:tcPr/>
                </a:tc>
                <a:tc>
                  <a:txBody>
                    <a:bodyPr/>
                    <a:lstStyle/>
                    <a:p>
                      <a:r>
                        <a:rPr lang="en-US" dirty="0" smtClean="0"/>
                        <a:t>Wired</a:t>
                      </a:r>
                      <a:r>
                        <a:rPr lang="en-US" baseline="0" dirty="0" smtClean="0"/>
                        <a:t> Network</a:t>
                      </a:r>
                      <a:endParaRPr lang="en-US" dirty="0"/>
                    </a:p>
                  </a:txBody>
                  <a:tcPr/>
                </a:tc>
                <a:tc>
                  <a:txBody>
                    <a:bodyPr/>
                    <a:lstStyle/>
                    <a:p>
                      <a:r>
                        <a:rPr lang="en-US" dirty="0" smtClean="0"/>
                        <a:t>Wireless Network</a:t>
                      </a:r>
                      <a:endParaRPr lang="en-US" dirty="0"/>
                    </a:p>
                  </a:txBody>
                  <a:tcPr/>
                </a:tc>
                <a:extLst>
                  <a:ext uri="{0D108BD9-81ED-4DB2-BD59-A6C34878D82A}">
                    <a16:rowId xmlns:a16="http://schemas.microsoft.com/office/drawing/2014/main" val="2068865537"/>
                  </a:ext>
                </a:extLst>
              </a:tr>
              <a:tr h="370840">
                <a:tc>
                  <a:txBody>
                    <a:bodyPr/>
                    <a:lstStyle/>
                    <a:p>
                      <a:r>
                        <a:rPr lang="en-US" dirty="0" smtClean="0"/>
                        <a:t>Reliability</a:t>
                      </a:r>
                      <a:endParaRPr lang="en-US" dirty="0"/>
                    </a:p>
                  </a:txBody>
                  <a:tcPr/>
                </a:tc>
                <a:tc>
                  <a:txBody>
                    <a:bodyPr/>
                    <a:lstStyle/>
                    <a:p>
                      <a:r>
                        <a:rPr lang="en-US" sz="1800" b="0" i="0" kern="1200" dirty="0" smtClean="0">
                          <a:solidFill>
                            <a:schemeClr val="dk1"/>
                          </a:solidFill>
                          <a:effectLst/>
                          <a:latin typeface="+mn-lt"/>
                          <a:ea typeface="+mn-ea"/>
                          <a:cs typeface="+mn-cs"/>
                        </a:rPr>
                        <a:t>Ethernet cables, the switches that are used in wired networks are reliable.</a:t>
                      </a:r>
                      <a:endParaRPr lang="en-US" dirty="0"/>
                    </a:p>
                  </a:txBody>
                  <a:tcPr/>
                </a:tc>
                <a:tc>
                  <a:txBody>
                    <a:bodyPr/>
                    <a:lstStyle/>
                    <a:p>
                      <a:r>
                        <a:rPr lang="en-US" sz="1800" b="0" i="0" kern="1200" dirty="0" smtClean="0">
                          <a:solidFill>
                            <a:schemeClr val="dk1"/>
                          </a:solidFill>
                          <a:effectLst/>
                          <a:latin typeface="+mn-lt"/>
                          <a:ea typeface="+mn-ea"/>
                          <a:cs typeface="+mn-cs"/>
                        </a:rPr>
                        <a:t>The reliability of the wireless network is lower compared to the wired network.</a:t>
                      </a:r>
                      <a:endParaRPr lang="en-US" dirty="0"/>
                    </a:p>
                  </a:txBody>
                  <a:tcPr/>
                </a:tc>
                <a:extLst>
                  <a:ext uri="{0D108BD9-81ED-4DB2-BD59-A6C34878D82A}">
                    <a16:rowId xmlns:a16="http://schemas.microsoft.com/office/drawing/2014/main" val="462953384"/>
                  </a:ext>
                </a:extLst>
              </a:tr>
              <a:tr h="370840">
                <a:tc>
                  <a:txBody>
                    <a:bodyPr/>
                    <a:lstStyle/>
                    <a:p>
                      <a:r>
                        <a:rPr lang="en-US" dirty="0" smtClean="0"/>
                        <a:t>Security</a:t>
                      </a:r>
                      <a:endParaRPr lang="en-US" dirty="0"/>
                    </a:p>
                  </a:txBody>
                  <a:tcPr/>
                </a:tc>
                <a:tc>
                  <a:txBody>
                    <a:bodyPr/>
                    <a:lstStyle/>
                    <a:p>
                      <a:r>
                        <a:rPr lang="en-US" sz="1800" b="0" i="0" kern="1200" dirty="0" smtClean="0">
                          <a:solidFill>
                            <a:schemeClr val="dk1"/>
                          </a:solidFill>
                          <a:effectLst/>
                          <a:latin typeface="+mn-lt"/>
                          <a:ea typeface="+mn-ea"/>
                          <a:cs typeface="+mn-cs"/>
                        </a:rPr>
                        <a:t>The security considerations for a wired network connected to the internet are firewalls. Firewall software can be installed on each computer.</a:t>
                      </a:r>
                      <a:endParaRPr lang="en-US" dirty="0"/>
                    </a:p>
                  </a:txBody>
                  <a:tcPr/>
                </a:tc>
                <a:tc>
                  <a:txBody>
                    <a:bodyPr/>
                    <a:lstStyle/>
                    <a:p>
                      <a:r>
                        <a:rPr lang="en-US" sz="1800" b="0" i="0" kern="1200" dirty="0" smtClean="0">
                          <a:solidFill>
                            <a:schemeClr val="dk1"/>
                          </a:solidFill>
                          <a:effectLst/>
                          <a:latin typeface="+mn-lt"/>
                          <a:ea typeface="+mn-ea"/>
                          <a:cs typeface="+mn-cs"/>
                        </a:rPr>
                        <a:t>WLANS uses equivalent encryption of privacy by cable (WEP) to protect the data. This makes wireless networks as secure as wired networks.</a:t>
                      </a:r>
                      <a:endParaRPr lang="en-US" dirty="0"/>
                    </a:p>
                  </a:txBody>
                  <a:tcPr/>
                </a:tc>
                <a:extLst>
                  <a:ext uri="{0D108BD9-81ED-4DB2-BD59-A6C34878D82A}">
                    <a16:rowId xmlns:a16="http://schemas.microsoft.com/office/drawing/2014/main" val="3628022127"/>
                  </a:ext>
                </a:extLst>
              </a:tr>
              <a:tr h="370840">
                <a:tc>
                  <a:txBody>
                    <a:bodyPr/>
                    <a:lstStyle/>
                    <a:p>
                      <a:r>
                        <a:rPr lang="en-US" dirty="0" smtClean="0"/>
                        <a:t>Mobility</a:t>
                      </a:r>
                      <a:endParaRPr lang="en-US" dirty="0"/>
                    </a:p>
                  </a:txBody>
                  <a:tcPr/>
                </a:tc>
                <a:tc>
                  <a:txBody>
                    <a:bodyPr/>
                    <a:lstStyle/>
                    <a:p>
                      <a:r>
                        <a:rPr lang="en-US" dirty="0" smtClean="0"/>
                        <a:t>Mobility</a:t>
                      </a:r>
                      <a:r>
                        <a:rPr lang="en-US" baseline="0" dirty="0" smtClean="0"/>
                        <a:t> is low as devices are fixed </a:t>
                      </a:r>
                      <a:endParaRPr lang="en-US" dirty="0"/>
                    </a:p>
                  </a:txBody>
                  <a:tcPr/>
                </a:tc>
                <a:tc>
                  <a:txBody>
                    <a:bodyPr/>
                    <a:lstStyle/>
                    <a:p>
                      <a:r>
                        <a:rPr lang="en-US" dirty="0" smtClean="0"/>
                        <a:t>It allows high mobility</a:t>
                      </a:r>
                      <a:r>
                        <a:rPr lang="en-US" baseline="0" dirty="0" smtClean="0"/>
                        <a:t> as devices can move freely</a:t>
                      </a:r>
                      <a:endParaRPr lang="en-US" dirty="0"/>
                    </a:p>
                  </a:txBody>
                  <a:tcPr/>
                </a:tc>
                <a:extLst>
                  <a:ext uri="{0D108BD9-81ED-4DB2-BD59-A6C34878D82A}">
                    <a16:rowId xmlns:a16="http://schemas.microsoft.com/office/drawing/2014/main" val="738274151"/>
                  </a:ext>
                </a:extLst>
              </a:tr>
            </a:tbl>
          </a:graphicData>
        </a:graphic>
      </p:graphicFrame>
    </p:spTree>
    <p:extLst>
      <p:ext uri="{BB962C8B-B14F-4D97-AF65-F5344CB8AC3E}">
        <p14:creationId xmlns:p14="http://schemas.microsoft.com/office/powerpoint/2010/main" val="224555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Cable vs Broadcast</a:t>
            </a:r>
            <a:endParaRPr lang="en-US" dirty="0"/>
          </a:p>
        </p:txBody>
      </p:sp>
      <p:sp>
        <p:nvSpPr>
          <p:cNvPr id="3" name="Content Placeholder 2"/>
          <p:cNvSpPr>
            <a:spLocks noGrp="1"/>
          </p:cNvSpPr>
          <p:nvPr>
            <p:ph idx="1"/>
          </p:nvPr>
        </p:nvSpPr>
        <p:spPr/>
        <p:txBody>
          <a:bodyPr/>
          <a:lstStyle/>
          <a:p>
            <a:r>
              <a:rPr lang="en-US" dirty="0"/>
              <a:t> </a:t>
            </a:r>
            <a:r>
              <a:rPr lang="en-US" dirty="0" smtClean="0"/>
              <a:t>Cable distribution </a:t>
            </a:r>
            <a:r>
              <a:rPr lang="en-US" dirty="0"/>
              <a:t>medium is a physical cable running from a cable company’s “head-end</a:t>
            </a:r>
            <a:r>
              <a:rPr lang="en-US" dirty="0" smtClean="0"/>
              <a:t>”)to </a:t>
            </a:r>
            <a:r>
              <a:rPr lang="en-US" dirty="0"/>
              <a:t>the consumer’s (audience) home or place of </a:t>
            </a:r>
            <a:r>
              <a:rPr lang="en-US" dirty="0" smtClean="0"/>
              <a:t>business.</a:t>
            </a:r>
          </a:p>
          <a:p>
            <a:r>
              <a:rPr lang="en-US" dirty="0"/>
              <a:t>Cable was originally intended to provide television programming content, but many cable providers now offer other services as well via their cable including internet connectivity and voice-over-IP telephony phone service</a:t>
            </a:r>
            <a:r>
              <a:rPr lang="en-US" dirty="0" smtClean="0"/>
              <a:t>.</a:t>
            </a:r>
          </a:p>
          <a:p>
            <a:r>
              <a:rPr lang="en-US" dirty="0"/>
              <a:t> </a:t>
            </a:r>
            <a:r>
              <a:rPr lang="en-US" dirty="0" smtClean="0"/>
              <a:t>Broadcast medium </a:t>
            </a:r>
            <a:r>
              <a:rPr lang="en-US" dirty="0"/>
              <a:t>is a radio frequency wireless transmission from one earthbound terrestrial location to another terrestrial </a:t>
            </a:r>
            <a:r>
              <a:rPr lang="en-US" dirty="0" smtClean="0"/>
              <a:t>location</a:t>
            </a:r>
          </a:p>
          <a:p>
            <a:r>
              <a:rPr lang="en-US" dirty="0" smtClean="0"/>
              <a:t>Satellite broadcast </a:t>
            </a:r>
            <a:r>
              <a:rPr lang="en-US" dirty="0"/>
              <a:t>medium is a radio frequency wireless transmission from an orbiting satellite directly to the consumer’s home or business.</a:t>
            </a:r>
            <a:endParaRPr lang="en-US" dirty="0"/>
          </a:p>
        </p:txBody>
      </p:sp>
    </p:spTree>
    <p:extLst>
      <p:ext uri="{BB962C8B-B14F-4D97-AF65-F5344CB8AC3E}">
        <p14:creationId xmlns:p14="http://schemas.microsoft.com/office/powerpoint/2010/main" val="129897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DATABASE</a:t>
            </a:r>
            <a:endParaRPr lang="en-US" dirty="0"/>
          </a:p>
        </p:txBody>
      </p:sp>
      <p:sp>
        <p:nvSpPr>
          <p:cNvPr id="3" name="Content Placeholder 2"/>
          <p:cNvSpPr>
            <a:spLocks noGrp="1"/>
          </p:cNvSpPr>
          <p:nvPr>
            <p:ph idx="1"/>
          </p:nvPr>
        </p:nvSpPr>
        <p:spPr/>
        <p:txBody>
          <a:bodyPr/>
          <a:lstStyle/>
          <a:p>
            <a:r>
              <a:rPr lang="en-US" dirty="0"/>
              <a:t>A </a:t>
            </a:r>
            <a:r>
              <a:rPr lang="en-US" b="1" dirty="0"/>
              <a:t>database</a:t>
            </a:r>
            <a:r>
              <a:rPr lang="en-US" dirty="0"/>
              <a:t> is a collection of information that is organized so that it can be easily accessed, managed and </a:t>
            </a:r>
            <a:r>
              <a:rPr lang="en-US" dirty="0" smtClean="0"/>
              <a:t>updated.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667" y="3369714"/>
            <a:ext cx="7011015" cy="2933333"/>
          </a:xfrm>
          <a:prstGeom prst="rect">
            <a:avLst/>
          </a:prstGeom>
        </p:spPr>
      </p:pic>
    </p:spTree>
    <p:extLst>
      <p:ext uri="{BB962C8B-B14F-4D97-AF65-F5344CB8AC3E}">
        <p14:creationId xmlns:p14="http://schemas.microsoft.com/office/powerpoint/2010/main" val="218183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Database</a:t>
            </a:r>
            <a:endParaRPr lang="en-US" dirty="0"/>
          </a:p>
        </p:txBody>
      </p:sp>
      <p:sp>
        <p:nvSpPr>
          <p:cNvPr id="3" name="Content Placeholder 2"/>
          <p:cNvSpPr>
            <a:spLocks noGrp="1"/>
          </p:cNvSpPr>
          <p:nvPr>
            <p:ph idx="1"/>
          </p:nvPr>
        </p:nvSpPr>
        <p:spPr/>
        <p:txBody>
          <a:bodyPr/>
          <a:lstStyle/>
          <a:p>
            <a:r>
              <a:rPr lang="en-US" dirty="0"/>
              <a:t>Minimum Duplication and Redundancy.</a:t>
            </a:r>
          </a:p>
          <a:p>
            <a:r>
              <a:rPr lang="en-US" dirty="0"/>
              <a:t>Saves Storage Space and Cost.</a:t>
            </a:r>
          </a:p>
          <a:p>
            <a:r>
              <a:rPr lang="en-US" dirty="0"/>
              <a:t>Anyone Can Work on It.</a:t>
            </a:r>
          </a:p>
          <a:p>
            <a:r>
              <a:rPr lang="en-US" dirty="0"/>
              <a:t>Large </a:t>
            </a:r>
            <a:r>
              <a:rPr lang="en-US" b="1" dirty="0"/>
              <a:t>Database</a:t>
            </a:r>
            <a:r>
              <a:rPr lang="en-US" dirty="0"/>
              <a:t> Maintenance.</a:t>
            </a:r>
          </a:p>
          <a:p>
            <a:r>
              <a:rPr lang="en-US" dirty="0"/>
              <a:t>Provides High Level of Security.</a:t>
            </a:r>
          </a:p>
          <a:p>
            <a:r>
              <a:rPr lang="en-US" dirty="0"/>
              <a:t>Permanent Storage of Data.</a:t>
            </a:r>
          </a:p>
          <a:p>
            <a:endParaRPr lang="en-US" dirty="0"/>
          </a:p>
        </p:txBody>
      </p:sp>
    </p:spTree>
    <p:extLst>
      <p:ext uri="{BB962C8B-B14F-4D97-AF65-F5344CB8AC3E}">
        <p14:creationId xmlns:p14="http://schemas.microsoft.com/office/powerpoint/2010/main" val="294701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Database</a:t>
            </a:r>
            <a:endParaRPr lang="en-US" dirty="0"/>
          </a:p>
        </p:txBody>
      </p:sp>
      <p:sp>
        <p:nvSpPr>
          <p:cNvPr id="3" name="Content Placeholder 2"/>
          <p:cNvSpPr>
            <a:spLocks noGrp="1"/>
          </p:cNvSpPr>
          <p:nvPr>
            <p:ph idx="1"/>
          </p:nvPr>
        </p:nvSpPr>
        <p:spPr/>
        <p:txBody>
          <a:bodyPr>
            <a:normAutofit/>
          </a:bodyPr>
          <a:lstStyle/>
          <a:p>
            <a:r>
              <a:rPr lang="en-US" dirty="0" smtClean="0"/>
              <a:t>Atomicity</a:t>
            </a:r>
          </a:p>
          <a:p>
            <a:pPr lvl="1"/>
            <a:r>
              <a:rPr lang="en-US" dirty="0"/>
              <a:t>Atomicity in database ensures that the transactions are indivisible and irreducible where transactions either commit or abort. If a part of transaction fails then entire transaction fails.</a:t>
            </a:r>
            <a:endParaRPr lang="en-US" dirty="0" smtClean="0"/>
          </a:p>
          <a:p>
            <a:r>
              <a:rPr lang="en-US" dirty="0" smtClean="0"/>
              <a:t>Consistency</a:t>
            </a:r>
          </a:p>
          <a:p>
            <a:pPr lvl="1"/>
            <a:r>
              <a:rPr lang="en-US" dirty="0"/>
              <a:t>Any change in the values of a database at particular instance are consistent with changes to other values.</a:t>
            </a:r>
            <a:endParaRPr lang="en-US" dirty="0" smtClean="0"/>
          </a:p>
          <a:p>
            <a:r>
              <a:rPr lang="en-US" dirty="0" smtClean="0"/>
              <a:t>Isolation</a:t>
            </a:r>
          </a:p>
          <a:p>
            <a:pPr lvl="1"/>
            <a:r>
              <a:rPr lang="en-US" dirty="0"/>
              <a:t>Transaction in database ensures that the working transaction will not be changed or affected by any other transaction. In other words, modifications or updates made on one transaction is not viewed or changed by any other transaction</a:t>
            </a:r>
            <a:r>
              <a:rPr lang="en-US" dirty="0" smtClean="0"/>
              <a:t>.</a:t>
            </a:r>
          </a:p>
        </p:txBody>
      </p:sp>
    </p:spTree>
    <p:extLst>
      <p:ext uri="{BB962C8B-B14F-4D97-AF65-F5344CB8AC3E}">
        <p14:creationId xmlns:p14="http://schemas.microsoft.com/office/powerpoint/2010/main" val="263568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database</a:t>
            </a:r>
            <a:endParaRPr lang="en-US" dirty="0"/>
          </a:p>
        </p:txBody>
      </p:sp>
      <p:sp>
        <p:nvSpPr>
          <p:cNvPr id="3" name="Content Placeholder 2"/>
          <p:cNvSpPr>
            <a:spLocks noGrp="1"/>
          </p:cNvSpPr>
          <p:nvPr>
            <p:ph idx="1"/>
          </p:nvPr>
        </p:nvSpPr>
        <p:spPr/>
        <p:txBody>
          <a:bodyPr/>
          <a:lstStyle/>
          <a:p>
            <a:r>
              <a:rPr lang="en-US" dirty="0" smtClean="0"/>
              <a:t>Durability</a:t>
            </a:r>
          </a:p>
          <a:p>
            <a:pPr lvl="1"/>
            <a:r>
              <a:rPr lang="en-US" dirty="0"/>
              <a:t>Durability of the databases states that “once transaction has been committed, should remain in the same status” even in the case of failures such as power loss, database crash etc.</a:t>
            </a:r>
          </a:p>
          <a:p>
            <a:pPr marL="457200" lvl="1" indent="0">
              <a:buNone/>
            </a:pPr>
            <a:endParaRPr lang="en-US" dirty="0" smtClean="0"/>
          </a:p>
          <a:p>
            <a:pPr marL="0" indent="0" fontAlgn="base">
              <a:buNone/>
            </a:pPr>
            <a:r>
              <a:rPr lang="en-US" dirty="0" smtClean="0"/>
              <a:t> </a:t>
            </a:r>
            <a:endParaRPr lang="en-US" dirty="0"/>
          </a:p>
        </p:txBody>
      </p:sp>
    </p:spTree>
    <p:extLst>
      <p:ext uri="{BB962C8B-B14F-4D97-AF65-F5344CB8AC3E}">
        <p14:creationId xmlns:p14="http://schemas.microsoft.com/office/powerpoint/2010/main" val="65199220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756</TotalTime>
  <Words>1310</Words>
  <Application>Microsoft Office PowerPoint</Application>
  <PresentationFormat>Widescreen</PresentationFormat>
  <Paragraphs>195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Century Gothic</vt:lpstr>
      <vt:lpstr>Vapor Trail</vt:lpstr>
      <vt:lpstr>Fundamental of it: ONLINE INTERACTION CLASS</vt:lpstr>
      <vt:lpstr>Transmission Channel</vt:lpstr>
      <vt:lpstr>Wired vs Wireless Network</vt:lpstr>
      <vt:lpstr>Wired vs Wireless Network</vt:lpstr>
      <vt:lpstr>Cable vs Broadcast</vt:lpstr>
      <vt:lpstr>DATABASE</vt:lpstr>
      <vt:lpstr>Features of Database</vt:lpstr>
      <vt:lpstr>Properties of Database</vt:lpstr>
      <vt:lpstr>Properties of database</vt:lpstr>
      <vt:lpstr>Multidimensional DATABASE</vt:lpstr>
      <vt:lpstr>PowerPoint Presentation</vt:lpstr>
      <vt:lpstr>Advantages of Multidimensional Databases </vt:lpstr>
      <vt:lpstr>Disadvantage OF MULTIDIMENSIONAL DATABASE</vt:lpstr>
      <vt:lpstr>WEAK AI VS STRONG AI</vt:lpstr>
      <vt:lpstr>Expert system</vt:lpstr>
      <vt:lpstr>Expert system</vt:lpstr>
      <vt:lpstr>Components of expert system</vt:lpstr>
      <vt:lpstr>PowerPoint Presentation</vt:lpstr>
      <vt:lpstr>Characteristics of ES</vt:lpstr>
      <vt:lpstr>Advantages of es</vt:lpstr>
      <vt:lpstr>CAPABILITIES OF ES</vt:lpstr>
      <vt:lpstr>Limitations of es</vt:lpstr>
      <vt:lpstr>Example of es</vt:lpstr>
      <vt:lpstr>E-Payment</vt:lpstr>
      <vt:lpstr>Advantages of e-payment</vt:lpstr>
      <vt:lpstr>Disadvantages of e-payment</vt:lpstr>
      <vt:lpstr>HOW EMAIL WORKS ?</vt:lpstr>
      <vt:lpstr>How email works?</vt:lpstr>
      <vt:lpstr>HTML/CSS/xml</vt:lpstr>
      <vt:lpstr>CSS</vt:lpstr>
      <vt:lpstr>xml</vt:lpstr>
      <vt:lpstr>xml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it: ONLINE INTERACTION CLASS</dc:title>
  <dc:creator>NTA</dc:creator>
  <cp:lastModifiedBy>NTA</cp:lastModifiedBy>
  <cp:revision>19</cp:revision>
  <dcterms:created xsi:type="dcterms:W3CDTF">2020-06-01T15:33:23Z</dcterms:created>
  <dcterms:modified xsi:type="dcterms:W3CDTF">2020-06-02T04:09:46Z</dcterms:modified>
</cp:coreProperties>
</file>