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92" r:id="rId19"/>
    <p:sldId id="293" r:id="rId20"/>
    <p:sldId id="29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9" r:id="rId32"/>
    <p:sldId id="285" r:id="rId33"/>
    <p:sldId id="286" r:id="rId34"/>
    <p:sldId id="287" r:id="rId35"/>
    <p:sldId id="288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110" d="100"/>
          <a:sy n="110" d="100"/>
        </p:scale>
        <p:origin x="7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A7CB9-5746-4C3B-9134-2D88655D6C3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554E-3399-41D3-9D51-F69337496B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15C0-AA10-495D-8076-0A7942BB76E7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2B57-B8B5-4294-8671-B319BD28833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E26-C058-4AA5-A70A-F134B92F4AB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19A8-0567-46A6-8C30-A438C2ECCD1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08BA-C973-4D84-84D1-52A7AD9812B7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854B-B750-462C-A3D4-7C19608ECF3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25CD-C968-4195-91E8-99060BCD775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DC78-7D84-49B7-B589-30095372BF1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A9C5-0544-4BDB-A464-EE7037DDBF8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D01D-E987-4C5B-9C51-F82679A9B50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6C4D-6BE6-427A-A470-7C4877A4A92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6F29-1F0B-4E2A-A6C5-E893792F01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Software Engineering Fundamental Revision 		Online Interaction Class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A80B-38DC-42C2-B56D-5DFE97FA980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Customer myths</a:t>
            </a:r>
          </a:p>
          <a:p>
            <a:pPr>
              <a:buNone/>
            </a:pPr>
            <a:r>
              <a:rPr lang="en-US" dirty="0" smtClean="0"/>
              <a:t>Myth: A general statement of objectives is sufficient to begin writing programs—we can fill in the details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Reality: an ambiguous “statement of objectives” is a recipe for disaster.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CC5-4A59-449D-97E5-5611DD3D533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Customer </a:t>
            </a:r>
          </a:p>
          <a:p>
            <a:pPr>
              <a:buNone/>
            </a:pPr>
            <a:r>
              <a:rPr lang="en-US" dirty="0" smtClean="0"/>
              <a:t>Myth: Software requirements continually change, but change can be easily accommodated because software is flexible.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Reality :When requirements changes are requested early (before design or code has been started), the cost impact is relatively  small. However, as time passes, the cost impact grows rapidly</a:t>
            </a:r>
            <a:endParaRPr lang="en-US" sz="2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4C70-EA33-4D35-BBF5-1F3160FE627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Practitioner’s myths.</a:t>
            </a:r>
          </a:p>
          <a:p>
            <a:pPr>
              <a:buNone/>
            </a:pPr>
            <a:r>
              <a:rPr lang="en-US" dirty="0" smtClean="0"/>
              <a:t>Myth: Once we write the program and get it to work, our job is done</a:t>
            </a:r>
          </a:p>
          <a:p>
            <a:pPr>
              <a:buNone/>
            </a:pPr>
            <a:r>
              <a:rPr lang="en-US" sz="2400" i="1" dirty="0" smtClean="0"/>
              <a:t>Reality: Industry data indicate that between 60 and 80 percent of all effort expended on software will be expended after it is delivered to the customer for the first time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A487-D3EB-4115-9959-4E66097E89A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Practitioner’s myths </a:t>
            </a:r>
          </a:p>
          <a:p>
            <a:pPr>
              <a:buNone/>
            </a:pPr>
            <a:r>
              <a:rPr lang="en-US" dirty="0" smtClean="0"/>
              <a:t>Myth: Until I get the program “running” I have no way of assessing its quality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Reality: Quality focuses from at the time of requirement analysis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D698-AD8A-45DE-ABFF-188468518C6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Myth: The only deliverable work product for a successful project is the working program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200" i="1" dirty="0" smtClean="0"/>
              <a:t>Reality: A variety of work products (e.g., models, documents, plans) provide a foundation for successful engineering and, more important, guidance for software support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B016C-2D5C-4597-96B6-58648CC445E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Practitioners Myths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Myth: Software engineering will make us create voluminous and unnecessary documentation and will invariably slow us down.</a:t>
            </a:r>
          </a:p>
          <a:p>
            <a:r>
              <a:rPr lang="en-US" dirty="0" smtClean="0"/>
              <a:t> Reality: Software engineering is not about creating documents. It is about creating a quality product. Better quality leads to reduced rework. And reduced rework results in faster delivery times.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8083-1E8B-45A5-AA22-C6BCED90DF4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Development Life Cycle (SDLC)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1930" y="1600200"/>
            <a:ext cx="69001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A5F2-BE03-4A66-8D29-7D14FB55C79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Process Framework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417638"/>
            <a:ext cx="4572000" cy="47085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5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Project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Formal Technical Review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Quality Assurance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Configuration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Reusability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Risk Management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71601"/>
            <a:ext cx="6950087" cy="49847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software  </a:t>
            </a:r>
          </a:p>
          <a:p>
            <a:r>
              <a:rPr lang="en-US" dirty="0" smtClean="0"/>
              <a:t>Software Engineering vs. Computer Science</a:t>
            </a:r>
          </a:p>
          <a:p>
            <a:r>
              <a:rPr lang="en-US" dirty="0" smtClean="0"/>
              <a:t>Failure curve of  Hardware and software</a:t>
            </a:r>
          </a:p>
          <a:p>
            <a:r>
              <a:rPr lang="en-US" dirty="0" smtClean="0"/>
              <a:t>Software Myths </a:t>
            </a:r>
          </a:p>
          <a:p>
            <a:r>
              <a:rPr lang="en-US" dirty="0" smtClean="0"/>
              <a:t>Software development life cycle (SDLC)</a:t>
            </a:r>
          </a:p>
          <a:p>
            <a:r>
              <a:rPr lang="en-US" dirty="0" smtClean="0"/>
              <a:t>Software Development  methods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7E2-F437-4820-9A32-92A2D90CD15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</a:p>
          <a:p>
            <a:r>
              <a:rPr lang="en-US" dirty="0"/>
              <a:t>P</a:t>
            </a:r>
            <a:r>
              <a:rPr lang="en-US" dirty="0" smtClean="0"/>
              <a:t>lanning </a:t>
            </a:r>
          </a:p>
          <a:p>
            <a:r>
              <a:rPr lang="en-US" dirty="0"/>
              <a:t>M</a:t>
            </a:r>
            <a:r>
              <a:rPr lang="en-US" dirty="0" smtClean="0"/>
              <a:t>odeling</a:t>
            </a:r>
          </a:p>
          <a:p>
            <a:r>
              <a:rPr lang="en-US" dirty="0" smtClean="0"/>
              <a:t> Construction</a:t>
            </a:r>
          </a:p>
          <a:p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6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Process Model of Software Engineering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Waterfall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Incremental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Prototype model </a:t>
            </a:r>
          </a:p>
          <a:p>
            <a:pPr marL="514350" indent="-514350">
              <a:buAutoNum type="arabicPeriod"/>
            </a:pPr>
            <a:r>
              <a:rPr lang="en-US" dirty="0" smtClean="0"/>
              <a:t>Spiral  model </a:t>
            </a:r>
          </a:p>
          <a:p>
            <a:pPr marL="514350" indent="-514350">
              <a:buAutoNum type="arabicPeriod"/>
            </a:pPr>
            <a:r>
              <a:rPr lang="en-US" dirty="0" smtClean="0"/>
              <a:t>RAD model</a:t>
            </a:r>
          </a:p>
          <a:p>
            <a:pPr marL="514350" indent="-514350">
              <a:buAutoNum type="arabicPeriod"/>
            </a:pPr>
            <a:r>
              <a:rPr lang="en-US" dirty="0" smtClean="0"/>
              <a:t>Agile (Framework-&gt;Scrum)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8FB0-14A5-48CC-936C-6DE1D37572F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87156"/>
            <a:ext cx="8229600" cy="195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5181600"/>
            <a:ext cx="6934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are well understood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057400"/>
            <a:ext cx="419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7EB0-DB64-4531-A284-90710387C087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7772400" cy="36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3000" y="5638800"/>
            <a:ext cx="7543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there may be a compelling need to provide a limited set of software functionality to users quickly and then refine and expand on that functionality in later software releases.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Incremental model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01000" y="1752600"/>
            <a:ext cx="11430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an incremental model is used, the first increment is often a core product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07A2-629D-45EF-83D7-442AA70A229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3239"/>
            <a:ext cx="8229600" cy="451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304800" y="5257800"/>
            <a:ext cx="85344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Often, a customer defines a set of general objectives for software, but does not identify detailed requirements for functions and features. In other cases, the developer may be unsure of the efficiency of an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828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0811-234F-4F64-8162-897386E7553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Software Process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5715000"/>
            <a:ext cx="792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spiral development model is a risk-driven process model generator that is used to guide multi-stakeholder concurrent engineering of software intensive systems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18719"/>
            <a:ext cx="8229600" cy="348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16002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1AF9-A42C-46A4-A822-1FE58C75B36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828800"/>
            <a:ext cx="480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Rapid Application Development </a:t>
            </a:r>
            <a:endParaRPr lang="en-U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7315200" cy="33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24200" y="2667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 to 90  days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35E7-6963-4ACA-B0AD-F837630BC74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Agile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Agility has become today’s buzzword when describing a modern software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An agile team quickly respond to changes.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Change is what software development is very much about.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Agility has </a:t>
            </a:r>
            <a:r>
              <a:rPr lang="en-US" b="1" dirty="0" smtClean="0"/>
              <a:t>12 principles </a:t>
            </a:r>
            <a:r>
              <a:rPr lang="en-US" dirty="0" smtClean="0"/>
              <a:t>and four guidelines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AF9E-D7EF-4AD3-9A72-6ABFC38112E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2030" y="2285999"/>
            <a:ext cx="7139940" cy="382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286000" y="1752600"/>
            <a:ext cx="4495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Agile  Process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5C99-3A75-4160-9EFD-D2BF1AC05DC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	Scrum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one of the popular framework for the agile software development </a:t>
            </a:r>
          </a:p>
          <a:p>
            <a:r>
              <a:rPr lang="en-US" dirty="0" smtClean="0"/>
              <a:t>If you go to scrum.org it defines its </a:t>
            </a:r>
            <a:r>
              <a:rPr lang="en-US" b="1" dirty="0" smtClean="0"/>
              <a:t>Better way Of Building Product.</a:t>
            </a:r>
          </a:p>
          <a:p>
            <a:r>
              <a:rPr lang="en-US" dirty="0" smtClean="0"/>
              <a:t>Other popular frameworks are </a:t>
            </a:r>
            <a:r>
              <a:rPr lang="en-US" dirty="0" err="1" smtClean="0"/>
              <a:t>Kanban</a:t>
            </a:r>
            <a:r>
              <a:rPr lang="en-US" dirty="0" smtClean="0"/>
              <a:t>, Extreme Programming (XP)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AD85-9A40-4E3D-9D93-B24ACD532E7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</a:t>
            </a:r>
            <a:r>
              <a:rPr lang="en-US" dirty="0" smtClean="0"/>
              <a:t> (set of instruction + design diagrams+ necessary databases)</a:t>
            </a:r>
          </a:p>
          <a:p>
            <a:r>
              <a:rPr lang="en-US" b="1" dirty="0" smtClean="0"/>
              <a:t>Software Engineering </a:t>
            </a:r>
            <a:r>
              <a:rPr lang="en-US" dirty="0" smtClean="0"/>
              <a:t>: Creation and design of the software .</a:t>
            </a:r>
          </a:p>
          <a:p>
            <a:r>
              <a:rPr lang="en-US" b="1" dirty="0" smtClean="0"/>
              <a:t>Computer Science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Broad </a:t>
            </a:r>
            <a:r>
              <a:rPr lang="en-US" dirty="0"/>
              <a:t>approach to the study of the principles and use of computers that covers both theory and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41FF-F49C-4AEE-BE90-237A0F76E3B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5346"/>
            <a:ext cx="7982055" cy="467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118991" y="3244334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56B9-986F-4524-A535-249D7113FCF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1752600"/>
            <a:ext cx="434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Scrum process</a:t>
            </a:r>
          </a:p>
          <a:p>
            <a:pPr algn="ctr"/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34127"/>
            <a:ext cx="7772400" cy="3892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Backlog :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Items can be added to the backlog at any time (this is how changes are introduced).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product owner </a:t>
            </a:r>
            <a:r>
              <a:rPr lang="en-US" sz="2000" dirty="0" smtClean="0"/>
              <a:t>assesses the backlog and updates priorities as required. 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Sprint: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consist of work units that are required to achieve a requirement defined in the backlog that must be fit into a predefined time-box(typically 30 days).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D1E5-86DB-4EA7-AE3A-A94E35EFB87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Scrum Meeting</a:t>
            </a:r>
          </a:p>
          <a:p>
            <a:pPr>
              <a:buNone/>
            </a:pPr>
            <a:r>
              <a:rPr lang="en-US" dirty="0" smtClean="0"/>
              <a:t>Scrum meetings are short (typically 15 minutes) meetings held daily by the Scrum team. </a:t>
            </a:r>
          </a:p>
          <a:p>
            <a:pPr>
              <a:buNone/>
            </a:pPr>
            <a:r>
              <a:rPr lang="en-US" dirty="0" smtClean="0"/>
              <a:t>Three key questions are asked and answered by all team members </a:t>
            </a:r>
          </a:p>
          <a:p>
            <a:pPr>
              <a:buNone/>
            </a:pPr>
            <a:r>
              <a:rPr lang="en-US" dirty="0" smtClean="0"/>
              <a:t> • What did you do since the last team meeting?</a:t>
            </a:r>
          </a:p>
          <a:p>
            <a:pPr>
              <a:buNone/>
            </a:pPr>
            <a:r>
              <a:rPr lang="en-US" dirty="0" smtClean="0"/>
              <a:t>• What obstacles are you encountering? </a:t>
            </a:r>
          </a:p>
          <a:p>
            <a:pPr>
              <a:buNone/>
            </a:pPr>
            <a:r>
              <a:rPr lang="en-US" dirty="0" smtClean="0"/>
              <a:t>• What do you plan to accomplish by the next team meeting?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A7A-90B5-4CEB-A4D5-754B5F1D0C0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team leader, </a:t>
            </a:r>
            <a:r>
              <a:rPr lang="en-US" b="1" dirty="0" smtClean="0"/>
              <a:t>Scrum master</a:t>
            </a:r>
            <a:r>
              <a:rPr lang="en-US" dirty="0" smtClean="0"/>
              <a:t>, leads the meeting and assesses the responses from each person. </a:t>
            </a:r>
          </a:p>
          <a:p>
            <a:r>
              <a:rPr lang="en-US" dirty="0" smtClean="0"/>
              <a:t>The Scrum meeting helps the team to uncover potential problems as early as possible. 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Demos: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Deliver the software increment to the customer so that functionality that has been implemented can be demonstrated and evaluated by the customer.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Demo may not contain all planned functionality, but rather those functions that can be delivered within the time-box that was established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E829-A99E-4688-A447-3FFD023C863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1017"/>
            <a:ext cx="8229600" cy="302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5562600"/>
            <a:ext cx="693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 : The  Unified process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8A6C-F4EA-471E-ACB0-A2EC7536415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4478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Ps in software Engineering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37" y="2748756"/>
            <a:ext cx="4048125" cy="22288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People are the key factor in the software development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following categories of people are involved in the software process.</a:t>
            </a:r>
          </a:p>
          <a:p>
            <a:pPr marL="1314450" indent="-457200">
              <a:tabLst>
                <a:tab pos="914400" algn="l"/>
              </a:tabLst>
            </a:pPr>
            <a:r>
              <a:rPr lang="en-US" dirty="0"/>
              <a:t>Senior Managers</a:t>
            </a:r>
          </a:p>
          <a:p>
            <a:pPr marL="1314450" indent="-457200">
              <a:tabLst>
                <a:tab pos="914400" algn="l"/>
              </a:tabLst>
            </a:pPr>
            <a:r>
              <a:rPr lang="en-US" dirty="0"/>
              <a:t>Project Managers</a:t>
            </a:r>
          </a:p>
          <a:p>
            <a:pPr marL="1314450" indent="-457200">
              <a:tabLst>
                <a:tab pos="914400" algn="l"/>
              </a:tabLst>
            </a:pPr>
            <a:r>
              <a:rPr lang="en-US" dirty="0" smtClean="0"/>
              <a:t>Practitioners--Developers</a:t>
            </a:r>
            <a:endParaRPr lang="en-US" dirty="0"/>
          </a:p>
          <a:p>
            <a:pPr marL="1314450" indent="-457200">
              <a:tabLst>
                <a:tab pos="914400" algn="l"/>
              </a:tabLst>
            </a:pPr>
            <a:r>
              <a:rPr lang="en-US" dirty="0"/>
              <a:t>Customers</a:t>
            </a:r>
          </a:p>
          <a:p>
            <a:pPr marL="1314450" indent="-457200">
              <a:tabLst>
                <a:tab pos="914400" algn="l"/>
              </a:tabLst>
            </a:pPr>
            <a:r>
              <a:rPr lang="en-US" dirty="0"/>
              <a:t>End 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a project can be planned, product objectives and scope should be established.</a:t>
            </a:r>
          </a:p>
          <a:p>
            <a:r>
              <a:rPr lang="en-US" dirty="0" smtClean="0"/>
              <a:t>Without product information it is impossible to define reasonable estimates of the cost.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7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 </a:t>
            </a:r>
            <a:r>
              <a:rPr lang="en-US" dirty="0"/>
              <a:t>method provides the framework from that a comprehensive arrange for </a:t>
            </a:r>
            <a:r>
              <a:rPr lang="en-US" dirty="0" smtClean="0"/>
              <a:t>development </a:t>
            </a:r>
            <a:r>
              <a:rPr lang="en-US" dirty="0"/>
              <a:t>is established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800" dirty="0" smtClean="0"/>
              <a:t>software has characteristics that are considerably different than those of hardware: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Software is developed ; it is not manufactured (</a:t>
            </a:r>
            <a:r>
              <a:rPr lang="en-US" sz="1700" i="1" dirty="0" smtClean="0"/>
              <a:t>Both process focuses to achieve high quality, for hardware can introduce quality problems that are nonexistent for a software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Software doesn’t “wear out.”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3. Software is custom build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46AE-532B-4114-8D56-279D8079144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conduct planned and controlled software projects to manage complexity of project.</a:t>
            </a:r>
          </a:p>
          <a:p>
            <a:r>
              <a:rPr lang="en-US" dirty="0" smtClean="0"/>
              <a:t>To avoid project failure a software project manager and software engineers who built the project must :</a:t>
            </a:r>
          </a:p>
          <a:p>
            <a:r>
              <a:rPr lang="en-US" dirty="0" smtClean="0"/>
              <a:t>Develop a common sense approach for planning, monitoring, and controlling the project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3C8-6B35-45A4-AA02-6D685559E0EA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software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230" y="1905000"/>
            <a:ext cx="8345570" cy="395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3810000"/>
            <a:ext cx="1600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Software doesn’t wear out but it does deteriorates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49B6-E7D3-411D-906A-92515172F94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 Software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2234" y="1981200"/>
            <a:ext cx="7787366" cy="402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638800"/>
            <a:ext cx="739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Software doesn't wear out but hardware  does 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705-E335-40E8-9564-297BAB09235E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Management myths</a:t>
            </a:r>
          </a:p>
          <a:p>
            <a:pPr>
              <a:buNone/>
            </a:pPr>
            <a:r>
              <a:rPr lang="en-US" dirty="0" smtClean="0"/>
              <a:t>Myth: We already have a book that’s full of standards and procedures for building software. Won’t that provide my people with everything they need to know?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Reality: Are software practitioners aware of its existence? Does it reflect modern software engineering practice? Is it complete? Is it adaptable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EA22-1E86-4410-AFBE-12B48EEB5906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Management Myths</a:t>
            </a:r>
          </a:p>
          <a:p>
            <a:pPr>
              <a:buNone/>
            </a:pPr>
            <a:r>
              <a:rPr lang="en-US" dirty="0" smtClean="0"/>
              <a:t>Myth :If we get behind schedule, we can add more programmers and catch up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i="1" dirty="0" smtClean="0"/>
              <a:t>Reality :new people are added, people who were working must spend time educating the newcomers, thereby reducing the amount of time spent on productive development effort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4C1-8A81-4696-9F0D-895BBA25BB6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Management Myth </a:t>
            </a:r>
          </a:p>
          <a:p>
            <a:pPr>
              <a:buNone/>
            </a:pPr>
            <a:r>
              <a:rPr lang="en-US" dirty="0" smtClean="0"/>
              <a:t>Myth: If I decide to outsource the software project to a third party, I can just relax and let that firm build it.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i="1" dirty="0" smtClean="0"/>
              <a:t>Reality: If an organization does not understand how to manage and control software projects internally, it will invariably struggle when it outsources software projects.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1091-BB43-483B-8B3E-2573E2168053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6F29-1F0B-4E2A-A6C5-E893792F01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 material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1031</Words>
  <Application>Microsoft Office PowerPoint</Application>
  <PresentationFormat>On-screen Show (4:3)</PresentationFormat>
  <Paragraphs>287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PowerPoint Presentation</vt:lpstr>
      <vt:lpstr>CHAPTER ONE</vt:lpstr>
      <vt:lpstr>PowerPoint Presentation</vt:lpstr>
      <vt:lpstr>Characteristics of Software</vt:lpstr>
      <vt:lpstr>Characteristics of software </vt:lpstr>
      <vt:lpstr>Characteristics of  Software </vt:lpstr>
      <vt:lpstr>Software Myths </vt:lpstr>
      <vt:lpstr>Software Myths </vt:lpstr>
      <vt:lpstr>Software Myths</vt:lpstr>
      <vt:lpstr>Software Myths</vt:lpstr>
      <vt:lpstr>Software Myths</vt:lpstr>
      <vt:lpstr>Software Myths </vt:lpstr>
      <vt:lpstr>Software Myths </vt:lpstr>
      <vt:lpstr>Software Myths</vt:lpstr>
      <vt:lpstr>Software Myths</vt:lpstr>
      <vt:lpstr>Software Development Life Cycle (SDLC)</vt:lpstr>
      <vt:lpstr> Process Framework</vt:lpstr>
      <vt:lpstr>Umbrella Activities </vt:lpstr>
      <vt:lpstr>Process Flow</vt:lpstr>
      <vt:lpstr>Generic Process Model</vt:lpstr>
      <vt:lpstr>Process Model of Software Engineering </vt:lpstr>
      <vt:lpstr>Software Process model </vt:lpstr>
      <vt:lpstr>Software process model</vt:lpstr>
      <vt:lpstr>Software Process model </vt:lpstr>
      <vt:lpstr> Software Process Model</vt:lpstr>
      <vt:lpstr>Software process model </vt:lpstr>
      <vt:lpstr>Software process model </vt:lpstr>
      <vt:lpstr>Software process model </vt:lpstr>
      <vt:lpstr>Software process model </vt:lpstr>
      <vt:lpstr>Software process model </vt:lpstr>
      <vt:lpstr>Software process model</vt:lpstr>
      <vt:lpstr>Scrum</vt:lpstr>
      <vt:lpstr>Scrum </vt:lpstr>
      <vt:lpstr>SCRUM </vt:lpstr>
      <vt:lpstr>Process model </vt:lpstr>
      <vt:lpstr>Four Ps in software Engineering </vt:lpstr>
      <vt:lpstr>People </vt:lpstr>
      <vt:lpstr>Product </vt:lpstr>
      <vt:lpstr>Process</vt:lpstr>
      <vt:lpstr>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77</cp:revision>
  <dcterms:created xsi:type="dcterms:W3CDTF">2020-06-07T18:04:43Z</dcterms:created>
  <dcterms:modified xsi:type="dcterms:W3CDTF">2021-05-19T01:37:44Z</dcterms:modified>
</cp:coreProperties>
</file>