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1" r:id="rId4"/>
    <p:sldId id="260" r:id="rId5"/>
    <p:sldId id="294" r:id="rId6"/>
    <p:sldId id="270" r:id="rId7"/>
    <p:sldId id="271" r:id="rId8"/>
    <p:sldId id="283" r:id="rId9"/>
    <p:sldId id="284" r:id="rId10"/>
    <p:sldId id="321" r:id="rId11"/>
    <p:sldId id="288" r:id="rId12"/>
    <p:sldId id="289" r:id="rId13"/>
    <p:sldId id="285" r:id="rId14"/>
    <p:sldId id="286" r:id="rId15"/>
    <p:sldId id="291" r:id="rId16"/>
    <p:sldId id="322" r:id="rId17"/>
    <p:sldId id="311" r:id="rId18"/>
    <p:sldId id="314" r:id="rId19"/>
    <p:sldId id="312" r:id="rId20"/>
    <p:sldId id="313" r:id="rId21"/>
    <p:sldId id="316" r:id="rId22"/>
    <p:sldId id="305" r:id="rId23"/>
    <p:sldId id="325" r:id="rId24"/>
    <p:sldId id="292" r:id="rId25"/>
    <p:sldId id="293" r:id="rId26"/>
    <p:sldId id="262" r:id="rId27"/>
    <p:sldId id="263" r:id="rId28"/>
    <p:sldId id="282" r:id="rId29"/>
    <p:sldId id="264" r:id="rId30"/>
    <p:sldId id="265" r:id="rId31"/>
    <p:sldId id="266" r:id="rId32"/>
    <p:sldId id="267" r:id="rId33"/>
    <p:sldId id="268" r:id="rId34"/>
    <p:sldId id="269" r:id="rId35"/>
    <p:sldId id="297" r:id="rId36"/>
    <p:sldId id="296" r:id="rId37"/>
    <p:sldId id="298" r:id="rId38"/>
    <p:sldId id="306" r:id="rId39"/>
    <p:sldId id="307" r:id="rId40"/>
    <p:sldId id="323" r:id="rId41"/>
    <p:sldId id="308" r:id="rId42"/>
    <p:sldId id="309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476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B92E7-6FB2-4102-9ED4-5369E911B8D1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46D0-8D20-4E71-9E6F-E913FAD118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46D0-8D20-4E71-9E6F-E913FAD118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9BF-CE0A-4B19-A671-58D8D8D40BE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57B4-674E-4FA1-83F4-F58B52AB70A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C47A-7CB7-49BB-99A6-050C1B85967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096A-8C77-44AE-BF61-4D2F2348114B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F94-98D5-43E8-BAE9-441400997DC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B6D-AD40-4914-A698-E554F9A76A29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7AC-FC77-44B1-A580-D56D77321D7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8974-B473-4760-A27D-F25498719BB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877-9BA3-4FB4-920B-31F2555732CA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1D1F-960C-4AD1-84A4-CC98F07EE40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2B4-260D-483D-B46E-42B1BE4826F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1470-18B6-4047-B7A5-7ABD291D868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per line of code = Labor rate/ productivity</a:t>
            </a:r>
          </a:p>
          <a:p>
            <a:r>
              <a:rPr lang="en-US" dirty="0" smtClean="0"/>
              <a:t>Estimated project cost = cost per line of code * estimated line of code </a:t>
            </a:r>
          </a:p>
          <a:p>
            <a:r>
              <a:rPr lang="en-US" dirty="0" smtClean="0"/>
              <a:t>Estimated labor effort = LOC/productivity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F1C-3D75-4AD2-9D61-A5284CC259B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LOC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line of code = 33,200</a:t>
            </a:r>
          </a:p>
          <a:p>
            <a:r>
              <a:rPr lang="en-US" dirty="0" smtClean="0"/>
              <a:t>Productivity = 620 LOC/pm</a:t>
            </a:r>
          </a:p>
          <a:p>
            <a:r>
              <a:rPr lang="en-US" dirty="0" smtClean="0"/>
              <a:t>Labor Rate per month = $ 8000 </a:t>
            </a:r>
          </a:p>
          <a:p>
            <a:r>
              <a:rPr lang="en-US" dirty="0" smtClean="0"/>
              <a:t>Cost per line of code = ?</a:t>
            </a:r>
          </a:p>
          <a:p>
            <a:r>
              <a:rPr lang="en-US" dirty="0" smtClean="0"/>
              <a:t>Estimated Project cost = ?</a:t>
            </a:r>
          </a:p>
          <a:p>
            <a:r>
              <a:rPr lang="en-US" dirty="0" smtClean="0"/>
              <a:t>Estimate Labor Effort =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D63-11BE-416F-BFFA-BBC5D62181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Cost per line of code = $8000/620 </a:t>
            </a:r>
          </a:p>
          <a:p>
            <a:pPr marL="3657600" lvl="8" indent="0">
              <a:buNone/>
            </a:pPr>
            <a:r>
              <a:rPr lang="en-US" dirty="0" smtClean="0"/>
              <a:t>      = $13</a:t>
            </a:r>
          </a:p>
          <a:p>
            <a:pPr lvl="8">
              <a:buFont typeface="Wingdings" pitchFamily="2" charset="2"/>
              <a:buChar char="q"/>
            </a:pPr>
            <a:endParaRPr lang="en-US" dirty="0" smtClean="0"/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3200" dirty="0"/>
              <a:t>Estimated project cost = 33,200 * 13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$431,600</a:t>
            </a:r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sz="3200" dirty="0"/>
              <a:t>Estimated </a:t>
            </a:r>
            <a:r>
              <a:rPr lang="en-US" sz="3200" dirty="0" smtClean="0"/>
              <a:t> </a:t>
            </a:r>
            <a:r>
              <a:rPr lang="en-US" sz="3200" dirty="0"/>
              <a:t>effort = </a:t>
            </a:r>
            <a:r>
              <a:rPr lang="en-US" sz="3200" dirty="0" smtClean="0"/>
              <a:t>LOC </a:t>
            </a:r>
            <a:r>
              <a:rPr lang="en-US" sz="3200" dirty="0"/>
              <a:t>/ productivity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33,200/620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54 pm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F200-4561-4C9C-9CEF-A96799EF225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Metric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Size of software product computed directly </a:t>
            </a:r>
            <a:r>
              <a:rPr lang="en-US" sz="4000" b="1" dirty="0"/>
              <a:t>from problem specification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Size of software = number of different functions/ features it supports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 smtClean="0"/>
              <a:t>      	Input                                  Output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Many </a:t>
            </a:r>
            <a:r>
              <a:rPr lang="en-US" sz="4000" dirty="0"/>
              <a:t>features        Larger </a:t>
            </a:r>
            <a:r>
              <a:rPr lang="en-US" sz="4000" dirty="0" smtClean="0"/>
              <a:t>size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 smtClean="0"/>
              <a:t>Apart </a:t>
            </a:r>
            <a:r>
              <a:rPr lang="en-US" sz="4000" dirty="0"/>
              <a:t>from that size depends 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interfaces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enquiries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962400" y="3204058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62912" y="3209225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0800" y="4114800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74E4-BED9-40F7-98E9-9A74BD80C190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of Function Point (FP)= Weighted sum </a:t>
            </a:r>
            <a:r>
              <a:rPr lang="en-US" dirty="0" smtClean="0"/>
              <a:t>of  	these </a:t>
            </a:r>
            <a:r>
              <a:rPr lang="en-US" dirty="0"/>
              <a:t>five problem characteristics</a:t>
            </a:r>
          </a:p>
          <a:p>
            <a:pPr marL="0" indent="0">
              <a:buNone/>
            </a:pPr>
            <a:r>
              <a:rPr lang="en-US" dirty="0" smtClean="0"/>
              <a:t>	1.</a:t>
            </a:r>
            <a:r>
              <a:rPr lang="en-US" b="1" dirty="0" smtClean="0"/>
              <a:t>Number </a:t>
            </a:r>
            <a:r>
              <a:rPr lang="en-US" b="1" dirty="0"/>
              <a:t>of inputs</a:t>
            </a:r>
            <a:r>
              <a:rPr lang="en-US" dirty="0" smtClean="0"/>
              <a:t>: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b="1" dirty="0" smtClean="0"/>
              <a:t>2.Number of Outputs</a:t>
            </a:r>
            <a:r>
              <a:rPr lang="en-US" dirty="0" smtClean="0"/>
              <a:t>: 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en-US" b="1" dirty="0" smtClean="0"/>
              <a:t>Number of inquiries</a:t>
            </a:r>
            <a:endParaRPr lang="en-US" dirty="0" smtClean="0"/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b="1" dirty="0" smtClean="0"/>
              <a:t>Number of Files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5. </a:t>
            </a:r>
            <a:r>
              <a:rPr lang="en-US" b="1" dirty="0" smtClean="0"/>
              <a:t>Number of interfaces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7B76-F1D1-4838-9718-1EB128EC235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137300"/>
            <a:ext cx="8305801" cy="449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A179-88CA-4A2C-B318-7090A767328B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	Limitation of function point metric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 The weight of items on metric is fixed which may not sufficient for all cases.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1281-2FB9-4545-8306-93F87AAA94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compute function points (FP), the following 	relationship is used:</a:t>
            </a:r>
          </a:p>
          <a:p>
            <a:r>
              <a:rPr lang="en-US" b="1" dirty="0" smtClean="0"/>
              <a:t>FP =  count total * [0.65 + 0.01 *∑(</a:t>
            </a:r>
            <a:r>
              <a:rPr lang="en-US" b="1" dirty="0" err="1" smtClean="0"/>
              <a:t>Fi</a:t>
            </a:r>
            <a:r>
              <a:rPr lang="en-US" b="1" dirty="0" smtClean="0"/>
              <a:t> )]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1 to 14) are value adjustment factors (VAF) based on responses to the following questions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426A-0303-46D9-BDEF-B8F353A4B6B2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These 14 questions are scaled to 0 to 5 where,</a:t>
            </a:r>
          </a:p>
          <a:p>
            <a:endParaRPr lang="en-US" b="1" dirty="0" smtClean="0"/>
          </a:p>
          <a:p>
            <a:r>
              <a:rPr lang="en-US" i="1" dirty="0" smtClean="0"/>
              <a:t>0 = No influence or No importance, 1= Incidental, 2= moderate, 3= Average, 4 = Significant, 5 = Essential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FACA-D852-4DA1-903E-1674DEAE15E0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Does the system require </a:t>
            </a:r>
            <a:r>
              <a:rPr lang="en-US" b="1" dirty="0" smtClean="0"/>
              <a:t>reliable backup and recovery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2. Are specialized data communications required to transfer information to or from the application? </a:t>
            </a:r>
          </a:p>
          <a:p>
            <a:pPr>
              <a:buNone/>
            </a:pPr>
            <a:r>
              <a:rPr lang="en-US" dirty="0" smtClean="0"/>
              <a:t>3. Are there distributed </a:t>
            </a:r>
            <a:r>
              <a:rPr lang="en-US" dirty="0" smtClean="0"/>
              <a:t>processing </a:t>
            </a:r>
            <a:r>
              <a:rPr lang="en-US" dirty="0" smtClean="0"/>
              <a:t>functions? </a:t>
            </a:r>
          </a:p>
          <a:p>
            <a:pPr>
              <a:buNone/>
            </a:pPr>
            <a:r>
              <a:rPr lang="en-US" dirty="0" smtClean="0"/>
              <a:t>4. Is performance critical? </a:t>
            </a:r>
          </a:p>
          <a:p>
            <a:pPr>
              <a:buNone/>
            </a:pPr>
            <a:r>
              <a:rPr lang="en-US" dirty="0" smtClean="0"/>
              <a:t>5. Will the system run in an existing, heavily utilized operational environment? </a:t>
            </a:r>
          </a:p>
          <a:p>
            <a:pPr>
              <a:buNone/>
            </a:pPr>
            <a:r>
              <a:rPr lang="en-US" dirty="0" smtClean="0"/>
              <a:t>6. Does the system require online data entry?</a:t>
            </a:r>
          </a:p>
          <a:p>
            <a:pPr>
              <a:buNone/>
            </a:pPr>
            <a:r>
              <a:rPr lang="en-US" dirty="0" smtClean="0"/>
              <a:t> 7. Does the online data entry require the input transaction to be built over multiple screens or operations? </a:t>
            </a:r>
          </a:p>
          <a:p>
            <a:pPr>
              <a:buNone/>
            </a:pPr>
            <a:r>
              <a:rPr lang="en-US" dirty="0" smtClean="0"/>
              <a:t>8. Are the ILFs updated online?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DCEF-69D7-44D5-BB6F-01951743DEDC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: A measure provides a </a:t>
            </a:r>
            <a:r>
              <a:rPr lang="en-US" b="1" dirty="0"/>
              <a:t>quantitative indication</a:t>
            </a:r>
            <a:r>
              <a:rPr lang="en-US" dirty="0"/>
              <a:t> of  the extent, amount, dimension, capacity , or size of some attribute of a product or process</a:t>
            </a:r>
          </a:p>
          <a:p>
            <a:r>
              <a:rPr lang="en-US" dirty="0"/>
              <a:t>Metric : Metric as “ a </a:t>
            </a:r>
            <a:r>
              <a:rPr lang="en-US" b="1" dirty="0"/>
              <a:t>quantitative measure </a:t>
            </a:r>
            <a:r>
              <a:rPr lang="en-US" dirty="0"/>
              <a:t>of the </a:t>
            </a:r>
            <a:r>
              <a:rPr lang="en-US" b="1" dirty="0"/>
              <a:t>degree to </a:t>
            </a:r>
            <a:r>
              <a:rPr lang="en-US" dirty="0"/>
              <a:t>which a system, component, or process possesses a given attribute.</a:t>
            </a:r>
          </a:p>
          <a:p>
            <a:r>
              <a:rPr lang="en-US" dirty="0"/>
              <a:t>Indicator: An indicator is a metric or condition of the metrics that provides </a:t>
            </a:r>
            <a:r>
              <a:rPr lang="en-US" b="1" dirty="0"/>
              <a:t>insight</a:t>
            </a:r>
            <a:r>
              <a:rPr lang="en-US" dirty="0"/>
              <a:t> into the software process, a software project, or the product itself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5A6C-6499-4120-BACF-65A7B87CAD7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7" indent="-342900">
              <a:buNone/>
            </a:pPr>
            <a:r>
              <a:rPr lang="en-US" dirty="0" smtClean="0"/>
              <a:t>9. Are the inputs, outputs, files, or inquiries complex?</a:t>
            </a:r>
          </a:p>
          <a:p>
            <a:pPr marL="342900" lvl="7" indent="-342900">
              <a:buNone/>
            </a:pPr>
            <a:r>
              <a:rPr lang="en-US" dirty="0" smtClean="0"/>
              <a:t> 10. Is the internal processing complex?</a:t>
            </a:r>
          </a:p>
          <a:p>
            <a:pPr marL="342900" lvl="7" indent="-342900">
              <a:buNone/>
            </a:pPr>
            <a:r>
              <a:rPr lang="en-US" dirty="0" smtClean="0"/>
              <a:t> 11. Is the code designed to be reusable?</a:t>
            </a:r>
          </a:p>
          <a:p>
            <a:pPr marL="342900" lvl="7" indent="-342900">
              <a:buNone/>
            </a:pPr>
            <a:r>
              <a:rPr lang="en-US" dirty="0" smtClean="0"/>
              <a:t> 12. Are conversion and installation included in the design? </a:t>
            </a:r>
          </a:p>
          <a:p>
            <a:pPr marL="342900" lvl="7" indent="-342900">
              <a:buNone/>
            </a:pPr>
            <a:r>
              <a:rPr lang="en-US" dirty="0" smtClean="0"/>
              <a:t>13. Is the system designed for multiple installations in different organizations? </a:t>
            </a:r>
          </a:p>
          <a:p>
            <a:pPr marL="342900" lvl="7" indent="-342900">
              <a:buNone/>
            </a:pPr>
            <a:r>
              <a:rPr lang="en-US" dirty="0" smtClean="0"/>
              <a:t>14. Is the application designed to facilitate change and ease of use by the user?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3826-FC70-4C82-A1E3-A2DA572005B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: With the given data for an online shopping site developed by ABC software developers</a:t>
            </a:r>
          </a:p>
          <a:p>
            <a:r>
              <a:rPr lang="en-US" sz="2000" dirty="0" smtClean="0"/>
              <a:t>Number of user input = 98</a:t>
            </a:r>
          </a:p>
          <a:p>
            <a:r>
              <a:rPr lang="en-US" sz="2000" dirty="0" smtClean="0"/>
              <a:t>Numbers of user Output = 51</a:t>
            </a:r>
          </a:p>
          <a:p>
            <a:r>
              <a:rPr lang="en-US" sz="2000" dirty="0" smtClean="0"/>
              <a:t>Number of User Inquires = 47 </a:t>
            </a:r>
          </a:p>
          <a:p>
            <a:r>
              <a:rPr lang="en-US" sz="2000" dirty="0" smtClean="0"/>
              <a:t>Number of External Interfaces = 32</a:t>
            </a:r>
          </a:p>
          <a:p>
            <a:r>
              <a:rPr lang="en-US" sz="2000" dirty="0" smtClean="0"/>
              <a:t>Number of Logical Files = 61</a:t>
            </a:r>
          </a:p>
          <a:p>
            <a:r>
              <a:rPr lang="en-US" sz="2000" dirty="0" smtClean="0"/>
              <a:t>Assuming that the complexity of the given website development is average, compute the function point if the productivity of the ABC S/W developers is 35 FP/PM and their salary structure is Rs. 1500 per month on average, estimate total cost of the software 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E12-18E3-4F39-B571-40C816520B6C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=  672 </a:t>
            </a:r>
          </a:p>
          <a:p>
            <a:r>
              <a:rPr lang="en-US" dirty="0" smtClean="0"/>
              <a:t>Organizational productivity = 6.5 FP/pm</a:t>
            </a:r>
          </a:p>
          <a:p>
            <a:r>
              <a:rPr lang="en-US" dirty="0" smtClean="0"/>
              <a:t>Labor Rate per month = $8000 </a:t>
            </a:r>
          </a:p>
          <a:p>
            <a:r>
              <a:rPr lang="en-US" dirty="0" smtClean="0"/>
              <a:t>Cost per FP = $8000/6.5 = $1230</a:t>
            </a:r>
          </a:p>
          <a:p>
            <a:r>
              <a:rPr lang="en-US" sz="2800" dirty="0" smtClean="0"/>
              <a:t>Effort = FP/Productivity = 672/6.5 =103 PM</a:t>
            </a:r>
          </a:p>
          <a:p>
            <a:r>
              <a:rPr lang="en-US" dirty="0" smtClean="0"/>
              <a:t>Total project cost = (672*1230) = $826560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CE2E-BD13-4B73-8D8D-D429BE45337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Problem (Class Work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Assuming that the complexity of the NCIT MIS software development is average, compute the function point for it with the given data: </a:t>
            </a:r>
            <a:endParaRPr lang="en-US" dirty="0" smtClean="0"/>
          </a:p>
          <a:p>
            <a:pPr marL="688975" indent="0">
              <a:buNone/>
            </a:pPr>
            <a:r>
              <a:rPr lang="en-US" dirty="0" smtClean="0"/>
              <a:t>Number of User Input   : 95</a:t>
            </a:r>
          </a:p>
          <a:p>
            <a:pPr marL="688975" indent="0">
              <a:buNone/>
            </a:pPr>
            <a:r>
              <a:rPr lang="en-US" dirty="0" smtClean="0"/>
              <a:t> </a:t>
            </a:r>
            <a:r>
              <a:rPr lang="en-US" dirty="0"/>
              <a:t>Number of User Output : </a:t>
            </a:r>
            <a:r>
              <a:rPr lang="en-US" dirty="0" smtClean="0"/>
              <a:t>55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Inquiries      : </a:t>
            </a:r>
            <a:r>
              <a:rPr lang="en-US" dirty="0" smtClean="0"/>
              <a:t>4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logical Files : </a:t>
            </a:r>
            <a:r>
              <a:rPr lang="en-US" dirty="0" smtClean="0"/>
              <a:t>66</a:t>
            </a:r>
          </a:p>
          <a:p>
            <a:pPr marL="688975" indent="0">
              <a:buNone/>
            </a:pPr>
            <a:r>
              <a:rPr lang="en-US" dirty="0" smtClean="0"/>
              <a:t> Number of External Interfaces:27</a:t>
            </a:r>
          </a:p>
          <a:p>
            <a:r>
              <a:rPr lang="en-US" dirty="0" smtClean="0"/>
              <a:t>If </a:t>
            </a:r>
            <a:r>
              <a:rPr lang="en-US" dirty="0"/>
              <a:t>the productivity of the software developers is 30 FP/PM and their salary structure is RS.18000 per month on average, estimate the total cost of the software.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75393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1E64-7140-4465-93C6-702C185DC8A7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7200" y="25440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</a:t>
            </a:r>
            <a:r>
              <a:rPr lang="en-US" dirty="0" smtClean="0"/>
              <a:t> Count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34028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3364951"/>
            <a:ext cx="685800" cy="4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S*4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for estimate variable size (s) = ?</a:t>
            </a:r>
          </a:p>
          <a:p>
            <a:r>
              <a:rPr lang="en-US" dirty="0" smtClean="0"/>
              <a:t>Make optimistic  , most likely, pessimistic , estimate for each item, then compute expected value 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391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B5E-19CF-4C02-A0D7-4668BA56ED7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</a:t>
            </a:r>
          </a:p>
          <a:p>
            <a:r>
              <a:rPr lang="en-US" dirty="0" smtClean="0"/>
              <a:t>Process Metrics</a:t>
            </a:r>
          </a:p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D2F-8DA2-413E-B2A7-B36E3CE411D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 : Product metric describes the characteristics of the product, such as </a:t>
            </a:r>
            <a:r>
              <a:rPr lang="en-US" b="1" dirty="0" smtClean="0"/>
              <a:t>size</a:t>
            </a:r>
            <a:r>
              <a:rPr lang="en-US" dirty="0" smtClean="0"/>
              <a:t>, </a:t>
            </a:r>
            <a:r>
              <a:rPr lang="en-US" b="1" dirty="0" smtClean="0"/>
              <a:t>complexity, performance, efficiency.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0A0-4628-4A5E-982F-B39201F11857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Process </a:t>
            </a:r>
            <a:r>
              <a:rPr lang="en-US" b="1" dirty="0"/>
              <a:t>Metrics</a:t>
            </a:r>
            <a:r>
              <a:rPr lang="en-US" dirty="0"/>
              <a:t>: Process metric describe </a:t>
            </a:r>
            <a:r>
              <a:rPr lang="en-US" b="1" dirty="0"/>
              <a:t>effectiveness and quality </a:t>
            </a:r>
            <a:r>
              <a:rPr lang="en-US" dirty="0"/>
              <a:t>of the process. </a:t>
            </a:r>
            <a:r>
              <a:rPr lang="en-US" dirty="0" err="1"/>
              <a:t>E.g</a:t>
            </a:r>
            <a:endParaRPr lang="en-US" dirty="0"/>
          </a:p>
          <a:p>
            <a:pPr marL="854075"/>
            <a:r>
              <a:rPr lang="en-US" b="1" dirty="0"/>
              <a:t>Effort</a:t>
            </a:r>
            <a:r>
              <a:rPr lang="en-US" dirty="0"/>
              <a:t> required in the process</a:t>
            </a:r>
          </a:p>
          <a:p>
            <a:pPr marL="854075"/>
            <a:r>
              <a:rPr lang="en-US" b="1" dirty="0"/>
              <a:t>Time</a:t>
            </a:r>
            <a:r>
              <a:rPr lang="en-US" dirty="0"/>
              <a:t> to produce the product</a:t>
            </a:r>
          </a:p>
          <a:p>
            <a:pPr marL="854075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 found during testing </a:t>
            </a:r>
          </a:p>
          <a:p>
            <a:pPr marL="85407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BE62-2981-4B02-A354-EB9E0CC2BC8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3600" b="1" dirty="0" smtClean="0"/>
              <a:t>Project Metrics</a:t>
            </a:r>
            <a:r>
              <a:rPr lang="en-US" sz="3600" dirty="0" smtClean="0"/>
              <a:t>: Project metrics describe the project characteristics and execution. </a:t>
            </a:r>
            <a:r>
              <a:rPr lang="en-US" sz="3600" dirty="0" err="1" smtClean="0"/>
              <a:t>E.g</a:t>
            </a:r>
            <a:endParaRPr lang="en-US" sz="3600" dirty="0" smtClean="0"/>
          </a:p>
          <a:p>
            <a:pPr marL="1147763"/>
            <a:r>
              <a:rPr lang="en-US" sz="2800" dirty="0" smtClean="0"/>
              <a:t>Number of software developer </a:t>
            </a:r>
          </a:p>
          <a:p>
            <a:pPr marL="1147763"/>
            <a:r>
              <a:rPr lang="en-US" sz="2800" dirty="0" smtClean="0"/>
              <a:t>Staffing pattern over the life cycle of the software</a:t>
            </a:r>
          </a:p>
          <a:p>
            <a:pPr marL="1147763"/>
            <a:r>
              <a:rPr lang="en-US" sz="2800" dirty="0" smtClean="0"/>
              <a:t>Cost and schedule</a:t>
            </a:r>
          </a:p>
          <a:p>
            <a:pPr marL="1147763"/>
            <a:r>
              <a:rPr lang="en-US" sz="2800" dirty="0" smtClean="0"/>
              <a:t>Productivity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E604-7FC4-45A4-8189-BBC53BCD6CA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strongly support software project </a:t>
            </a:r>
            <a:r>
              <a:rPr lang="en-US" b="1" dirty="0" smtClean="0"/>
              <a:t>management activities</a:t>
            </a:r>
          </a:p>
          <a:p>
            <a:r>
              <a:rPr lang="en-US" dirty="0" smtClean="0"/>
              <a:t>They  relate to the four functions of management as follows:</a:t>
            </a:r>
          </a:p>
          <a:p>
            <a:pPr marL="1035050"/>
            <a:r>
              <a:rPr lang="en-US" b="1" i="1" dirty="0" smtClean="0"/>
              <a:t>Planning</a:t>
            </a:r>
          </a:p>
          <a:p>
            <a:pPr marL="1035050"/>
            <a:r>
              <a:rPr lang="en-US" b="1" i="1" dirty="0" smtClean="0"/>
              <a:t>Organizing</a:t>
            </a:r>
          </a:p>
          <a:p>
            <a:pPr marL="1035050"/>
            <a:r>
              <a:rPr lang="en-US" b="1" i="1" dirty="0" smtClean="0"/>
              <a:t>Controlling </a:t>
            </a:r>
          </a:p>
          <a:p>
            <a:pPr marL="1035050"/>
            <a:r>
              <a:rPr lang="en-US" b="1" i="1" dirty="0" smtClean="0"/>
              <a:t>Improving 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8282-C4D2-4CBF-8E3A-950150FB268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of Effective Software Metrics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and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and Intuitively Persuasive (satisfy Engineers’ intuitive)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and 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in the use of units and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 Language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Effective Mechanism for High Quality Feedback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0DF1-60DB-4CA7-A835-C55AA5A60D6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can be measured through the software Engineering process, </a:t>
            </a:r>
            <a:r>
              <a:rPr lang="en-US" b="1" dirty="0" smtClean="0"/>
              <a:t>before release </a:t>
            </a:r>
            <a:r>
              <a:rPr lang="en-US" dirty="0" smtClean="0"/>
              <a:t>to customer and </a:t>
            </a:r>
            <a:r>
              <a:rPr lang="en-US" b="1" dirty="0" smtClean="0"/>
              <a:t>after release </a:t>
            </a:r>
            <a:r>
              <a:rPr lang="en-US" dirty="0" smtClean="0"/>
              <a:t>to the customer </a:t>
            </a:r>
          </a:p>
          <a:p>
            <a:r>
              <a:rPr lang="en-US" dirty="0" smtClean="0"/>
              <a:t>The main goal of software engineering is to produce a high-quality system.</a:t>
            </a:r>
          </a:p>
          <a:p>
            <a:r>
              <a:rPr lang="en-US" dirty="0" smtClean="0"/>
              <a:t>A good software Engineer and  good software engineering must measure if </a:t>
            </a:r>
            <a:r>
              <a:rPr lang="en-US" b="1" dirty="0" smtClean="0"/>
              <a:t>high quality </a:t>
            </a:r>
            <a:r>
              <a:rPr lang="en-US" dirty="0" smtClean="0"/>
              <a:t>is to be realized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453-2FC8-40E3-A9DA-AF00F73AAB40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Measuring Quality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Indicators to measure the quality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Correctness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Maintainability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Understandability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Integrity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Usability (user friendly or not)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E552-C00C-4F20-BFF5-C98630C0E9F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Removal Efficiency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quality metric that provides </a:t>
            </a:r>
            <a:r>
              <a:rPr lang="en-US" b="1" dirty="0" smtClean="0"/>
              <a:t>benefit at both the project and process </a:t>
            </a:r>
            <a:r>
              <a:rPr lang="en-US" dirty="0" smtClean="0"/>
              <a:t>level is defect removal efficiency (DRE)</a:t>
            </a:r>
          </a:p>
          <a:p>
            <a:r>
              <a:rPr lang="en-US" dirty="0" smtClean="0"/>
              <a:t>DRE is computed as</a:t>
            </a:r>
          </a:p>
          <a:p>
            <a:pPr marL="3657600" lvl="8" indent="0">
              <a:buNone/>
            </a:pPr>
            <a:r>
              <a:rPr lang="en-US" dirty="0" smtClean="0"/>
              <a:t>DRE = E/E+D</a:t>
            </a:r>
          </a:p>
          <a:p>
            <a:pPr marL="3657600" lvl="8" indent="0">
              <a:buNone/>
            </a:pPr>
            <a:r>
              <a:rPr lang="en-US" dirty="0" smtClean="0"/>
              <a:t>Where E = Errors found before delivery of the software </a:t>
            </a:r>
          </a:p>
          <a:p>
            <a:pPr marL="3657600" lvl="8" indent="0">
              <a:buNone/>
            </a:pPr>
            <a:r>
              <a:rPr lang="en-US" dirty="0" smtClean="0"/>
              <a:t>D = Defects found after the delivery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01A-A460-4AA4-8D9D-ECE2EAF8BA2A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organization </a:t>
            </a:r>
            <a:r>
              <a:rPr lang="en-US" dirty="0"/>
              <a:t>might select the following set of easily collected measures: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the time a request is made until </a:t>
            </a:r>
            <a:r>
              <a:rPr lang="en-US" dirty="0" smtClean="0"/>
              <a:t>evaluation is </a:t>
            </a:r>
            <a:r>
              <a:rPr lang="en-US" dirty="0"/>
              <a:t>complete, </a:t>
            </a:r>
            <a:r>
              <a:rPr lang="en-US" dirty="0" smtClean="0"/>
              <a:t>	</a:t>
            </a:r>
            <a:r>
              <a:rPr lang="en-US" i="1" dirty="0" err="1" smtClean="0"/>
              <a:t>t</a:t>
            </a:r>
            <a:r>
              <a:rPr lang="en-US" dirty="0" err="1" smtClean="0"/>
              <a:t>queue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Effort </a:t>
            </a:r>
            <a:r>
              <a:rPr lang="en-US" dirty="0"/>
              <a:t>(person-hours) to perform </a:t>
            </a:r>
            <a:r>
              <a:rPr lang="en-US" dirty="0" smtClean="0"/>
              <a:t>the evaluation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completion of evaluation to assignment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06E-010A-4835-B80E-B5688C1ECB5A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software metrics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/>
              <a:t>software organizations of all sizes measure </a:t>
            </a:r>
          </a:p>
          <a:p>
            <a:r>
              <a:rPr lang="en-US" dirty="0" smtClean="0"/>
              <a:t> use </a:t>
            </a:r>
            <a:r>
              <a:rPr lang="en-US" dirty="0"/>
              <a:t>the resultant metrics to help improve their local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3F9-6D6A-479B-AEC5-A8293F7FAAEB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 for small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change order to personnel, </a:t>
            </a:r>
            <a:r>
              <a:rPr lang="en-US" i="1" dirty="0" err="1"/>
              <a:t>t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Effort (person-hours) required to make the change, </a:t>
            </a:r>
            <a:r>
              <a:rPr lang="en-US" i="1" dirty="0" err="1"/>
              <a:t>W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Time required (hours or days) to make the change, </a:t>
            </a:r>
            <a:r>
              <a:rPr lang="en-US" i="1" dirty="0" err="1"/>
              <a:t>t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Errors uncovered during work to make change, </a:t>
            </a:r>
            <a:r>
              <a:rPr lang="en-US" i="1" dirty="0" err="1"/>
              <a:t>E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Defects uncovered after change is released to the customer base, </a:t>
            </a:r>
            <a:r>
              <a:rPr lang="en-US" i="1" dirty="0" err="1"/>
              <a:t>D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1138-8F4B-485D-BA8D-1D4A906CE27A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Estimation Technique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estimation technique </a:t>
            </a:r>
          </a:p>
          <a:p>
            <a:r>
              <a:rPr lang="en-US" dirty="0" smtClean="0"/>
              <a:t>Heuristic Technique</a:t>
            </a:r>
          </a:p>
          <a:p>
            <a:r>
              <a:rPr lang="en-US" dirty="0" smtClean="0"/>
              <a:t>Analytic estimation technique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0F20-EC36-4D13-905B-92ADA250ACA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constructive cost model (COCOMO) is an algorithmic software cost estimation model developed by Barry Boehm </a:t>
            </a:r>
            <a:endParaRPr lang="en-US" dirty="0" smtClean="0"/>
          </a:p>
          <a:p>
            <a:r>
              <a:rPr lang="en-US" dirty="0"/>
              <a:t>The model uses a basic regression formula, with some parameters that are derived from historical project data and current project </a:t>
            </a:r>
            <a:r>
              <a:rPr lang="en-US" dirty="0" smtClean="0"/>
              <a:t>characteristic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515A-7169-4179-B9BE-73598C465DA2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8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COCOMO II is actually a hierarchy of estimation models that address the following areas</a:t>
            </a:r>
            <a:r>
              <a:rPr lang="en-US" dirty="0" smtClean="0"/>
              <a:t>:</a:t>
            </a:r>
          </a:p>
          <a:p>
            <a:r>
              <a:rPr lang="en-US" b="1" dirty="0"/>
              <a:t>Application composition model</a:t>
            </a:r>
            <a:r>
              <a:rPr lang="en-US" dirty="0"/>
              <a:t>: Used during the early stages of software engineering, when prototyping of user interfaces, consideration of software and system interaction, </a:t>
            </a:r>
            <a:r>
              <a:rPr lang="en-US" dirty="0" smtClean="0"/>
              <a:t>assessment </a:t>
            </a:r>
            <a:r>
              <a:rPr lang="en-US" dirty="0"/>
              <a:t>of performance, and evaluation of technology maturity are </a:t>
            </a:r>
            <a:r>
              <a:rPr lang="en-US" dirty="0" smtClean="0"/>
              <a:t>paramount.</a:t>
            </a:r>
            <a:endParaRPr lang="en-US" dirty="0"/>
          </a:p>
          <a:p>
            <a:r>
              <a:rPr lang="en-US" b="1" dirty="0" smtClean="0"/>
              <a:t>Early </a:t>
            </a:r>
            <a:r>
              <a:rPr lang="en-US" b="1" dirty="0"/>
              <a:t>design stage model</a:t>
            </a:r>
            <a:r>
              <a:rPr lang="en-US" dirty="0"/>
              <a:t>: Used once requirements have been stabilized and basic </a:t>
            </a:r>
            <a:r>
              <a:rPr lang="en-US" dirty="0" smtClean="0"/>
              <a:t>software </a:t>
            </a:r>
            <a:r>
              <a:rPr lang="en-US" dirty="0"/>
              <a:t>architecture has been established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Post-architecture-stage </a:t>
            </a:r>
            <a:r>
              <a:rPr lang="en-US" b="1" dirty="0"/>
              <a:t>model</a:t>
            </a:r>
            <a:r>
              <a:rPr lang="en-US" dirty="0"/>
              <a:t>: Used during the construction of the software.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93F5-5BB0-41E3-86E6-6189BAC47C8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Estimation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a program is not the number </a:t>
            </a:r>
            <a:r>
              <a:rPr lang="en-US" b="1" dirty="0" smtClean="0"/>
              <a:t>of bytes </a:t>
            </a:r>
            <a:r>
              <a:rPr lang="en-US" dirty="0" smtClean="0"/>
              <a:t>that the source code occupies </a:t>
            </a:r>
          </a:p>
          <a:p>
            <a:r>
              <a:rPr lang="en-US" dirty="0" smtClean="0"/>
              <a:t>It is an indicator of the effort and time required to develop the program.</a:t>
            </a:r>
          </a:p>
          <a:p>
            <a:r>
              <a:rPr lang="en-US" dirty="0" smtClean="0"/>
              <a:t>Estimating the problem size is fundamental to estimating </a:t>
            </a:r>
            <a:r>
              <a:rPr lang="en-US" b="1" dirty="0" smtClean="0"/>
              <a:t>the effort, time, and cost </a:t>
            </a:r>
            <a:r>
              <a:rPr lang="en-US" dirty="0" smtClean="0"/>
              <a:t>of planned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417-87EF-40B7-AE37-F1D76312629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Types of COCOMO  model levels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	</a:t>
            </a:r>
            <a:r>
              <a:rPr lang="en-US" i="1" dirty="0" smtClean="0"/>
              <a:t>Basic COCOMO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	Intermediate COCOMO 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       Detailed </a:t>
            </a:r>
            <a:r>
              <a:rPr lang="en-US" dirty="0" smtClean="0"/>
              <a:t>	COCOMO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87B-0091-4080-9319-7B31DD4AAD8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COCOMO-II Model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COCOMO </a:t>
            </a:r>
            <a:r>
              <a:rPr lang="en-US" dirty="0"/>
              <a:t>applies to three classes of software projects: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Organic: </a:t>
            </a:r>
            <a:r>
              <a:rPr lang="en-US" dirty="0"/>
              <a:t>Developing well understood application programs, small experienced team </a:t>
            </a: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Semi Detached</a:t>
            </a:r>
            <a:r>
              <a:rPr lang="en-US" dirty="0"/>
              <a:t>: mix of experienced and non-experienced </a:t>
            </a:r>
            <a:r>
              <a:rPr lang="en-US" dirty="0" smtClean="0"/>
              <a:t>team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Embedded</a:t>
            </a:r>
            <a:r>
              <a:rPr lang="en-US" dirty="0"/>
              <a:t>: strongly coupled to computer hardware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DE8E-57DB-4962-B264-9BB75D98F6E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9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COCOMO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 </a:t>
            </a:r>
            <a:r>
              <a:rPr lang="en-US" dirty="0"/>
              <a:t>Effort = a (KLOC</a:t>
            </a:r>
            <a:r>
              <a:rPr lang="en-US" dirty="0" smtClean="0"/>
              <a:t>)^b </a:t>
            </a:r>
            <a:r>
              <a:rPr lang="en-US" dirty="0"/>
              <a:t>PM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Time = c (Effort</a:t>
            </a:r>
            <a:r>
              <a:rPr lang="en-US" dirty="0" smtClean="0"/>
              <a:t>)^d </a:t>
            </a:r>
            <a:r>
              <a:rPr lang="en-US" dirty="0"/>
              <a:t>Months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Number of people required = (Effort applied) </a:t>
            </a:r>
            <a:r>
              <a:rPr lang="en-US" dirty="0" smtClean="0"/>
              <a:t>				/ </a:t>
            </a:r>
            <a:r>
              <a:rPr lang="en-US" dirty="0"/>
              <a:t>(Development time)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497-646B-45C6-8829-B7C93D77D47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7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641"/>
            <a:ext cx="7924800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A59-E7D1-431A-B94E-27CA8DB8731A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Direct measure and indirect </a:t>
            </a:r>
            <a:r>
              <a:rPr lang="en-US" dirty="0" smtClean="0"/>
              <a:t>measure.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 </a:t>
            </a:r>
            <a:r>
              <a:rPr lang="en-US" dirty="0"/>
              <a:t>measures of the software include how many lines of </a:t>
            </a:r>
            <a:r>
              <a:rPr lang="en-US" b="1" dirty="0"/>
              <a:t>code (LOC) produced</a:t>
            </a:r>
            <a:r>
              <a:rPr lang="en-US" dirty="0"/>
              <a:t>, </a:t>
            </a:r>
            <a:r>
              <a:rPr lang="en-US" b="1" dirty="0"/>
              <a:t>execution speed, memory size, and defects reported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 Indirect measures include functionality, quality, complexity, efficiency, reliability, and maintainability of the software.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89DE-8269-4AE0-A914-373C8400913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sz="2400" dirty="0"/>
              <a:t>simplest</a:t>
            </a:r>
            <a:r>
              <a:rPr lang="en-US" dirty="0"/>
              <a:t> among all metrics available to estimate project size</a:t>
            </a:r>
          </a:p>
          <a:p>
            <a:endParaRPr lang="en-US" dirty="0"/>
          </a:p>
          <a:p>
            <a:r>
              <a:rPr lang="en-US" dirty="0"/>
              <a:t>Project size estimated by </a:t>
            </a:r>
            <a:r>
              <a:rPr lang="en-US" sz="2400" dirty="0"/>
              <a:t>counting the number</a:t>
            </a:r>
            <a:r>
              <a:rPr lang="en-US" dirty="0"/>
              <a:t> of source instructions </a:t>
            </a:r>
          </a:p>
          <a:p>
            <a:endParaRPr lang="en-US" dirty="0"/>
          </a:p>
          <a:p>
            <a:r>
              <a:rPr lang="en-US" dirty="0"/>
              <a:t>Lines used for </a:t>
            </a:r>
            <a:r>
              <a:rPr lang="en-US" sz="2400" dirty="0"/>
              <a:t>commenting, header lines</a:t>
            </a:r>
            <a:r>
              <a:rPr lang="en-US" dirty="0"/>
              <a:t> ignored</a:t>
            </a:r>
          </a:p>
          <a:p>
            <a:endParaRPr lang="en-US" dirty="0"/>
          </a:p>
          <a:p>
            <a:r>
              <a:rPr lang="en-US" dirty="0"/>
              <a:t>To find LOC at the beginning of a project </a:t>
            </a:r>
            <a:r>
              <a:rPr lang="en-US" sz="2400" dirty="0"/>
              <a:t>divide module into sub modules</a:t>
            </a:r>
            <a:r>
              <a:rPr lang="en-US" dirty="0"/>
              <a:t> and so on until size of each module can be predicted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7499-5C1E-4FCE-A27D-9FE755CC21A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Gives a numerical value of problem size   that vary  </a:t>
            </a:r>
          </a:p>
          <a:p>
            <a:pPr marL="0" indent="0">
              <a:buNone/>
            </a:pPr>
            <a:r>
              <a:rPr lang="en-US" sz="2000" dirty="0" smtClean="0"/>
              <a:t>	   </a:t>
            </a:r>
            <a:r>
              <a:rPr lang="en-US" sz="2000" dirty="0"/>
              <a:t>widely with individual coding style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If( x&gt;y )			x &gt; y ? x++ : y++;</a:t>
            </a:r>
          </a:p>
          <a:p>
            <a:pPr marL="0" indent="0">
              <a:buNone/>
            </a:pPr>
            <a:r>
              <a:rPr lang="en-US" sz="2000" dirty="0"/>
              <a:t>	   then x++;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	   y++;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Effort needed for analysis, design , coding</a:t>
            </a:r>
            <a:r>
              <a:rPr lang="en-US" sz="2000" dirty="0" smtClean="0"/>
              <a:t>, </a:t>
            </a:r>
            <a:r>
              <a:rPr lang="en-US" sz="2000" dirty="0"/>
              <a:t>testing </a:t>
            </a:r>
            <a:r>
              <a:rPr lang="en-US" sz="2000" dirty="0" err="1" smtClean="0"/>
              <a:t>etc</a:t>
            </a:r>
            <a:r>
              <a:rPr lang="en-US" sz="2000" dirty="0" smtClean="0"/>
              <a:t>  </a:t>
            </a:r>
            <a:r>
              <a:rPr lang="en-US" sz="2000" dirty="0"/>
              <a:t>(not just coding)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99E6-5281-47E4-A38A-F568631FA500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Larger Code size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Better Quality</a:t>
            </a:r>
            <a:r>
              <a:rPr lang="en-US" dirty="0" smtClean="0"/>
              <a:t>?</a:t>
            </a:r>
            <a:endParaRPr lang="en-US" sz="1400" dirty="0"/>
          </a:p>
          <a:p>
            <a:endParaRPr lang="en-US" sz="1400" dirty="0"/>
          </a:p>
          <a:p>
            <a:r>
              <a:rPr lang="en-US" dirty="0"/>
              <a:t># Logical Complexity?</a:t>
            </a:r>
          </a:p>
          <a:p>
            <a:pPr marL="0" indent="0">
              <a:buNone/>
            </a:pPr>
            <a:r>
              <a:rPr lang="en-US" dirty="0" smtClean="0"/>
              <a:t>	Complex </a:t>
            </a:r>
            <a:r>
              <a:rPr lang="en-US" dirty="0"/>
              <a:t>Logic   </a:t>
            </a:r>
            <a:r>
              <a:rPr lang="en-US" dirty="0" smtClean="0"/>
              <a:t>-&gt; </a:t>
            </a:r>
            <a:r>
              <a:rPr lang="en-US" dirty="0"/>
              <a:t>More Effort </a:t>
            </a:r>
          </a:p>
          <a:p>
            <a:pPr marL="0" indent="0">
              <a:buNone/>
            </a:pPr>
            <a:r>
              <a:rPr lang="en-US" dirty="0" smtClean="0"/>
              <a:t>	Simple </a:t>
            </a:r>
            <a:r>
              <a:rPr lang="en-US" dirty="0"/>
              <a:t>Logic     </a:t>
            </a:r>
            <a:r>
              <a:rPr lang="en-US" dirty="0" smtClean="0"/>
              <a:t>-&gt; </a:t>
            </a:r>
            <a:r>
              <a:rPr lang="en-US" dirty="0"/>
              <a:t>Less Effort</a:t>
            </a:r>
          </a:p>
          <a:p>
            <a:pPr lvl="3"/>
            <a:endParaRPr lang="en-US" sz="1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58A3-246D-42F0-9DA5-C8C5C251995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computation of  LOC only after 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project completion!!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A24-F158-4623-B6B8-A0474E2A657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1693</Words>
  <Application>Microsoft Office PowerPoint</Application>
  <PresentationFormat>On-screen Show (4:3)</PresentationFormat>
  <Paragraphs>364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CHAPTER TWO</vt:lpstr>
      <vt:lpstr>Software Metrics</vt:lpstr>
      <vt:lpstr>Software Metrics </vt:lpstr>
      <vt:lpstr>Size Estimation Metrics</vt:lpstr>
      <vt:lpstr>Software Measurement </vt:lpstr>
      <vt:lpstr>Lines of Code </vt:lpstr>
      <vt:lpstr>Disadvantages of LOC</vt:lpstr>
      <vt:lpstr>Disadvantages of LOC </vt:lpstr>
      <vt:lpstr>Disadvantage of LOC</vt:lpstr>
      <vt:lpstr>LOC Calculation</vt:lpstr>
      <vt:lpstr>Example Of LOC </vt:lpstr>
      <vt:lpstr>Example of LOC </vt:lpstr>
      <vt:lpstr>Function Point Metric </vt:lpstr>
      <vt:lpstr>Function Point </vt:lpstr>
      <vt:lpstr>Function Point </vt:lpstr>
      <vt:lpstr>Function point </vt:lpstr>
      <vt:lpstr>Function Point </vt:lpstr>
      <vt:lpstr>Function Point</vt:lpstr>
      <vt:lpstr>Function Point</vt:lpstr>
      <vt:lpstr>Function Point</vt:lpstr>
      <vt:lpstr>Function Point </vt:lpstr>
      <vt:lpstr>Function Point </vt:lpstr>
      <vt:lpstr>FP Problem (Class Work )</vt:lpstr>
      <vt:lpstr>Function point </vt:lpstr>
      <vt:lpstr>Function Point </vt:lpstr>
      <vt:lpstr>Categories of Metrics </vt:lpstr>
      <vt:lpstr>Characteristics of Metrics</vt:lpstr>
      <vt:lpstr>Characteristics of Metrics </vt:lpstr>
      <vt:lpstr>Categories of Metrics</vt:lpstr>
      <vt:lpstr>Attribute of Effective Software Metrics </vt:lpstr>
      <vt:lpstr>Metric for Software Quality </vt:lpstr>
      <vt:lpstr>Metric for software quality</vt:lpstr>
      <vt:lpstr>Defect Removal Efficiency </vt:lpstr>
      <vt:lpstr>Metric for small Organization </vt:lpstr>
      <vt:lpstr>Metric for small Organization</vt:lpstr>
      <vt:lpstr>Metric for small Organization</vt:lpstr>
      <vt:lpstr>Project  Estimation Technique </vt:lpstr>
      <vt:lpstr>COCOMO  MODEL</vt:lpstr>
      <vt:lpstr>COCOMO II MODEL</vt:lpstr>
      <vt:lpstr>COCOMO II Model</vt:lpstr>
      <vt:lpstr>Basic COCOMO-II Model  </vt:lpstr>
      <vt:lpstr>Basic COCOMO</vt:lpstr>
      <vt:lpstr>COCOMO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NCIT</dc:creator>
  <cp:lastModifiedBy>Dell</cp:lastModifiedBy>
  <cp:revision>181</cp:revision>
  <dcterms:created xsi:type="dcterms:W3CDTF">2019-06-28T05:11:10Z</dcterms:created>
  <dcterms:modified xsi:type="dcterms:W3CDTF">2020-12-03T12:51:25Z</dcterms:modified>
</cp:coreProperties>
</file>