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6" r:id="rId3"/>
    <p:sldId id="258" r:id="rId4"/>
    <p:sldId id="261" r:id="rId5"/>
    <p:sldId id="259" r:id="rId6"/>
    <p:sldId id="260"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90" r:id="rId25"/>
    <p:sldId id="282" r:id="rId26"/>
    <p:sldId id="283" r:id="rId27"/>
    <p:sldId id="284"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4" d="100"/>
          <a:sy n="84" d="100"/>
        </p:scale>
        <p:origin x="3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390BA-578B-4878-899D-E1DA30755682}"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A12D5-13FB-469F-A571-02AD2D4D8189}" type="slidenum">
              <a:rPr lang="en-US" smtClean="0"/>
              <a:t>‹#›</a:t>
            </a:fld>
            <a:endParaRPr lang="en-US"/>
          </a:p>
        </p:txBody>
      </p:sp>
    </p:spTree>
    <p:extLst>
      <p:ext uri="{BB962C8B-B14F-4D97-AF65-F5344CB8AC3E}">
        <p14:creationId xmlns:p14="http://schemas.microsoft.com/office/powerpoint/2010/main" val="236586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C20610-4ADD-4317-892D-729A0E98F437}"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350665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C4F3C8-432A-4DAB-9879-0F60EC34A147}"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98000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A6288F-6BAA-43F3-9026-2681D6C224BC}"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147927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2D03E2-F773-4761-BD22-9F28FE9215BD}"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102426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966CA8-6CEC-48CA-B538-86138E7D257E}"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3446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C32217-560D-4719-8A57-A70F57DE5EC1}" type="datetime1">
              <a:rPr lang="en-US" smtClean="0"/>
              <a:t>1/7/2022</a:t>
            </a:fld>
            <a:endParaRPr lang="en-US"/>
          </a:p>
        </p:txBody>
      </p:sp>
      <p:sp>
        <p:nvSpPr>
          <p:cNvPr id="6" name="Footer Placeholder 5"/>
          <p:cNvSpPr>
            <a:spLocks noGrp="1"/>
          </p:cNvSpPr>
          <p:nvPr>
            <p:ph type="ftr" sz="quarter" idx="11"/>
          </p:nvPr>
        </p:nvSpPr>
        <p:spPr/>
        <p:txBody>
          <a:bodyPr/>
          <a:lstStyle/>
          <a:p>
            <a:r>
              <a:rPr lang="en-US" smtClean="0"/>
              <a:t>Please See Roger S. Pressman Book for detail</a:t>
            </a:r>
            <a:endParaRPr lang="en-US"/>
          </a:p>
        </p:txBody>
      </p:sp>
      <p:sp>
        <p:nvSpPr>
          <p:cNvPr id="7" name="Slide Number Placeholder 6"/>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2955109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2F6804-EF7F-4EE4-86BA-DD67B0E60F6C}" type="datetime1">
              <a:rPr lang="en-US" smtClean="0"/>
              <a:t>1/7/2022</a:t>
            </a:fld>
            <a:endParaRPr lang="en-US"/>
          </a:p>
        </p:txBody>
      </p:sp>
      <p:sp>
        <p:nvSpPr>
          <p:cNvPr id="8" name="Footer Placeholder 7"/>
          <p:cNvSpPr>
            <a:spLocks noGrp="1"/>
          </p:cNvSpPr>
          <p:nvPr>
            <p:ph type="ftr" sz="quarter" idx="11"/>
          </p:nvPr>
        </p:nvSpPr>
        <p:spPr/>
        <p:txBody>
          <a:bodyPr/>
          <a:lstStyle/>
          <a:p>
            <a:r>
              <a:rPr lang="en-US" smtClean="0"/>
              <a:t>Please See Roger S. Pressman Book for detail</a:t>
            </a:r>
            <a:endParaRPr lang="en-US"/>
          </a:p>
        </p:txBody>
      </p:sp>
      <p:sp>
        <p:nvSpPr>
          <p:cNvPr id="9" name="Slide Number Placeholder 8"/>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58551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5016AF-710A-4DAE-997F-A14DAC421F7E}" type="datetime1">
              <a:rPr lang="en-US" smtClean="0"/>
              <a:t>1/7/2022</a:t>
            </a:fld>
            <a:endParaRPr lang="en-US"/>
          </a:p>
        </p:txBody>
      </p:sp>
      <p:sp>
        <p:nvSpPr>
          <p:cNvPr id="4" name="Footer Placeholder 3"/>
          <p:cNvSpPr>
            <a:spLocks noGrp="1"/>
          </p:cNvSpPr>
          <p:nvPr>
            <p:ph type="ftr" sz="quarter" idx="11"/>
          </p:nvPr>
        </p:nvSpPr>
        <p:spPr/>
        <p:txBody>
          <a:bodyPr/>
          <a:lstStyle/>
          <a:p>
            <a:r>
              <a:rPr lang="en-US" smtClean="0"/>
              <a:t>Please See Roger S. Pressman Book for detail</a:t>
            </a:r>
            <a:endParaRPr lang="en-US"/>
          </a:p>
        </p:txBody>
      </p:sp>
      <p:sp>
        <p:nvSpPr>
          <p:cNvPr id="5" name="Slide Number Placeholder 4"/>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30814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CF0BD-B973-46DC-A07D-C2364BEEAE33}" type="datetime1">
              <a:rPr lang="en-US" smtClean="0"/>
              <a:t>1/7/2022</a:t>
            </a:fld>
            <a:endParaRPr lang="en-US"/>
          </a:p>
        </p:txBody>
      </p:sp>
      <p:sp>
        <p:nvSpPr>
          <p:cNvPr id="3" name="Footer Placeholder 2"/>
          <p:cNvSpPr>
            <a:spLocks noGrp="1"/>
          </p:cNvSpPr>
          <p:nvPr>
            <p:ph type="ftr" sz="quarter" idx="11"/>
          </p:nvPr>
        </p:nvSpPr>
        <p:spPr/>
        <p:txBody>
          <a:bodyPr/>
          <a:lstStyle/>
          <a:p>
            <a:r>
              <a:rPr lang="en-US" smtClean="0"/>
              <a:t>Please See Roger S. Pressman Book for detail</a:t>
            </a:r>
            <a:endParaRPr lang="en-US"/>
          </a:p>
        </p:txBody>
      </p:sp>
      <p:sp>
        <p:nvSpPr>
          <p:cNvPr id="4" name="Slide Number Placeholder 3"/>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251454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E91F9-73E0-4E72-961B-0D2F245EAB8D}" type="datetime1">
              <a:rPr lang="en-US" smtClean="0"/>
              <a:t>1/7/2022</a:t>
            </a:fld>
            <a:endParaRPr lang="en-US"/>
          </a:p>
        </p:txBody>
      </p:sp>
      <p:sp>
        <p:nvSpPr>
          <p:cNvPr id="6" name="Footer Placeholder 5"/>
          <p:cNvSpPr>
            <a:spLocks noGrp="1"/>
          </p:cNvSpPr>
          <p:nvPr>
            <p:ph type="ftr" sz="quarter" idx="11"/>
          </p:nvPr>
        </p:nvSpPr>
        <p:spPr/>
        <p:txBody>
          <a:bodyPr/>
          <a:lstStyle/>
          <a:p>
            <a:r>
              <a:rPr lang="en-US" smtClean="0"/>
              <a:t>Please See Roger S. Pressman Book for detail</a:t>
            </a:r>
            <a:endParaRPr lang="en-US"/>
          </a:p>
        </p:txBody>
      </p:sp>
      <p:sp>
        <p:nvSpPr>
          <p:cNvPr id="7" name="Slide Number Placeholder 6"/>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30034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ECEC81-2D44-4D21-8FAA-64537CA07B59}" type="datetime1">
              <a:rPr lang="en-US" smtClean="0"/>
              <a:t>1/7/2022</a:t>
            </a:fld>
            <a:endParaRPr lang="en-US"/>
          </a:p>
        </p:txBody>
      </p:sp>
      <p:sp>
        <p:nvSpPr>
          <p:cNvPr id="6" name="Footer Placeholder 5"/>
          <p:cNvSpPr>
            <a:spLocks noGrp="1"/>
          </p:cNvSpPr>
          <p:nvPr>
            <p:ph type="ftr" sz="quarter" idx="11"/>
          </p:nvPr>
        </p:nvSpPr>
        <p:spPr/>
        <p:txBody>
          <a:bodyPr/>
          <a:lstStyle/>
          <a:p>
            <a:r>
              <a:rPr lang="en-US" smtClean="0"/>
              <a:t>Please See Roger S. Pressman Book for detail</a:t>
            </a:r>
            <a:endParaRPr lang="en-US"/>
          </a:p>
        </p:txBody>
      </p:sp>
      <p:sp>
        <p:nvSpPr>
          <p:cNvPr id="7" name="Slide Number Placeholder 6"/>
          <p:cNvSpPr>
            <a:spLocks noGrp="1"/>
          </p:cNvSpPr>
          <p:nvPr>
            <p:ph type="sldNum" sz="quarter" idx="12"/>
          </p:nvPr>
        </p:nvSpPr>
        <p:spPr/>
        <p:txBody>
          <a:bodyPr/>
          <a:lstStyle/>
          <a:p>
            <a:fld id="{EBA58782-452E-4D2B-B545-99AF80020A20}" type="slidenum">
              <a:rPr lang="en-US" smtClean="0"/>
              <a:t>‹#›</a:t>
            </a:fld>
            <a:endParaRPr lang="en-US"/>
          </a:p>
        </p:txBody>
      </p:sp>
    </p:spTree>
    <p:extLst>
      <p:ext uri="{BB962C8B-B14F-4D97-AF65-F5344CB8AC3E}">
        <p14:creationId xmlns:p14="http://schemas.microsoft.com/office/powerpoint/2010/main" val="123883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CD97D-E752-4B81-885E-AD9F6975076B}" type="datetime1">
              <a:rPr lang="en-US" smtClean="0"/>
              <a:t>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Please See Roger S. Pressman Book for detail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58782-452E-4D2B-B545-99AF80020A20}" type="slidenum">
              <a:rPr lang="en-US" smtClean="0"/>
              <a:t>‹#›</a:t>
            </a:fld>
            <a:endParaRPr lang="en-US"/>
          </a:p>
        </p:txBody>
      </p:sp>
    </p:spTree>
    <p:extLst>
      <p:ext uri="{BB962C8B-B14F-4D97-AF65-F5344CB8AC3E}">
        <p14:creationId xmlns:p14="http://schemas.microsoft.com/office/powerpoint/2010/main" val="197239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sz="3200" b="1" dirty="0" smtClean="0"/>
              <a:t>                                     Analysis Concepts and Principles </a:t>
            </a:r>
            <a:r>
              <a:rPr lang="en-US" sz="3200" b="1" dirty="0"/>
              <a:t> </a:t>
            </a:r>
            <a:endParaRPr lang="en-US" sz="3200" b="1" dirty="0" smtClean="0"/>
          </a:p>
          <a:p>
            <a:pPr marL="0" indent="0">
              <a:buNone/>
            </a:pPr>
            <a:r>
              <a:rPr lang="en-US" sz="3200" b="1" dirty="0"/>
              <a:t> </a:t>
            </a:r>
            <a:r>
              <a:rPr lang="en-US" sz="3200" b="1" dirty="0" smtClean="0"/>
              <a:t>                                                       Chapter 6 </a:t>
            </a:r>
            <a:endParaRPr lang="en-US" sz="3200" b="1" dirty="0"/>
          </a:p>
        </p:txBody>
      </p:sp>
      <p:sp>
        <p:nvSpPr>
          <p:cNvPr id="2" name="Date Placeholder 1"/>
          <p:cNvSpPr>
            <a:spLocks noGrp="1"/>
          </p:cNvSpPr>
          <p:nvPr>
            <p:ph type="dt" sz="half" idx="10"/>
          </p:nvPr>
        </p:nvSpPr>
        <p:spPr/>
        <p:txBody>
          <a:bodyPr/>
          <a:lstStyle/>
          <a:p>
            <a:fld id="{6D1969CD-10C4-499A-A508-C7F5F67BAF45}" type="datetime1">
              <a:rPr lang="en-US" smtClean="0"/>
              <a:t>1/7/2022</a:t>
            </a:fld>
            <a:endParaRPr lang="en-US"/>
          </a:p>
        </p:txBody>
      </p:sp>
      <p:sp>
        <p:nvSpPr>
          <p:cNvPr id="4" name="Footer Placeholder 3"/>
          <p:cNvSpPr>
            <a:spLocks noGrp="1"/>
          </p:cNvSpPr>
          <p:nvPr>
            <p:ph type="ftr" sz="quarter" idx="11"/>
          </p:nvPr>
        </p:nvSpPr>
        <p:spPr/>
        <p:txBody>
          <a:bodyPr/>
          <a:lstStyle/>
          <a:p>
            <a:r>
              <a:rPr lang="en-US" smtClean="0"/>
              <a:t>Please See Roger S. Pressman Book for detail</a:t>
            </a:r>
            <a:endParaRPr lang="en-US"/>
          </a:p>
        </p:txBody>
      </p:sp>
      <p:sp>
        <p:nvSpPr>
          <p:cNvPr id="5" name="Slide Number Placeholder 4"/>
          <p:cNvSpPr>
            <a:spLocks noGrp="1"/>
          </p:cNvSpPr>
          <p:nvPr>
            <p:ph type="sldNum" sz="quarter" idx="12"/>
          </p:nvPr>
        </p:nvSpPr>
        <p:spPr/>
        <p:txBody>
          <a:bodyPr/>
          <a:lstStyle/>
          <a:p>
            <a:fld id="{EBA58782-452E-4D2B-B545-99AF80020A20}" type="slidenum">
              <a:rPr lang="en-US" smtClean="0"/>
              <a:t>1</a:t>
            </a:fld>
            <a:endParaRPr lang="en-US"/>
          </a:p>
        </p:txBody>
      </p:sp>
    </p:spTree>
    <p:extLst>
      <p:ext uri="{BB962C8B-B14F-4D97-AF65-F5344CB8AC3E}">
        <p14:creationId xmlns:p14="http://schemas.microsoft.com/office/powerpoint/2010/main" val="3903865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Requirement Analysis </a:t>
            </a:r>
            <a:endParaRPr lang="en-US" b="1" dirty="0"/>
          </a:p>
        </p:txBody>
      </p:sp>
      <p:sp>
        <p:nvSpPr>
          <p:cNvPr id="3" name="Content Placeholder 2"/>
          <p:cNvSpPr>
            <a:spLocks noGrp="1"/>
          </p:cNvSpPr>
          <p:nvPr>
            <p:ph idx="1"/>
          </p:nvPr>
        </p:nvSpPr>
        <p:spPr/>
        <p:txBody>
          <a:bodyPr/>
          <a:lstStyle/>
          <a:p>
            <a:r>
              <a:rPr lang="en-US" dirty="0" smtClean="0"/>
              <a:t>During the evaluation and solution synthesis activity, the analyst </a:t>
            </a:r>
            <a:r>
              <a:rPr lang="en-US" b="1" dirty="0" smtClean="0"/>
              <a:t>creates models </a:t>
            </a:r>
            <a:r>
              <a:rPr lang="en-US" dirty="0" smtClean="0"/>
              <a:t>of the system in an effort </a:t>
            </a:r>
            <a:r>
              <a:rPr lang="en-US" b="1" dirty="0" smtClean="0"/>
              <a:t>to better </a:t>
            </a:r>
            <a:r>
              <a:rPr lang="en-US" dirty="0" smtClean="0"/>
              <a:t>understand data and control flow, functional processing, operational behavior, and information content. </a:t>
            </a:r>
          </a:p>
          <a:p>
            <a:r>
              <a:rPr lang="en-US" dirty="0" smtClean="0"/>
              <a:t>The model serves as a foundation for software design and as the basis for the creation of specifications for the software</a:t>
            </a:r>
            <a:endParaRPr lang="en-US" dirty="0"/>
          </a:p>
        </p:txBody>
      </p:sp>
      <p:sp>
        <p:nvSpPr>
          <p:cNvPr id="4" name="Date Placeholder 3"/>
          <p:cNvSpPr>
            <a:spLocks noGrp="1"/>
          </p:cNvSpPr>
          <p:nvPr>
            <p:ph type="dt" sz="half" idx="10"/>
          </p:nvPr>
        </p:nvSpPr>
        <p:spPr/>
        <p:txBody>
          <a:bodyPr/>
          <a:lstStyle/>
          <a:p>
            <a:fld id="{F0B9227D-5591-4243-9A2B-3202479DD52E}"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10</a:t>
            </a:fld>
            <a:endParaRPr lang="en-US"/>
          </a:p>
        </p:txBody>
      </p:sp>
    </p:spTree>
    <p:extLst>
      <p:ext uri="{BB962C8B-B14F-4D97-AF65-F5344CB8AC3E}">
        <p14:creationId xmlns:p14="http://schemas.microsoft.com/office/powerpoint/2010/main" val="2523429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Requirement Elicitation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Before requirements can be analyzed, modeled, or specified they must be gathered through an </a:t>
            </a:r>
            <a:r>
              <a:rPr lang="en-US" b="1" dirty="0" smtClean="0"/>
              <a:t>elicitation process</a:t>
            </a:r>
          </a:p>
          <a:p>
            <a:r>
              <a:rPr lang="en-US" dirty="0" smtClean="0"/>
              <a:t>Requirement elicitation is the practice of obtaining the requirements of a system from users, customers and other stake holders </a:t>
            </a:r>
          </a:p>
          <a:p>
            <a:endParaRPr lang="en-US" dirty="0" smtClean="0"/>
          </a:p>
          <a:p>
            <a:pPr marL="0" indent="0" fontAlgn="base">
              <a:buNone/>
            </a:pPr>
            <a:r>
              <a:rPr lang="en-US" b="1" dirty="0" smtClean="0"/>
              <a:t>                  Requirements </a:t>
            </a:r>
            <a:r>
              <a:rPr lang="en-US" b="1" dirty="0"/>
              <a:t>elicitation Methods</a:t>
            </a:r>
            <a:r>
              <a:rPr lang="en-US" b="1" dirty="0" smtClean="0"/>
              <a:t>:</a:t>
            </a:r>
          </a:p>
          <a:p>
            <a:pPr fontAlgn="base">
              <a:buFont typeface="Wingdings" panose="05000000000000000000" pitchFamily="2" charset="2"/>
              <a:buChar char="§"/>
            </a:pPr>
            <a:r>
              <a:rPr lang="en-US" dirty="0" smtClean="0"/>
              <a:t> Interviews</a:t>
            </a:r>
            <a:endParaRPr lang="en-US" dirty="0"/>
          </a:p>
          <a:p>
            <a:pPr fontAlgn="base">
              <a:buFont typeface="Wingdings" panose="05000000000000000000" pitchFamily="2" charset="2"/>
              <a:buChar char="§"/>
            </a:pPr>
            <a:r>
              <a:rPr lang="en-US" dirty="0"/>
              <a:t>Brainstorming Sessions</a:t>
            </a:r>
          </a:p>
          <a:p>
            <a:pPr fontAlgn="base">
              <a:buFont typeface="Wingdings" panose="05000000000000000000" pitchFamily="2" charset="2"/>
              <a:buChar char="§"/>
            </a:pPr>
            <a:r>
              <a:rPr lang="en-US" dirty="0"/>
              <a:t>Facilitated Application Specification Technique (FAST)</a:t>
            </a:r>
          </a:p>
          <a:p>
            <a:pPr fontAlgn="base">
              <a:buFont typeface="Wingdings" panose="05000000000000000000" pitchFamily="2" charset="2"/>
              <a:buChar char="§"/>
            </a:pPr>
            <a:r>
              <a:rPr lang="en-US" dirty="0"/>
              <a:t>Quality Function Deployment (QFD)</a:t>
            </a:r>
          </a:p>
          <a:p>
            <a:pPr fontAlgn="base">
              <a:buFont typeface="Wingdings" panose="05000000000000000000" pitchFamily="2" charset="2"/>
              <a:buChar char="§"/>
            </a:pPr>
            <a:r>
              <a:rPr lang="en-US" dirty="0"/>
              <a:t>Use Case Approach</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C49AB5B5-9AC3-4C01-A2BD-A476CE8B3460}"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11</a:t>
            </a:fld>
            <a:endParaRPr lang="en-US"/>
          </a:p>
        </p:txBody>
      </p:sp>
    </p:spTree>
    <p:extLst>
      <p:ext uri="{BB962C8B-B14F-4D97-AF65-F5344CB8AC3E}">
        <p14:creationId xmlns:p14="http://schemas.microsoft.com/office/powerpoint/2010/main" val="3936402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Interviews </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endParaRPr lang="en-US" dirty="0"/>
          </a:p>
          <a:p>
            <a:pPr>
              <a:buFont typeface="Wingdings" panose="05000000000000000000" pitchFamily="2" charset="2"/>
              <a:buChar char="§"/>
            </a:pPr>
            <a:r>
              <a:rPr lang="en-US" dirty="0" smtClean="0"/>
              <a:t>Objective </a:t>
            </a:r>
            <a:r>
              <a:rPr lang="en-US" dirty="0"/>
              <a:t>of conducting an interview is </a:t>
            </a:r>
            <a:r>
              <a:rPr lang="en-US" b="1" dirty="0"/>
              <a:t>to understand </a:t>
            </a:r>
            <a:r>
              <a:rPr lang="en-US" dirty="0"/>
              <a:t>the customer’s expectations from the software. </a:t>
            </a:r>
            <a:endParaRPr lang="en-US" dirty="0" smtClean="0"/>
          </a:p>
          <a:p>
            <a:pPr>
              <a:buFont typeface="Wingdings" panose="05000000000000000000" pitchFamily="2" charset="2"/>
              <a:buChar char="§"/>
            </a:pPr>
            <a:r>
              <a:rPr lang="en-US" dirty="0" smtClean="0"/>
              <a:t>It </a:t>
            </a:r>
            <a:r>
              <a:rPr lang="en-US" dirty="0"/>
              <a:t>is impossible to interview </a:t>
            </a:r>
            <a:r>
              <a:rPr lang="en-US" b="1" dirty="0"/>
              <a:t>every stakeholder </a:t>
            </a:r>
            <a:r>
              <a:rPr lang="en-US" dirty="0"/>
              <a:t>hence </a:t>
            </a:r>
            <a:r>
              <a:rPr lang="en-US" dirty="0">
                <a:solidFill>
                  <a:srgbClr val="FF0000"/>
                </a:solidFill>
              </a:rPr>
              <a:t>representatives</a:t>
            </a:r>
            <a:r>
              <a:rPr lang="en-US" dirty="0"/>
              <a:t> from groups are selected based on their expertise and credibility. </a:t>
            </a:r>
            <a:endParaRPr lang="en-US" dirty="0" smtClean="0"/>
          </a:p>
          <a:p>
            <a:pPr fontAlgn="base">
              <a:buFont typeface="Wingdings" panose="05000000000000000000" pitchFamily="2" charset="2"/>
              <a:buChar char="§"/>
            </a:pPr>
            <a:r>
              <a:rPr lang="en-US" dirty="0"/>
              <a:t>Interviews maybe be </a:t>
            </a:r>
            <a:r>
              <a:rPr lang="en-US" b="1" dirty="0"/>
              <a:t>open-ended</a:t>
            </a:r>
            <a:r>
              <a:rPr lang="en-US" dirty="0"/>
              <a:t> or structured. </a:t>
            </a:r>
          </a:p>
          <a:p>
            <a:pPr fontAlgn="base">
              <a:buFont typeface="Wingdings" panose="05000000000000000000" pitchFamily="2" charset="2"/>
              <a:buChar char="§"/>
            </a:pPr>
            <a:r>
              <a:rPr lang="en-US" dirty="0"/>
              <a:t>In</a:t>
            </a:r>
            <a:r>
              <a:rPr lang="en-US" b="1" dirty="0"/>
              <a:t> open-ended </a:t>
            </a:r>
            <a:r>
              <a:rPr lang="en-US" dirty="0"/>
              <a:t>interviews there is no pre-set agenda. Context free questions may be asked to understand the problem.</a:t>
            </a:r>
          </a:p>
          <a:p>
            <a:pPr fontAlgn="base">
              <a:buFont typeface="Wingdings" panose="05000000000000000000" pitchFamily="2" charset="2"/>
              <a:buChar char="§"/>
            </a:pPr>
            <a:r>
              <a:rPr lang="en-US" dirty="0"/>
              <a:t>In </a:t>
            </a:r>
            <a:r>
              <a:rPr lang="en-US" b="1" dirty="0"/>
              <a:t>structured interview</a:t>
            </a:r>
            <a:r>
              <a:rPr lang="en-US" dirty="0"/>
              <a:t>, agenda of fairly open questions is prepared. Sometimes a proper questionnaire is designed for the interview.</a:t>
            </a:r>
          </a:p>
          <a:p>
            <a:pPr marL="514350" indent="-514350">
              <a:buAutoNum type="arabicPeriod"/>
            </a:pPr>
            <a:endParaRPr lang="en-US" dirty="0"/>
          </a:p>
        </p:txBody>
      </p:sp>
      <p:sp>
        <p:nvSpPr>
          <p:cNvPr id="4" name="Date Placeholder 3"/>
          <p:cNvSpPr>
            <a:spLocks noGrp="1"/>
          </p:cNvSpPr>
          <p:nvPr>
            <p:ph type="dt" sz="half" idx="10"/>
          </p:nvPr>
        </p:nvSpPr>
        <p:spPr/>
        <p:txBody>
          <a:bodyPr/>
          <a:lstStyle/>
          <a:p>
            <a:fld id="{22438101-448B-4586-B246-1FDBD512576B}"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12</a:t>
            </a:fld>
            <a:endParaRPr lang="en-US"/>
          </a:p>
        </p:txBody>
      </p:sp>
    </p:spTree>
    <p:extLst>
      <p:ext uri="{BB962C8B-B14F-4D97-AF65-F5344CB8AC3E}">
        <p14:creationId xmlns:p14="http://schemas.microsoft.com/office/powerpoint/2010/main" val="584605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fontAlgn="base"/>
            <a:r>
              <a:rPr lang="en-US" b="1" dirty="0"/>
              <a:t> </a:t>
            </a:r>
            <a:r>
              <a:rPr lang="en-US" b="1" dirty="0" smtClean="0"/>
              <a:t>        </a:t>
            </a:r>
            <a:r>
              <a:rPr lang="en-US" b="1" dirty="0"/>
              <a:t>Brainstorming Sessions:</a:t>
            </a:r>
            <a:r>
              <a:rPr lang="en-US" dirty="0"/>
              <a:t> </a:t>
            </a:r>
          </a:p>
        </p:txBody>
      </p:sp>
      <p:sp>
        <p:nvSpPr>
          <p:cNvPr id="3" name="Content Placeholder 2"/>
          <p:cNvSpPr>
            <a:spLocks noGrp="1"/>
          </p:cNvSpPr>
          <p:nvPr>
            <p:ph idx="1"/>
          </p:nvPr>
        </p:nvSpPr>
        <p:spPr/>
        <p:txBody>
          <a:bodyPr/>
          <a:lstStyle/>
          <a:p>
            <a:pPr fontAlgn="base">
              <a:buFont typeface="Wingdings" panose="05000000000000000000" pitchFamily="2" charset="2"/>
              <a:buChar char="§"/>
            </a:pPr>
            <a:r>
              <a:rPr lang="en-US" dirty="0" smtClean="0"/>
              <a:t>It </a:t>
            </a:r>
            <a:r>
              <a:rPr lang="en-US" dirty="0"/>
              <a:t>is a group technique</a:t>
            </a:r>
          </a:p>
          <a:p>
            <a:pPr fontAlgn="base">
              <a:buFont typeface="Wingdings" panose="05000000000000000000" pitchFamily="2" charset="2"/>
              <a:buChar char="§"/>
            </a:pPr>
            <a:r>
              <a:rPr lang="en-US" dirty="0"/>
              <a:t>It is intended to generate lots of new ideas hence providing a platform to share views</a:t>
            </a:r>
          </a:p>
          <a:p>
            <a:pPr fontAlgn="base">
              <a:buFont typeface="Wingdings" panose="05000000000000000000" pitchFamily="2" charset="2"/>
              <a:buChar char="§"/>
            </a:pPr>
            <a:r>
              <a:rPr lang="en-US" dirty="0"/>
              <a:t>A </a:t>
            </a:r>
            <a:r>
              <a:rPr lang="en-US" b="1" dirty="0"/>
              <a:t>highly trained facilitator </a:t>
            </a:r>
            <a:r>
              <a:rPr lang="en-US" dirty="0"/>
              <a:t>is required to handle group bias and group conflicts.</a:t>
            </a:r>
          </a:p>
          <a:p>
            <a:pPr fontAlgn="base">
              <a:buFont typeface="Wingdings" panose="05000000000000000000" pitchFamily="2" charset="2"/>
              <a:buChar char="§"/>
            </a:pPr>
            <a:r>
              <a:rPr lang="en-US" dirty="0"/>
              <a:t>Every idea is documented so that everyone can see it.</a:t>
            </a:r>
          </a:p>
          <a:p>
            <a:pPr fontAlgn="base">
              <a:buFont typeface="Wingdings" panose="05000000000000000000" pitchFamily="2" charset="2"/>
              <a:buChar char="§"/>
            </a:pPr>
            <a:r>
              <a:rPr lang="en-US" dirty="0"/>
              <a:t>Finally, a document is prepared which consists of the list of requirements and their priority if possible.</a:t>
            </a:r>
          </a:p>
        </p:txBody>
      </p:sp>
      <p:sp>
        <p:nvSpPr>
          <p:cNvPr id="4" name="Date Placeholder 3"/>
          <p:cNvSpPr>
            <a:spLocks noGrp="1"/>
          </p:cNvSpPr>
          <p:nvPr>
            <p:ph type="dt" sz="half" idx="10"/>
          </p:nvPr>
        </p:nvSpPr>
        <p:spPr/>
        <p:txBody>
          <a:bodyPr/>
          <a:lstStyle/>
          <a:p>
            <a:fld id="{C852B6BB-35FA-4CDF-A54E-350CABF96C91}"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13</a:t>
            </a:fld>
            <a:endParaRPr lang="en-US"/>
          </a:p>
        </p:txBody>
      </p:sp>
    </p:spTree>
    <p:extLst>
      <p:ext uri="{BB962C8B-B14F-4D97-AF65-F5344CB8AC3E}">
        <p14:creationId xmlns:p14="http://schemas.microsoft.com/office/powerpoint/2010/main" val="1277547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 </a:t>
            </a:r>
            <a:r>
              <a:rPr lang="en-US" sz="4000" b="1" dirty="0"/>
              <a:t>Facilitated Application Specification </a:t>
            </a:r>
            <a:r>
              <a:rPr lang="en-US" sz="4000" b="1" dirty="0" smtClean="0"/>
              <a:t>Technique</a:t>
            </a:r>
            <a:endParaRPr lang="en-US" sz="4000"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smtClean="0"/>
              <a:t> </a:t>
            </a:r>
          </a:p>
          <a:p>
            <a:pPr fontAlgn="base">
              <a:buFont typeface="Wingdings" panose="05000000000000000000" pitchFamily="2" charset="2"/>
              <a:buChar char="§"/>
            </a:pPr>
            <a:r>
              <a:rPr lang="en-US" dirty="0"/>
              <a:t>It’s objective is to bridge the expectation </a:t>
            </a:r>
            <a:r>
              <a:rPr lang="en-US" dirty="0" smtClean="0"/>
              <a:t>gap between </a:t>
            </a:r>
            <a:r>
              <a:rPr lang="en-US" dirty="0"/>
              <a:t>what the developers think they are supposed to build and what customers think they are going to get. </a:t>
            </a:r>
            <a:endParaRPr lang="en-US" dirty="0" smtClean="0"/>
          </a:p>
          <a:p>
            <a:pPr fontAlgn="base">
              <a:buFont typeface="Wingdings" panose="05000000000000000000" pitchFamily="2" charset="2"/>
              <a:buChar char="§"/>
            </a:pPr>
            <a:r>
              <a:rPr lang="en-US" dirty="0"/>
              <a:t>Many different approaches to FAST have been proposed</a:t>
            </a:r>
            <a:r>
              <a:rPr lang="en-US" dirty="0" smtClean="0"/>
              <a:t>.</a:t>
            </a:r>
          </a:p>
          <a:p>
            <a:pPr fontAlgn="base">
              <a:buFont typeface="Wingdings" panose="05000000000000000000" pitchFamily="2" charset="2"/>
              <a:buChar char="§"/>
            </a:pPr>
            <a:r>
              <a:rPr lang="en-US" dirty="0" smtClean="0"/>
              <a:t>Each of them makes </a:t>
            </a:r>
            <a:r>
              <a:rPr lang="en-US" dirty="0"/>
              <a:t>use of a slightly different scenario, but all apply some variation on the following basic guidelines: </a:t>
            </a:r>
            <a:endParaRPr lang="en-US" dirty="0" smtClean="0"/>
          </a:p>
          <a:p>
            <a:pPr marL="457200" fontAlgn="base">
              <a:buFont typeface="Wingdings" panose="05000000000000000000" pitchFamily="2" charset="2"/>
              <a:buChar char="§"/>
            </a:pPr>
            <a:r>
              <a:rPr lang="en-US" dirty="0" smtClean="0"/>
              <a:t> </a:t>
            </a:r>
            <a:r>
              <a:rPr lang="en-US" i="1" dirty="0"/>
              <a:t>A meeting is conducted at a </a:t>
            </a:r>
            <a:r>
              <a:rPr lang="en-US" b="1" i="1" dirty="0">
                <a:solidFill>
                  <a:srgbClr val="FF0000"/>
                </a:solidFill>
              </a:rPr>
              <a:t>neutral site </a:t>
            </a:r>
            <a:r>
              <a:rPr lang="en-US" i="1" dirty="0"/>
              <a:t>and attended by both software engineers and customers. </a:t>
            </a:r>
            <a:endParaRPr lang="en-US" i="1" dirty="0" smtClean="0"/>
          </a:p>
          <a:p>
            <a:pPr marL="457200" fontAlgn="base">
              <a:buFont typeface="Wingdings" panose="05000000000000000000" pitchFamily="2" charset="2"/>
              <a:buChar char="§"/>
            </a:pPr>
            <a:r>
              <a:rPr lang="en-US" i="1" dirty="0" smtClean="0">
                <a:solidFill>
                  <a:srgbClr val="FF0000"/>
                </a:solidFill>
              </a:rPr>
              <a:t>Rules</a:t>
            </a:r>
            <a:r>
              <a:rPr lang="en-US" i="1" dirty="0" smtClean="0"/>
              <a:t> </a:t>
            </a:r>
            <a:r>
              <a:rPr lang="en-US" i="1" dirty="0"/>
              <a:t>for preparation and participation are established. </a:t>
            </a:r>
            <a:endParaRPr lang="en-US" i="1" dirty="0" smtClean="0"/>
          </a:p>
          <a:p>
            <a:pPr marL="457200" fontAlgn="base">
              <a:buFont typeface="Wingdings" panose="05000000000000000000" pitchFamily="2" charset="2"/>
              <a:buChar char="§"/>
            </a:pPr>
            <a:r>
              <a:rPr lang="en-US" i="1" dirty="0" smtClean="0">
                <a:solidFill>
                  <a:srgbClr val="FF0000"/>
                </a:solidFill>
              </a:rPr>
              <a:t>An </a:t>
            </a:r>
            <a:r>
              <a:rPr lang="en-US" i="1" dirty="0">
                <a:solidFill>
                  <a:srgbClr val="FF0000"/>
                </a:solidFill>
              </a:rPr>
              <a:t>agenda </a:t>
            </a:r>
            <a:r>
              <a:rPr lang="en-US" i="1" dirty="0"/>
              <a:t>is suggested that is formal enough to cover all important points but informal enough to encourage the free flow of ideas</a:t>
            </a:r>
            <a:r>
              <a:rPr lang="en-US" dirty="0"/>
              <a:t>. </a:t>
            </a:r>
            <a:endParaRPr lang="en-US" dirty="0" smtClean="0"/>
          </a:p>
          <a:p>
            <a:pPr fontAlgn="base">
              <a:buFont typeface="Wingdings" panose="05000000000000000000" pitchFamily="2" charset="2"/>
              <a:buChar char="§"/>
            </a:pPr>
            <a:endParaRPr lang="en-US" dirty="0" smtClean="0"/>
          </a:p>
        </p:txBody>
      </p:sp>
      <p:sp>
        <p:nvSpPr>
          <p:cNvPr id="4" name="Date Placeholder 3"/>
          <p:cNvSpPr>
            <a:spLocks noGrp="1"/>
          </p:cNvSpPr>
          <p:nvPr>
            <p:ph type="dt" sz="half" idx="10"/>
          </p:nvPr>
        </p:nvSpPr>
        <p:spPr/>
        <p:txBody>
          <a:bodyPr/>
          <a:lstStyle/>
          <a:p>
            <a:fld id="{33FA2D5D-0C01-4CF3-A93D-2B96C7E42CE1}"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14</a:t>
            </a:fld>
            <a:endParaRPr lang="en-US"/>
          </a:p>
        </p:txBody>
      </p:sp>
    </p:spTree>
    <p:extLst>
      <p:ext uri="{BB962C8B-B14F-4D97-AF65-F5344CB8AC3E}">
        <p14:creationId xmlns:p14="http://schemas.microsoft.com/office/powerpoint/2010/main" val="3280388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Facilitated Application Specification Technique </a:t>
            </a:r>
            <a:endParaRPr lang="en-US" sz="3600" b="1" dirty="0"/>
          </a:p>
        </p:txBody>
      </p:sp>
      <p:sp>
        <p:nvSpPr>
          <p:cNvPr id="3" name="Content Placeholder 2"/>
          <p:cNvSpPr>
            <a:spLocks noGrp="1"/>
          </p:cNvSpPr>
          <p:nvPr>
            <p:ph idx="1"/>
          </p:nvPr>
        </p:nvSpPr>
        <p:spPr/>
        <p:txBody>
          <a:bodyPr/>
          <a:lstStyle/>
          <a:p>
            <a:pPr fontAlgn="base">
              <a:buFont typeface="Wingdings" panose="05000000000000000000" pitchFamily="2" charset="2"/>
              <a:buChar char="§"/>
            </a:pPr>
            <a:r>
              <a:rPr lang="en-US" dirty="0" smtClean="0"/>
              <a:t> </a:t>
            </a:r>
            <a:r>
              <a:rPr lang="en-US" dirty="0"/>
              <a:t>A "</a:t>
            </a:r>
            <a:r>
              <a:rPr lang="en-US" dirty="0">
                <a:solidFill>
                  <a:srgbClr val="FF0000"/>
                </a:solidFill>
              </a:rPr>
              <a:t>facilitator</a:t>
            </a:r>
            <a:r>
              <a:rPr lang="en-US" dirty="0"/>
              <a:t>" (can be a customer, a developer, or an outsider) controls the meeting.</a:t>
            </a:r>
          </a:p>
          <a:p>
            <a:pPr fontAlgn="base">
              <a:buFont typeface="Wingdings" panose="05000000000000000000" pitchFamily="2" charset="2"/>
              <a:buChar char="§"/>
            </a:pPr>
            <a:r>
              <a:rPr lang="en-US" dirty="0"/>
              <a:t> </a:t>
            </a:r>
            <a:r>
              <a:rPr lang="en-US" dirty="0" smtClean="0"/>
              <a:t> </a:t>
            </a:r>
            <a:r>
              <a:rPr lang="en-US" dirty="0"/>
              <a:t>A "</a:t>
            </a:r>
            <a:r>
              <a:rPr lang="en-US" dirty="0">
                <a:solidFill>
                  <a:srgbClr val="FF0000"/>
                </a:solidFill>
              </a:rPr>
              <a:t>definition mechanism</a:t>
            </a:r>
            <a:r>
              <a:rPr lang="en-US" dirty="0"/>
              <a:t>" (can be work sheets, flip charts, or wall stickers or an electronic bulletin board, chat room or virtual forum) is used.</a:t>
            </a:r>
          </a:p>
          <a:p>
            <a:pPr fontAlgn="base">
              <a:buFont typeface="Wingdings" panose="05000000000000000000" pitchFamily="2" charset="2"/>
              <a:buChar char="§"/>
            </a:pPr>
            <a:r>
              <a:rPr lang="en-US" dirty="0"/>
              <a:t> </a:t>
            </a:r>
            <a:r>
              <a:rPr lang="en-US" dirty="0" smtClean="0"/>
              <a:t>The</a:t>
            </a:r>
            <a:r>
              <a:rPr lang="en-US" dirty="0" smtClean="0">
                <a:solidFill>
                  <a:srgbClr val="FF0000"/>
                </a:solidFill>
              </a:rPr>
              <a:t> </a:t>
            </a:r>
            <a:r>
              <a:rPr lang="en-US" dirty="0">
                <a:solidFill>
                  <a:srgbClr val="FF0000"/>
                </a:solidFill>
              </a:rPr>
              <a:t>goal </a:t>
            </a:r>
            <a:r>
              <a:rPr lang="en-US" dirty="0"/>
              <a:t>is to identify the problem, propose elements of the solution, negotiate different approaches, and specify a preliminary set of solution requirements in an atmosphere that is conducive to the </a:t>
            </a:r>
            <a:r>
              <a:rPr lang="en-US" dirty="0">
                <a:solidFill>
                  <a:srgbClr val="FF0000"/>
                </a:solidFill>
              </a:rPr>
              <a:t>accomplishment</a:t>
            </a:r>
            <a:r>
              <a:rPr lang="en-US" dirty="0"/>
              <a:t> of the goal.</a:t>
            </a:r>
          </a:p>
        </p:txBody>
      </p:sp>
      <p:sp>
        <p:nvSpPr>
          <p:cNvPr id="4" name="Date Placeholder 3"/>
          <p:cNvSpPr>
            <a:spLocks noGrp="1"/>
          </p:cNvSpPr>
          <p:nvPr>
            <p:ph type="dt" sz="half" idx="10"/>
          </p:nvPr>
        </p:nvSpPr>
        <p:spPr/>
        <p:txBody>
          <a:bodyPr/>
          <a:lstStyle/>
          <a:p>
            <a:fld id="{6A11B7CD-B594-4374-8609-D292F40C4B0C}"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15</a:t>
            </a:fld>
            <a:endParaRPr lang="en-US"/>
          </a:p>
        </p:txBody>
      </p:sp>
    </p:spTree>
    <p:extLst>
      <p:ext uri="{BB962C8B-B14F-4D97-AF65-F5344CB8AC3E}">
        <p14:creationId xmlns:p14="http://schemas.microsoft.com/office/powerpoint/2010/main" val="163321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Quality Function Deployment</a:t>
            </a:r>
            <a:endParaRPr lang="en-US" b="1" dirty="0"/>
          </a:p>
        </p:txBody>
      </p:sp>
      <p:sp>
        <p:nvSpPr>
          <p:cNvPr id="3" name="Content Placeholder 2"/>
          <p:cNvSpPr>
            <a:spLocks noGrp="1"/>
          </p:cNvSpPr>
          <p:nvPr>
            <p:ph idx="1"/>
          </p:nvPr>
        </p:nvSpPr>
        <p:spPr/>
        <p:txBody>
          <a:bodyPr/>
          <a:lstStyle/>
          <a:p>
            <a:r>
              <a:rPr lang="en-US" b="1" dirty="0"/>
              <a:t>Quality function deployment (QFD) </a:t>
            </a:r>
            <a:r>
              <a:rPr lang="en-US" dirty="0"/>
              <a:t>is a quality management technique that </a:t>
            </a:r>
            <a:r>
              <a:rPr lang="en-US" dirty="0">
                <a:solidFill>
                  <a:srgbClr val="FF0000"/>
                </a:solidFill>
              </a:rPr>
              <a:t>translates</a:t>
            </a:r>
            <a:r>
              <a:rPr lang="en-US" dirty="0"/>
              <a:t> the needs of the customer into </a:t>
            </a:r>
            <a:r>
              <a:rPr lang="en-US" dirty="0">
                <a:solidFill>
                  <a:srgbClr val="FF0000"/>
                </a:solidFill>
              </a:rPr>
              <a:t>technical requirements</a:t>
            </a:r>
            <a:r>
              <a:rPr lang="en-US" dirty="0"/>
              <a:t> for software</a:t>
            </a:r>
            <a:r>
              <a:rPr lang="en-US" dirty="0" smtClean="0"/>
              <a:t>.</a:t>
            </a:r>
          </a:p>
          <a:p>
            <a:r>
              <a:rPr lang="en-US" dirty="0"/>
              <a:t>QFD “concentrates </a:t>
            </a:r>
            <a:r>
              <a:rPr lang="en-US" b="1" dirty="0"/>
              <a:t>on maximizing </a:t>
            </a:r>
            <a:r>
              <a:rPr lang="en-US" dirty="0"/>
              <a:t>customer satisfaction from the software engineering </a:t>
            </a:r>
            <a:r>
              <a:rPr lang="en-US" dirty="0" smtClean="0"/>
              <a:t>process</a:t>
            </a:r>
          </a:p>
          <a:p>
            <a:r>
              <a:rPr lang="en-US" dirty="0"/>
              <a:t>QFD identifies three types of </a:t>
            </a:r>
            <a:r>
              <a:rPr lang="en-US" dirty="0" smtClean="0"/>
              <a:t>requirements</a:t>
            </a:r>
          </a:p>
          <a:p>
            <a:pPr marL="741363"/>
            <a:r>
              <a:rPr lang="en-US" dirty="0" smtClean="0"/>
              <a:t>Normal Requirement </a:t>
            </a:r>
          </a:p>
          <a:p>
            <a:pPr marL="741363"/>
            <a:r>
              <a:rPr lang="en-US" dirty="0" smtClean="0"/>
              <a:t>Expected Requirement </a:t>
            </a:r>
          </a:p>
          <a:p>
            <a:pPr marL="741363"/>
            <a:r>
              <a:rPr lang="en-US" dirty="0" smtClean="0"/>
              <a:t>Exciting Requirement </a:t>
            </a:r>
            <a:endParaRPr lang="en-US" dirty="0"/>
          </a:p>
        </p:txBody>
      </p:sp>
      <p:sp>
        <p:nvSpPr>
          <p:cNvPr id="4" name="Date Placeholder 3"/>
          <p:cNvSpPr>
            <a:spLocks noGrp="1"/>
          </p:cNvSpPr>
          <p:nvPr>
            <p:ph type="dt" sz="half" idx="10"/>
          </p:nvPr>
        </p:nvSpPr>
        <p:spPr/>
        <p:txBody>
          <a:bodyPr/>
          <a:lstStyle/>
          <a:p>
            <a:fld id="{E2FC1E7D-757D-44AD-A212-61F70BADA54B}"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16</a:t>
            </a:fld>
            <a:endParaRPr lang="en-US"/>
          </a:p>
        </p:txBody>
      </p:sp>
    </p:spTree>
    <p:extLst>
      <p:ext uri="{BB962C8B-B14F-4D97-AF65-F5344CB8AC3E}">
        <p14:creationId xmlns:p14="http://schemas.microsoft.com/office/powerpoint/2010/main" val="257503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Quality Function  Deployment  </a:t>
            </a:r>
            <a:endParaRPr lang="en-US" b="1" dirty="0"/>
          </a:p>
        </p:txBody>
      </p:sp>
      <p:sp>
        <p:nvSpPr>
          <p:cNvPr id="3" name="Content Placeholder 2"/>
          <p:cNvSpPr>
            <a:spLocks noGrp="1"/>
          </p:cNvSpPr>
          <p:nvPr>
            <p:ph idx="1"/>
          </p:nvPr>
        </p:nvSpPr>
        <p:spPr/>
        <p:txBody>
          <a:bodyPr>
            <a:normAutofit fontScale="85000" lnSpcReduction="20000"/>
          </a:bodyPr>
          <a:lstStyle/>
          <a:p>
            <a:pPr fontAlgn="base"/>
            <a:r>
              <a:rPr lang="en-US" b="1" dirty="0"/>
              <a:t>Normal requirements –</a:t>
            </a:r>
            <a:r>
              <a:rPr lang="en-US" dirty="0"/>
              <a:t> </a:t>
            </a:r>
            <a:br>
              <a:rPr lang="en-US" dirty="0"/>
            </a:br>
            <a:r>
              <a:rPr lang="en-US" dirty="0"/>
              <a:t>In this the objective and goals of the proposed software are discussed with the customer</a:t>
            </a:r>
            <a:r>
              <a:rPr lang="en-US" dirty="0" smtClean="0"/>
              <a:t>.</a:t>
            </a:r>
          </a:p>
          <a:p>
            <a:pPr fontAlgn="base"/>
            <a:r>
              <a:rPr lang="en-US" dirty="0" smtClean="0"/>
              <a:t> </a:t>
            </a:r>
            <a:r>
              <a:rPr lang="en-US" dirty="0"/>
              <a:t>Example – normal requirements for a result management system may be entry of marks, calculation of results, </a:t>
            </a:r>
            <a:r>
              <a:rPr lang="en-US" dirty="0" err="1"/>
              <a:t>etc</a:t>
            </a:r>
            <a:endParaRPr lang="en-US" dirty="0"/>
          </a:p>
          <a:p>
            <a:pPr fontAlgn="base"/>
            <a:r>
              <a:rPr lang="en-US" b="1" dirty="0"/>
              <a:t>Expected requirements –</a:t>
            </a:r>
            <a:r>
              <a:rPr lang="en-US" dirty="0"/>
              <a:t> </a:t>
            </a:r>
            <a:br>
              <a:rPr lang="en-US" dirty="0"/>
            </a:br>
            <a:r>
              <a:rPr lang="en-US" dirty="0"/>
              <a:t>These requirements are so obvious that the customer need not explicitly state them</a:t>
            </a:r>
            <a:r>
              <a:rPr lang="en-US" dirty="0" smtClean="0"/>
              <a:t>.</a:t>
            </a:r>
          </a:p>
          <a:p>
            <a:pPr fontAlgn="base"/>
            <a:r>
              <a:rPr lang="en-US" dirty="0" smtClean="0"/>
              <a:t> </a:t>
            </a:r>
            <a:r>
              <a:rPr lang="en-US" dirty="0"/>
              <a:t>Example – protection from unauthorized access.</a:t>
            </a:r>
          </a:p>
          <a:p>
            <a:pPr fontAlgn="base"/>
            <a:r>
              <a:rPr lang="en-US" b="1" dirty="0"/>
              <a:t>Exciting requirements –</a:t>
            </a:r>
            <a:r>
              <a:rPr lang="en-US" dirty="0"/>
              <a:t> </a:t>
            </a:r>
            <a:br>
              <a:rPr lang="en-US" dirty="0"/>
            </a:br>
            <a:r>
              <a:rPr lang="en-US" dirty="0"/>
              <a:t>It includes features that are beyond customer’s expectations and prove to be very satisfying when present. </a:t>
            </a:r>
            <a:endParaRPr lang="en-US" dirty="0" smtClean="0"/>
          </a:p>
          <a:p>
            <a:pPr fontAlgn="base"/>
            <a:r>
              <a:rPr lang="en-US" dirty="0" smtClean="0"/>
              <a:t>Example </a:t>
            </a:r>
            <a:r>
              <a:rPr lang="en-US" dirty="0"/>
              <a:t>– when unauthorized access is detected, it should backup and shutdown all processes.</a:t>
            </a:r>
          </a:p>
        </p:txBody>
      </p:sp>
      <p:sp>
        <p:nvSpPr>
          <p:cNvPr id="4" name="Date Placeholder 3"/>
          <p:cNvSpPr>
            <a:spLocks noGrp="1"/>
          </p:cNvSpPr>
          <p:nvPr>
            <p:ph type="dt" sz="half" idx="10"/>
          </p:nvPr>
        </p:nvSpPr>
        <p:spPr/>
        <p:txBody>
          <a:bodyPr/>
          <a:lstStyle/>
          <a:p>
            <a:fld id="{CD1713A0-F719-4D38-9EF7-102DF5A57288}"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17</a:t>
            </a:fld>
            <a:endParaRPr lang="en-US"/>
          </a:p>
        </p:txBody>
      </p:sp>
    </p:spTree>
    <p:extLst>
      <p:ext uri="{BB962C8B-B14F-4D97-AF65-F5344CB8AC3E}">
        <p14:creationId xmlns:p14="http://schemas.microsoft.com/office/powerpoint/2010/main" val="302193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Use-Cases</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smtClean="0"/>
              <a:t>                      </a:t>
            </a:r>
            <a:r>
              <a:rPr lang="en-US" dirty="0" smtClean="0"/>
              <a:t>Use-Cases </a:t>
            </a:r>
          </a:p>
          <a:p>
            <a:r>
              <a:rPr lang="en-US" dirty="0" smtClean="0"/>
              <a:t>Provide a </a:t>
            </a:r>
            <a:r>
              <a:rPr lang="en-US" b="1" dirty="0" smtClean="0"/>
              <a:t>description</a:t>
            </a:r>
            <a:r>
              <a:rPr lang="en-US" dirty="0" smtClean="0"/>
              <a:t> of how the system will be used </a:t>
            </a:r>
          </a:p>
          <a:p>
            <a:r>
              <a:rPr lang="en-US" dirty="0" smtClean="0"/>
              <a:t>The use-cases describes the manner in which an </a:t>
            </a:r>
            <a:r>
              <a:rPr lang="en-US" b="1" dirty="0" smtClean="0"/>
              <a:t>actor interacts </a:t>
            </a:r>
            <a:r>
              <a:rPr lang="en-US" dirty="0" smtClean="0"/>
              <a:t>with the system.</a:t>
            </a:r>
          </a:p>
          <a:p>
            <a:r>
              <a:rPr lang="en-US" dirty="0"/>
              <a:t>The components of the use case design includes three major things – Actor, Use cases, use case diagram. </a:t>
            </a:r>
            <a:endParaRPr lang="en-US" dirty="0" smtClean="0"/>
          </a:p>
          <a:p>
            <a:r>
              <a:rPr lang="en-US" b="1" dirty="0" smtClean="0"/>
              <a:t>                 Actor </a:t>
            </a:r>
            <a:r>
              <a:rPr lang="en-US" b="1" dirty="0"/>
              <a:t>–</a:t>
            </a:r>
            <a:r>
              <a:rPr lang="en-US" dirty="0"/>
              <a:t> </a:t>
            </a:r>
            <a:br>
              <a:rPr lang="en-US" dirty="0"/>
            </a:br>
            <a:r>
              <a:rPr lang="en-US" dirty="0"/>
              <a:t>It is the external agent that lies outside the system but interacts with it in some way. </a:t>
            </a:r>
            <a:endParaRPr lang="en-US" dirty="0" smtClean="0"/>
          </a:p>
          <a:p>
            <a:r>
              <a:rPr lang="en-US" dirty="0" smtClean="0"/>
              <a:t>An </a:t>
            </a:r>
            <a:r>
              <a:rPr lang="en-US" dirty="0"/>
              <a:t>actor maybe a person, machine etc. It is represented as a stick figure</a:t>
            </a:r>
          </a:p>
        </p:txBody>
      </p:sp>
      <p:sp>
        <p:nvSpPr>
          <p:cNvPr id="4" name="Date Placeholder 3"/>
          <p:cNvSpPr>
            <a:spLocks noGrp="1"/>
          </p:cNvSpPr>
          <p:nvPr>
            <p:ph type="dt" sz="half" idx="10"/>
          </p:nvPr>
        </p:nvSpPr>
        <p:spPr/>
        <p:txBody>
          <a:bodyPr/>
          <a:lstStyle/>
          <a:p>
            <a:fld id="{2B6259FA-5889-44A9-B8DD-40A29EE3B505}"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18</a:t>
            </a:fld>
            <a:endParaRPr lang="en-US"/>
          </a:p>
        </p:txBody>
      </p:sp>
    </p:spTree>
    <p:extLst>
      <p:ext uri="{BB962C8B-B14F-4D97-AF65-F5344CB8AC3E}">
        <p14:creationId xmlns:p14="http://schemas.microsoft.com/office/powerpoint/2010/main" val="24994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Use </a:t>
            </a:r>
            <a:r>
              <a:rPr lang="en-US" b="1" dirty="0"/>
              <a:t>cases </a:t>
            </a:r>
            <a:endParaRPr lang="en-US" dirty="0"/>
          </a:p>
        </p:txBody>
      </p:sp>
      <p:sp>
        <p:nvSpPr>
          <p:cNvPr id="3" name="Content Placeholder 2"/>
          <p:cNvSpPr>
            <a:spLocks noGrp="1"/>
          </p:cNvSpPr>
          <p:nvPr>
            <p:ph idx="1"/>
          </p:nvPr>
        </p:nvSpPr>
        <p:spPr/>
        <p:txBody>
          <a:bodyPr/>
          <a:lstStyle/>
          <a:p>
            <a:pPr marL="0" indent="0" fontAlgn="base">
              <a:buNone/>
            </a:pPr>
            <a:r>
              <a:rPr lang="en-US" dirty="0"/>
              <a:t/>
            </a:r>
            <a:br>
              <a:rPr lang="en-US" dirty="0"/>
            </a:br>
            <a:r>
              <a:rPr lang="en-US" dirty="0"/>
              <a:t>They describe the sequence of interactions between actors and the system. </a:t>
            </a:r>
            <a:endParaRPr lang="en-US" dirty="0" smtClean="0"/>
          </a:p>
          <a:p>
            <a:pPr fontAlgn="base"/>
            <a:r>
              <a:rPr lang="en-US" dirty="0" smtClean="0"/>
              <a:t>They </a:t>
            </a:r>
            <a:r>
              <a:rPr lang="en-US" dirty="0"/>
              <a:t>capture who(actors) do what(interaction) with the system. </a:t>
            </a:r>
            <a:endParaRPr lang="en-US" dirty="0" smtClean="0"/>
          </a:p>
          <a:p>
            <a:pPr fontAlgn="base"/>
            <a:r>
              <a:rPr lang="en-US" dirty="0" smtClean="0"/>
              <a:t>A </a:t>
            </a:r>
            <a:r>
              <a:rPr lang="en-US" dirty="0"/>
              <a:t>complete set of use cases specifies all possible ways to use the system.</a:t>
            </a:r>
          </a:p>
        </p:txBody>
      </p:sp>
      <p:sp>
        <p:nvSpPr>
          <p:cNvPr id="4" name="Date Placeholder 3"/>
          <p:cNvSpPr>
            <a:spLocks noGrp="1"/>
          </p:cNvSpPr>
          <p:nvPr>
            <p:ph type="dt" sz="half" idx="10"/>
          </p:nvPr>
        </p:nvSpPr>
        <p:spPr/>
        <p:txBody>
          <a:bodyPr/>
          <a:lstStyle/>
          <a:p>
            <a:fld id="{66A16B42-15C4-4890-9C2D-0DD489D47BFD}"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19</a:t>
            </a:fld>
            <a:endParaRPr lang="en-US"/>
          </a:p>
        </p:txBody>
      </p:sp>
    </p:spTree>
    <p:extLst>
      <p:ext uri="{BB962C8B-B14F-4D97-AF65-F5344CB8AC3E}">
        <p14:creationId xmlns:p14="http://schemas.microsoft.com/office/powerpoint/2010/main" val="186832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Requirement Engineering </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Requirements engineering </a:t>
            </a:r>
            <a:r>
              <a:rPr lang="en-US" dirty="0" smtClean="0"/>
              <a:t>provides the appropriate mechanism for understanding what the </a:t>
            </a:r>
            <a:r>
              <a:rPr lang="en-US" b="1" dirty="0" smtClean="0"/>
              <a:t>customer wants, analyzing need</a:t>
            </a:r>
            <a:r>
              <a:rPr lang="en-US" dirty="0" smtClean="0"/>
              <a:t>, </a:t>
            </a:r>
            <a:r>
              <a:rPr lang="en-US" b="1" dirty="0" smtClean="0"/>
              <a:t>assessing feasibility</a:t>
            </a:r>
            <a:r>
              <a:rPr lang="en-US" dirty="0" smtClean="0"/>
              <a:t>, negotiating a </a:t>
            </a:r>
            <a:r>
              <a:rPr lang="en-US" b="1" dirty="0" smtClean="0"/>
              <a:t>reasonable solution</a:t>
            </a:r>
            <a:r>
              <a:rPr lang="en-US" dirty="0" smtClean="0"/>
              <a:t>.</a:t>
            </a:r>
          </a:p>
          <a:p>
            <a:r>
              <a:rPr lang="en-US" dirty="0" smtClean="0"/>
              <a:t> The requirements engineering process can be described in five distinct steps</a:t>
            </a:r>
          </a:p>
          <a:p>
            <a:pPr marL="576263" indent="0">
              <a:buNone/>
            </a:pPr>
            <a:r>
              <a:rPr lang="en-US" dirty="0" smtClean="0"/>
              <a:t>• </a:t>
            </a:r>
            <a:r>
              <a:rPr lang="en-US" b="1" dirty="0" smtClean="0"/>
              <a:t>requirements </a:t>
            </a:r>
            <a:r>
              <a:rPr lang="en-US" b="1" dirty="0" smtClean="0"/>
              <a:t>elicitation:</a:t>
            </a:r>
            <a:endParaRPr lang="en-US" b="1" dirty="0" smtClean="0"/>
          </a:p>
          <a:p>
            <a:pPr marL="576263" indent="0">
              <a:buNone/>
            </a:pPr>
            <a:r>
              <a:rPr lang="en-US" dirty="0" smtClean="0"/>
              <a:t> • </a:t>
            </a:r>
            <a:r>
              <a:rPr lang="en-US" b="1" dirty="0" smtClean="0"/>
              <a:t>requirements analysis and </a:t>
            </a:r>
            <a:r>
              <a:rPr lang="en-US" b="1" dirty="0" smtClean="0"/>
              <a:t>negotiation:</a:t>
            </a:r>
            <a:endParaRPr lang="en-US" b="1" dirty="0" smtClean="0"/>
          </a:p>
          <a:p>
            <a:pPr marL="576263" indent="0">
              <a:buNone/>
            </a:pPr>
            <a:r>
              <a:rPr lang="en-US" dirty="0" smtClean="0"/>
              <a:t>• </a:t>
            </a:r>
            <a:r>
              <a:rPr lang="en-US" b="1" dirty="0" smtClean="0"/>
              <a:t>requirements </a:t>
            </a:r>
            <a:r>
              <a:rPr lang="en-US" b="1" dirty="0" smtClean="0"/>
              <a:t>specification: </a:t>
            </a:r>
            <a:endParaRPr lang="en-US" b="1" dirty="0" smtClean="0"/>
          </a:p>
          <a:p>
            <a:pPr marL="576263" indent="0">
              <a:buNone/>
            </a:pPr>
            <a:r>
              <a:rPr lang="en-US" dirty="0" smtClean="0"/>
              <a:t>• </a:t>
            </a:r>
            <a:r>
              <a:rPr lang="en-US" b="1" dirty="0" smtClean="0"/>
              <a:t>system </a:t>
            </a:r>
            <a:r>
              <a:rPr lang="en-US" b="1" dirty="0" smtClean="0"/>
              <a:t>modeling:</a:t>
            </a:r>
            <a:endParaRPr lang="en-US" b="1" dirty="0" smtClean="0"/>
          </a:p>
          <a:p>
            <a:pPr marL="576263" indent="0">
              <a:buNone/>
            </a:pPr>
            <a:r>
              <a:rPr lang="en-US" dirty="0" smtClean="0"/>
              <a:t> • </a:t>
            </a:r>
            <a:r>
              <a:rPr lang="en-US" b="1" dirty="0" smtClean="0"/>
              <a:t>requirements </a:t>
            </a:r>
            <a:r>
              <a:rPr lang="en-US" b="1" dirty="0" smtClean="0"/>
              <a:t>validation:</a:t>
            </a:r>
            <a:endParaRPr lang="en-US" b="1" dirty="0" smtClean="0"/>
          </a:p>
          <a:p>
            <a:pPr marL="576263" indent="0">
              <a:buNone/>
            </a:pPr>
            <a:r>
              <a:rPr lang="en-US" dirty="0" smtClean="0"/>
              <a:t> • </a:t>
            </a:r>
            <a:r>
              <a:rPr lang="en-US" b="1" dirty="0" smtClean="0"/>
              <a:t>requirements </a:t>
            </a:r>
            <a:r>
              <a:rPr lang="en-US" b="1" dirty="0" smtClean="0"/>
              <a:t>management:</a:t>
            </a:r>
            <a:endParaRPr lang="en-US" b="1" dirty="0"/>
          </a:p>
        </p:txBody>
      </p:sp>
      <p:sp>
        <p:nvSpPr>
          <p:cNvPr id="4" name="Date Placeholder 3"/>
          <p:cNvSpPr>
            <a:spLocks noGrp="1"/>
          </p:cNvSpPr>
          <p:nvPr>
            <p:ph type="dt" sz="half" idx="10"/>
          </p:nvPr>
        </p:nvSpPr>
        <p:spPr/>
        <p:txBody>
          <a:bodyPr/>
          <a:lstStyle/>
          <a:p>
            <a:fld id="{D0E3657D-CBC1-44AF-ABD7-05A69F6975B2}"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2</a:t>
            </a:fld>
            <a:endParaRPr lang="en-US"/>
          </a:p>
        </p:txBody>
      </p:sp>
    </p:spTree>
    <p:extLst>
      <p:ext uri="{BB962C8B-B14F-4D97-AF65-F5344CB8AC3E}">
        <p14:creationId xmlns:p14="http://schemas.microsoft.com/office/powerpoint/2010/main" val="4245162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Use-Case (Example)</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553179" y="1690688"/>
            <a:ext cx="10730517" cy="4172205"/>
          </a:xfrm>
          <a:prstGeom prst="rect">
            <a:avLst/>
          </a:prstGeom>
        </p:spPr>
      </p:pic>
      <p:sp>
        <p:nvSpPr>
          <p:cNvPr id="5" name="Date Placeholder 4"/>
          <p:cNvSpPr>
            <a:spLocks noGrp="1"/>
          </p:cNvSpPr>
          <p:nvPr>
            <p:ph type="dt" sz="half" idx="10"/>
          </p:nvPr>
        </p:nvSpPr>
        <p:spPr/>
        <p:txBody>
          <a:bodyPr/>
          <a:lstStyle/>
          <a:p>
            <a:fld id="{34A4EFD8-21D8-4640-9DBC-B78A0FD2D614}" type="datetime1">
              <a:rPr lang="en-US" smtClean="0"/>
              <a:t>1/7/2022</a:t>
            </a:fld>
            <a:endParaRPr lang="en-US"/>
          </a:p>
        </p:txBody>
      </p:sp>
      <p:sp>
        <p:nvSpPr>
          <p:cNvPr id="6" name="Footer Placeholder 5"/>
          <p:cNvSpPr>
            <a:spLocks noGrp="1"/>
          </p:cNvSpPr>
          <p:nvPr>
            <p:ph type="ftr" sz="quarter" idx="11"/>
          </p:nvPr>
        </p:nvSpPr>
        <p:spPr/>
        <p:txBody>
          <a:bodyPr/>
          <a:lstStyle/>
          <a:p>
            <a:r>
              <a:rPr lang="en-US" smtClean="0"/>
              <a:t>Please See Roger S. Pressman Book for detail</a:t>
            </a:r>
            <a:endParaRPr lang="en-US"/>
          </a:p>
        </p:txBody>
      </p:sp>
      <p:sp>
        <p:nvSpPr>
          <p:cNvPr id="7" name="Slide Number Placeholder 6"/>
          <p:cNvSpPr>
            <a:spLocks noGrp="1"/>
          </p:cNvSpPr>
          <p:nvPr>
            <p:ph type="sldNum" sz="quarter" idx="12"/>
          </p:nvPr>
        </p:nvSpPr>
        <p:spPr/>
        <p:txBody>
          <a:bodyPr/>
          <a:lstStyle/>
          <a:p>
            <a:fld id="{EBA58782-452E-4D2B-B545-99AF80020A20}" type="slidenum">
              <a:rPr lang="en-US" smtClean="0"/>
              <a:t>20</a:t>
            </a:fld>
            <a:endParaRPr lang="en-US"/>
          </a:p>
        </p:txBody>
      </p:sp>
    </p:spTree>
    <p:extLst>
      <p:ext uri="{BB962C8B-B14F-4D97-AF65-F5344CB8AC3E}">
        <p14:creationId xmlns:p14="http://schemas.microsoft.com/office/powerpoint/2010/main" val="340645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Use-Case Diagram</a:t>
            </a:r>
            <a:endParaRPr lang="en-US" b="1" dirty="0"/>
          </a:p>
        </p:txBody>
      </p:sp>
      <p:sp>
        <p:nvSpPr>
          <p:cNvPr id="3" name="Content Placeholder 2"/>
          <p:cNvSpPr>
            <a:spLocks noGrp="1"/>
          </p:cNvSpPr>
          <p:nvPr>
            <p:ph idx="1"/>
          </p:nvPr>
        </p:nvSpPr>
        <p:spPr/>
        <p:txBody>
          <a:bodyPr/>
          <a:lstStyle/>
          <a:p>
            <a:pPr marL="0" indent="0" fontAlgn="base">
              <a:buNone/>
            </a:pPr>
            <a:r>
              <a:rPr lang="en-US" dirty="0"/>
              <a:t/>
            </a:r>
            <a:br>
              <a:rPr lang="en-US" dirty="0"/>
            </a:br>
            <a:r>
              <a:rPr lang="en-US" dirty="0"/>
              <a:t>A use case diagram graphically represents what happens when an actor interacts with a system. </a:t>
            </a:r>
            <a:endParaRPr lang="en-US" dirty="0" smtClean="0"/>
          </a:p>
          <a:p>
            <a:pPr fontAlgn="base"/>
            <a:r>
              <a:rPr lang="en-US" dirty="0" smtClean="0"/>
              <a:t>It </a:t>
            </a:r>
            <a:r>
              <a:rPr lang="en-US" dirty="0"/>
              <a:t>captures the functional aspect of the system</a:t>
            </a:r>
            <a:r>
              <a:rPr lang="en-US" dirty="0" smtClean="0"/>
              <a:t>.</a:t>
            </a:r>
          </a:p>
          <a:p>
            <a:pPr fontAlgn="base"/>
            <a:r>
              <a:rPr lang="en-US" dirty="0"/>
              <a:t> A stick figure is used to represent an actor.</a:t>
            </a:r>
          </a:p>
          <a:p>
            <a:pPr fontAlgn="base"/>
            <a:r>
              <a:rPr lang="en-US" dirty="0"/>
              <a:t>An oval is used to represent a use case.</a:t>
            </a:r>
          </a:p>
          <a:p>
            <a:pPr fontAlgn="base"/>
            <a:r>
              <a:rPr lang="en-US" dirty="0"/>
              <a:t>A line is used to represent a relationship between an actor and a use case.</a:t>
            </a:r>
          </a:p>
        </p:txBody>
      </p:sp>
      <p:sp>
        <p:nvSpPr>
          <p:cNvPr id="4" name="Date Placeholder 3"/>
          <p:cNvSpPr>
            <a:spLocks noGrp="1"/>
          </p:cNvSpPr>
          <p:nvPr>
            <p:ph type="dt" sz="half" idx="10"/>
          </p:nvPr>
        </p:nvSpPr>
        <p:spPr/>
        <p:txBody>
          <a:bodyPr/>
          <a:lstStyle/>
          <a:p>
            <a:fld id="{6732D79A-C228-47C2-B0DC-9B424317694C}"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21</a:t>
            </a:fld>
            <a:endParaRPr lang="en-US"/>
          </a:p>
        </p:txBody>
      </p:sp>
    </p:spTree>
    <p:extLst>
      <p:ext uri="{BB962C8B-B14F-4D97-AF65-F5344CB8AC3E}">
        <p14:creationId xmlns:p14="http://schemas.microsoft.com/office/powerpoint/2010/main" val="40644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                    Use Case Diagram </a:t>
            </a:r>
            <a:endParaRPr lang="en-US" b="1" dirty="0"/>
          </a:p>
        </p:txBody>
      </p:sp>
      <p:sp>
        <p:nvSpPr>
          <p:cNvPr id="3" name="Content Placeholder 2"/>
          <p:cNvSpPr>
            <a:spLocks noGrp="1"/>
          </p:cNvSpPr>
          <p:nvPr>
            <p:ph idx="1"/>
          </p:nvPr>
        </p:nvSpPr>
        <p:spPr/>
        <p:txBody>
          <a:bodyPr/>
          <a:lstStyle/>
          <a:p>
            <a:pPr marL="0" indent="0">
              <a:buNone/>
            </a:pPr>
            <a:r>
              <a:rPr lang="en-US" dirty="0" smtClean="0"/>
              <a:t>			UML </a:t>
            </a:r>
            <a:r>
              <a:rPr lang="en-US" dirty="0"/>
              <a:t>use case diagrams are ideal for:</a:t>
            </a:r>
          </a:p>
          <a:p>
            <a:r>
              <a:rPr lang="en-US" dirty="0"/>
              <a:t>Representing the goals of </a:t>
            </a:r>
            <a:r>
              <a:rPr lang="en-US" dirty="0">
                <a:solidFill>
                  <a:srgbClr val="FF0000"/>
                </a:solidFill>
              </a:rPr>
              <a:t>system-user</a:t>
            </a:r>
            <a:r>
              <a:rPr lang="en-US" dirty="0"/>
              <a:t> interactions</a:t>
            </a:r>
          </a:p>
          <a:p>
            <a:r>
              <a:rPr lang="en-US" dirty="0"/>
              <a:t>Defining and organizing </a:t>
            </a:r>
            <a:r>
              <a:rPr lang="en-US" dirty="0">
                <a:solidFill>
                  <a:srgbClr val="FF0000"/>
                </a:solidFill>
              </a:rPr>
              <a:t>functional requirements </a:t>
            </a:r>
            <a:r>
              <a:rPr lang="en-US" dirty="0"/>
              <a:t>in a system</a:t>
            </a:r>
          </a:p>
          <a:p>
            <a:r>
              <a:rPr lang="en-US" dirty="0"/>
              <a:t>Specifying the </a:t>
            </a:r>
            <a:r>
              <a:rPr lang="en-US" dirty="0">
                <a:solidFill>
                  <a:srgbClr val="FF0000"/>
                </a:solidFill>
              </a:rPr>
              <a:t>context and requirements </a:t>
            </a:r>
            <a:r>
              <a:rPr lang="en-US" dirty="0"/>
              <a:t>of a system</a:t>
            </a:r>
          </a:p>
          <a:p>
            <a:r>
              <a:rPr lang="en-US" dirty="0"/>
              <a:t>Modeling the </a:t>
            </a:r>
            <a:r>
              <a:rPr lang="en-US" dirty="0">
                <a:solidFill>
                  <a:srgbClr val="FF0000"/>
                </a:solidFill>
              </a:rPr>
              <a:t>basic flow of events </a:t>
            </a:r>
            <a:r>
              <a:rPr lang="en-US" dirty="0"/>
              <a:t>in a use case</a:t>
            </a:r>
          </a:p>
        </p:txBody>
      </p:sp>
      <p:sp>
        <p:nvSpPr>
          <p:cNvPr id="4" name="Date Placeholder 3"/>
          <p:cNvSpPr>
            <a:spLocks noGrp="1"/>
          </p:cNvSpPr>
          <p:nvPr>
            <p:ph type="dt" sz="half" idx="10"/>
          </p:nvPr>
        </p:nvSpPr>
        <p:spPr/>
        <p:txBody>
          <a:bodyPr/>
          <a:lstStyle/>
          <a:p>
            <a:fld id="{ED071B8A-0645-480A-BDD8-4861B51F4B92}"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22</a:t>
            </a:fld>
            <a:endParaRPr lang="en-US"/>
          </a:p>
        </p:txBody>
      </p:sp>
    </p:spTree>
    <p:extLst>
      <p:ext uri="{BB962C8B-B14F-4D97-AF65-F5344CB8AC3E}">
        <p14:creationId xmlns:p14="http://schemas.microsoft.com/office/powerpoint/2010/main" val="346954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Notation used in Use case Diagram </a:t>
            </a:r>
            <a:endParaRPr lang="en-US" b="1" dirty="0"/>
          </a:p>
        </p:txBody>
      </p:sp>
      <p:pic>
        <p:nvPicPr>
          <p:cNvPr id="4" name="Content Placeholder 3"/>
          <p:cNvPicPr>
            <a:picLocks noGrp="1" noChangeAspect="1"/>
          </p:cNvPicPr>
          <p:nvPr>
            <p:ph idx="1"/>
          </p:nvPr>
        </p:nvPicPr>
        <p:blipFill>
          <a:blip r:embed="rId2"/>
          <a:stretch>
            <a:fillRect/>
          </a:stretch>
        </p:blipFill>
        <p:spPr>
          <a:xfrm>
            <a:off x="1892998" y="2310225"/>
            <a:ext cx="2352675" cy="657225"/>
          </a:xfrm>
          <a:prstGeom prst="rect">
            <a:avLst/>
          </a:prstGeom>
        </p:spPr>
      </p:pic>
      <p:pic>
        <p:nvPicPr>
          <p:cNvPr id="5" name="Picture 4"/>
          <p:cNvPicPr>
            <a:picLocks noChangeAspect="1"/>
          </p:cNvPicPr>
          <p:nvPr/>
        </p:nvPicPr>
        <p:blipFill>
          <a:blip r:embed="rId3"/>
          <a:stretch>
            <a:fillRect/>
          </a:stretch>
        </p:blipFill>
        <p:spPr>
          <a:xfrm>
            <a:off x="2010346" y="3184969"/>
            <a:ext cx="2428875" cy="1000125"/>
          </a:xfrm>
          <a:prstGeom prst="rect">
            <a:avLst/>
          </a:prstGeom>
        </p:spPr>
      </p:pic>
      <p:pic>
        <p:nvPicPr>
          <p:cNvPr id="6" name="Picture 5"/>
          <p:cNvPicPr>
            <a:picLocks noChangeAspect="1"/>
          </p:cNvPicPr>
          <p:nvPr/>
        </p:nvPicPr>
        <p:blipFill>
          <a:blip r:embed="rId4"/>
          <a:stretch>
            <a:fillRect/>
          </a:stretch>
        </p:blipFill>
        <p:spPr>
          <a:xfrm>
            <a:off x="2288476" y="4420805"/>
            <a:ext cx="2238375" cy="819150"/>
          </a:xfrm>
          <a:prstGeom prst="rect">
            <a:avLst/>
          </a:prstGeom>
        </p:spPr>
      </p:pic>
      <p:pic>
        <p:nvPicPr>
          <p:cNvPr id="7" name="Picture 6"/>
          <p:cNvPicPr>
            <a:picLocks noChangeAspect="1"/>
          </p:cNvPicPr>
          <p:nvPr/>
        </p:nvPicPr>
        <p:blipFill>
          <a:blip r:embed="rId5"/>
          <a:stretch>
            <a:fillRect/>
          </a:stretch>
        </p:blipFill>
        <p:spPr>
          <a:xfrm>
            <a:off x="5411152" y="2436907"/>
            <a:ext cx="2009775" cy="533400"/>
          </a:xfrm>
          <a:prstGeom prst="rect">
            <a:avLst/>
          </a:prstGeom>
        </p:spPr>
      </p:pic>
      <p:pic>
        <p:nvPicPr>
          <p:cNvPr id="8" name="Picture 7"/>
          <p:cNvPicPr>
            <a:picLocks noChangeAspect="1"/>
          </p:cNvPicPr>
          <p:nvPr/>
        </p:nvPicPr>
        <p:blipFill>
          <a:blip r:embed="rId6"/>
          <a:stretch>
            <a:fillRect/>
          </a:stretch>
        </p:blipFill>
        <p:spPr>
          <a:xfrm>
            <a:off x="5411152" y="3519487"/>
            <a:ext cx="2505075" cy="733425"/>
          </a:xfrm>
          <a:prstGeom prst="rect">
            <a:avLst/>
          </a:prstGeom>
        </p:spPr>
      </p:pic>
      <p:pic>
        <p:nvPicPr>
          <p:cNvPr id="9" name="Picture 8"/>
          <p:cNvPicPr>
            <a:picLocks noChangeAspect="1"/>
          </p:cNvPicPr>
          <p:nvPr/>
        </p:nvPicPr>
        <p:blipFill>
          <a:blip r:embed="rId7"/>
          <a:stretch>
            <a:fillRect/>
          </a:stretch>
        </p:blipFill>
        <p:spPr>
          <a:xfrm>
            <a:off x="5411152" y="4451443"/>
            <a:ext cx="2209800" cy="695325"/>
          </a:xfrm>
          <a:prstGeom prst="rect">
            <a:avLst/>
          </a:prstGeom>
        </p:spPr>
      </p:pic>
      <p:pic>
        <p:nvPicPr>
          <p:cNvPr id="10" name="Picture 9"/>
          <p:cNvPicPr>
            <a:picLocks noChangeAspect="1"/>
          </p:cNvPicPr>
          <p:nvPr/>
        </p:nvPicPr>
        <p:blipFill>
          <a:blip r:embed="rId8"/>
          <a:stretch>
            <a:fillRect/>
          </a:stretch>
        </p:blipFill>
        <p:spPr>
          <a:xfrm>
            <a:off x="2010346" y="5376672"/>
            <a:ext cx="3086100" cy="914400"/>
          </a:xfrm>
          <a:prstGeom prst="rect">
            <a:avLst/>
          </a:prstGeom>
        </p:spPr>
      </p:pic>
      <p:sp>
        <p:nvSpPr>
          <p:cNvPr id="3" name="Date Placeholder 2"/>
          <p:cNvSpPr>
            <a:spLocks noGrp="1"/>
          </p:cNvSpPr>
          <p:nvPr>
            <p:ph type="dt" sz="half" idx="10"/>
          </p:nvPr>
        </p:nvSpPr>
        <p:spPr/>
        <p:txBody>
          <a:bodyPr/>
          <a:lstStyle/>
          <a:p>
            <a:fld id="{0C208321-A8C4-4426-86F7-1B22E716271E}" type="datetime1">
              <a:rPr lang="en-US" smtClean="0"/>
              <a:t>1/7/2022</a:t>
            </a:fld>
            <a:endParaRPr lang="en-US"/>
          </a:p>
        </p:txBody>
      </p:sp>
      <p:sp>
        <p:nvSpPr>
          <p:cNvPr id="11" name="Footer Placeholder 10"/>
          <p:cNvSpPr>
            <a:spLocks noGrp="1"/>
          </p:cNvSpPr>
          <p:nvPr>
            <p:ph type="ftr" sz="quarter" idx="11"/>
          </p:nvPr>
        </p:nvSpPr>
        <p:spPr/>
        <p:txBody>
          <a:bodyPr/>
          <a:lstStyle/>
          <a:p>
            <a:r>
              <a:rPr lang="en-US" smtClean="0"/>
              <a:t>Please See Roger S. Pressman Book for detail</a:t>
            </a:r>
            <a:endParaRPr lang="en-US"/>
          </a:p>
        </p:txBody>
      </p:sp>
      <p:sp>
        <p:nvSpPr>
          <p:cNvPr id="12" name="Slide Number Placeholder 11"/>
          <p:cNvSpPr>
            <a:spLocks noGrp="1"/>
          </p:cNvSpPr>
          <p:nvPr>
            <p:ph type="sldNum" sz="quarter" idx="12"/>
          </p:nvPr>
        </p:nvSpPr>
        <p:spPr/>
        <p:txBody>
          <a:bodyPr/>
          <a:lstStyle/>
          <a:p>
            <a:fld id="{EBA58782-452E-4D2B-B545-99AF80020A20}" type="slidenum">
              <a:rPr lang="en-US" smtClean="0"/>
              <a:t>23</a:t>
            </a:fld>
            <a:endParaRPr lang="en-US"/>
          </a:p>
        </p:txBody>
      </p:sp>
    </p:spTree>
    <p:extLst>
      <p:ext uri="{BB962C8B-B14F-4D97-AF65-F5344CB8AC3E}">
        <p14:creationId xmlns:p14="http://schemas.microsoft.com/office/powerpoint/2010/main" val="1666493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 Case Diagram</a:t>
            </a:r>
            <a:endParaRPr lang="en-US" dirty="0"/>
          </a:p>
        </p:txBody>
      </p:sp>
      <p:pic>
        <p:nvPicPr>
          <p:cNvPr id="4" name="Content Placeholder 3"/>
          <p:cNvPicPr>
            <a:picLocks noGrp="1" noChangeAspect="1"/>
          </p:cNvPicPr>
          <p:nvPr>
            <p:ph idx="1"/>
          </p:nvPr>
        </p:nvPicPr>
        <p:blipFill>
          <a:blip r:embed="rId2"/>
          <a:stretch>
            <a:fillRect/>
          </a:stretch>
        </p:blipFill>
        <p:spPr>
          <a:xfrm>
            <a:off x="2801253" y="1825625"/>
            <a:ext cx="6589493" cy="4351338"/>
          </a:xfrm>
          <a:prstGeom prst="rect">
            <a:avLst/>
          </a:prstGeom>
        </p:spPr>
      </p:pic>
      <p:sp>
        <p:nvSpPr>
          <p:cNvPr id="5" name="Date Placeholder 4"/>
          <p:cNvSpPr>
            <a:spLocks noGrp="1"/>
          </p:cNvSpPr>
          <p:nvPr>
            <p:ph type="dt" sz="half" idx="10"/>
          </p:nvPr>
        </p:nvSpPr>
        <p:spPr/>
        <p:txBody>
          <a:bodyPr/>
          <a:lstStyle/>
          <a:p>
            <a:fld id="{C84E7B79-7CA6-47C4-9640-1650CE1C63DD}" type="datetime1">
              <a:rPr lang="en-US" smtClean="0"/>
              <a:t>1/7/2022</a:t>
            </a:fld>
            <a:endParaRPr lang="en-US"/>
          </a:p>
        </p:txBody>
      </p:sp>
      <p:sp>
        <p:nvSpPr>
          <p:cNvPr id="6" name="Footer Placeholder 5"/>
          <p:cNvSpPr>
            <a:spLocks noGrp="1"/>
          </p:cNvSpPr>
          <p:nvPr>
            <p:ph type="ftr" sz="quarter" idx="11"/>
          </p:nvPr>
        </p:nvSpPr>
        <p:spPr/>
        <p:txBody>
          <a:bodyPr/>
          <a:lstStyle/>
          <a:p>
            <a:r>
              <a:rPr lang="en-US" smtClean="0"/>
              <a:t>Please See Roger S. Pressman Book for detail</a:t>
            </a:r>
            <a:endParaRPr lang="en-US"/>
          </a:p>
        </p:txBody>
      </p:sp>
      <p:sp>
        <p:nvSpPr>
          <p:cNvPr id="7" name="Slide Number Placeholder 6"/>
          <p:cNvSpPr>
            <a:spLocks noGrp="1"/>
          </p:cNvSpPr>
          <p:nvPr>
            <p:ph type="sldNum" sz="quarter" idx="12"/>
          </p:nvPr>
        </p:nvSpPr>
        <p:spPr/>
        <p:txBody>
          <a:bodyPr/>
          <a:lstStyle/>
          <a:p>
            <a:fld id="{EBA58782-452E-4D2B-B545-99AF80020A20}" type="slidenum">
              <a:rPr lang="en-US" smtClean="0"/>
              <a:t>24</a:t>
            </a:fld>
            <a:endParaRPr lang="en-US"/>
          </a:p>
        </p:txBody>
      </p:sp>
    </p:spTree>
    <p:extLst>
      <p:ext uri="{BB962C8B-B14F-4D97-AF65-F5344CB8AC3E}">
        <p14:creationId xmlns:p14="http://schemas.microsoft.com/office/powerpoint/2010/main" val="2153469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 Specification </a:t>
            </a:r>
            <a:endParaRPr lang="en-US" dirty="0"/>
          </a:p>
        </p:txBody>
      </p:sp>
      <p:sp>
        <p:nvSpPr>
          <p:cNvPr id="3" name="Content Placeholder 2"/>
          <p:cNvSpPr>
            <a:spLocks noGrp="1"/>
          </p:cNvSpPr>
          <p:nvPr>
            <p:ph idx="1"/>
          </p:nvPr>
        </p:nvSpPr>
        <p:spPr/>
        <p:txBody>
          <a:bodyPr/>
          <a:lstStyle/>
          <a:p>
            <a:r>
              <a:rPr lang="en-US" b="1" dirty="0"/>
              <a:t>software requirements specification (SRS)</a:t>
            </a:r>
            <a:r>
              <a:rPr lang="en-US" dirty="0"/>
              <a:t> is a document that describes what the software will do and how it will be expected to perform. </a:t>
            </a:r>
            <a:endParaRPr lang="en-US" dirty="0" smtClean="0"/>
          </a:p>
          <a:p>
            <a:r>
              <a:rPr lang="en-US" dirty="0" smtClean="0"/>
              <a:t>It </a:t>
            </a:r>
            <a:r>
              <a:rPr lang="en-US" dirty="0"/>
              <a:t>also describes the functionality the product needs to fulfill all stakeholders (business, users) needs.</a:t>
            </a:r>
          </a:p>
        </p:txBody>
      </p:sp>
      <p:sp>
        <p:nvSpPr>
          <p:cNvPr id="4" name="Date Placeholder 3"/>
          <p:cNvSpPr>
            <a:spLocks noGrp="1"/>
          </p:cNvSpPr>
          <p:nvPr>
            <p:ph type="dt" sz="half" idx="10"/>
          </p:nvPr>
        </p:nvSpPr>
        <p:spPr/>
        <p:txBody>
          <a:bodyPr/>
          <a:lstStyle/>
          <a:p>
            <a:fld id="{79CDB139-313E-41B1-84A2-99BA4FB8126D}"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25</a:t>
            </a:fld>
            <a:endParaRPr lang="en-US"/>
          </a:p>
        </p:txBody>
      </p:sp>
    </p:spTree>
    <p:extLst>
      <p:ext uri="{BB962C8B-B14F-4D97-AF65-F5344CB8AC3E}">
        <p14:creationId xmlns:p14="http://schemas.microsoft.com/office/powerpoint/2010/main" val="4276049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Why </a:t>
            </a:r>
            <a:r>
              <a:rPr lang="en-US" b="1" dirty="0"/>
              <a:t>Use an SRS Document?</a:t>
            </a:r>
          </a:p>
        </p:txBody>
      </p:sp>
      <p:sp>
        <p:nvSpPr>
          <p:cNvPr id="3" name="Content Placeholder 2"/>
          <p:cNvSpPr>
            <a:spLocks noGrp="1"/>
          </p:cNvSpPr>
          <p:nvPr>
            <p:ph idx="1"/>
          </p:nvPr>
        </p:nvSpPr>
        <p:spPr/>
        <p:txBody>
          <a:bodyPr/>
          <a:lstStyle/>
          <a:p>
            <a:r>
              <a:rPr lang="en-US" dirty="0"/>
              <a:t>A software requirements specification is the </a:t>
            </a:r>
            <a:r>
              <a:rPr lang="en-US" dirty="0">
                <a:solidFill>
                  <a:srgbClr val="FF0000"/>
                </a:solidFill>
              </a:rPr>
              <a:t>basis</a:t>
            </a:r>
            <a:r>
              <a:rPr lang="en-US" dirty="0"/>
              <a:t> for your entire project. </a:t>
            </a:r>
            <a:endParaRPr lang="en-US" dirty="0" smtClean="0"/>
          </a:p>
          <a:p>
            <a:r>
              <a:rPr lang="en-US" dirty="0" smtClean="0"/>
              <a:t>It </a:t>
            </a:r>
            <a:r>
              <a:rPr lang="en-US" dirty="0"/>
              <a:t>lays the </a:t>
            </a:r>
            <a:r>
              <a:rPr lang="en-US" dirty="0">
                <a:solidFill>
                  <a:srgbClr val="FF0000"/>
                </a:solidFill>
              </a:rPr>
              <a:t>framework</a:t>
            </a:r>
            <a:r>
              <a:rPr lang="en-US" dirty="0"/>
              <a:t> that every team involved in development will follow</a:t>
            </a:r>
            <a:r>
              <a:rPr lang="en-US" dirty="0" smtClean="0"/>
              <a:t>.</a:t>
            </a:r>
            <a:endParaRPr lang="en-US" dirty="0"/>
          </a:p>
          <a:p>
            <a:r>
              <a:rPr lang="en-US" dirty="0"/>
              <a:t>It’s used to provide </a:t>
            </a:r>
            <a:r>
              <a:rPr lang="en-US" dirty="0">
                <a:solidFill>
                  <a:srgbClr val="FF0000"/>
                </a:solidFill>
              </a:rPr>
              <a:t>critical information </a:t>
            </a:r>
            <a:r>
              <a:rPr lang="en-US" dirty="0"/>
              <a:t>to multiple teams — development, quality assurance, operations, and maintenance. </a:t>
            </a:r>
            <a:endParaRPr lang="en-US" dirty="0" smtClean="0"/>
          </a:p>
          <a:p>
            <a:r>
              <a:rPr lang="en-US" dirty="0"/>
              <a:t>Using the SRS helps to ensure </a:t>
            </a:r>
            <a:r>
              <a:rPr lang="en-US" dirty="0">
                <a:solidFill>
                  <a:srgbClr val="FF0000"/>
                </a:solidFill>
              </a:rPr>
              <a:t>requirements </a:t>
            </a:r>
            <a:r>
              <a:rPr lang="en-US" dirty="0"/>
              <a:t>are </a:t>
            </a:r>
            <a:r>
              <a:rPr lang="en-US" dirty="0" smtClean="0"/>
              <a:t>fulfilled</a:t>
            </a:r>
          </a:p>
          <a:p>
            <a:r>
              <a:rPr lang="en-US" dirty="0"/>
              <a:t>Writing an SRS can also minimize overall development time and costs</a:t>
            </a:r>
            <a:endParaRPr lang="en-US" b="1" dirty="0"/>
          </a:p>
        </p:txBody>
      </p:sp>
      <p:sp>
        <p:nvSpPr>
          <p:cNvPr id="4" name="Date Placeholder 3"/>
          <p:cNvSpPr>
            <a:spLocks noGrp="1"/>
          </p:cNvSpPr>
          <p:nvPr>
            <p:ph type="dt" sz="half" idx="10"/>
          </p:nvPr>
        </p:nvSpPr>
        <p:spPr/>
        <p:txBody>
          <a:bodyPr/>
          <a:lstStyle/>
          <a:p>
            <a:fld id="{EFE35B73-C43A-4B88-9A44-633DAD4D3F64}"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26</a:t>
            </a:fld>
            <a:endParaRPr lang="en-US"/>
          </a:p>
        </p:txBody>
      </p:sp>
    </p:spTree>
    <p:extLst>
      <p:ext uri="{BB962C8B-B14F-4D97-AF65-F5344CB8AC3E}">
        <p14:creationId xmlns:p14="http://schemas.microsoft.com/office/powerpoint/2010/main" val="2775119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Outline for SRS </a:t>
            </a:r>
            <a:endParaRPr lang="en-US" b="1"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1. Introduction</a:t>
            </a:r>
          </a:p>
          <a:p>
            <a:pPr marL="0" indent="0">
              <a:buNone/>
            </a:pPr>
            <a:r>
              <a:rPr lang="en-US" dirty="0"/>
              <a:t>1.1 Purpose</a:t>
            </a:r>
          </a:p>
          <a:p>
            <a:pPr marL="0" indent="0">
              <a:buNone/>
            </a:pPr>
            <a:r>
              <a:rPr lang="en-US" dirty="0"/>
              <a:t>1.2 Intended Audience</a:t>
            </a:r>
          </a:p>
          <a:p>
            <a:pPr marL="0" indent="0">
              <a:buNone/>
            </a:pPr>
            <a:r>
              <a:rPr lang="en-US" dirty="0"/>
              <a:t>1.3 Intended Use</a:t>
            </a:r>
          </a:p>
          <a:p>
            <a:pPr marL="0" indent="0">
              <a:buNone/>
            </a:pPr>
            <a:r>
              <a:rPr lang="en-US" dirty="0"/>
              <a:t>1.4 Scope</a:t>
            </a:r>
          </a:p>
          <a:p>
            <a:pPr marL="0" indent="0">
              <a:buNone/>
            </a:pPr>
            <a:r>
              <a:rPr lang="en-US" dirty="0"/>
              <a:t>1.5 Definitions and Acronyms</a:t>
            </a:r>
          </a:p>
          <a:p>
            <a:pPr marL="0" indent="0">
              <a:buNone/>
            </a:pPr>
            <a:r>
              <a:rPr lang="en-US" dirty="0"/>
              <a:t>2. Overall Description</a:t>
            </a:r>
          </a:p>
          <a:p>
            <a:pPr marL="0" indent="0">
              <a:buNone/>
            </a:pPr>
            <a:r>
              <a:rPr lang="en-US" dirty="0"/>
              <a:t>2.1 User Needs</a:t>
            </a:r>
          </a:p>
          <a:p>
            <a:pPr marL="0" indent="0">
              <a:buNone/>
            </a:pPr>
            <a:r>
              <a:rPr lang="en-US" dirty="0"/>
              <a:t>2.2 Assumptions and Dependencies</a:t>
            </a:r>
          </a:p>
          <a:p>
            <a:pPr marL="0" indent="0">
              <a:buNone/>
            </a:pPr>
            <a:r>
              <a:rPr lang="en-US" dirty="0"/>
              <a:t>3. System Features and Requirements</a:t>
            </a:r>
          </a:p>
          <a:p>
            <a:pPr marL="0" indent="0">
              <a:buNone/>
            </a:pPr>
            <a:r>
              <a:rPr lang="en-US" dirty="0"/>
              <a:t>            3.1 Functional Requirements</a:t>
            </a:r>
          </a:p>
          <a:p>
            <a:pPr marL="0" indent="0">
              <a:buNone/>
            </a:pPr>
            <a:r>
              <a:rPr lang="en-US" dirty="0"/>
              <a:t>          3.2 External Interface </a:t>
            </a:r>
            <a:r>
              <a:rPr lang="en-US" dirty="0" smtClean="0"/>
              <a:t>Requirements</a:t>
            </a:r>
          </a:p>
          <a:p>
            <a:pPr marL="0" indent="0">
              <a:buNone/>
            </a:pPr>
            <a:r>
              <a:rPr lang="en-US" dirty="0" smtClean="0"/>
              <a:t>           3.3 System Features</a:t>
            </a:r>
          </a:p>
          <a:p>
            <a:pPr marL="0" indent="0">
              <a:buNone/>
            </a:pPr>
            <a:r>
              <a:rPr lang="en-US" dirty="0"/>
              <a:t>            3.4 Nonfunctional Requirements</a:t>
            </a:r>
          </a:p>
        </p:txBody>
      </p:sp>
      <p:sp>
        <p:nvSpPr>
          <p:cNvPr id="4" name="Date Placeholder 3"/>
          <p:cNvSpPr>
            <a:spLocks noGrp="1"/>
          </p:cNvSpPr>
          <p:nvPr>
            <p:ph type="dt" sz="half" idx="10"/>
          </p:nvPr>
        </p:nvSpPr>
        <p:spPr/>
        <p:txBody>
          <a:bodyPr/>
          <a:lstStyle/>
          <a:p>
            <a:fld id="{5BCC6947-6106-496A-8D4E-FCC12D0DCF72}"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27</a:t>
            </a:fld>
            <a:endParaRPr lang="en-US"/>
          </a:p>
        </p:txBody>
      </p:sp>
    </p:spTree>
    <p:extLst>
      <p:ext uri="{BB962C8B-B14F-4D97-AF65-F5344CB8AC3E}">
        <p14:creationId xmlns:p14="http://schemas.microsoft.com/office/powerpoint/2010/main" val="5091517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Types </a:t>
            </a:r>
            <a:r>
              <a:rPr lang="en-US" dirty="0"/>
              <a:t>of Requirements</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Functional </a:t>
            </a:r>
            <a:r>
              <a:rPr lang="en-US" b="1" dirty="0"/>
              <a:t>requirements: </a:t>
            </a:r>
            <a:endParaRPr lang="en-US" b="1" dirty="0" smtClean="0"/>
          </a:p>
          <a:p>
            <a:r>
              <a:rPr lang="en-US" dirty="0" smtClean="0"/>
              <a:t>Functional requirements </a:t>
            </a:r>
            <a:r>
              <a:rPr lang="en-US" dirty="0"/>
              <a:t>are essential to building your product.</a:t>
            </a:r>
            <a:endParaRPr lang="en-US" b="1" dirty="0" smtClean="0"/>
          </a:p>
          <a:p>
            <a:pPr marL="630238"/>
            <a:r>
              <a:rPr lang="en-US" dirty="0" smtClean="0"/>
              <a:t> </a:t>
            </a:r>
            <a:r>
              <a:rPr lang="en-US" dirty="0"/>
              <a:t>input/output </a:t>
            </a:r>
            <a:endParaRPr lang="en-US" dirty="0" smtClean="0"/>
          </a:p>
          <a:p>
            <a:pPr marL="630238"/>
            <a:r>
              <a:rPr lang="en-US" dirty="0" smtClean="0"/>
              <a:t> </a:t>
            </a:r>
            <a:r>
              <a:rPr lang="en-US" dirty="0"/>
              <a:t>processing. </a:t>
            </a:r>
            <a:endParaRPr lang="en-US" dirty="0" smtClean="0"/>
          </a:p>
          <a:p>
            <a:pPr marL="630238"/>
            <a:r>
              <a:rPr lang="en-US" dirty="0" smtClean="0"/>
              <a:t>error </a:t>
            </a:r>
            <a:r>
              <a:rPr lang="en-US" dirty="0"/>
              <a:t>handling</a:t>
            </a:r>
            <a:r>
              <a:rPr lang="en-US" dirty="0" smtClean="0"/>
              <a:t>.</a:t>
            </a:r>
          </a:p>
          <a:p>
            <a:pPr marL="0" indent="0">
              <a:buNone/>
            </a:pPr>
            <a:r>
              <a:rPr lang="en-US" b="1" dirty="0" smtClean="0"/>
              <a:t>Non-functional requirements:</a:t>
            </a:r>
          </a:p>
          <a:p>
            <a:pPr marL="630238"/>
            <a:r>
              <a:rPr lang="en-US" dirty="0" smtClean="0"/>
              <a:t>Performance</a:t>
            </a:r>
            <a:endParaRPr lang="en-US" dirty="0"/>
          </a:p>
          <a:p>
            <a:pPr marL="630238"/>
            <a:r>
              <a:rPr lang="en-US" dirty="0"/>
              <a:t>Safety</a:t>
            </a:r>
          </a:p>
          <a:p>
            <a:pPr marL="630238"/>
            <a:r>
              <a:rPr lang="en-US" dirty="0"/>
              <a:t>Security</a:t>
            </a:r>
          </a:p>
          <a:p>
            <a:pPr marL="630238"/>
            <a:r>
              <a:rPr lang="en-US" dirty="0"/>
              <a:t>Quality</a:t>
            </a:r>
          </a:p>
          <a:p>
            <a:endParaRPr lang="en-US" b="1" dirty="0"/>
          </a:p>
        </p:txBody>
      </p:sp>
      <p:sp>
        <p:nvSpPr>
          <p:cNvPr id="4" name="Date Placeholder 3"/>
          <p:cNvSpPr>
            <a:spLocks noGrp="1"/>
          </p:cNvSpPr>
          <p:nvPr>
            <p:ph type="dt" sz="half" idx="10"/>
          </p:nvPr>
        </p:nvSpPr>
        <p:spPr/>
        <p:txBody>
          <a:bodyPr/>
          <a:lstStyle/>
          <a:p>
            <a:fld id="{115B4207-4EBB-427E-A83F-FC4F7C838664}"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28</a:t>
            </a:fld>
            <a:endParaRPr lang="en-US"/>
          </a:p>
        </p:txBody>
      </p:sp>
    </p:spTree>
    <p:extLst>
      <p:ext uri="{BB962C8B-B14F-4D97-AF65-F5344CB8AC3E}">
        <p14:creationId xmlns:p14="http://schemas.microsoft.com/office/powerpoint/2010/main" val="1855567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Software Requirement Engineering </a:t>
            </a:r>
            <a:endParaRPr lang="en-US" b="1" dirty="0"/>
          </a:p>
        </p:txBody>
      </p:sp>
      <p:sp>
        <p:nvSpPr>
          <p:cNvPr id="3" name="Content Placeholder 2"/>
          <p:cNvSpPr>
            <a:spLocks noGrp="1"/>
          </p:cNvSpPr>
          <p:nvPr>
            <p:ph idx="1"/>
          </p:nvPr>
        </p:nvSpPr>
        <p:spPr/>
        <p:txBody>
          <a:bodyPr/>
          <a:lstStyle/>
          <a:p>
            <a:r>
              <a:rPr lang="en-US" b="1" dirty="0" smtClean="0"/>
              <a:t>Software requirements engineering </a:t>
            </a:r>
            <a:r>
              <a:rPr lang="en-US" dirty="0" smtClean="0"/>
              <a:t>is a process of discovery, refinement, modeling, and specification. </a:t>
            </a:r>
          </a:p>
          <a:p>
            <a:r>
              <a:rPr lang="en-US" dirty="0" smtClean="0"/>
              <a:t>The system requirements and role allocated to software—initially established by the system engineer—are refined in detail.</a:t>
            </a:r>
          </a:p>
          <a:p>
            <a:r>
              <a:rPr lang="en-US" dirty="0" smtClean="0"/>
              <a:t> Models of the required data, information and control flow, and operational behavior are created</a:t>
            </a:r>
          </a:p>
          <a:p>
            <a:r>
              <a:rPr lang="en-US" dirty="0" smtClean="0"/>
              <a:t>Alternative solutions are analyzed and a complete analysis model is created. </a:t>
            </a:r>
          </a:p>
          <a:p>
            <a:endParaRPr lang="en-US" dirty="0"/>
          </a:p>
        </p:txBody>
      </p:sp>
      <p:sp>
        <p:nvSpPr>
          <p:cNvPr id="4" name="Date Placeholder 3"/>
          <p:cNvSpPr>
            <a:spLocks noGrp="1"/>
          </p:cNvSpPr>
          <p:nvPr>
            <p:ph type="dt" sz="half" idx="10"/>
          </p:nvPr>
        </p:nvSpPr>
        <p:spPr/>
        <p:txBody>
          <a:bodyPr/>
          <a:lstStyle/>
          <a:p>
            <a:fld id="{5856A7A3-A034-4F51-9DD0-F7BE34DEA392}"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3</a:t>
            </a:fld>
            <a:endParaRPr lang="en-US"/>
          </a:p>
        </p:txBody>
      </p:sp>
    </p:spTree>
    <p:extLst>
      <p:ext uri="{BB962C8B-B14F-4D97-AF65-F5344CB8AC3E}">
        <p14:creationId xmlns:p14="http://schemas.microsoft.com/office/powerpoint/2010/main" val="2754396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	 	Requirement </a:t>
            </a:r>
            <a:r>
              <a:rPr lang="en-US" b="1" dirty="0" smtClean="0"/>
              <a:t>Analysis </a:t>
            </a:r>
            <a:endParaRPr lang="en-US" b="1" dirty="0"/>
          </a:p>
        </p:txBody>
      </p:sp>
      <p:pic>
        <p:nvPicPr>
          <p:cNvPr id="4" name="Content Placeholder 3"/>
          <p:cNvPicPr>
            <a:picLocks noGrp="1" noChangeAspect="1"/>
          </p:cNvPicPr>
          <p:nvPr>
            <p:ph idx="1"/>
          </p:nvPr>
        </p:nvPicPr>
        <p:blipFill>
          <a:blip r:embed="rId2"/>
          <a:stretch>
            <a:fillRect/>
          </a:stretch>
        </p:blipFill>
        <p:spPr>
          <a:xfrm>
            <a:off x="2990850" y="2224881"/>
            <a:ext cx="6210300" cy="3552825"/>
          </a:xfrm>
          <a:prstGeom prst="rect">
            <a:avLst/>
          </a:prstGeom>
        </p:spPr>
      </p:pic>
      <p:sp>
        <p:nvSpPr>
          <p:cNvPr id="3" name="Date Placeholder 2"/>
          <p:cNvSpPr>
            <a:spLocks noGrp="1"/>
          </p:cNvSpPr>
          <p:nvPr>
            <p:ph type="dt" sz="half" idx="10"/>
          </p:nvPr>
        </p:nvSpPr>
        <p:spPr/>
        <p:txBody>
          <a:bodyPr/>
          <a:lstStyle/>
          <a:p>
            <a:fld id="{E1230438-1D9F-477A-ABB0-FE40D9C132DF}"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4</a:t>
            </a:fld>
            <a:endParaRPr lang="en-US"/>
          </a:p>
        </p:txBody>
      </p:sp>
    </p:spTree>
    <p:extLst>
      <p:ext uri="{BB962C8B-B14F-4D97-AF65-F5344CB8AC3E}">
        <p14:creationId xmlns:p14="http://schemas.microsoft.com/office/powerpoint/2010/main" val="4261173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		 </a:t>
            </a:r>
            <a:r>
              <a:rPr lang="en-US" b="1" dirty="0" smtClean="0"/>
              <a:t>Requirement Analysis </a:t>
            </a:r>
            <a:endParaRPr lang="en-US" b="1" dirty="0"/>
          </a:p>
        </p:txBody>
      </p:sp>
      <p:sp>
        <p:nvSpPr>
          <p:cNvPr id="3" name="Content Placeholder 2"/>
          <p:cNvSpPr>
            <a:spLocks noGrp="1"/>
          </p:cNvSpPr>
          <p:nvPr>
            <p:ph idx="1"/>
          </p:nvPr>
        </p:nvSpPr>
        <p:spPr/>
        <p:txBody>
          <a:bodyPr/>
          <a:lstStyle/>
          <a:p>
            <a:r>
              <a:rPr lang="en-US" b="1" dirty="0" smtClean="0"/>
              <a:t>Requirements analysis </a:t>
            </a:r>
            <a:r>
              <a:rPr lang="en-US" dirty="0" smtClean="0"/>
              <a:t>is a software engineering task that </a:t>
            </a:r>
            <a:r>
              <a:rPr lang="en-US" dirty="0" smtClean="0">
                <a:solidFill>
                  <a:srgbClr val="FF0000"/>
                </a:solidFill>
              </a:rPr>
              <a:t>bridges</a:t>
            </a:r>
            <a:r>
              <a:rPr lang="en-US" dirty="0" smtClean="0"/>
              <a:t> the gap between system level requirements engineering and software design.</a:t>
            </a:r>
          </a:p>
          <a:p>
            <a:r>
              <a:rPr lang="en-US" b="1" dirty="0" smtClean="0"/>
              <a:t>Requirements analysis </a:t>
            </a:r>
            <a:r>
              <a:rPr lang="en-US" dirty="0" smtClean="0"/>
              <a:t>allows the </a:t>
            </a:r>
            <a:r>
              <a:rPr lang="en-US" u="sng" dirty="0" smtClean="0"/>
              <a:t>software engineer </a:t>
            </a:r>
            <a:r>
              <a:rPr lang="en-US" dirty="0" smtClean="0"/>
              <a:t>to </a:t>
            </a:r>
            <a:r>
              <a:rPr lang="en-US" dirty="0" smtClean="0">
                <a:solidFill>
                  <a:srgbClr val="FF0000"/>
                </a:solidFill>
              </a:rPr>
              <a:t>refine</a:t>
            </a:r>
            <a:r>
              <a:rPr lang="en-US" dirty="0" smtClean="0"/>
              <a:t> the software allocation </a:t>
            </a:r>
            <a:r>
              <a:rPr lang="en-US" b="1" dirty="0" smtClean="0"/>
              <a:t>and </a:t>
            </a:r>
            <a:r>
              <a:rPr lang="en-US" b="1" dirty="0" smtClean="0">
                <a:solidFill>
                  <a:srgbClr val="FF0000"/>
                </a:solidFill>
              </a:rPr>
              <a:t>build models </a:t>
            </a:r>
            <a:r>
              <a:rPr lang="en-US" b="1" dirty="0" smtClean="0"/>
              <a:t>of the data, functional, and behavioral domains</a:t>
            </a:r>
            <a:r>
              <a:rPr lang="en-US" dirty="0" smtClean="0"/>
              <a:t> that will be treated by software.</a:t>
            </a:r>
          </a:p>
          <a:p>
            <a:r>
              <a:rPr lang="en-US" dirty="0" smtClean="0"/>
              <a:t> </a:t>
            </a:r>
            <a:r>
              <a:rPr lang="en-US" b="1" dirty="0" smtClean="0"/>
              <a:t>Requirements analysis </a:t>
            </a:r>
            <a:r>
              <a:rPr lang="en-US" dirty="0" smtClean="0"/>
              <a:t>provides the </a:t>
            </a:r>
            <a:r>
              <a:rPr lang="en-US" u="sng" dirty="0" smtClean="0"/>
              <a:t>software designer </a:t>
            </a:r>
            <a:r>
              <a:rPr lang="en-US" dirty="0" smtClean="0"/>
              <a:t>with a representation of information, function, and behavior that can be translated to data, architectural, interface, and component-level designs. </a:t>
            </a:r>
            <a:endParaRPr lang="en-US" dirty="0"/>
          </a:p>
        </p:txBody>
      </p:sp>
      <p:sp>
        <p:nvSpPr>
          <p:cNvPr id="4" name="Date Placeholder 3"/>
          <p:cNvSpPr>
            <a:spLocks noGrp="1"/>
          </p:cNvSpPr>
          <p:nvPr>
            <p:ph type="dt" sz="half" idx="10"/>
          </p:nvPr>
        </p:nvSpPr>
        <p:spPr/>
        <p:txBody>
          <a:bodyPr/>
          <a:lstStyle/>
          <a:p>
            <a:fld id="{4BB750B9-DEA1-4D97-AAA7-D374427F3A46}"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5</a:t>
            </a:fld>
            <a:endParaRPr lang="en-US"/>
          </a:p>
        </p:txBody>
      </p:sp>
    </p:spTree>
    <p:extLst>
      <p:ext uri="{BB962C8B-B14F-4D97-AF65-F5344CB8AC3E}">
        <p14:creationId xmlns:p14="http://schemas.microsoft.com/office/powerpoint/2010/main" val="2073101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Requirement Analysis </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b="1" dirty="0" smtClean="0"/>
              <a:t>Requirements specification </a:t>
            </a:r>
            <a:r>
              <a:rPr lang="en-US" dirty="0" smtClean="0"/>
              <a:t>provides the </a:t>
            </a:r>
            <a:r>
              <a:rPr lang="en-US" u="sng" dirty="0" smtClean="0"/>
              <a:t>developer and the customer </a:t>
            </a:r>
            <a:r>
              <a:rPr lang="en-US" dirty="0" smtClean="0"/>
              <a:t>with the means </a:t>
            </a:r>
            <a:r>
              <a:rPr lang="en-US" b="1" dirty="0" smtClean="0"/>
              <a:t>to assess </a:t>
            </a:r>
            <a:r>
              <a:rPr lang="en-US" dirty="0" smtClean="0"/>
              <a:t>quality once software is built.</a:t>
            </a:r>
            <a:endParaRPr lang="en-US" dirty="0"/>
          </a:p>
          <a:p>
            <a:r>
              <a:rPr lang="en-US" dirty="0" smtClean="0"/>
              <a:t>Software requirements analysis may be divided into five areas of effort:</a:t>
            </a:r>
          </a:p>
          <a:p>
            <a:pPr marL="0" indent="0">
              <a:buNone/>
            </a:pPr>
            <a:r>
              <a:rPr lang="en-US" dirty="0" smtClean="0"/>
              <a:t> (1) prob</a:t>
            </a:r>
            <a:r>
              <a:rPr lang="en-US" dirty="0"/>
              <a:t>l</a:t>
            </a:r>
            <a:r>
              <a:rPr lang="en-US" dirty="0" smtClean="0"/>
              <a:t>em </a:t>
            </a:r>
            <a:r>
              <a:rPr lang="en-US" dirty="0" smtClean="0"/>
              <a:t>recognition:</a:t>
            </a:r>
            <a:endParaRPr lang="en-US" dirty="0" smtClean="0"/>
          </a:p>
          <a:p>
            <a:pPr marL="0" indent="0">
              <a:buNone/>
            </a:pPr>
            <a:r>
              <a:rPr lang="en-US" dirty="0" smtClean="0"/>
              <a:t> (2) evaluation and </a:t>
            </a:r>
            <a:r>
              <a:rPr lang="en-US" dirty="0" smtClean="0"/>
              <a:t>synthesis</a:t>
            </a:r>
            <a:r>
              <a:rPr lang="en-US" dirty="0"/>
              <a:t>:</a:t>
            </a:r>
            <a:endParaRPr lang="en-US" dirty="0" smtClean="0"/>
          </a:p>
          <a:p>
            <a:pPr marL="0" indent="0">
              <a:buNone/>
            </a:pPr>
            <a:r>
              <a:rPr lang="en-US" dirty="0" smtClean="0"/>
              <a:t>(3) </a:t>
            </a:r>
            <a:r>
              <a:rPr lang="en-US" dirty="0" smtClean="0"/>
              <a:t>modeling</a:t>
            </a:r>
            <a:r>
              <a:rPr lang="en-US" dirty="0"/>
              <a:t>:</a:t>
            </a:r>
            <a:endParaRPr lang="en-US" dirty="0" smtClean="0"/>
          </a:p>
          <a:p>
            <a:pPr marL="0" indent="0">
              <a:buNone/>
            </a:pPr>
            <a:r>
              <a:rPr lang="en-US" dirty="0" smtClean="0"/>
              <a:t>(4) </a:t>
            </a:r>
            <a:r>
              <a:rPr lang="en-US" dirty="0" smtClean="0"/>
              <a:t>specification:</a:t>
            </a:r>
            <a:endParaRPr lang="en-US" dirty="0" smtClean="0"/>
          </a:p>
          <a:p>
            <a:pPr marL="0" indent="0">
              <a:buNone/>
            </a:pPr>
            <a:r>
              <a:rPr lang="en-US" dirty="0" smtClean="0"/>
              <a:t>(5) </a:t>
            </a:r>
            <a:r>
              <a:rPr lang="en-US" dirty="0" smtClean="0"/>
              <a:t>review</a:t>
            </a:r>
            <a:r>
              <a:rPr lang="en-US" dirty="0"/>
              <a:t>:</a:t>
            </a:r>
            <a:endParaRPr lang="en-US" dirty="0" smtClean="0"/>
          </a:p>
          <a:p>
            <a:r>
              <a:rPr lang="en-US" dirty="0" smtClean="0"/>
              <a:t>Initially, the analyst studies the System Specification (if one exists) and the Software Project Plan</a:t>
            </a:r>
            <a:endParaRPr lang="en-US" dirty="0"/>
          </a:p>
        </p:txBody>
      </p:sp>
      <p:sp>
        <p:nvSpPr>
          <p:cNvPr id="4" name="Date Placeholder 3"/>
          <p:cNvSpPr>
            <a:spLocks noGrp="1"/>
          </p:cNvSpPr>
          <p:nvPr>
            <p:ph type="dt" sz="half" idx="10"/>
          </p:nvPr>
        </p:nvSpPr>
        <p:spPr/>
        <p:txBody>
          <a:bodyPr/>
          <a:lstStyle/>
          <a:p>
            <a:fld id="{02B38268-8DF9-486A-977A-7D96F562E427}"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6</a:t>
            </a:fld>
            <a:endParaRPr lang="en-US"/>
          </a:p>
        </p:txBody>
      </p:sp>
    </p:spTree>
    <p:extLst>
      <p:ext uri="{BB962C8B-B14F-4D97-AF65-F5344CB8AC3E}">
        <p14:creationId xmlns:p14="http://schemas.microsoft.com/office/powerpoint/2010/main" val="1080584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Requirement</a:t>
            </a:r>
            <a:r>
              <a:rPr lang="en-US" dirty="0" smtClean="0"/>
              <a:t> </a:t>
            </a:r>
            <a:r>
              <a:rPr lang="en-US" b="1" dirty="0" smtClean="0"/>
              <a:t>Analysis</a:t>
            </a:r>
            <a:r>
              <a:rPr lang="en-US" dirty="0" smtClean="0"/>
              <a:t> </a:t>
            </a:r>
            <a:endParaRPr lang="en-US" dirty="0"/>
          </a:p>
        </p:txBody>
      </p:sp>
      <p:sp>
        <p:nvSpPr>
          <p:cNvPr id="3" name="Content Placeholder 2"/>
          <p:cNvSpPr>
            <a:spLocks noGrp="1"/>
          </p:cNvSpPr>
          <p:nvPr>
            <p:ph idx="1"/>
          </p:nvPr>
        </p:nvSpPr>
        <p:spPr/>
        <p:txBody>
          <a:bodyPr/>
          <a:lstStyle/>
          <a:p>
            <a:r>
              <a:rPr lang="en-US" dirty="0" smtClean="0"/>
              <a:t>It is </a:t>
            </a:r>
            <a:r>
              <a:rPr lang="en-US" i="1" dirty="0" smtClean="0"/>
              <a:t>important</a:t>
            </a:r>
            <a:r>
              <a:rPr lang="en-US" dirty="0" smtClean="0"/>
              <a:t> to understand software in a </a:t>
            </a:r>
            <a:r>
              <a:rPr lang="en-US" b="1" dirty="0" smtClean="0"/>
              <a:t>system context </a:t>
            </a:r>
            <a:r>
              <a:rPr lang="en-US" dirty="0" smtClean="0"/>
              <a:t>and to review the software scope that was used to </a:t>
            </a:r>
            <a:r>
              <a:rPr lang="en-US" b="1" dirty="0" smtClean="0"/>
              <a:t>generate</a:t>
            </a:r>
            <a:r>
              <a:rPr lang="en-US" dirty="0" smtClean="0"/>
              <a:t> planning estimates. </a:t>
            </a:r>
          </a:p>
          <a:p>
            <a:r>
              <a:rPr lang="en-US" dirty="0" smtClean="0"/>
              <a:t>Next, communication for analysis must be established so that problem recognition is ensured. </a:t>
            </a:r>
          </a:p>
          <a:p>
            <a:r>
              <a:rPr lang="en-US" dirty="0" smtClean="0"/>
              <a:t>The goal is recognition of the basic problem elements as perceived by the customer/users</a:t>
            </a:r>
            <a:endParaRPr lang="en-US" dirty="0"/>
          </a:p>
        </p:txBody>
      </p:sp>
      <p:sp>
        <p:nvSpPr>
          <p:cNvPr id="4" name="Date Placeholder 3"/>
          <p:cNvSpPr>
            <a:spLocks noGrp="1"/>
          </p:cNvSpPr>
          <p:nvPr>
            <p:ph type="dt" sz="half" idx="10"/>
          </p:nvPr>
        </p:nvSpPr>
        <p:spPr/>
        <p:txBody>
          <a:bodyPr/>
          <a:lstStyle/>
          <a:p>
            <a:fld id="{1BD13307-8535-4DDB-BFE9-41244DF26C19}"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7</a:t>
            </a:fld>
            <a:endParaRPr lang="en-US"/>
          </a:p>
        </p:txBody>
      </p:sp>
    </p:spTree>
    <p:extLst>
      <p:ext uri="{BB962C8B-B14F-4D97-AF65-F5344CB8AC3E}">
        <p14:creationId xmlns:p14="http://schemas.microsoft.com/office/powerpoint/2010/main" val="465882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Requirement Analysis </a:t>
            </a:r>
            <a:endParaRPr lang="en-US" b="1" dirty="0"/>
          </a:p>
        </p:txBody>
      </p:sp>
      <p:sp>
        <p:nvSpPr>
          <p:cNvPr id="3" name="Content Placeholder 2"/>
          <p:cNvSpPr>
            <a:spLocks noGrp="1"/>
          </p:cNvSpPr>
          <p:nvPr>
            <p:ph idx="1"/>
          </p:nvPr>
        </p:nvSpPr>
        <p:spPr/>
        <p:txBody>
          <a:bodyPr/>
          <a:lstStyle/>
          <a:p>
            <a:r>
              <a:rPr lang="en-US" b="1" dirty="0" smtClean="0"/>
              <a:t>Problem evaluation and solution synthesis </a:t>
            </a:r>
            <a:r>
              <a:rPr lang="en-US" dirty="0" smtClean="0"/>
              <a:t>is the next major area of effort for analysis. </a:t>
            </a:r>
          </a:p>
          <a:p>
            <a:r>
              <a:rPr lang="en-US" dirty="0" smtClean="0"/>
              <a:t>The analyst must define all externally observable data objects, evaluate the flow and content of information, define and elaborate all software functions, understand software behavior in the context of events that affect the system.</a:t>
            </a:r>
          </a:p>
          <a:p>
            <a:r>
              <a:rPr lang="en-US" dirty="0" smtClean="0"/>
              <a:t>Each of these tasks serves to describe the problem so that an overall approach or solution may be synthesized</a:t>
            </a:r>
            <a:endParaRPr lang="en-US" dirty="0"/>
          </a:p>
        </p:txBody>
      </p:sp>
      <p:sp>
        <p:nvSpPr>
          <p:cNvPr id="4" name="Date Placeholder 3"/>
          <p:cNvSpPr>
            <a:spLocks noGrp="1"/>
          </p:cNvSpPr>
          <p:nvPr>
            <p:ph type="dt" sz="half" idx="10"/>
          </p:nvPr>
        </p:nvSpPr>
        <p:spPr/>
        <p:txBody>
          <a:bodyPr/>
          <a:lstStyle/>
          <a:p>
            <a:fld id="{568B2371-DCB2-4EB5-8FAF-7AB0DF0B1D53}"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8</a:t>
            </a:fld>
            <a:endParaRPr lang="en-US"/>
          </a:p>
        </p:txBody>
      </p:sp>
    </p:spTree>
    <p:extLst>
      <p:ext uri="{BB962C8B-B14F-4D97-AF65-F5344CB8AC3E}">
        <p14:creationId xmlns:p14="http://schemas.microsoft.com/office/powerpoint/2010/main" val="2960689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Requirement Analysis </a:t>
            </a:r>
            <a:endParaRPr lang="en-US" b="1" dirty="0"/>
          </a:p>
        </p:txBody>
      </p:sp>
      <p:sp>
        <p:nvSpPr>
          <p:cNvPr id="3" name="Content Placeholder 2"/>
          <p:cNvSpPr>
            <a:spLocks noGrp="1"/>
          </p:cNvSpPr>
          <p:nvPr>
            <p:ph idx="1"/>
          </p:nvPr>
        </p:nvSpPr>
        <p:spPr/>
        <p:txBody>
          <a:bodyPr/>
          <a:lstStyle/>
          <a:p>
            <a:r>
              <a:rPr lang="en-US" dirty="0" smtClean="0"/>
              <a:t>Upon evaluating current problems and desired information (input and output), the analyst begins to synthesize one or more solutions</a:t>
            </a:r>
          </a:p>
          <a:p>
            <a:r>
              <a:rPr lang="en-US" dirty="0" smtClean="0"/>
              <a:t>Throughout evaluation and solution synthesis, the analyst's primary focus is on "</a:t>
            </a:r>
            <a:r>
              <a:rPr lang="en-US" b="1" dirty="0" smtClean="0"/>
              <a:t>what," not "how." </a:t>
            </a:r>
          </a:p>
          <a:p>
            <a:r>
              <a:rPr lang="en-US" dirty="0" smtClean="0"/>
              <a:t>What data does the system produce and consume, what functions must the system perform, what behaviors does the system exhibit, what interfaces are defined and what constraints apply?</a:t>
            </a:r>
          </a:p>
          <a:p>
            <a:endParaRPr lang="en-US" dirty="0" smtClean="0"/>
          </a:p>
        </p:txBody>
      </p:sp>
      <p:sp>
        <p:nvSpPr>
          <p:cNvPr id="4" name="Date Placeholder 3"/>
          <p:cNvSpPr>
            <a:spLocks noGrp="1"/>
          </p:cNvSpPr>
          <p:nvPr>
            <p:ph type="dt" sz="half" idx="10"/>
          </p:nvPr>
        </p:nvSpPr>
        <p:spPr/>
        <p:txBody>
          <a:bodyPr/>
          <a:lstStyle/>
          <a:p>
            <a:fld id="{629C8A3E-9375-4D37-AEFD-8D6C99DBAFFF}" type="datetime1">
              <a:rPr lang="en-US" smtClean="0"/>
              <a:t>1/7/2022</a:t>
            </a:fld>
            <a:endParaRPr lang="en-US"/>
          </a:p>
        </p:txBody>
      </p:sp>
      <p:sp>
        <p:nvSpPr>
          <p:cNvPr id="5" name="Footer Placeholder 4"/>
          <p:cNvSpPr>
            <a:spLocks noGrp="1"/>
          </p:cNvSpPr>
          <p:nvPr>
            <p:ph type="ftr" sz="quarter" idx="11"/>
          </p:nvPr>
        </p:nvSpPr>
        <p:spPr/>
        <p:txBody>
          <a:bodyPr/>
          <a:lstStyle/>
          <a:p>
            <a:r>
              <a:rPr lang="en-US" smtClean="0"/>
              <a:t>Please See Roger S. Pressman Book for detail</a:t>
            </a:r>
            <a:endParaRPr lang="en-US"/>
          </a:p>
        </p:txBody>
      </p:sp>
      <p:sp>
        <p:nvSpPr>
          <p:cNvPr id="6" name="Slide Number Placeholder 5"/>
          <p:cNvSpPr>
            <a:spLocks noGrp="1"/>
          </p:cNvSpPr>
          <p:nvPr>
            <p:ph type="sldNum" sz="quarter" idx="12"/>
          </p:nvPr>
        </p:nvSpPr>
        <p:spPr/>
        <p:txBody>
          <a:bodyPr/>
          <a:lstStyle/>
          <a:p>
            <a:fld id="{EBA58782-452E-4D2B-B545-99AF80020A20}" type="slidenum">
              <a:rPr lang="en-US" smtClean="0"/>
              <a:t>9</a:t>
            </a:fld>
            <a:endParaRPr lang="en-US"/>
          </a:p>
        </p:txBody>
      </p:sp>
    </p:spTree>
    <p:extLst>
      <p:ext uri="{BB962C8B-B14F-4D97-AF65-F5344CB8AC3E}">
        <p14:creationId xmlns:p14="http://schemas.microsoft.com/office/powerpoint/2010/main" val="3972946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1955</TotalTime>
  <Words>1385</Words>
  <Application>Microsoft Office PowerPoint</Application>
  <PresentationFormat>Widescreen</PresentationFormat>
  <Paragraphs>241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PowerPoint Presentation</vt:lpstr>
      <vt:lpstr>                Requirement Engineering </vt:lpstr>
      <vt:lpstr>            Software Requirement Engineering </vt:lpstr>
      <vt:lpstr>                Requirement Analysis </vt:lpstr>
      <vt:lpstr>                 Requirement Analysis </vt:lpstr>
      <vt:lpstr>                     Requirement Analysis </vt:lpstr>
      <vt:lpstr>                     Requirement Analysis </vt:lpstr>
      <vt:lpstr>            Requirement Analysis </vt:lpstr>
      <vt:lpstr>               Requirement Analysis </vt:lpstr>
      <vt:lpstr>                         Requirement Analysis </vt:lpstr>
      <vt:lpstr>   Requirement Elicitation  </vt:lpstr>
      <vt:lpstr>                             Interviews  </vt:lpstr>
      <vt:lpstr>         Brainstorming Sessions: </vt:lpstr>
      <vt:lpstr>  Facilitated Application Specification Technique</vt:lpstr>
      <vt:lpstr>Facilitated Application Specification Technique </vt:lpstr>
      <vt:lpstr>                 Quality Function Deployment</vt:lpstr>
      <vt:lpstr>  Quality Function  Deployment  </vt:lpstr>
      <vt:lpstr>                    Use-Cases</vt:lpstr>
      <vt:lpstr>                                 Use cases </vt:lpstr>
      <vt:lpstr>                           Use-Case (Example)</vt:lpstr>
      <vt:lpstr>                     Use-Case Diagram</vt:lpstr>
      <vt:lpstr>                    Use Case Diagram </vt:lpstr>
      <vt:lpstr>      Notation used in Use case Diagram </vt:lpstr>
      <vt:lpstr>  Use Case Diagram</vt:lpstr>
      <vt:lpstr>Software Requirement Specification </vt:lpstr>
      <vt:lpstr>  Why Use an SRS Document?</vt:lpstr>
      <vt:lpstr>                                 Outline for SRS </vt:lpstr>
      <vt:lpstr>             Types of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62</cp:revision>
  <dcterms:created xsi:type="dcterms:W3CDTF">2021-04-04T03:21:03Z</dcterms:created>
  <dcterms:modified xsi:type="dcterms:W3CDTF">2022-01-07T06:11:30Z</dcterms:modified>
</cp:coreProperties>
</file>