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57" r:id="rId5"/>
    <p:sldId id="274" r:id="rId6"/>
    <p:sldId id="275" r:id="rId7"/>
    <p:sldId id="276" r:id="rId8"/>
    <p:sldId id="258" r:id="rId9"/>
    <p:sldId id="272" r:id="rId10"/>
    <p:sldId id="262" r:id="rId11"/>
    <p:sldId id="280" r:id="rId12"/>
    <p:sldId id="263" r:id="rId13"/>
    <p:sldId id="273" r:id="rId14"/>
    <p:sldId id="264" r:id="rId15"/>
    <p:sldId id="265" r:id="rId16"/>
    <p:sldId id="266" r:id="rId17"/>
    <p:sldId id="267"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71958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319418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265617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387151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903E5-6280-422D-A977-9C7636F547E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59537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F903E5-6280-422D-A977-9C7636F547ED}"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48503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F903E5-6280-422D-A977-9C7636F547ED}"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91126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903E5-6280-422D-A977-9C7636F547ED}"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17678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903E5-6280-422D-A977-9C7636F547ED}"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03347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903E5-6280-422D-A977-9C7636F547ED}"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24641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903E5-6280-422D-A977-9C7636F547ED}"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84684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903E5-6280-422D-A977-9C7636F547ED}" type="datetimeFigureOut">
              <a:rPr lang="en-US" smtClean="0"/>
              <a:t>9/17/2020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1E363-2476-4DF8-81FF-5C5C892B57A7}" type="slidenum">
              <a:rPr lang="en-US" smtClean="0"/>
              <a:t>‹#›</a:t>
            </a:fld>
            <a:endParaRPr lang="en-US"/>
          </a:p>
        </p:txBody>
      </p:sp>
    </p:spTree>
    <p:extLst>
      <p:ext uri="{BB962C8B-B14F-4D97-AF65-F5344CB8AC3E}">
        <p14:creationId xmlns:p14="http://schemas.microsoft.com/office/powerpoint/2010/main" val="402924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in C++</a:t>
            </a:r>
            <a:endParaRPr lang="en-US" dirty="0"/>
          </a:p>
        </p:txBody>
      </p:sp>
      <p:sp>
        <p:nvSpPr>
          <p:cNvPr id="3" name="Subtitle 2"/>
          <p:cNvSpPr>
            <a:spLocks noGrp="1"/>
          </p:cNvSpPr>
          <p:nvPr>
            <p:ph type="subTitle" idx="1"/>
          </p:nvPr>
        </p:nvSpPr>
        <p:spPr>
          <a:xfrm>
            <a:off x="1524000" y="3602037"/>
            <a:ext cx="9144000" cy="2695731"/>
          </a:xfrm>
        </p:spPr>
        <p:txBody>
          <a:bodyPr>
            <a:normAutofit/>
          </a:bodyPr>
          <a:lstStyle/>
          <a:p>
            <a:endParaRPr lang="en-US" dirty="0" smtClean="0"/>
          </a:p>
          <a:p>
            <a:r>
              <a:rPr lang="en-US" dirty="0" smtClean="0"/>
              <a:t>Day 1 :Orientation Class</a:t>
            </a:r>
            <a:endParaRPr lang="en-US" dirty="0" smtClean="0"/>
          </a:p>
          <a:p>
            <a:r>
              <a:rPr lang="en-US" dirty="0" smtClean="0"/>
              <a:t>Nepal </a:t>
            </a:r>
            <a:r>
              <a:rPr lang="en-US" dirty="0" smtClean="0"/>
              <a:t>College of Information Technology</a:t>
            </a:r>
          </a:p>
          <a:p>
            <a:endParaRPr lang="en-US" dirty="0"/>
          </a:p>
          <a:p>
            <a:r>
              <a:rPr lang="en-US" dirty="0" smtClean="0"/>
              <a:t>Course </a:t>
            </a:r>
            <a:r>
              <a:rPr lang="en-US" dirty="0" smtClean="0"/>
              <a:t>Instructor: </a:t>
            </a:r>
            <a:r>
              <a:rPr lang="en-US" dirty="0" err="1" smtClean="0"/>
              <a:t>Er</a:t>
            </a:r>
            <a:r>
              <a:rPr lang="en-US" dirty="0" smtClean="0"/>
              <a:t>. Rabina Chaudhary</a:t>
            </a:r>
          </a:p>
        </p:txBody>
      </p:sp>
    </p:spTree>
    <p:extLst>
      <p:ext uri="{BB962C8B-B14F-4D97-AF65-F5344CB8AC3E}">
        <p14:creationId xmlns:p14="http://schemas.microsoft.com/office/powerpoint/2010/main" val="636432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Object Oriented Programming</a:t>
            </a:r>
            <a:endParaRPr lang="en-US" b="1" dirty="0"/>
          </a:p>
        </p:txBody>
      </p:sp>
      <p:sp>
        <p:nvSpPr>
          <p:cNvPr id="3" name="Content Placeholder 2"/>
          <p:cNvSpPr>
            <a:spLocks noGrp="1"/>
          </p:cNvSpPr>
          <p:nvPr>
            <p:ph idx="1"/>
          </p:nvPr>
        </p:nvSpPr>
        <p:spPr/>
        <p:txBody>
          <a:bodyPr/>
          <a:lstStyle/>
          <a:p>
            <a:pPr marL="514350" indent="-514350" algn="just">
              <a:buAutoNum type="arabicPeriod"/>
            </a:pPr>
            <a:r>
              <a:rPr lang="en-US" dirty="0" smtClean="0"/>
              <a:t>Classes</a:t>
            </a:r>
          </a:p>
          <a:p>
            <a:pPr marL="514350" indent="-514350" algn="just">
              <a:buAutoNum type="arabicPeriod"/>
            </a:pPr>
            <a:r>
              <a:rPr lang="en-US" dirty="0" smtClean="0"/>
              <a:t>Object</a:t>
            </a:r>
          </a:p>
          <a:p>
            <a:pPr marL="514350" indent="-514350" algn="just">
              <a:buAutoNum type="arabicPeriod"/>
            </a:pPr>
            <a:r>
              <a:rPr lang="en-US" dirty="0" smtClean="0"/>
              <a:t>Encapsulation</a:t>
            </a:r>
          </a:p>
          <a:p>
            <a:pPr marL="514350" indent="-514350" algn="just">
              <a:buAutoNum type="arabicPeriod"/>
            </a:pPr>
            <a:r>
              <a:rPr lang="en-US" dirty="0"/>
              <a:t> </a:t>
            </a:r>
            <a:r>
              <a:rPr lang="en-US" dirty="0" smtClean="0"/>
              <a:t>Inheritance</a:t>
            </a:r>
          </a:p>
          <a:p>
            <a:pPr marL="514350" indent="-514350" algn="just">
              <a:buAutoNum type="arabicPeriod"/>
            </a:pPr>
            <a:r>
              <a:rPr lang="en-US" dirty="0"/>
              <a:t> </a:t>
            </a:r>
            <a:r>
              <a:rPr lang="en-US" dirty="0" smtClean="0"/>
              <a:t>Polymorphism</a:t>
            </a:r>
          </a:p>
          <a:p>
            <a:pPr marL="514350" indent="-514350" algn="just">
              <a:buAutoNum type="arabicPeriod"/>
            </a:pPr>
            <a:r>
              <a:rPr lang="en-US" dirty="0"/>
              <a:t> </a:t>
            </a:r>
            <a:r>
              <a:rPr lang="en-US" dirty="0" smtClean="0"/>
              <a:t>Data Abstraction</a:t>
            </a:r>
          </a:p>
          <a:p>
            <a:pPr marL="514350" indent="-514350" algn="just">
              <a:buAutoNum type="arabicPeriod"/>
            </a:pPr>
            <a:r>
              <a:rPr lang="en-US" dirty="0"/>
              <a:t> </a:t>
            </a:r>
            <a:r>
              <a:rPr lang="en-US" dirty="0" smtClean="0"/>
              <a:t>Message Passing</a:t>
            </a:r>
          </a:p>
        </p:txBody>
      </p:sp>
    </p:spTree>
    <p:extLst>
      <p:ext uri="{BB962C8B-B14F-4D97-AF65-F5344CB8AC3E}">
        <p14:creationId xmlns:p14="http://schemas.microsoft.com/office/powerpoint/2010/main" val="4265382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normAutofit/>
          </a:bodyPr>
          <a:lstStyle/>
          <a:p>
            <a:pPr marL="0" indent="0" algn="just">
              <a:buNone/>
            </a:pPr>
            <a:endParaRPr lang="en-US" dirty="0" smtClean="0"/>
          </a:p>
          <a:p>
            <a:pPr marL="0" indent="0" algn="just">
              <a:buNone/>
            </a:pPr>
            <a:r>
              <a:rPr lang="en-US" dirty="0"/>
              <a:t>1</a:t>
            </a:r>
            <a:r>
              <a:rPr lang="en-US" dirty="0" smtClean="0"/>
              <a:t>. </a:t>
            </a:r>
            <a:r>
              <a:rPr lang="en-US" dirty="0"/>
              <a:t>Object </a:t>
            </a:r>
            <a:r>
              <a:rPr lang="en-US" dirty="0" smtClean="0"/>
              <a:t>:</a:t>
            </a:r>
          </a:p>
          <a:p>
            <a:pPr algn="just"/>
            <a:r>
              <a:rPr lang="en-US" dirty="0" smtClean="0"/>
              <a:t>Real world </a:t>
            </a:r>
            <a:r>
              <a:rPr lang="en-US" dirty="0" smtClean="0"/>
              <a:t>entities</a:t>
            </a:r>
          </a:p>
          <a:p>
            <a:pPr algn="just"/>
            <a:r>
              <a:rPr lang="en-US" dirty="0"/>
              <a:t>Object is entity that has characteristics and </a:t>
            </a:r>
            <a:r>
              <a:rPr lang="en-US" dirty="0" smtClean="0"/>
              <a:t>behavior</a:t>
            </a:r>
            <a:endParaRPr lang="en-US" dirty="0"/>
          </a:p>
          <a:p>
            <a:pPr algn="just"/>
            <a:r>
              <a:rPr lang="en-US" dirty="0"/>
              <a:t>Object is instance of a </a:t>
            </a:r>
            <a:r>
              <a:rPr lang="en-US" dirty="0" smtClean="0"/>
              <a:t>class</a:t>
            </a:r>
          </a:p>
          <a:p>
            <a:pPr marL="0" indent="0" algn="just">
              <a:buNone/>
            </a:pPr>
            <a:r>
              <a:rPr lang="en-US" dirty="0" smtClean="0"/>
              <a:t>-If Ram is a Student than </a:t>
            </a:r>
          </a:p>
          <a:p>
            <a:pPr algn="just"/>
            <a:r>
              <a:rPr lang="en-US" dirty="0" smtClean="0"/>
              <a:t>He has characteristics like name, address, </a:t>
            </a:r>
            <a:r>
              <a:rPr lang="en-US" dirty="0" err="1" smtClean="0"/>
              <a:t>registrationNumber</a:t>
            </a:r>
            <a:r>
              <a:rPr lang="en-US" dirty="0" smtClean="0"/>
              <a:t>, marks</a:t>
            </a:r>
          </a:p>
          <a:p>
            <a:pPr algn="just"/>
            <a:r>
              <a:rPr lang="en-US" dirty="0" smtClean="0"/>
              <a:t>He has behavior like studying, taking exam, doing assignment</a:t>
            </a:r>
          </a:p>
          <a:p>
            <a:pPr marL="0" indent="0" algn="just">
              <a:buNone/>
            </a:pPr>
            <a:endParaRPr lang="en-US" dirty="0" smtClean="0"/>
          </a:p>
          <a:p>
            <a:pPr marL="0" indent="0" algn="just">
              <a:buNone/>
            </a:pP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1205385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normAutofit/>
          </a:bodyPr>
          <a:lstStyle/>
          <a:p>
            <a:pPr marL="0" indent="0" algn="just">
              <a:buNone/>
            </a:pPr>
            <a:r>
              <a:rPr lang="en-US" dirty="0"/>
              <a:t>2</a:t>
            </a:r>
            <a:r>
              <a:rPr lang="en-US" dirty="0" smtClean="0"/>
              <a:t>. </a:t>
            </a:r>
            <a:r>
              <a:rPr lang="en-US" dirty="0" smtClean="0"/>
              <a:t>Classes :</a:t>
            </a:r>
          </a:p>
          <a:p>
            <a:pPr algn="just"/>
            <a:r>
              <a:rPr lang="en-US" dirty="0" smtClean="0"/>
              <a:t>A group of objects that share common characteristics and behavior</a:t>
            </a:r>
          </a:p>
          <a:p>
            <a:pPr marL="0" indent="0" algn="just">
              <a:buNone/>
            </a:pPr>
            <a:r>
              <a:rPr lang="en-US" dirty="0" smtClean="0"/>
              <a:t>Example: Student</a:t>
            </a:r>
          </a:p>
          <a:p>
            <a:pPr algn="just"/>
            <a:endParaRPr lang="en-US" dirty="0" smtClean="0"/>
          </a:p>
          <a:p>
            <a:pPr marL="0" indent="0" algn="just">
              <a:buNone/>
            </a:pPr>
            <a:endParaRPr lang="en-US" dirty="0"/>
          </a:p>
        </p:txBody>
      </p:sp>
      <p:sp>
        <p:nvSpPr>
          <p:cNvPr id="5" name="Rectangle 1"/>
          <p:cNvSpPr>
            <a:spLocks noChangeArrowheads="1"/>
          </p:cNvSpPr>
          <p:nvPr/>
        </p:nvSpPr>
        <p:spPr bwMode="auto">
          <a:xfrm>
            <a:off x="5183188" y="301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12413706"/>
              </p:ext>
            </p:extLst>
          </p:nvPr>
        </p:nvGraphicFramePr>
        <p:xfrm>
          <a:off x="6024282" y="3213848"/>
          <a:ext cx="4128247" cy="3451996"/>
        </p:xfrm>
        <a:graphic>
          <a:graphicData uri="http://schemas.openxmlformats.org/drawingml/2006/table">
            <a:tbl>
              <a:tblPr firstRow="1" firstCol="1" bandRow="1">
                <a:tableStyleId>{5C22544A-7EE6-4342-B048-85BDC9FD1C3A}</a:tableStyleId>
              </a:tblPr>
              <a:tblGrid>
                <a:gridCol w="4128247"/>
              </a:tblGrid>
              <a:tr h="383556">
                <a:tc>
                  <a:txBody>
                    <a:bodyPr/>
                    <a:lstStyle/>
                    <a:p>
                      <a:pPr marL="0" marR="0" algn="l">
                        <a:lnSpc>
                          <a:spcPct val="107000"/>
                        </a:lnSpc>
                        <a:spcBef>
                          <a:spcPts val="0"/>
                        </a:spcBef>
                        <a:spcAft>
                          <a:spcPts val="0"/>
                        </a:spcAft>
                      </a:pPr>
                      <a:r>
                        <a:rPr lang="en-US" sz="2000" dirty="0">
                          <a:effectLst/>
                        </a:rPr>
                        <a:t>         </a:t>
                      </a:r>
                      <a:r>
                        <a:rPr lang="en-US" sz="2000" dirty="0" smtClean="0">
                          <a:effectLst/>
                        </a:rPr>
                        <a:t>Student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68440">
                <a:tc>
                  <a:txBody>
                    <a:bodyPr/>
                    <a:lstStyle/>
                    <a:p>
                      <a:pPr marL="0" marR="0" algn="l">
                        <a:lnSpc>
                          <a:spcPct val="107000"/>
                        </a:lnSpc>
                        <a:spcBef>
                          <a:spcPts val="0"/>
                        </a:spcBef>
                        <a:spcAft>
                          <a:spcPts val="0"/>
                        </a:spcAft>
                      </a:pPr>
                      <a:r>
                        <a:rPr lang="en-US" sz="2000" dirty="0">
                          <a:effectLst/>
                        </a:rPr>
                        <a:t>Data :    </a:t>
                      </a:r>
                      <a:r>
                        <a:rPr lang="en-US" sz="2000" dirty="0" smtClean="0">
                          <a:effectLst/>
                        </a:rPr>
                        <a:t>name</a:t>
                      </a:r>
                      <a:endParaRPr lang="en-US" sz="2000" dirty="0">
                        <a:effectLst/>
                      </a:endParaRPr>
                    </a:p>
                    <a:p>
                      <a:pPr marL="0" marR="0" algn="l">
                        <a:lnSpc>
                          <a:spcPct val="107000"/>
                        </a:lnSpc>
                        <a:spcBef>
                          <a:spcPts val="0"/>
                        </a:spcBef>
                        <a:spcAft>
                          <a:spcPts val="0"/>
                        </a:spcAft>
                      </a:pPr>
                      <a:r>
                        <a:rPr lang="en-US" sz="2000" dirty="0">
                          <a:effectLst/>
                        </a:rPr>
                        <a:t>               </a:t>
                      </a:r>
                      <a:r>
                        <a:rPr lang="en-US" sz="2000" dirty="0" err="1" smtClean="0">
                          <a:effectLst/>
                        </a:rPr>
                        <a:t>rollNumber</a:t>
                      </a:r>
                      <a:endParaRPr lang="en-US" sz="2000" dirty="0" smtClean="0">
                        <a:effectLst/>
                      </a:endParaRPr>
                    </a:p>
                    <a:p>
                      <a:pPr marL="0" marR="0" algn="l">
                        <a:lnSpc>
                          <a:spcPct val="107000"/>
                        </a:lnSpc>
                        <a:spcBef>
                          <a:spcPts val="0"/>
                        </a:spcBef>
                        <a:spcAft>
                          <a:spcPts val="0"/>
                        </a:spcAft>
                      </a:pPr>
                      <a:r>
                        <a:rPr lang="en-US" sz="2000" dirty="0" smtClean="0">
                          <a:effectLst/>
                        </a:rPr>
                        <a:t>                </a:t>
                      </a:r>
                      <a:r>
                        <a:rPr lang="en-US" sz="2000" dirty="0" err="1" smtClean="0">
                          <a:effectLst/>
                        </a:rPr>
                        <a:t>registrationNumber</a:t>
                      </a:r>
                      <a:endParaRPr lang="en-US" sz="2000" dirty="0" smtClean="0">
                        <a:effectLst/>
                      </a:endParaRPr>
                    </a:p>
                    <a:p>
                      <a:pPr marL="0" marR="0" algn="l">
                        <a:lnSpc>
                          <a:spcPct val="107000"/>
                        </a:lnSpc>
                        <a:spcBef>
                          <a:spcPts val="0"/>
                        </a:spcBef>
                        <a:spcAft>
                          <a:spcPts val="0"/>
                        </a:spcAft>
                      </a:pPr>
                      <a:r>
                        <a:rPr lang="en-US" sz="2000" baseline="0" dirty="0" smtClean="0">
                          <a:effectLst/>
                        </a:rPr>
                        <a:t>                </a:t>
                      </a:r>
                      <a:r>
                        <a:rPr lang="en-US" sz="2000" baseline="0" dirty="0" err="1" smtClean="0">
                          <a:effectLst/>
                        </a:rPr>
                        <a:t>emailAddress</a:t>
                      </a:r>
                      <a:endParaRPr lang="en-US" sz="2000" dirty="0">
                        <a:effectLst/>
                      </a:endParaRPr>
                    </a:p>
                    <a:p>
                      <a:pPr marL="0" marR="0" algn="l">
                        <a:lnSpc>
                          <a:spcPct val="107000"/>
                        </a:lnSpc>
                        <a:spcBef>
                          <a:spcPts val="0"/>
                        </a:spcBef>
                        <a:spcAft>
                          <a:spcPts val="0"/>
                        </a:spcAft>
                      </a:pPr>
                      <a:r>
                        <a:rPr lang="en-US" sz="2000" dirty="0">
                          <a:effectLst/>
                        </a:rPr>
                        <a:t> </a:t>
                      </a:r>
                    </a:p>
                    <a:p>
                      <a:pPr marL="0" marR="0" algn="l">
                        <a:lnSpc>
                          <a:spcPct val="107000"/>
                        </a:lnSpc>
                        <a:spcBef>
                          <a:spcPts val="0"/>
                        </a:spcBef>
                        <a:spcAft>
                          <a:spcPts val="0"/>
                        </a:spcAft>
                      </a:pPr>
                      <a:r>
                        <a:rPr lang="en-US" sz="2000" dirty="0">
                          <a:effectLst/>
                        </a:rPr>
                        <a:t> </a:t>
                      </a:r>
                    </a:p>
                    <a:p>
                      <a:pPr marL="0" marR="0" algn="l">
                        <a:lnSpc>
                          <a:spcPct val="107000"/>
                        </a:lnSpc>
                        <a:spcBef>
                          <a:spcPts val="0"/>
                        </a:spcBef>
                        <a:spcAft>
                          <a:spcPts val="0"/>
                        </a:spcAft>
                      </a:pPr>
                      <a:r>
                        <a:rPr lang="en-US" sz="2000" dirty="0">
                          <a:effectLst/>
                        </a:rPr>
                        <a:t>Function : </a:t>
                      </a:r>
                      <a:r>
                        <a:rPr lang="en-US" sz="2000" dirty="0" smtClean="0">
                          <a:effectLst/>
                        </a:rPr>
                        <a:t>study()</a:t>
                      </a:r>
                      <a:endParaRPr lang="en-US" sz="2000" dirty="0">
                        <a:effectLst/>
                      </a:endParaRPr>
                    </a:p>
                    <a:p>
                      <a:pPr marL="0" marR="0" algn="l">
                        <a:lnSpc>
                          <a:spcPct val="107000"/>
                        </a:lnSpc>
                        <a:spcBef>
                          <a:spcPts val="0"/>
                        </a:spcBef>
                        <a:spcAft>
                          <a:spcPts val="0"/>
                        </a:spcAft>
                      </a:pPr>
                      <a:r>
                        <a:rPr lang="en-US" sz="2000" dirty="0">
                          <a:effectLst/>
                        </a:rPr>
                        <a:t>                   </a:t>
                      </a:r>
                      <a:r>
                        <a:rPr lang="en-US" sz="2000" dirty="0" err="1" smtClean="0">
                          <a:effectLst/>
                        </a:rPr>
                        <a:t>doAssignment</a:t>
                      </a:r>
                      <a:r>
                        <a:rPr lang="en-US" sz="2000" dirty="0" smtClean="0">
                          <a:effectLst/>
                        </a:rPr>
                        <a:t>()</a:t>
                      </a:r>
                      <a:endParaRPr lang="en-US" sz="2000" dirty="0">
                        <a:effectLst/>
                      </a:endParaRPr>
                    </a:p>
                    <a:p>
                      <a:pPr marL="0" marR="0" algn="l">
                        <a:lnSpc>
                          <a:spcPct val="107000"/>
                        </a:lnSpc>
                        <a:spcBef>
                          <a:spcPts val="0"/>
                        </a:spcBef>
                        <a:spcAft>
                          <a:spcPts val="0"/>
                        </a:spcAft>
                      </a:pPr>
                      <a:r>
                        <a:rPr lang="en-US" sz="2000" dirty="0">
                          <a:effectLst/>
                        </a:rPr>
                        <a:t>                   </a:t>
                      </a:r>
                      <a:r>
                        <a:rPr lang="en-US" sz="2000" dirty="0" err="1" smtClean="0">
                          <a:effectLst/>
                        </a:rPr>
                        <a:t>takeExam</a:t>
                      </a:r>
                      <a:r>
                        <a:rPr lang="en-US" sz="2000" dirty="0" smtClean="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559002" y="3873984"/>
            <a:ext cx="163415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70119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class and object</a:t>
            </a:r>
            <a:endParaRPr lang="en-US" dirty="0"/>
          </a:p>
        </p:txBody>
      </p:sp>
      <p:sp>
        <p:nvSpPr>
          <p:cNvPr id="5" name="Text Placeholder 4"/>
          <p:cNvSpPr>
            <a:spLocks noGrp="1"/>
          </p:cNvSpPr>
          <p:nvPr>
            <p:ph type="body" idx="1"/>
          </p:nvPr>
        </p:nvSpPr>
        <p:spPr/>
        <p:txBody>
          <a:bodyPr/>
          <a:lstStyle/>
          <a:p>
            <a:r>
              <a:rPr lang="en-US" dirty="0" smtClean="0"/>
              <a:t>Class</a:t>
            </a:r>
            <a:endParaRPr lang="en-US" dirty="0"/>
          </a:p>
        </p:txBody>
      </p:sp>
      <p:sp>
        <p:nvSpPr>
          <p:cNvPr id="6" name="Content Placeholder 5"/>
          <p:cNvSpPr>
            <a:spLocks noGrp="1"/>
          </p:cNvSpPr>
          <p:nvPr>
            <p:ph sz="half" idx="2"/>
          </p:nvPr>
        </p:nvSpPr>
        <p:spPr/>
        <p:txBody>
          <a:bodyPr/>
          <a:lstStyle/>
          <a:p>
            <a:pPr marL="514350" indent="-514350">
              <a:buAutoNum type="arabicPeriod"/>
            </a:pPr>
            <a:r>
              <a:rPr lang="en-US" dirty="0" smtClean="0"/>
              <a:t>Student</a:t>
            </a:r>
          </a:p>
          <a:p>
            <a:pPr marL="514350" indent="-514350">
              <a:buAutoNum type="arabicPeriod"/>
            </a:pPr>
            <a:r>
              <a:rPr lang="en-US" dirty="0" smtClean="0"/>
              <a:t>Vehicle</a:t>
            </a:r>
          </a:p>
          <a:p>
            <a:pPr marL="514350" indent="-514350">
              <a:buAutoNum type="arabicPeriod"/>
            </a:pPr>
            <a:r>
              <a:rPr lang="en-US" dirty="0" smtClean="0"/>
              <a:t>Fruit</a:t>
            </a:r>
          </a:p>
          <a:p>
            <a:pPr marL="514350" indent="-514350">
              <a:buAutoNum type="arabicPeriod"/>
            </a:pPr>
            <a:r>
              <a:rPr lang="en-US" dirty="0" smtClean="0"/>
              <a:t>Animal</a:t>
            </a:r>
          </a:p>
          <a:p>
            <a:pPr marL="514350" indent="-514350">
              <a:buAutoNum type="arabicPeriod"/>
            </a:pPr>
            <a:endParaRPr lang="en-US" dirty="0" smtClean="0"/>
          </a:p>
        </p:txBody>
      </p:sp>
      <p:sp>
        <p:nvSpPr>
          <p:cNvPr id="7" name="Text Placeholder 6"/>
          <p:cNvSpPr>
            <a:spLocks noGrp="1"/>
          </p:cNvSpPr>
          <p:nvPr>
            <p:ph type="body" sz="quarter" idx="3"/>
          </p:nvPr>
        </p:nvSpPr>
        <p:spPr/>
        <p:txBody>
          <a:bodyPr/>
          <a:lstStyle/>
          <a:p>
            <a:r>
              <a:rPr lang="en-US" dirty="0" smtClean="0"/>
              <a:t>Object</a:t>
            </a:r>
            <a:endParaRPr lang="en-US" dirty="0"/>
          </a:p>
        </p:txBody>
      </p:sp>
      <p:sp>
        <p:nvSpPr>
          <p:cNvPr id="8" name="Content Placeholder 7"/>
          <p:cNvSpPr>
            <a:spLocks noGrp="1"/>
          </p:cNvSpPr>
          <p:nvPr>
            <p:ph sz="quarter" idx="4"/>
          </p:nvPr>
        </p:nvSpPr>
        <p:spPr/>
        <p:txBody>
          <a:bodyPr/>
          <a:lstStyle/>
          <a:p>
            <a:pPr marL="0" indent="0">
              <a:buNone/>
            </a:pPr>
            <a:r>
              <a:rPr lang="en-US" dirty="0" smtClean="0"/>
              <a:t>-Student1, Student2, Student3,…</a:t>
            </a:r>
          </a:p>
          <a:p>
            <a:pPr marL="0" indent="0">
              <a:buNone/>
            </a:pPr>
            <a:r>
              <a:rPr lang="en-US" dirty="0" smtClean="0"/>
              <a:t>-Car, Motor bike, bus,...</a:t>
            </a:r>
          </a:p>
          <a:p>
            <a:pPr marL="0" indent="0">
              <a:buNone/>
            </a:pPr>
            <a:r>
              <a:rPr lang="en-US" dirty="0" smtClean="0"/>
              <a:t>-Orange, apple, grapes,…</a:t>
            </a:r>
          </a:p>
          <a:p>
            <a:pPr marL="0" indent="0">
              <a:buNone/>
            </a:pPr>
            <a:r>
              <a:rPr lang="en-US" dirty="0" smtClean="0"/>
              <a:t>-Dog, Cat,…</a:t>
            </a:r>
          </a:p>
        </p:txBody>
      </p:sp>
    </p:spTree>
    <p:extLst>
      <p:ext uri="{BB962C8B-B14F-4D97-AF65-F5344CB8AC3E}">
        <p14:creationId xmlns:p14="http://schemas.microsoft.com/office/powerpoint/2010/main" val="17286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buNone/>
            </a:pPr>
            <a:r>
              <a:rPr lang="en-US" dirty="0" smtClean="0"/>
              <a:t>3. Encapsulation :</a:t>
            </a:r>
          </a:p>
          <a:p>
            <a:r>
              <a:rPr lang="en-US" dirty="0" smtClean="0"/>
              <a:t>Binding together the data and functions</a:t>
            </a:r>
          </a:p>
          <a:p>
            <a:r>
              <a:rPr lang="en-US" dirty="0" smtClean="0"/>
              <a:t>Prevents the data from unauthorized access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025" y="3361386"/>
            <a:ext cx="2936383" cy="2815577"/>
          </a:xfrm>
          <a:prstGeom prst="rect">
            <a:avLst/>
          </a:prstGeom>
        </p:spPr>
      </p:pic>
    </p:spTree>
    <p:extLst>
      <p:ext uri="{BB962C8B-B14F-4D97-AF65-F5344CB8AC3E}">
        <p14:creationId xmlns:p14="http://schemas.microsoft.com/office/powerpoint/2010/main" val="990063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lgn="just">
              <a:buNone/>
            </a:pPr>
            <a:r>
              <a:rPr lang="en-US" dirty="0" smtClean="0"/>
              <a:t>4. Inheritance :</a:t>
            </a:r>
          </a:p>
          <a:p>
            <a:pPr algn="just"/>
            <a:r>
              <a:rPr lang="en-US" dirty="0" smtClean="0"/>
              <a:t>Ability to create new classes from the already existing class</a:t>
            </a:r>
          </a:p>
          <a:p>
            <a:pPr algn="just"/>
            <a:r>
              <a:rPr lang="en-US" dirty="0" smtClean="0"/>
              <a:t>The existing class is called </a:t>
            </a:r>
            <a:r>
              <a:rPr lang="en-US" b="1" dirty="0" smtClean="0"/>
              <a:t>base class </a:t>
            </a:r>
            <a:r>
              <a:rPr lang="en-US" dirty="0" smtClean="0"/>
              <a:t>and the new class is called </a:t>
            </a:r>
            <a:r>
              <a:rPr lang="en-US" b="1" dirty="0" smtClean="0"/>
              <a:t>derived class</a:t>
            </a:r>
          </a:p>
          <a:p>
            <a:pPr algn="just"/>
            <a:r>
              <a:rPr lang="en-US" dirty="0" smtClean="0"/>
              <a:t>Property of base class is inherited by derived class</a:t>
            </a:r>
          </a:p>
          <a:p>
            <a:pPr algn="just"/>
            <a:r>
              <a:rPr lang="en-US" dirty="0" smtClean="0"/>
              <a:t>Derived class has data and functions of its parent class as well as its own data and functions</a:t>
            </a:r>
          </a:p>
          <a:p>
            <a:pPr algn="just"/>
            <a:r>
              <a:rPr lang="en-US" dirty="0" smtClean="0"/>
              <a:t>Inheritance supports reusability</a:t>
            </a:r>
            <a:endParaRPr lang="en-US" dirty="0"/>
          </a:p>
        </p:txBody>
      </p:sp>
    </p:spTree>
    <p:extLst>
      <p:ext uri="{BB962C8B-B14F-4D97-AF65-F5344CB8AC3E}">
        <p14:creationId xmlns:p14="http://schemas.microsoft.com/office/powerpoint/2010/main" val="226352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buNone/>
            </a:pPr>
            <a:r>
              <a:rPr lang="en-US" dirty="0" smtClean="0"/>
              <a:t>5. Data Abstraction:</a:t>
            </a:r>
          </a:p>
          <a:p>
            <a:r>
              <a:rPr lang="en-US" dirty="0" smtClean="0"/>
              <a:t>Abstraction refers representing only essential features or information and hiding background details</a:t>
            </a:r>
          </a:p>
          <a:p>
            <a:pPr marL="0" indent="0">
              <a:buNone/>
            </a:pPr>
            <a:endParaRPr lang="en-US" dirty="0"/>
          </a:p>
          <a:p>
            <a:pPr marL="0" indent="0">
              <a:buNone/>
            </a:pPr>
            <a:r>
              <a:rPr lang="en-US" dirty="0" smtClean="0"/>
              <a:t>6. Polymorphism:</a:t>
            </a:r>
          </a:p>
          <a:p>
            <a:r>
              <a:rPr lang="en-US" dirty="0" smtClean="0"/>
              <a:t>Polymorphism means having many form</a:t>
            </a:r>
          </a:p>
          <a:p>
            <a:r>
              <a:rPr lang="en-US" dirty="0" smtClean="0"/>
              <a:t>Polymorphism can be achieved through function overloading and operator overloading</a:t>
            </a:r>
          </a:p>
          <a:p>
            <a:endParaRPr lang="en-US" dirty="0" smtClean="0"/>
          </a:p>
        </p:txBody>
      </p:sp>
    </p:spTree>
    <p:extLst>
      <p:ext uri="{BB962C8B-B14F-4D97-AF65-F5344CB8AC3E}">
        <p14:creationId xmlns:p14="http://schemas.microsoft.com/office/powerpoint/2010/main" val="3414397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lgn="just">
              <a:buNone/>
            </a:pPr>
            <a:r>
              <a:rPr lang="en-US" dirty="0" smtClean="0"/>
              <a:t>7. Message Passing :</a:t>
            </a:r>
          </a:p>
          <a:p>
            <a:pPr algn="just"/>
            <a:r>
              <a:rPr lang="en-US" dirty="0" smtClean="0"/>
              <a:t>Objects communicate with each other by sending and receiving information to each other to perform certain task</a:t>
            </a:r>
          </a:p>
          <a:p>
            <a:pPr algn="just"/>
            <a:r>
              <a:rPr lang="en-US" dirty="0" smtClean="0"/>
              <a:t>Message for an object is a request for execution of a procedure</a:t>
            </a:r>
          </a:p>
          <a:p>
            <a:pPr algn="just"/>
            <a:r>
              <a:rPr lang="en-US" dirty="0" smtClean="0"/>
              <a:t>Invoke the function in receiving object that generates the desired result</a:t>
            </a:r>
          </a:p>
          <a:p>
            <a:pPr marL="0" indent="0" algn="just">
              <a:buNone/>
            </a:pPr>
            <a:r>
              <a:rPr lang="en-US" dirty="0"/>
              <a:t>	</a:t>
            </a:r>
            <a:r>
              <a:rPr lang="en-US" dirty="0" smtClean="0"/>
              <a:t>	</a:t>
            </a:r>
            <a:r>
              <a:rPr lang="en-US" dirty="0" err="1" smtClean="0"/>
              <a:t>Object.functionName</a:t>
            </a:r>
            <a:r>
              <a:rPr lang="en-US" dirty="0" smtClean="0"/>
              <a:t>(information)</a:t>
            </a:r>
            <a:endParaRPr lang="en-US" dirty="0"/>
          </a:p>
        </p:txBody>
      </p:sp>
    </p:spTree>
    <p:extLst>
      <p:ext uri="{BB962C8B-B14F-4D97-AF65-F5344CB8AC3E}">
        <p14:creationId xmlns:p14="http://schemas.microsoft.com/office/powerpoint/2010/main" val="2458338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Break down of object oriented program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527" y="1516531"/>
            <a:ext cx="11500833" cy="6216939"/>
          </a:xfrm>
        </p:spPr>
      </p:pic>
    </p:spTree>
    <p:extLst>
      <p:ext uri="{BB962C8B-B14F-4D97-AF65-F5344CB8AC3E}">
        <p14:creationId xmlns:p14="http://schemas.microsoft.com/office/powerpoint/2010/main" val="11088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graphicFrame>
        <p:nvGraphicFramePr>
          <p:cNvPr id="4" name="Content Placeholder 3"/>
          <p:cNvGraphicFramePr>
            <a:graphicFrameLocks noGrp="1"/>
          </p:cNvGraphicFramePr>
          <p:nvPr>
            <p:ph idx="1"/>
            <p:extLst/>
          </p:nvPr>
        </p:nvGraphicFramePr>
        <p:xfrm>
          <a:off x="838200" y="1825625"/>
          <a:ext cx="10515600" cy="2939560"/>
        </p:xfrm>
        <a:graphic>
          <a:graphicData uri="http://schemas.openxmlformats.org/drawingml/2006/table">
            <a:tbl>
              <a:tblPr firstRow="1" bandRow="1">
                <a:tableStyleId>{5C22544A-7EE6-4342-B048-85BDC9FD1C3A}</a:tableStyleId>
              </a:tblPr>
              <a:tblGrid>
                <a:gridCol w="2628900"/>
                <a:gridCol w="2628900"/>
                <a:gridCol w="2628900"/>
                <a:gridCol w="2628900"/>
              </a:tblGrid>
              <a:tr h="734890">
                <a:tc>
                  <a:txBody>
                    <a:bodyPr/>
                    <a:lstStyle/>
                    <a:p>
                      <a:endParaRPr lang="en-US" dirty="0"/>
                    </a:p>
                  </a:txBody>
                  <a:tcPr/>
                </a:tc>
                <a:tc>
                  <a:txBody>
                    <a:bodyPr/>
                    <a:lstStyle/>
                    <a:p>
                      <a:r>
                        <a:rPr lang="en-US" dirty="0" smtClean="0"/>
                        <a:t>Theory</a:t>
                      </a:r>
                      <a:endParaRPr lang="en-US" dirty="0"/>
                    </a:p>
                  </a:txBody>
                  <a:tcPr/>
                </a:tc>
                <a:tc>
                  <a:txBody>
                    <a:bodyPr/>
                    <a:lstStyle/>
                    <a:p>
                      <a:r>
                        <a:rPr lang="en-US" dirty="0" smtClean="0"/>
                        <a:t>Practical</a:t>
                      </a:r>
                      <a:endParaRPr lang="en-US" dirty="0"/>
                    </a:p>
                  </a:txBody>
                  <a:tcPr/>
                </a:tc>
                <a:tc>
                  <a:txBody>
                    <a:bodyPr/>
                    <a:lstStyle/>
                    <a:p>
                      <a:r>
                        <a:rPr lang="en-US" dirty="0" smtClean="0"/>
                        <a:t>Total</a:t>
                      </a:r>
                      <a:endParaRPr lang="en-US" dirty="0"/>
                    </a:p>
                  </a:txBody>
                  <a:tcPr/>
                </a:tc>
              </a:tr>
              <a:tr h="734890">
                <a:tc>
                  <a:txBody>
                    <a:bodyPr/>
                    <a:lstStyle/>
                    <a:p>
                      <a:r>
                        <a:rPr lang="en-US" dirty="0" smtClean="0"/>
                        <a:t>Sessional</a:t>
                      </a:r>
                      <a:endParaRPr lang="en-US" dirty="0"/>
                    </a:p>
                  </a:txBody>
                  <a:tcPr/>
                </a:tc>
                <a:tc>
                  <a:txBody>
                    <a:bodyPr/>
                    <a:lstStyle/>
                    <a:p>
                      <a:r>
                        <a:rPr lang="en-US" dirty="0" smtClean="0"/>
                        <a:t>30</a:t>
                      </a:r>
                      <a:endParaRPr lang="en-US" dirty="0"/>
                    </a:p>
                  </a:txBody>
                  <a:tcPr/>
                </a:tc>
                <a:tc>
                  <a:txBody>
                    <a:bodyPr/>
                    <a:lstStyle/>
                    <a:p>
                      <a:r>
                        <a:rPr lang="en-US" dirty="0" smtClean="0"/>
                        <a:t>20</a:t>
                      </a:r>
                      <a:endParaRPr lang="en-US" dirty="0"/>
                    </a:p>
                  </a:txBody>
                  <a:tcPr/>
                </a:tc>
                <a:tc>
                  <a:txBody>
                    <a:bodyPr/>
                    <a:lstStyle/>
                    <a:p>
                      <a:r>
                        <a:rPr lang="en-US" dirty="0" smtClean="0"/>
                        <a:t>50</a:t>
                      </a:r>
                      <a:endParaRPr lang="en-US" dirty="0"/>
                    </a:p>
                  </a:txBody>
                  <a:tcPr/>
                </a:tc>
              </a:tr>
              <a:tr h="734890">
                <a:tc>
                  <a:txBody>
                    <a:bodyPr/>
                    <a:lstStyle/>
                    <a:p>
                      <a:r>
                        <a:rPr lang="en-US" dirty="0" smtClean="0"/>
                        <a:t>Final</a:t>
                      </a:r>
                      <a:endParaRPr lang="en-US" dirty="0"/>
                    </a:p>
                  </a:txBody>
                  <a:tcPr/>
                </a:tc>
                <a:tc>
                  <a:txBody>
                    <a:bodyPr/>
                    <a:lstStyle/>
                    <a:p>
                      <a:r>
                        <a:rPr lang="en-US" dirty="0" smtClean="0"/>
                        <a:t>50</a:t>
                      </a:r>
                      <a:endParaRPr lang="en-US" dirty="0"/>
                    </a:p>
                  </a:txBody>
                  <a:tcPr/>
                </a:tc>
                <a:tc>
                  <a:txBody>
                    <a:bodyPr/>
                    <a:lstStyle/>
                    <a:p>
                      <a:r>
                        <a:rPr lang="en-US" dirty="0" smtClean="0"/>
                        <a:t>-</a:t>
                      </a:r>
                      <a:endParaRPr lang="en-US" dirty="0"/>
                    </a:p>
                  </a:txBody>
                  <a:tcPr/>
                </a:tc>
                <a:tc>
                  <a:txBody>
                    <a:bodyPr/>
                    <a:lstStyle/>
                    <a:p>
                      <a:r>
                        <a:rPr lang="en-US" dirty="0" smtClean="0"/>
                        <a:t>50</a:t>
                      </a:r>
                      <a:endParaRPr lang="en-US" dirty="0"/>
                    </a:p>
                  </a:txBody>
                  <a:tcPr/>
                </a:tc>
              </a:tr>
              <a:tr h="734890">
                <a:tc>
                  <a:txBody>
                    <a:bodyPr/>
                    <a:lstStyle/>
                    <a:p>
                      <a:r>
                        <a:rPr lang="en-US" dirty="0" smtClean="0"/>
                        <a:t>Total</a:t>
                      </a:r>
                      <a:endParaRPr lang="en-US" dirty="0"/>
                    </a:p>
                  </a:txBody>
                  <a:tcPr/>
                </a:tc>
                <a:tc>
                  <a:txBody>
                    <a:bodyPr/>
                    <a:lstStyle/>
                    <a:p>
                      <a:r>
                        <a:rPr lang="en-US" dirty="0" smtClean="0"/>
                        <a:t>80</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144495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Internal Evaluation:</a:t>
            </a:r>
            <a:endParaRPr lang="en-US" dirty="0"/>
          </a:p>
        </p:txBody>
      </p:sp>
      <p:sp>
        <p:nvSpPr>
          <p:cNvPr id="8" name="Text Placeholder 7"/>
          <p:cNvSpPr>
            <a:spLocks noGrp="1"/>
          </p:cNvSpPr>
          <p:nvPr>
            <p:ph type="body" idx="1"/>
          </p:nvPr>
        </p:nvSpPr>
        <p:spPr/>
        <p:txBody>
          <a:bodyPr/>
          <a:lstStyle/>
          <a:p>
            <a:r>
              <a:rPr lang="en-US" dirty="0" smtClean="0"/>
              <a:t>Theory [30]</a:t>
            </a:r>
            <a:endParaRPr lang="en-US" dirty="0"/>
          </a:p>
        </p:txBody>
      </p:sp>
      <p:graphicFrame>
        <p:nvGraphicFramePr>
          <p:cNvPr id="6" name="Content Placeholder 5"/>
          <p:cNvGraphicFramePr>
            <a:graphicFrameLocks noGrp="1"/>
          </p:cNvGraphicFramePr>
          <p:nvPr>
            <p:ph sz="half" idx="2"/>
            <p:extLst/>
          </p:nvPr>
        </p:nvGraphicFramePr>
        <p:xfrm>
          <a:off x="839788" y="2505075"/>
          <a:ext cx="5157788" cy="2115310"/>
        </p:xfrm>
        <a:graphic>
          <a:graphicData uri="http://schemas.openxmlformats.org/drawingml/2006/table">
            <a:tbl>
              <a:tblPr firstRow="1" bandRow="1">
                <a:tableStyleId>{5C22544A-7EE6-4342-B048-85BDC9FD1C3A}</a:tableStyleId>
              </a:tblPr>
              <a:tblGrid>
                <a:gridCol w="3487513"/>
                <a:gridCol w="1670275"/>
              </a:tblGrid>
              <a:tr h="423062">
                <a:tc>
                  <a:txBody>
                    <a:bodyPr/>
                    <a:lstStyle/>
                    <a:p>
                      <a:r>
                        <a:rPr lang="en-US" dirty="0" smtClean="0"/>
                        <a:t>Assignment</a:t>
                      </a:r>
                      <a:endParaRPr lang="en-US" dirty="0"/>
                    </a:p>
                  </a:txBody>
                  <a:tcPr marL="44850" marR="44850"/>
                </a:tc>
                <a:tc>
                  <a:txBody>
                    <a:bodyPr/>
                    <a:lstStyle/>
                    <a:p>
                      <a:r>
                        <a:rPr lang="en-US" dirty="0" smtClean="0"/>
                        <a:t>5</a:t>
                      </a:r>
                      <a:endParaRPr lang="en-US" dirty="0"/>
                    </a:p>
                  </a:txBody>
                  <a:tcPr marL="44850" marR="44850"/>
                </a:tc>
              </a:tr>
              <a:tr h="423062">
                <a:tc>
                  <a:txBody>
                    <a:bodyPr/>
                    <a:lstStyle/>
                    <a:p>
                      <a:r>
                        <a:rPr lang="en-US" dirty="0" smtClean="0"/>
                        <a:t>Tests</a:t>
                      </a:r>
                      <a:endParaRPr lang="en-US" dirty="0"/>
                    </a:p>
                  </a:txBody>
                  <a:tcPr marL="44850" marR="44850"/>
                </a:tc>
                <a:tc>
                  <a:txBody>
                    <a:bodyPr/>
                    <a:lstStyle/>
                    <a:p>
                      <a:r>
                        <a:rPr lang="en-US" dirty="0" smtClean="0"/>
                        <a:t>5</a:t>
                      </a:r>
                      <a:endParaRPr lang="en-US" dirty="0"/>
                    </a:p>
                  </a:txBody>
                  <a:tcPr marL="44850" marR="44850"/>
                </a:tc>
              </a:tr>
              <a:tr h="423062">
                <a:tc>
                  <a:txBody>
                    <a:bodyPr/>
                    <a:lstStyle/>
                    <a:p>
                      <a:r>
                        <a:rPr lang="en-US" dirty="0" smtClean="0"/>
                        <a:t>Exam</a:t>
                      </a:r>
                      <a:endParaRPr lang="en-US" dirty="0"/>
                    </a:p>
                  </a:txBody>
                  <a:tcPr marL="44850" marR="44850"/>
                </a:tc>
                <a:tc>
                  <a:txBody>
                    <a:bodyPr/>
                    <a:lstStyle/>
                    <a:p>
                      <a:r>
                        <a:rPr lang="en-US" dirty="0" smtClean="0"/>
                        <a:t>10</a:t>
                      </a:r>
                      <a:endParaRPr lang="en-US" dirty="0"/>
                    </a:p>
                  </a:txBody>
                  <a:tcPr marL="44850" marR="44850"/>
                </a:tc>
              </a:tr>
              <a:tr h="423062">
                <a:tc>
                  <a:txBody>
                    <a:bodyPr/>
                    <a:lstStyle/>
                    <a:p>
                      <a:r>
                        <a:rPr lang="en-US" dirty="0" smtClean="0"/>
                        <a:t>Attendance </a:t>
                      </a:r>
                      <a:endParaRPr lang="en-US" dirty="0"/>
                    </a:p>
                  </a:txBody>
                  <a:tcPr marL="44850" marR="44850"/>
                </a:tc>
                <a:tc>
                  <a:txBody>
                    <a:bodyPr/>
                    <a:lstStyle/>
                    <a:p>
                      <a:r>
                        <a:rPr lang="en-US" dirty="0" smtClean="0"/>
                        <a:t>5</a:t>
                      </a:r>
                      <a:endParaRPr lang="en-US" dirty="0"/>
                    </a:p>
                  </a:txBody>
                  <a:tcPr marL="44850" marR="44850"/>
                </a:tc>
              </a:tr>
              <a:tr h="423062">
                <a:tc>
                  <a:txBody>
                    <a:bodyPr/>
                    <a:lstStyle/>
                    <a:p>
                      <a:r>
                        <a:rPr lang="en-US" dirty="0" smtClean="0"/>
                        <a:t>Performance</a:t>
                      </a:r>
                      <a:endParaRPr lang="en-US" dirty="0"/>
                    </a:p>
                  </a:txBody>
                  <a:tcPr marL="44850" marR="44850"/>
                </a:tc>
                <a:tc>
                  <a:txBody>
                    <a:bodyPr/>
                    <a:lstStyle/>
                    <a:p>
                      <a:r>
                        <a:rPr lang="en-US" dirty="0" smtClean="0"/>
                        <a:t>5</a:t>
                      </a:r>
                      <a:endParaRPr lang="en-US" dirty="0"/>
                    </a:p>
                  </a:txBody>
                  <a:tcPr marL="44850" marR="44850"/>
                </a:tc>
              </a:tr>
            </a:tbl>
          </a:graphicData>
        </a:graphic>
      </p:graphicFrame>
      <p:sp>
        <p:nvSpPr>
          <p:cNvPr id="9" name="Text Placeholder 8"/>
          <p:cNvSpPr>
            <a:spLocks noGrp="1"/>
          </p:cNvSpPr>
          <p:nvPr>
            <p:ph type="body" sz="quarter" idx="3"/>
          </p:nvPr>
        </p:nvSpPr>
        <p:spPr/>
        <p:txBody>
          <a:bodyPr/>
          <a:lstStyle/>
          <a:p>
            <a:r>
              <a:rPr lang="en-US" dirty="0" smtClean="0"/>
              <a:t>Practical [20]</a:t>
            </a:r>
            <a:endParaRPr lang="en-US" dirty="0"/>
          </a:p>
        </p:txBody>
      </p:sp>
      <p:graphicFrame>
        <p:nvGraphicFramePr>
          <p:cNvPr id="11" name="Content Placeholder 10"/>
          <p:cNvGraphicFramePr>
            <a:graphicFrameLocks noGrp="1"/>
          </p:cNvGraphicFramePr>
          <p:nvPr>
            <p:ph sz="quarter" idx="4"/>
            <p:extLst>
              <p:ext uri="{D42A27DB-BD31-4B8C-83A1-F6EECF244321}">
                <p14:modId xmlns:p14="http://schemas.microsoft.com/office/powerpoint/2010/main" val="805039740"/>
              </p:ext>
            </p:extLst>
          </p:nvPr>
        </p:nvGraphicFramePr>
        <p:xfrm>
          <a:off x="6172200" y="2505075"/>
          <a:ext cx="5183188" cy="1483360"/>
        </p:xfrm>
        <a:graphic>
          <a:graphicData uri="http://schemas.openxmlformats.org/drawingml/2006/table">
            <a:tbl>
              <a:tblPr firstRow="1" bandRow="1">
                <a:tableStyleId>{5C22544A-7EE6-4342-B048-85BDC9FD1C3A}</a:tableStyleId>
              </a:tblPr>
              <a:tblGrid>
                <a:gridCol w="2591594"/>
                <a:gridCol w="2591594"/>
              </a:tblGrid>
              <a:tr h="370840">
                <a:tc>
                  <a:txBody>
                    <a:bodyPr/>
                    <a:lstStyle/>
                    <a:p>
                      <a:r>
                        <a:rPr lang="en-US" dirty="0" smtClean="0"/>
                        <a:t>Report</a:t>
                      </a:r>
                      <a:endParaRPr lang="en-US" dirty="0"/>
                    </a:p>
                  </a:txBody>
                  <a:tcPr/>
                </a:tc>
                <a:tc>
                  <a:txBody>
                    <a:bodyPr/>
                    <a:lstStyle/>
                    <a:p>
                      <a:r>
                        <a:rPr lang="en-US" dirty="0" smtClean="0"/>
                        <a:t>5</a:t>
                      </a:r>
                      <a:endParaRPr lang="en-US" dirty="0"/>
                    </a:p>
                  </a:txBody>
                  <a:tcPr/>
                </a:tc>
              </a:tr>
              <a:tr h="370840">
                <a:tc>
                  <a:txBody>
                    <a:bodyPr/>
                    <a:lstStyle/>
                    <a:p>
                      <a:r>
                        <a:rPr lang="en-US" dirty="0" smtClean="0"/>
                        <a:t>Exam/ Performance</a:t>
                      </a:r>
                      <a:endParaRPr lang="en-US" dirty="0"/>
                    </a:p>
                  </a:txBody>
                  <a:tcPr/>
                </a:tc>
                <a:tc>
                  <a:txBody>
                    <a:bodyPr/>
                    <a:lstStyle/>
                    <a:p>
                      <a:r>
                        <a:rPr lang="en-US" dirty="0" smtClean="0"/>
                        <a:t>5</a:t>
                      </a:r>
                      <a:endParaRPr lang="en-US" dirty="0"/>
                    </a:p>
                  </a:txBody>
                  <a:tcPr/>
                </a:tc>
              </a:tr>
              <a:tr h="370840">
                <a:tc>
                  <a:txBody>
                    <a:bodyPr/>
                    <a:lstStyle/>
                    <a:p>
                      <a:r>
                        <a:rPr lang="en-US" dirty="0" smtClean="0"/>
                        <a:t>Viva</a:t>
                      </a:r>
                      <a:endParaRPr lang="en-US" dirty="0"/>
                    </a:p>
                  </a:txBody>
                  <a:tcPr/>
                </a:tc>
                <a:tc>
                  <a:txBody>
                    <a:bodyPr/>
                    <a:lstStyle/>
                    <a:p>
                      <a:r>
                        <a:rPr lang="en-US" dirty="0" smtClean="0"/>
                        <a:t>5</a:t>
                      </a:r>
                      <a:endParaRPr lang="en-US" dirty="0"/>
                    </a:p>
                  </a:txBody>
                  <a:tcPr/>
                </a:tc>
              </a:tr>
              <a:tr h="370840">
                <a:tc>
                  <a:txBody>
                    <a:bodyPr/>
                    <a:lstStyle/>
                    <a:p>
                      <a:r>
                        <a:rPr lang="en-US" dirty="0" smtClean="0"/>
                        <a:t>Attendance</a:t>
                      </a:r>
                      <a:endParaRPr lang="en-US" dirty="0"/>
                    </a:p>
                  </a:txBody>
                  <a:tcPr/>
                </a:tc>
                <a:tc>
                  <a:txBody>
                    <a:bodyPr/>
                    <a:lstStyle/>
                    <a:p>
                      <a:r>
                        <a:rPr lang="en-US" dirty="0" smtClean="0"/>
                        <a:t>5</a:t>
                      </a:r>
                      <a:endParaRPr lang="en-US" dirty="0"/>
                    </a:p>
                  </a:txBody>
                  <a:tcPr/>
                </a:tc>
              </a:tr>
            </a:tbl>
          </a:graphicData>
        </a:graphic>
      </p:graphicFrame>
    </p:spTree>
    <p:extLst>
      <p:ext uri="{BB962C8B-B14F-4D97-AF65-F5344CB8AC3E}">
        <p14:creationId xmlns:p14="http://schemas.microsoft.com/office/powerpoint/2010/main" val="418930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Course Objectives:</a:t>
            </a:r>
            <a:endParaRPr lang="en-US" b="1" dirty="0"/>
          </a:p>
        </p:txBody>
      </p:sp>
      <p:sp>
        <p:nvSpPr>
          <p:cNvPr id="7" name="Content Placeholder 6"/>
          <p:cNvSpPr>
            <a:spLocks noGrp="1"/>
          </p:cNvSpPr>
          <p:nvPr>
            <p:ph idx="1"/>
          </p:nvPr>
        </p:nvSpPr>
        <p:spPr/>
        <p:txBody>
          <a:bodyPr/>
          <a:lstStyle/>
          <a:p>
            <a:r>
              <a:rPr lang="en-US" dirty="0" smtClean="0"/>
              <a:t> To familiarize with Object Oriented Concept</a:t>
            </a:r>
          </a:p>
          <a:p>
            <a:r>
              <a:rPr lang="en-US" dirty="0" smtClean="0"/>
              <a:t> To introduce the fundamentals of C++</a:t>
            </a:r>
          </a:p>
          <a:p>
            <a:r>
              <a:rPr lang="en-US" dirty="0"/>
              <a:t> </a:t>
            </a:r>
            <a:r>
              <a:rPr lang="en-US" dirty="0" smtClean="0"/>
              <a:t>To enable the students to solve the problems in Object </a:t>
            </a:r>
            <a:r>
              <a:rPr lang="en-US" dirty="0"/>
              <a:t>O</a:t>
            </a:r>
            <a:r>
              <a:rPr lang="en-US" dirty="0" smtClean="0"/>
              <a:t>riented technique</a:t>
            </a:r>
          </a:p>
          <a:p>
            <a:r>
              <a:rPr lang="en-US" dirty="0"/>
              <a:t> </a:t>
            </a:r>
            <a:r>
              <a:rPr lang="en-US" dirty="0" smtClean="0"/>
              <a:t>To cope with features of Object Oriented Programming </a:t>
            </a:r>
            <a:endParaRPr lang="en-US" dirty="0"/>
          </a:p>
        </p:txBody>
      </p:sp>
    </p:spTree>
    <p:extLst>
      <p:ext uri="{BB962C8B-B14F-4D97-AF65-F5344CB8AC3E}">
        <p14:creationId xmlns:p14="http://schemas.microsoft.com/office/powerpoint/2010/main" val="3150102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Contents: Chapter Content Hrs.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t>Thinking </a:t>
            </a:r>
            <a:r>
              <a:rPr lang="en-US" dirty="0"/>
              <a:t>Object Oriented     </a:t>
            </a:r>
          </a:p>
          <a:p>
            <a:pPr marL="0" indent="0">
              <a:buNone/>
            </a:pPr>
            <a:r>
              <a:rPr lang="en-US" dirty="0" smtClean="0"/>
              <a:t>Object </a:t>
            </a:r>
            <a:r>
              <a:rPr lang="en-US" dirty="0"/>
              <a:t>oriented programming a new paradigm, a way of viewing world agent, types of classes, computation as simulation, coping with complexity, nonlinear behavior of complexity, abstraction mechanism </a:t>
            </a:r>
            <a:r>
              <a:rPr lang="en-US" dirty="0" smtClean="0"/>
              <a:t>             4 </a:t>
            </a:r>
            <a:endParaRPr lang="en-US" dirty="0"/>
          </a:p>
          <a:p>
            <a:pPr marL="514350" indent="-514350">
              <a:buAutoNum type="arabicPeriod" startAt="2"/>
            </a:pPr>
            <a:r>
              <a:rPr lang="en-US" dirty="0" smtClean="0"/>
              <a:t>Classes </a:t>
            </a:r>
            <a:r>
              <a:rPr lang="en-US" dirty="0"/>
              <a:t>and  Methods:        </a:t>
            </a:r>
            <a:endParaRPr lang="en-US" dirty="0" smtClean="0"/>
          </a:p>
          <a:p>
            <a:pPr marL="0" indent="0">
              <a:buNone/>
            </a:pPr>
            <a:r>
              <a:rPr lang="en-US" dirty="0" smtClean="0"/>
              <a:t>Review </a:t>
            </a:r>
            <a:r>
              <a:rPr lang="en-US" dirty="0"/>
              <a:t>of structures, classes and inheritance, state, behavior, method, responsibility, encapsulation, data hiding, Functions: friend function, inline function, static function, reference variable, default argument </a:t>
            </a:r>
            <a:r>
              <a:rPr lang="en-US" dirty="0" smtClean="0"/>
              <a:t>       7 </a:t>
            </a:r>
            <a:endParaRPr lang="en-US" dirty="0"/>
          </a:p>
          <a:p>
            <a:pPr marL="0" indent="0">
              <a:buNone/>
            </a:pPr>
            <a:r>
              <a:rPr lang="en-US" dirty="0"/>
              <a:t>3 </a:t>
            </a:r>
            <a:r>
              <a:rPr lang="en-US" dirty="0" smtClean="0"/>
              <a:t>.Message</a:t>
            </a:r>
            <a:r>
              <a:rPr lang="en-US" dirty="0"/>
              <a:t>, Instance and Initialization           </a:t>
            </a:r>
            <a:endParaRPr lang="en-US" dirty="0" smtClean="0"/>
          </a:p>
          <a:p>
            <a:pPr marL="0" indent="0">
              <a:buNone/>
            </a:pPr>
            <a:r>
              <a:rPr lang="en-US" dirty="0" smtClean="0"/>
              <a:t>Message</a:t>
            </a:r>
            <a:r>
              <a:rPr lang="en-US" dirty="0"/>
              <a:t>, message passing formalization, message passing syntax in C++, mechanism for creation and initialization (constructor and its types), Issues in creation and initialization: </a:t>
            </a:r>
            <a:r>
              <a:rPr lang="en-US" dirty="0" smtClean="0"/>
              <a:t> memory </a:t>
            </a:r>
            <a:r>
              <a:rPr lang="en-US" dirty="0"/>
              <a:t>map, memory allocation methods and memory recovery </a:t>
            </a:r>
            <a:r>
              <a:rPr lang="en-US" dirty="0" smtClean="0"/>
              <a:t>                             6 </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30339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Contents: Chapter Content Hrs.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t>4. </a:t>
            </a:r>
            <a:r>
              <a:rPr lang="en-US" sz="2400" dirty="0"/>
              <a:t>Object Inheritance and Reusability    </a:t>
            </a:r>
            <a:endParaRPr lang="en-US" sz="2400" dirty="0" smtClean="0"/>
          </a:p>
          <a:p>
            <a:pPr marL="0" indent="0">
              <a:buNone/>
            </a:pPr>
            <a:r>
              <a:rPr lang="en-US" sz="2400" dirty="0" smtClean="0"/>
              <a:t>Introduction </a:t>
            </a:r>
            <a:r>
              <a:rPr lang="en-US" sz="2400" dirty="0"/>
              <a:t>to inheritance, Subclass, Subtype,  Principle of Substitutability; Forms of polymorphism and their implementation in C++,inheritance merits and demerits, composition and its implementation in </a:t>
            </a:r>
            <a:r>
              <a:rPr lang="en-US" sz="2400" dirty="0" err="1"/>
              <a:t>c++</a:t>
            </a:r>
            <a:r>
              <a:rPr lang="en-US" sz="2400" dirty="0"/>
              <a:t>, The is-a rule and  has-a rule, Composition and Inheritance contrasted, Software reusability </a:t>
            </a:r>
            <a:r>
              <a:rPr lang="en-US" sz="2400" dirty="0" smtClean="0"/>
              <a:t>              9 </a:t>
            </a:r>
            <a:endParaRPr lang="en-US" sz="2400" dirty="0"/>
          </a:p>
          <a:p>
            <a:pPr marL="0" indent="0">
              <a:buNone/>
            </a:pPr>
            <a:r>
              <a:rPr lang="en-US" sz="2400" dirty="0" smtClean="0"/>
              <a:t>5. </a:t>
            </a:r>
            <a:r>
              <a:rPr lang="en-US" sz="2400" dirty="0"/>
              <a:t>Polymorphism        </a:t>
            </a:r>
            <a:endParaRPr lang="en-US" sz="2400" dirty="0" smtClean="0"/>
          </a:p>
          <a:p>
            <a:pPr marL="0" indent="0">
              <a:buNone/>
            </a:pPr>
            <a:r>
              <a:rPr lang="en-US" sz="2400" dirty="0" smtClean="0"/>
              <a:t>Polymorphism </a:t>
            </a:r>
            <a:r>
              <a:rPr lang="en-US" sz="2400" dirty="0"/>
              <a:t>in programming language, Varieties of polymorphism, compile time polymorphism,   function overloading, operator overloading, type conversion, polymorphic variable, run time polymorphism, object pointer, this pointer, virtual function, overriding, deferred method, pure polymorphism. </a:t>
            </a:r>
            <a:r>
              <a:rPr lang="en-US" sz="2400" dirty="0" smtClean="0"/>
              <a:t>             8 </a:t>
            </a:r>
            <a:endParaRPr lang="en-US" sz="2400" dirty="0"/>
          </a:p>
          <a:p>
            <a:pPr marL="0" indent="0">
              <a:buNone/>
            </a:pPr>
            <a:r>
              <a:rPr lang="en-US" sz="2400" dirty="0"/>
              <a:t>6 Template and generic programming    </a:t>
            </a:r>
            <a:endParaRPr lang="en-US" sz="2400" dirty="0" smtClean="0"/>
          </a:p>
          <a:p>
            <a:pPr marL="0" indent="0">
              <a:buNone/>
            </a:pPr>
            <a:r>
              <a:rPr lang="en-US" sz="2400" dirty="0" smtClean="0"/>
              <a:t>Generic </a:t>
            </a:r>
            <a:r>
              <a:rPr lang="en-US" sz="2400" dirty="0"/>
              <a:t>and template functions and classes, cases study: container class and the standard template library, Exception handling </a:t>
            </a:r>
            <a:r>
              <a:rPr lang="en-US" sz="2400" dirty="0" smtClean="0"/>
              <a:t>                      4 </a:t>
            </a:r>
            <a:endParaRPr lang="en-US" sz="2400" dirty="0"/>
          </a:p>
        </p:txBody>
      </p:sp>
    </p:spTree>
    <p:extLst>
      <p:ext uri="{BB962C8B-B14F-4D97-AF65-F5344CB8AC3E}">
        <p14:creationId xmlns:p14="http://schemas.microsoft.com/office/powerpoint/2010/main" val="75717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Contents: Chapter Content Hrs.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7. Object </a:t>
            </a:r>
            <a:r>
              <a:rPr lang="en-US" dirty="0"/>
              <a:t>oriented Design       </a:t>
            </a:r>
            <a:endParaRPr lang="en-US" dirty="0" smtClean="0"/>
          </a:p>
          <a:p>
            <a:pPr marL="0" indent="0">
              <a:buNone/>
            </a:pPr>
            <a:r>
              <a:rPr lang="en-US" dirty="0" smtClean="0"/>
              <a:t>Reusability </a:t>
            </a:r>
            <a:r>
              <a:rPr lang="en-US" dirty="0"/>
              <a:t>implies non- interference, Programming in small and programming  in large, components and behaviors, role of behaviors in OOP, CRC, sequence diagram, Software components, formalizing the interface, interface and  implementation, Design and representation of components, coming up with names,  implementation components, integration of components </a:t>
            </a:r>
            <a:r>
              <a:rPr lang="en-US" dirty="0" smtClean="0"/>
              <a:t>        7 </a:t>
            </a:r>
            <a:endParaRPr lang="en-US" dirty="0"/>
          </a:p>
        </p:txBody>
      </p:sp>
    </p:spTree>
    <p:extLst>
      <p:ext uri="{BB962C8B-B14F-4D97-AF65-F5344CB8AC3E}">
        <p14:creationId xmlns:p14="http://schemas.microsoft.com/office/powerpoint/2010/main" val="76699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 Oriented Programming</a:t>
            </a:r>
            <a:endParaRPr lang="en-US" b="1" dirty="0"/>
          </a:p>
        </p:txBody>
      </p:sp>
      <p:sp>
        <p:nvSpPr>
          <p:cNvPr id="3" name="Content Placeholder 2"/>
          <p:cNvSpPr>
            <a:spLocks noGrp="1"/>
          </p:cNvSpPr>
          <p:nvPr>
            <p:ph idx="1"/>
          </p:nvPr>
        </p:nvSpPr>
        <p:spPr/>
        <p:txBody>
          <a:bodyPr/>
          <a:lstStyle/>
          <a:p>
            <a:pPr algn="just"/>
            <a:r>
              <a:rPr lang="en-US" dirty="0" smtClean="0"/>
              <a:t>Programming model based upon the concept of calling procedure </a:t>
            </a:r>
          </a:p>
          <a:p>
            <a:pPr algn="just"/>
            <a:r>
              <a:rPr lang="en-US" dirty="0" smtClean="0"/>
              <a:t>Importance is given to algorithms</a:t>
            </a:r>
          </a:p>
          <a:p>
            <a:pPr algn="just"/>
            <a:r>
              <a:rPr lang="en-US" dirty="0"/>
              <a:t>Importance is given to </a:t>
            </a:r>
            <a:r>
              <a:rPr lang="en-US" b="1" dirty="0"/>
              <a:t>operation on data </a:t>
            </a:r>
            <a:r>
              <a:rPr lang="en-US" dirty="0"/>
              <a:t>not on the data itself and its </a:t>
            </a:r>
            <a:r>
              <a:rPr lang="en-US" dirty="0" smtClean="0"/>
              <a:t>security</a:t>
            </a:r>
          </a:p>
          <a:p>
            <a:pPr algn="just"/>
            <a:r>
              <a:rPr lang="en-US" dirty="0" smtClean="0"/>
              <a:t>Uses top-down approach in program design</a:t>
            </a:r>
          </a:p>
          <a:p>
            <a:pPr algn="just"/>
            <a:r>
              <a:rPr lang="en-US" dirty="0"/>
              <a:t>Large programs are divided into smaller programs called </a:t>
            </a:r>
            <a:r>
              <a:rPr lang="en-US" dirty="0" smtClean="0"/>
              <a:t>functions</a:t>
            </a:r>
          </a:p>
          <a:p>
            <a:pPr marL="0" indent="0" algn="just">
              <a:buNone/>
            </a:pPr>
            <a:endParaRPr lang="en-US" dirty="0"/>
          </a:p>
          <a:p>
            <a:pPr algn="just"/>
            <a:endParaRPr lang="en-US" dirty="0" smtClean="0"/>
          </a:p>
          <a:p>
            <a:pPr marL="0" indent="0" algn="just">
              <a:buNone/>
            </a:pPr>
            <a:endParaRPr lang="en-US" dirty="0" smtClean="0"/>
          </a:p>
          <a:p>
            <a:pPr algn="just"/>
            <a:endParaRPr lang="en-US" dirty="0" smtClean="0"/>
          </a:p>
          <a:p>
            <a:pPr marL="0" indent="0" algn="just">
              <a:buNone/>
            </a:pPr>
            <a:endParaRPr lang="en-US" dirty="0"/>
          </a:p>
        </p:txBody>
      </p:sp>
    </p:spTree>
    <p:extLst>
      <p:ext uri="{BB962C8B-B14F-4D97-AF65-F5344CB8AC3E}">
        <p14:creationId xmlns:p14="http://schemas.microsoft.com/office/powerpoint/2010/main" val="1158739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Oriented Programming</a:t>
            </a:r>
            <a:endParaRPr lang="en-US" dirty="0"/>
          </a:p>
        </p:txBody>
      </p:sp>
      <p:sp>
        <p:nvSpPr>
          <p:cNvPr id="3" name="Content Placeholder 2"/>
          <p:cNvSpPr>
            <a:spLocks noGrp="1"/>
          </p:cNvSpPr>
          <p:nvPr>
            <p:ph idx="1"/>
          </p:nvPr>
        </p:nvSpPr>
        <p:spPr/>
        <p:txBody>
          <a:bodyPr/>
          <a:lstStyle/>
          <a:p>
            <a:r>
              <a:rPr lang="en-US" dirty="0" smtClean="0"/>
              <a:t>Programming model which is based upon the concept of objects</a:t>
            </a:r>
          </a:p>
          <a:p>
            <a:r>
              <a:rPr lang="en-US" dirty="0" smtClean="0"/>
              <a:t>Programs are organized as cooperative collections of objects, each of which represents an instance of some </a:t>
            </a:r>
            <a:r>
              <a:rPr lang="en-US" dirty="0" smtClean="0"/>
              <a:t>class</a:t>
            </a:r>
          </a:p>
          <a:p>
            <a:r>
              <a:rPr lang="en-US" dirty="0"/>
              <a:t>Importance is given to data rather than the </a:t>
            </a:r>
            <a:r>
              <a:rPr lang="en-US" dirty="0" smtClean="0"/>
              <a:t>algorithm</a:t>
            </a:r>
          </a:p>
          <a:p>
            <a:r>
              <a:rPr lang="en-US" dirty="0"/>
              <a:t>Data and functions are tied </a:t>
            </a:r>
            <a:r>
              <a:rPr lang="en-US" dirty="0" smtClean="0"/>
              <a:t>together</a:t>
            </a:r>
          </a:p>
          <a:p>
            <a:r>
              <a:rPr lang="en-US" dirty="0"/>
              <a:t>Data protection or security of data is achieved by data hiding using access </a:t>
            </a:r>
            <a:r>
              <a:rPr lang="en-US" dirty="0" smtClean="0"/>
              <a:t>specifiers</a:t>
            </a:r>
          </a:p>
          <a:p>
            <a:r>
              <a:rPr lang="en-US" dirty="0"/>
              <a:t>Uses bottom up approach in program design</a:t>
            </a:r>
          </a:p>
          <a:p>
            <a:endParaRPr lang="en-US" dirty="0"/>
          </a:p>
          <a:p>
            <a:endParaRPr lang="en-US" dirty="0"/>
          </a:p>
          <a:p>
            <a:endParaRPr lang="en-US" dirty="0"/>
          </a:p>
        </p:txBody>
      </p:sp>
    </p:spTree>
    <p:extLst>
      <p:ext uri="{BB962C8B-B14F-4D97-AF65-F5344CB8AC3E}">
        <p14:creationId xmlns:p14="http://schemas.microsoft.com/office/powerpoint/2010/main" val="1620087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19C372A5BD5F458755183069BD6B72" ma:contentTypeVersion="0" ma:contentTypeDescription="Create a new document." ma:contentTypeScope="" ma:versionID="475029a271950888a1f89a159cd090da">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CEDE33-706B-470C-B5E5-A0F0F733ACB0}"/>
</file>

<file path=customXml/itemProps2.xml><?xml version="1.0" encoding="utf-8"?>
<ds:datastoreItem xmlns:ds="http://schemas.openxmlformats.org/officeDocument/2006/customXml" ds:itemID="{73EDAB25-089C-4182-823B-13EC01DA933E}"/>
</file>

<file path=customXml/itemProps3.xml><?xml version="1.0" encoding="utf-8"?>
<ds:datastoreItem xmlns:ds="http://schemas.openxmlformats.org/officeDocument/2006/customXml" ds:itemID="{62AFE8D8-8F6E-458F-9350-BDA2894BFCFF}"/>
</file>

<file path=docProps/app.xml><?xml version="1.0" encoding="utf-8"?>
<Properties xmlns="http://schemas.openxmlformats.org/officeDocument/2006/extended-properties" xmlns:vt="http://schemas.openxmlformats.org/officeDocument/2006/docPropsVTypes">
  <TotalTime>616</TotalTime>
  <Words>890</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Object Oriented Programming in C++</vt:lpstr>
      <vt:lpstr>Evaluation:</vt:lpstr>
      <vt:lpstr>Internal Evaluation:</vt:lpstr>
      <vt:lpstr>Course Objectives:</vt:lpstr>
      <vt:lpstr>Course Contents: Chapter Content Hrs.  </vt:lpstr>
      <vt:lpstr>Course Contents: Chapter Content Hrs.  </vt:lpstr>
      <vt:lpstr>Course Contents: Chapter Content Hrs.  </vt:lpstr>
      <vt:lpstr>Procedure Oriented Programming</vt:lpstr>
      <vt:lpstr>Object Oriented Programming</vt:lpstr>
      <vt:lpstr>Characteristics of Object Oriented Programming</vt:lpstr>
      <vt:lpstr>Characteristics of Object Oriented Programming</vt:lpstr>
      <vt:lpstr>Characteristics of Object Oriented Programming</vt:lpstr>
      <vt:lpstr>Examples of class and object</vt:lpstr>
      <vt:lpstr>Characteristics of Object Oriented Programming</vt:lpstr>
      <vt:lpstr>Characteristics of Object Oriented Programming</vt:lpstr>
      <vt:lpstr>Characteristics of Object Oriented Programming</vt:lpstr>
      <vt:lpstr>Characteristics of Object Oriented Programming</vt:lpstr>
      <vt:lpstr>Break down of object oriented program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C++</dc:title>
  <dc:creator>Medhavi Rabina</dc:creator>
  <cp:lastModifiedBy>Medhavi Rabina</cp:lastModifiedBy>
  <cp:revision>68</cp:revision>
  <dcterms:created xsi:type="dcterms:W3CDTF">2020-09-12T10:47:34Z</dcterms:created>
  <dcterms:modified xsi:type="dcterms:W3CDTF">2020-09-17T05:04:53Z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0x010100A519C372A5BD5F458755183069BD6B72</vt:lpwstr>
  </property>
</Properties>
</file>