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6" r:id="rId4"/>
    <p:sldId id="262" r:id="rId5"/>
    <p:sldId id="281" r:id="rId6"/>
    <p:sldId id="280" r:id="rId7"/>
    <p:sldId id="264" r:id="rId8"/>
    <p:sldId id="265" r:id="rId9"/>
    <p:sldId id="266" r:id="rId10"/>
    <p:sldId id="267" r:id="rId11"/>
    <p:sldId id="269" r:id="rId12"/>
    <p:sldId id="282" r:id="rId13"/>
    <p:sldId id="284" r:id="rId14"/>
    <p:sldId id="270" r:id="rId15"/>
    <p:sldId id="283" r:id="rId16"/>
    <p:sldId id="285" r:id="rId17"/>
    <p:sldId id="271" r:id="rId18"/>
    <p:sldId id="272" r:id="rId19"/>
    <p:sldId id="273" r:id="rId20"/>
    <p:sldId id="274" r:id="rId21"/>
    <p:sldId id="276" r:id="rId22"/>
    <p:sldId id="277" r:id="rId23"/>
    <p:sldId id="287" r:id="rId24"/>
    <p:sldId id="289" r:id="rId25"/>
    <p:sldId id="288" r:id="rId26"/>
    <p:sldId id="290" r:id="rId27"/>
    <p:sldId id="291" r:id="rId28"/>
    <p:sldId id="292" r:id="rId29"/>
    <p:sldId id="293"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71958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31941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265617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F903E5-6280-422D-A977-9C7636F547ED}"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387151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F903E5-6280-422D-A977-9C7636F547ED}"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59537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F903E5-6280-422D-A977-9C7636F547ED}"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48503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F903E5-6280-422D-A977-9C7636F547ED}"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91126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F903E5-6280-422D-A977-9C7636F547ED}"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17678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F903E5-6280-422D-A977-9C7636F547ED}"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03347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03E5-6280-422D-A977-9C7636F547ED}"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24641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F903E5-6280-422D-A977-9C7636F547ED}"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1E363-2476-4DF8-81FF-5C5C892B57A7}" type="slidenum">
              <a:rPr lang="en-US" smtClean="0"/>
              <a:t>‹#›</a:t>
            </a:fld>
            <a:endParaRPr lang="en-US"/>
          </a:p>
        </p:txBody>
      </p:sp>
    </p:spTree>
    <p:extLst>
      <p:ext uri="{BB962C8B-B14F-4D97-AF65-F5344CB8AC3E}">
        <p14:creationId xmlns:p14="http://schemas.microsoft.com/office/powerpoint/2010/main" val="1846844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903E5-6280-422D-A977-9C7636F547ED}" type="datetimeFigureOut">
              <a:rPr lang="en-US" smtClean="0"/>
              <a:t>9/22/2020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1E363-2476-4DF8-81FF-5C5C892B57A7}" type="slidenum">
              <a:rPr lang="en-US" smtClean="0"/>
              <a:t>‹#›</a:t>
            </a:fld>
            <a:endParaRPr lang="en-US"/>
          </a:p>
        </p:txBody>
      </p:sp>
    </p:spTree>
    <p:extLst>
      <p:ext uri="{BB962C8B-B14F-4D97-AF65-F5344CB8AC3E}">
        <p14:creationId xmlns:p14="http://schemas.microsoft.com/office/powerpoint/2010/main" val="402924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in C++</a:t>
            </a:r>
            <a:endParaRPr lang="en-US" dirty="0"/>
          </a:p>
        </p:txBody>
      </p:sp>
      <p:sp>
        <p:nvSpPr>
          <p:cNvPr id="3" name="Subtitle 2"/>
          <p:cNvSpPr>
            <a:spLocks noGrp="1"/>
          </p:cNvSpPr>
          <p:nvPr>
            <p:ph type="subTitle" idx="1"/>
          </p:nvPr>
        </p:nvSpPr>
        <p:spPr>
          <a:xfrm>
            <a:off x="1524000" y="3602037"/>
            <a:ext cx="9144000" cy="2695731"/>
          </a:xfrm>
        </p:spPr>
        <p:txBody>
          <a:bodyPr>
            <a:normAutofit lnSpcReduction="10000"/>
          </a:bodyPr>
          <a:lstStyle/>
          <a:p>
            <a:endParaRPr lang="en-US" dirty="0" smtClean="0"/>
          </a:p>
          <a:p>
            <a:endParaRPr lang="en-US" dirty="0" smtClean="0"/>
          </a:p>
          <a:p>
            <a:r>
              <a:rPr lang="en-US" dirty="0" smtClean="0"/>
              <a:t>Nepal College of Information Technology</a:t>
            </a:r>
          </a:p>
          <a:p>
            <a:endParaRPr lang="en-US" dirty="0"/>
          </a:p>
          <a:p>
            <a:endParaRPr lang="en-US" dirty="0" smtClean="0"/>
          </a:p>
          <a:p>
            <a:r>
              <a:rPr lang="en-US" dirty="0" smtClean="0"/>
              <a:t>Course Instructor: </a:t>
            </a:r>
            <a:r>
              <a:rPr lang="en-US" dirty="0" err="1" smtClean="0"/>
              <a:t>Er</a:t>
            </a:r>
            <a:r>
              <a:rPr lang="en-US" smtClean="0"/>
              <a:t>. </a:t>
            </a:r>
            <a:r>
              <a:rPr lang="en-US" dirty="0" smtClean="0"/>
              <a:t>Rabina Chaudhary</a:t>
            </a:r>
          </a:p>
        </p:txBody>
      </p:sp>
    </p:spTree>
    <p:extLst>
      <p:ext uri="{BB962C8B-B14F-4D97-AF65-F5344CB8AC3E}">
        <p14:creationId xmlns:p14="http://schemas.microsoft.com/office/powerpoint/2010/main" val="636432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lgn="just">
              <a:buNone/>
            </a:pPr>
            <a:r>
              <a:rPr lang="en-US" dirty="0" smtClean="0"/>
              <a:t>7. Message Passing :</a:t>
            </a:r>
          </a:p>
          <a:p>
            <a:pPr algn="just"/>
            <a:r>
              <a:rPr lang="en-US" dirty="0" smtClean="0"/>
              <a:t>Objects communicate with each other by sending and receiving information to each other to perform certain task</a:t>
            </a:r>
          </a:p>
          <a:p>
            <a:pPr algn="just"/>
            <a:r>
              <a:rPr lang="en-US" dirty="0" smtClean="0"/>
              <a:t>Message for an object is a request for execution of a procedure</a:t>
            </a:r>
          </a:p>
          <a:p>
            <a:pPr algn="just"/>
            <a:r>
              <a:rPr lang="en-US" dirty="0" smtClean="0"/>
              <a:t>Invoke the function in receiving object that generates the desired result</a:t>
            </a:r>
          </a:p>
          <a:p>
            <a:pPr marL="0" indent="0" algn="just">
              <a:buNone/>
            </a:pPr>
            <a:r>
              <a:rPr lang="en-US" dirty="0"/>
              <a:t>	</a:t>
            </a:r>
            <a:r>
              <a:rPr lang="en-US" dirty="0" smtClean="0"/>
              <a:t>	</a:t>
            </a:r>
            <a:r>
              <a:rPr lang="en-US" dirty="0" err="1" smtClean="0"/>
              <a:t>Object.functionName</a:t>
            </a:r>
            <a:r>
              <a:rPr lang="en-US" dirty="0" smtClean="0"/>
              <a:t>(information)</a:t>
            </a:r>
            <a:endParaRPr lang="en-US" dirty="0"/>
          </a:p>
        </p:txBody>
      </p:sp>
    </p:spTree>
    <p:extLst>
      <p:ext uri="{BB962C8B-B14F-4D97-AF65-F5344CB8AC3E}">
        <p14:creationId xmlns:p14="http://schemas.microsoft.com/office/powerpoint/2010/main" val="2458338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353" y="1210614"/>
            <a:ext cx="10515600" cy="557347"/>
          </a:xfrm>
        </p:spPr>
        <p:txBody>
          <a:bodyPr>
            <a:normAutofit fontScale="90000"/>
          </a:bodyPr>
          <a:lstStyle/>
          <a:p>
            <a:r>
              <a:rPr lang="en-US" b="1" u="sng" dirty="0" smtClean="0"/>
              <a:t>A way of viewing the world:</a:t>
            </a:r>
            <a:r>
              <a:rPr lang="en-US" b="1" dirty="0" smtClean="0"/>
              <a:t/>
            </a:r>
            <a:br>
              <a:rPr lang="en-US" b="1" dirty="0" smtClean="0"/>
            </a:br>
            <a:r>
              <a:rPr lang="en-US" b="1" dirty="0" smtClean="0"/>
              <a:t/>
            </a:r>
            <a:br>
              <a:rPr lang="en-US" b="1" dirty="0" smtClean="0"/>
            </a:br>
            <a:r>
              <a:rPr lang="en-US" sz="3600" b="1" dirty="0" smtClean="0"/>
              <a:t>Ram who lives in Kathmandu wants to send flowers to his grandfather who is in </a:t>
            </a:r>
            <a:r>
              <a:rPr lang="en-US" sz="3600" b="1" dirty="0" err="1" smtClean="0"/>
              <a:t>Pokhara</a:t>
            </a:r>
            <a:r>
              <a:rPr lang="en-US" sz="3600" b="1" dirty="0" smtClean="0"/>
              <a:t>.</a:t>
            </a:r>
            <a:endParaRPr lang="en-US" sz="36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799" y="3335628"/>
            <a:ext cx="12363719" cy="5331853"/>
          </a:xfrm>
        </p:spPr>
      </p:pic>
    </p:spTree>
    <p:extLst>
      <p:ext uri="{BB962C8B-B14F-4D97-AF65-F5344CB8AC3E}">
        <p14:creationId xmlns:p14="http://schemas.microsoft.com/office/powerpoint/2010/main" val="2283802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way of viewing the world: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Ram logins to “</a:t>
            </a:r>
            <a:r>
              <a:rPr lang="en-US" dirty="0" err="1" smtClean="0"/>
              <a:t>FlowersNepal</a:t>
            </a:r>
            <a:r>
              <a:rPr lang="en-US" dirty="0" smtClean="0"/>
              <a:t>” application. </a:t>
            </a:r>
          </a:p>
          <a:p>
            <a:r>
              <a:rPr lang="en-US" dirty="0" smtClean="0"/>
              <a:t>Ram tells </a:t>
            </a:r>
            <a:r>
              <a:rPr lang="en-US" dirty="0" err="1" smtClean="0"/>
              <a:t>FlowersNepal</a:t>
            </a:r>
            <a:r>
              <a:rPr lang="en-US" dirty="0" smtClean="0"/>
              <a:t> kinds of flowers and address to which the flowers needs to be delivered</a:t>
            </a:r>
          </a:p>
          <a:p>
            <a:r>
              <a:rPr lang="en-US" dirty="0" smtClean="0"/>
              <a:t>Ram makes payment and can be assured that flowers will be delivered as expected</a:t>
            </a:r>
          </a:p>
          <a:p>
            <a:endParaRPr lang="en-US" dirty="0"/>
          </a:p>
          <a:p>
            <a:pPr marL="0" indent="0">
              <a:buNone/>
            </a:pPr>
            <a:r>
              <a:rPr lang="en-US" dirty="0" smtClean="0"/>
              <a:t>To solve the problem, the mechanism we used to was find an appropriate agent( </a:t>
            </a:r>
            <a:r>
              <a:rPr lang="en-US" dirty="0" err="1" smtClean="0"/>
              <a:t>FlowersNepal</a:t>
            </a:r>
            <a:r>
              <a:rPr lang="en-US" dirty="0" smtClean="0"/>
              <a:t>) and passed the agent  a message containing request. </a:t>
            </a:r>
          </a:p>
          <a:p>
            <a:pPr marL="0" indent="0">
              <a:buNone/>
            </a:pPr>
            <a:r>
              <a:rPr lang="en-US" dirty="0" smtClean="0"/>
              <a:t>After that it is the responsibility of </a:t>
            </a:r>
            <a:r>
              <a:rPr lang="en-US" dirty="0" err="1" smtClean="0"/>
              <a:t>FlowersNepal</a:t>
            </a:r>
            <a:r>
              <a:rPr lang="en-US" dirty="0" smtClean="0"/>
              <a:t> to satisfy the request.</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56192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way of viewing the world:</a:t>
            </a:r>
            <a:endParaRPr lang="en-US" dirty="0"/>
          </a:p>
        </p:txBody>
      </p:sp>
      <p:sp>
        <p:nvSpPr>
          <p:cNvPr id="3" name="Content Placeholder 2"/>
          <p:cNvSpPr>
            <a:spLocks noGrp="1"/>
          </p:cNvSpPr>
          <p:nvPr>
            <p:ph idx="1"/>
          </p:nvPr>
        </p:nvSpPr>
        <p:spPr/>
        <p:txBody>
          <a:bodyPr/>
          <a:lstStyle/>
          <a:p>
            <a:r>
              <a:rPr lang="en-US" dirty="0" err="1" smtClean="0"/>
              <a:t>FlowersNepal</a:t>
            </a:r>
            <a:r>
              <a:rPr lang="en-US" dirty="0" smtClean="0"/>
              <a:t> may have some sets of operations to do this. But Ram doesn’t need to know what methods or operations.</a:t>
            </a:r>
          </a:p>
          <a:p>
            <a:r>
              <a:rPr lang="en-US" dirty="0" smtClean="0"/>
              <a:t>This information is usually hidden</a:t>
            </a:r>
          </a:p>
          <a:p>
            <a:r>
              <a:rPr lang="en-US" dirty="0" smtClean="0"/>
              <a:t>Now, </a:t>
            </a:r>
            <a:r>
              <a:rPr lang="en-US" dirty="0" err="1" smtClean="0"/>
              <a:t>FlowersNepal</a:t>
            </a:r>
            <a:r>
              <a:rPr lang="en-US" dirty="0" smtClean="0"/>
              <a:t> will send a message to a florist in </a:t>
            </a:r>
            <a:r>
              <a:rPr lang="en-US" dirty="0" err="1" smtClean="0"/>
              <a:t>Pokhara</a:t>
            </a:r>
            <a:r>
              <a:rPr lang="en-US" dirty="0" smtClean="0"/>
              <a:t> with another message.</a:t>
            </a:r>
          </a:p>
          <a:p>
            <a:r>
              <a:rPr lang="en-US" dirty="0" smtClean="0"/>
              <a:t>Florist in </a:t>
            </a:r>
            <a:r>
              <a:rPr lang="en-US" dirty="0" err="1" smtClean="0"/>
              <a:t>Pokhara</a:t>
            </a:r>
            <a:r>
              <a:rPr lang="en-US" dirty="0" smtClean="0"/>
              <a:t> may have obtained the flowers from flower wholesaler who in turn had interactions with flower growers</a:t>
            </a:r>
          </a:p>
          <a:p>
            <a:r>
              <a:rPr lang="en-US" dirty="0" smtClean="0"/>
              <a:t>Florist in </a:t>
            </a:r>
            <a:r>
              <a:rPr lang="en-US" dirty="0" err="1" smtClean="0"/>
              <a:t>Pokhara</a:t>
            </a:r>
            <a:r>
              <a:rPr lang="en-US" dirty="0" smtClean="0"/>
              <a:t> passes the flowers to a delivery person with another message and so on.</a:t>
            </a:r>
          </a:p>
        </p:txBody>
      </p:sp>
    </p:spTree>
    <p:extLst>
      <p:ext uri="{BB962C8B-B14F-4D97-AF65-F5344CB8AC3E}">
        <p14:creationId xmlns:p14="http://schemas.microsoft.com/office/powerpoint/2010/main" val="357238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b="1" dirty="0" smtClean="0"/>
              <a:t>Community of agents helping delivery of flowers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2" y="1825625"/>
            <a:ext cx="10117428" cy="5824426"/>
          </a:xfrm>
        </p:spPr>
      </p:pic>
    </p:spTree>
    <p:extLst>
      <p:ext uri="{BB962C8B-B14F-4D97-AF65-F5344CB8AC3E}">
        <p14:creationId xmlns:p14="http://schemas.microsoft.com/office/powerpoint/2010/main" val="183554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way of viewing the world:</a:t>
            </a:r>
            <a:endParaRPr lang="en-US" dirty="0"/>
          </a:p>
        </p:txBody>
      </p:sp>
      <p:sp>
        <p:nvSpPr>
          <p:cNvPr id="3" name="Content Placeholder 2"/>
          <p:cNvSpPr>
            <a:spLocks noGrp="1"/>
          </p:cNvSpPr>
          <p:nvPr>
            <p:ph idx="1"/>
          </p:nvPr>
        </p:nvSpPr>
        <p:spPr/>
        <p:txBody>
          <a:bodyPr/>
          <a:lstStyle/>
          <a:p>
            <a:pPr marL="0" indent="0">
              <a:buNone/>
            </a:pPr>
            <a:r>
              <a:rPr lang="en-US" b="1" dirty="0" smtClean="0"/>
              <a:t>Message and methods:</a:t>
            </a:r>
          </a:p>
          <a:p>
            <a:pPr marL="0" indent="0">
              <a:buNone/>
            </a:pPr>
            <a:r>
              <a:rPr lang="en-US" dirty="0" smtClean="0"/>
              <a:t>The chain of message that started from request given by Ram to “</a:t>
            </a:r>
            <a:r>
              <a:rPr lang="en-US" dirty="0" err="1" smtClean="0"/>
              <a:t>FlowersNepal</a:t>
            </a:r>
            <a:r>
              <a:rPr lang="en-US" dirty="0" smtClean="0"/>
              <a:t>” to solve Ram’s problem. This request lead to other requests which lead to more requests until flowers reached Grandfather.</a:t>
            </a:r>
          </a:p>
          <a:p>
            <a:pPr marL="0" indent="0">
              <a:buNone/>
            </a:pPr>
            <a:endParaRPr lang="en-US" dirty="0" smtClean="0"/>
          </a:p>
          <a:p>
            <a:pPr marL="0" indent="0">
              <a:buNone/>
            </a:pPr>
            <a:r>
              <a:rPr lang="en-US" dirty="0" smtClean="0"/>
              <a:t>Next principle of OOP is transmitting of a message to an agent(an object) responsible for action</a:t>
            </a:r>
          </a:p>
        </p:txBody>
      </p:sp>
    </p:spTree>
    <p:extLst>
      <p:ext uri="{BB962C8B-B14F-4D97-AF65-F5344CB8AC3E}">
        <p14:creationId xmlns:p14="http://schemas.microsoft.com/office/powerpoint/2010/main" val="2470189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 way of viewing the world:</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Ram requests for action and he only wants desired outcome that is flowers sent to </a:t>
            </a:r>
            <a:r>
              <a:rPr lang="en-US" dirty="0" err="1" smtClean="0"/>
              <a:t>GrandFather</a:t>
            </a:r>
            <a:r>
              <a:rPr lang="en-US" dirty="0" smtClean="0"/>
              <a:t>.</a:t>
            </a:r>
          </a:p>
          <a:p>
            <a:r>
              <a:rPr lang="en-US" dirty="0" err="1" smtClean="0"/>
              <a:t>FlowersNepal</a:t>
            </a:r>
            <a:r>
              <a:rPr lang="en-US" dirty="0" smtClean="0"/>
              <a:t> can choose any technique to achieve desired objective and it will not get any interference from Ram.</a:t>
            </a:r>
          </a:p>
          <a:p>
            <a:r>
              <a:rPr lang="en-US" dirty="0" smtClean="0"/>
              <a:t>By discussing the problem in terms of responsibilities, we increase the level of abstraction. This permits greater independence between objects which is important to solve complex problems</a:t>
            </a:r>
            <a:endParaRPr lang="en-US" dirty="0"/>
          </a:p>
        </p:txBody>
      </p:sp>
    </p:spTree>
    <p:extLst>
      <p:ext uri="{BB962C8B-B14F-4D97-AF65-F5344CB8AC3E}">
        <p14:creationId xmlns:p14="http://schemas.microsoft.com/office/powerpoint/2010/main" val="71586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hierarchy</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1293186" y="1410494"/>
            <a:ext cx="8601075" cy="5181600"/>
          </a:xfrm>
          <a:prstGeom prst="rect">
            <a:avLst/>
          </a:prstGeom>
        </p:spPr>
      </p:pic>
    </p:spTree>
    <p:extLst>
      <p:ext uri="{BB962C8B-B14F-4D97-AF65-F5344CB8AC3E}">
        <p14:creationId xmlns:p14="http://schemas.microsoft.com/office/powerpoint/2010/main" val="68399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Alan Kay’s Definition of Object Oriented Programming</a:t>
            </a:r>
            <a:endParaRPr lang="en-US" b="1" dirty="0"/>
          </a:p>
        </p:txBody>
      </p:sp>
      <p:sp>
        <p:nvSpPr>
          <p:cNvPr id="3" name="Content Placeholder 2"/>
          <p:cNvSpPr>
            <a:spLocks noGrp="1"/>
          </p:cNvSpPr>
          <p:nvPr>
            <p:ph idx="1"/>
          </p:nvPr>
        </p:nvSpPr>
        <p:spPr>
          <a:xfrm>
            <a:off x="838200" y="1825625"/>
            <a:ext cx="10515600" cy="4652448"/>
          </a:xfrm>
        </p:spPr>
        <p:txBody>
          <a:bodyPr>
            <a:normAutofit lnSpcReduction="10000"/>
          </a:bodyPr>
          <a:lstStyle/>
          <a:p>
            <a:pPr marL="514350" indent="-514350" algn="just">
              <a:buAutoNum type="arabicPeriod"/>
            </a:pPr>
            <a:r>
              <a:rPr lang="en-US" dirty="0" smtClean="0"/>
              <a:t>Everything is an object.</a:t>
            </a:r>
          </a:p>
          <a:p>
            <a:pPr marL="514350" indent="-514350" algn="just">
              <a:buAutoNum type="arabicPeriod"/>
            </a:pPr>
            <a:r>
              <a:rPr lang="en-US" dirty="0" smtClean="0"/>
              <a:t>Computation is performed by objects communicating with each other through message passing.</a:t>
            </a:r>
          </a:p>
          <a:p>
            <a:pPr marL="514350" indent="-514350" algn="just">
              <a:buAutoNum type="arabicPeriod"/>
            </a:pPr>
            <a:r>
              <a:rPr lang="en-US" dirty="0" smtClean="0"/>
              <a:t>Each object has its own memory.</a:t>
            </a:r>
          </a:p>
          <a:p>
            <a:pPr marL="514350" indent="-514350" algn="just">
              <a:buAutoNum type="arabicPeriod"/>
            </a:pPr>
            <a:r>
              <a:rPr lang="en-US" dirty="0" smtClean="0"/>
              <a:t>Every object is an instance of a class. A class simply represents a grouping of similar objects.</a:t>
            </a:r>
          </a:p>
          <a:p>
            <a:pPr marL="514350" indent="-514350" algn="just">
              <a:buAutoNum type="arabicPeriod"/>
            </a:pPr>
            <a:r>
              <a:rPr lang="en-US" dirty="0" smtClean="0"/>
              <a:t>The class is the repository for behavior associated with an object. That is, all the objects that are instances of same class can perform the same actions.</a:t>
            </a:r>
          </a:p>
          <a:p>
            <a:pPr marL="514350" indent="-514350" algn="just">
              <a:buAutoNum type="arabicPeriod"/>
            </a:pPr>
            <a:r>
              <a:rPr lang="en-US" dirty="0" smtClean="0"/>
              <a:t>Classes are organized into a singly rooted tree structure called inheritance hierarchy.</a:t>
            </a:r>
          </a:p>
          <a:p>
            <a:pPr marL="514350" indent="-514350" algn="just">
              <a:buAutoNum type="arabicPeriod"/>
            </a:pPr>
            <a:endParaRPr lang="en-US" dirty="0" smtClean="0"/>
          </a:p>
        </p:txBody>
      </p:sp>
    </p:spTree>
    <p:extLst>
      <p:ext uri="{BB962C8B-B14F-4D97-AF65-F5344CB8AC3E}">
        <p14:creationId xmlns:p14="http://schemas.microsoft.com/office/powerpoint/2010/main" val="16447444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Computation as Simulation</a:t>
            </a:r>
            <a:endParaRPr lang="en-US" b="1" dirty="0"/>
          </a:p>
        </p:txBody>
      </p:sp>
      <p:sp>
        <p:nvSpPr>
          <p:cNvPr id="3" name="Content Placeholder 2"/>
          <p:cNvSpPr>
            <a:spLocks noGrp="1"/>
          </p:cNvSpPr>
          <p:nvPr>
            <p:ph idx="1"/>
          </p:nvPr>
        </p:nvSpPr>
        <p:spPr/>
        <p:txBody>
          <a:bodyPr/>
          <a:lstStyle/>
          <a:p>
            <a:pPr algn="just"/>
            <a:r>
              <a:rPr lang="en-US" dirty="0" smtClean="0"/>
              <a:t>In discrete event driven simulation the user creates computer models of various elements of the simulation, describes how they will interact with one another and sets them moving. </a:t>
            </a:r>
          </a:p>
          <a:p>
            <a:pPr algn="just"/>
            <a:r>
              <a:rPr lang="en-US" dirty="0" smtClean="0"/>
              <a:t>This is almost identical to Object Oriented Programming in which the user describes what the various entities in the program are, how will they interact with one another and finally set them in motion. </a:t>
            </a:r>
          </a:p>
          <a:p>
            <a:pPr algn="just"/>
            <a:r>
              <a:rPr lang="en-US" dirty="0" smtClean="0"/>
              <a:t>Thus OOP we have the view that computation is simulation.</a:t>
            </a:r>
            <a:endParaRPr lang="en-US" dirty="0"/>
          </a:p>
        </p:txBody>
      </p:sp>
    </p:spTree>
    <p:extLst>
      <p:ext uri="{BB962C8B-B14F-4D97-AF65-F5344CB8AC3E}">
        <p14:creationId xmlns:p14="http://schemas.microsoft.com/office/powerpoint/2010/main" val="2701053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smtClean="0"/>
              <a:t>Chapter 1:</a:t>
            </a:r>
            <a:endParaRPr lang="en-US" sz="8800"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r>
              <a:rPr lang="en-US" sz="6600" dirty="0" smtClean="0"/>
              <a:t>Thinking Object Oriented</a:t>
            </a:r>
            <a:endParaRPr lang="en-US" sz="6600" dirty="0"/>
          </a:p>
        </p:txBody>
      </p:sp>
    </p:spTree>
    <p:extLst>
      <p:ext uri="{BB962C8B-B14F-4D97-AF65-F5344CB8AC3E}">
        <p14:creationId xmlns:p14="http://schemas.microsoft.com/office/powerpoint/2010/main" val="2773778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Coping with Complexity</a:t>
            </a:r>
            <a:r>
              <a:rPr lang="en-US" dirty="0" smtClean="0"/>
              <a:t/>
            </a:r>
            <a:br>
              <a:rPr lang="en-US" dirty="0" smtClean="0"/>
            </a:br>
            <a:r>
              <a:rPr lang="en-US" dirty="0" smtClean="0"/>
              <a:t>The non-linear behavior of complexity</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lgn="just">
              <a:buNone/>
            </a:pPr>
            <a:r>
              <a:rPr lang="en-US" dirty="0" smtClean="0"/>
              <a:t>A task that would take one programmer two months to complete could not be accomplished by two programmers working for one month.</a:t>
            </a:r>
          </a:p>
          <a:p>
            <a:pPr algn="just"/>
            <a:r>
              <a:rPr lang="en-US" dirty="0" smtClean="0"/>
              <a:t>The reason for this non-linear behavior is complexity which are</a:t>
            </a:r>
          </a:p>
          <a:p>
            <a:pPr marL="0" indent="0" algn="just">
              <a:buNone/>
            </a:pPr>
            <a:r>
              <a:rPr lang="en-US" dirty="0"/>
              <a:t> </a:t>
            </a:r>
            <a:r>
              <a:rPr lang="en-US" dirty="0" smtClean="0"/>
              <a:t>     1. 	the interconnection between software components are 	complicated</a:t>
            </a:r>
          </a:p>
          <a:p>
            <a:pPr marL="0" indent="0" algn="just">
              <a:buNone/>
            </a:pPr>
            <a:r>
              <a:rPr lang="en-US" dirty="0" smtClean="0"/>
              <a:t>      2.  a large amount of information has to be communicated among        	various members of the programming team</a:t>
            </a:r>
          </a:p>
          <a:p>
            <a:pPr marL="0" indent="0" algn="just">
              <a:buNone/>
            </a:pPr>
            <a:endParaRPr lang="en-US" dirty="0" smtClean="0"/>
          </a:p>
        </p:txBody>
      </p:sp>
    </p:spTree>
    <p:extLst>
      <p:ext uri="{BB962C8B-B14F-4D97-AF65-F5344CB8AC3E}">
        <p14:creationId xmlns:p14="http://schemas.microsoft.com/office/powerpoint/2010/main" val="366592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a:t>
            </a:r>
            <a:endParaRPr lang="en-US" b="1" dirty="0"/>
          </a:p>
        </p:txBody>
      </p:sp>
      <p:sp>
        <p:nvSpPr>
          <p:cNvPr id="3" name="Content Placeholder 2"/>
          <p:cNvSpPr>
            <a:spLocks noGrp="1"/>
          </p:cNvSpPr>
          <p:nvPr>
            <p:ph idx="1"/>
          </p:nvPr>
        </p:nvSpPr>
        <p:spPr/>
        <p:txBody>
          <a:bodyPr/>
          <a:lstStyle/>
          <a:p>
            <a:pPr algn="just"/>
            <a:r>
              <a:rPr lang="en-US" dirty="0" smtClean="0"/>
              <a:t>Abstraction is used to control the complexity</a:t>
            </a:r>
          </a:p>
          <a:p>
            <a:pPr algn="just"/>
            <a:r>
              <a:rPr lang="en-US" dirty="0" smtClean="0"/>
              <a:t>Abstraction means showing only essential attributes and hiding unnecessary information</a:t>
            </a:r>
          </a:p>
          <a:p>
            <a:pPr algn="just"/>
            <a:r>
              <a:rPr lang="en-US" dirty="0" smtClean="0"/>
              <a:t>It is hiding unwanted details and showing only most essential information</a:t>
            </a:r>
          </a:p>
          <a:p>
            <a:pPr algn="just"/>
            <a:endParaRPr lang="en-US" dirty="0"/>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2380536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Abstraction Mechanism</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Procedure and function</a:t>
            </a:r>
          </a:p>
          <a:p>
            <a:pPr marL="514350" indent="-514350">
              <a:buAutoNum type="arabicPeriod"/>
            </a:pPr>
            <a:r>
              <a:rPr lang="en-US" smtClean="0"/>
              <a:t>Block </a:t>
            </a:r>
            <a:r>
              <a:rPr lang="en-US" smtClean="0"/>
              <a:t>Scope</a:t>
            </a:r>
            <a:endParaRPr lang="en-US" dirty="0" smtClean="0"/>
          </a:p>
          <a:p>
            <a:pPr marL="514350" indent="-514350">
              <a:buAutoNum type="arabicPeriod"/>
            </a:pPr>
            <a:r>
              <a:rPr lang="en-US" dirty="0" smtClean="0"/>
              <a:t>Modules</a:t>
            </a:r>
          </a:p>
          <a:p>
            <a:pPr marL="514350" indent="-514350">
              <a:buAutoNum type="arabicPeriod"/>
            </a:pPr>
            <a:r>
              <a:rPr lang="en-US" dirty="0" smtClean="0"/>
              <a:t>Abstract Data Type</a:t>
            </a:r>
          </a:p>
          <a:p>
            <a:pPr marL="514350" indent="-514350">
              <a:buAutoNum type="arabicPeriod"/>
            </a:pPr>
            <a:r>
              <a:rPr lang="en-US" dirty="0" smtClean="0"/>
              <a:t>Object</a:t>
            </a:r>
            <a:endParaRPr lang="en-US" dirty="0"/>
          </a:p>
        </p:txBody>
      </p:sp>
    </p:spTree>
    <p:extLst>
      <p:ext uri="{BB962C8B-B14F-4D97-AF65-F5344CB8AC3E}">
        <p14:creationId xmlns:p14="http://schemas.microsoft.com/office/powerpoint/2010/main" val="150077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 Mechanism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Function</a:t>
            </a:r>
            <a:endParaRPr lang="en-US" dirty="0"/>
          </a:p>
          <a:p>
            <a:pPr marL="0" indent="0">
              <a:buNone/>
            </a:pPr>
            <a:r>
              <a:rPr lang="en-US" sz="2200" dirty="0" smtClean="0"/>
              <a:t>-one of the first abstraction mechanism used in programming language</a:t>
            </a:r>
          </a:p>
          <a:p>
            <a:pPr marL="0" indent="0">
              <a:buNone/>
            </a:pPr>
            <a:r>
              <a:rPr lang="en-US" sz="2200" dirty="0" smtClean="0"/>
              <a:t>-</a:t>
            </a:r>
            <a:r>
              <a:rPr lang="en-US" sz="2200" dirty="0"/>
              <a:t> </a:t>
            </a:r>
            <a:r>
              <a:rPr lang="en-US" sz="2200" dirty="0" smtClean="0"/>
              <a:t>function allows to write a set of code to perform a task and when ever you need to perform that task, we can simply call the function rather than writing same code multiple times</a:t>
            </a:r>
          </a:p>
          <a:p>
            <a:pPr marL="0" indent="0">
              <a:buNone/>
            </a:pPr>
            <a:r>
              <a:rPr lang="en-US" sz="2200" dirty="0" smtClean="0"/>
              <a:t>-Libraries of function gave the first possibility of information hiding where one programmer could write a set of procedures which could be used by many others.</a:t>
            </a:r>
          </a:p>
          <a:p>
            <a:pPr marL="0" indent="0">
              <a:buNone/>
            </a:pPr>
            <a:r>
              <a:rPr lang="en-US" sz="2200" dirty="0" smtClean="0"/>
              <a:t>-The other programmer would only know the necessary interface and not know the exact details of implementation.</a:t>
            </a:r>
          </a:p>
          <a:p>
            <a:pPr marL="0" indent="0">
              <a:buNone/>
            </a:pPr>
            <a:r>
              <a:rPr lang="en-US" sz="2200" dirty="0" smtClean="0"/>
              <a:t>-</a:t>
            </a:r>
            <a:r>
              <a:rPr lang="en-US" sz="2200" dirty="0"/>
              <a:t> A function abstraction works by allowing the </a:t>
            </a:r>
            <a:r>
              <a:rPr lang="en-US" sz="2200" dirty="0" smtClean="0"/>
              <a:t>programmer </a:t>
            </a:r>
            <a:r>
              <a:rPr lang="en-US" sz="2200" dirty="0"/>
              <a:t>to call a function written by the </a:t>
            </a:r>
            <a:r>
              <a:rPr lang="en-US" sz="2200" dirty="0" smtClean="0"/>
              <a:t>another programmer </a:t>
            </a:r>
            <a:r>
              <a:rPr lang="en-US" sz="2200" dirty="0"/>
              <a:t>without necessarily understanding how it is implemented.</a:t>
            </a:r>
          </a:p>
        </p:txBody>
      </p:sp>
    </p:spTree>
    <p:extLst>
      <p:ext uri="{BB962C8B-B14F-4D97-AF65-F5344CB8AC3E}">
        <p14:creationId xmlns:p14="http://schemas.microsoft.com/office/powerpoint/2010/main" val="41810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marL="514350" indent="-514350">
              <a:buAutoNum type="arabicPeriod"/>
            </a:pPr>
            <a:r>
              <a:rPr lang="en-US" dirty="0" smtClean="0"/>
              <a:t>Procedure </a:t>
            </a:r>
            <a:r>
              <a:rPr lang="en-US" dirty="0"/>
              <a:t>and </a:t>
            </a:r>
            <a:r>
              <a:rPr lang="en-US" dirty="0" smtClean="0"/>
              <a:t>function</a:t>
            </a:r>
          </a:p>
          <a:p>
            <a:pPr marL="0" indent="0">
              <a:buNone/>
            </a:pPr>
            <a:r>
              <a:rPr lang="en-US" dirty="0"/>
              <a:t> </a:t>
            </a:r>
            <a:r>
              <a:rPr lang="en-US" dirty="0" smtClean="0"/>
              <a:t>    </a:t>
            </a:r>
            <a:r>
              <a:rPr lang="en-US" dirty="0" err="1" smtClean="0"/>
              <a:t>int</a:t>
            </a:r>
            <a:r>
              <a:rPr lang="en-US" dirty="0" smtClean="0"/>
              <a:t> </a:t>
            </a:r>
            <a:r>
              <a:rPr lang="en-US" dirty="0" err="1" smtClean="0"/>
              <a:t>a,b</a:t>
            </a:r>
            <a:r>
              <a:rPr lang="en-US" dirty="0" smtClean="0"/>
              <a:t>;</a:t>
            </a:r>
          </a:p>
          <a:p>
            <a:pPr marL="0" indent="0">
              <a:buNone/>
            </a:pPr>
            <a:r>
              <a:rPr lang="en-US" dirty="0"/>
              <a:t> </a:t>
            </a:r>
            <a:r>
              <a:rPr lang="en-US" dirty="0" smtClean="0"/>
              <a:t>    void input()</a:t>
            </a:r>
          </a:p>
          <a:p>
            <a:pPr marL="0" indent="0">
              <a:buNone/>
            </a:pPr>
            <a:r>
              <a:rPr lang="en-US" dirty="0"/>
              <a:t>	</a:t>
            </a:r>
            <a:r>
              <a:rPr lang="en-US" dirty="0" smtClean="0"/>
              <a:t>{</a:t>
            </a:r>
          </a:p>
          <a:p>
            <a:pPr marL="0" indent="0">
              <a:buNone/>
            </a:pPr>
            <a:r>
              <a:rPr lang="en-US" dirty="0"/>
              <a:t>	</a:t>
            </a:r>
            <a:r>
              <a:rPr lang="en-US" dirty="0" smtClean="0"/>
              <a:t>……</a:t>
            </a:r>
          </a:p>
          <a:p>
            <a:pPr marL="0" indent="0">
              <a:buNone/>
            </a:pPr>
            <a:r>
              <a:rPr lang="en-US" dirty="0"/>
              <a:t>	</a:t>
            </a:r>
            <a:r>
              <a:rPr lang="en-US" dirty="0" smtClean="0"/>
              <a:t>}</a:t>
            </a:r>
          </a:p>
          <a:p>
            <a:pPr marL="0" indent="0">
              <a:buNone/>
            </a:pPr>
            <a:r>
              <a:rPr lang="en-US" dirty="0"/>
              <a:t> </a:t>
            </a:r>
            <a:r>
              <a:rPr lang="en-US" dirty="0" smtClean="0"/>
              <a:t>     void add()</a:t>
            </a:r>
          </a:p>
          <a:p>
            <a:pPr marL="0" indent="0">
              <a:buNone/>
            </a:pPr>
            <a:r>
              <a:rPr lang="en-US" dirty="0"/>
              <a:t>	</a:t>
            </a:r>
            <a:r>
              <a:rPr lang="en-US" dirty="0" smtClean="0"/>
              <a:t>{</a:t>
            </a:r>
          </a:p>
          <a:p>
            <a:pPr marL="0" indent="0">
              <a:buNone/>
            </a:pPr>
            <a:r>
              <a:rPr lang="en-US" dirty="0"/>
              <a:t>	</a:t>
            </a:r>
            <a:r>
              <a:rPr lang="en-US" dirty="0" smtClean="0"/>
              <a:t>……</a:t>
            </a:r>
          </a:p>
          <a:p>
            <a:pPr marL="0" indent="0">
              <a:buNone/>
            </a:pPr>
            <a:r>
              <a:rPr lang="en-US" dirty="0"/>
              <a:t>	</a:t>
            </a:r>
            <a:r>
              <a:rPr lang="en-US" dirty="0" smtClean="0"/>
              <a:t>}</a:t>
            </a:r>
            <a:endParaRPr lang="en-US" dirty="0"/>
          </a:p>
          <a:p>
            <a:pPr marL="0" indent="0">
              <a:buNone/>
            </a:pPr>
            <a:endParaRPr lang="en-US" dirty="0"/>
          </a:p>
        </p:txBody>
      </p:sp>
      <p:sp>
        <p:nvSpPr>
          <p:cNvPr id="5" name="Content Placeholder 4"/>
          <p:cNvSpPr>
            <a:spLocks noGrp="1"/>
          </p:cNvSpPr>
          <p:nvPr>
            <p:ph sz="half" idx="2"/>
          </p:nvPr>
        </p:nvSpPr>
        <p:spPr/>
        <p:txBody>
          <a:bodyPr/>
          <a:lstStyle/>
          <a:p>
            <a:pPr marL="0" indent="0">
              <a:buNone/>
            </a:pPr>
            <a:endParaRPr lang="en-US" dirty="0"/>
          </a:p>
        </p:txBody>
      </p:sp>
    </p:spTree>
    <p:extLst>
      <p:ext uri="{BB962C8B-B14F-4D97-AF65-F5344CB8AC3E}">
        <p14:creationId xmlns:p14="http://schemas.microsoft.com/office/powerpoint/2010/main" val="2339993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 Mechanism</a:t>
            </a:r>
            <a:endParaRPr lang="en-US" dirty="0"/>
          </a:p>
        </p:txBody>
      </p:sp>
      <p:sp>
        <p:nvSpPr>
          <p:cNvPr id="3" name="Content Placeholder 2"/>
          <p:cNvSpPr>
            <a:spLocks noGrp="1"/>
          </p:cNvSpPr>
          <p:nvPr>
            <p:ph idx="1"/>
          </p:nvPr>
        </p:nvSpPr>
        <p:spPr/>
        <p:txBody>
          <a:bodyPr/>
          <a:lstStyle/>
          <a:p>
            <a:pPr marL="0" indent="0">
              <a:buNone/>
            </a:pPr>
            <a:r>
              <a:rPr lang="en-US" dirty="0" smtClean="0"/>
              <a:t>2. Block Scope:</a:t>
            </a:r>
          </a:p>
          <a:p>
            <a:r>
              <a:rPr lang="en-US" dirty="0" smtClean="0"/>
              <a:t>Block scope determines the visibility or accessibility of the block</a:t>
            </a:r>
          </a:p>
          <a:p>
            <a:r>
              <a:rPr lang="en-US" dirty="0" smtClean="0"/>
              <a:t>When we use {     }, it is a block. So, if we declare variables in the block scope, it means those variables exist only within the corresponding block</a:t>
            </a:r>
          </a:p>
          <a:p>
            <a:pPr marL="0" indent="0">
              <a:buNone/>
            </a:pPr>
            <a:endParaRPr lang="en-US" dirty="0" smtClean="0"/>
          </a:p>
        </p:txBody>
      </p:sp>
    </p:spTree>
    <p:extLst>
      <p:ext uri="{BB962C8B-B14F-4D97-AF65-F5344CB8AC3E}">
        <p14:creationId xmlns:p14="http://schemas.microsoft.com/office/powerpoint/2010/main" val="1713229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596"/>
            <a:ext cx="9475694" cy="697192"/>
          </a:xfrm>
        </p:spPr>
        <p:txBody>
          <a:bodyPr>
            <a:normAutofit/>
          </a:bodyPr>
          <a:lstStyle/>
          <a:p>
            <a:endParaRPr lang="en-US" dirty="0"/>
          </a:p>
        </p:txBody>
      </p:sp>
      <p:sp>
        <p:nvSpPr>
          <p:cNvPr id="3" name="Content Placeholder 2"/>
          <p:cNvSpPr>
            <a:spLocks noGrp="1"/>
          </p:cNvSpPr>
          <p:nvPr>
            <p:ph idx="1"/>
          </p:nvPr>
        </p:nvSpPr>
        <p:spPr>
          <a:xfrm>
            <a:off x="838200" y="860612"/>
            <a:ext cx="10515600" cy="5316351"/>
          </a:xfrm>
        </p:spPr>
        <p:txBody>
          <a:bodyPr>
            <a:normAutofit fontScale="85000" lnSpcReduction="20000"/>
          </a:bodyPr>
          <a:lstStyle/>
          <a:p>
            <a:pPr marL="0" indent="0">
              <a:buNone/>
            </a:pPr>
            <a:r>
              <a:rPr lang="en-US" dirty="0"/>
              <a:t>2. Block </a:t>
            </a:r>
            <a:r>
              <a:rPr lang="en-US" dirty="0" smtClean="0"/>
              <a:t>Scope:</a:t>
            </a:r>
          </a:p>
          <a:p>
            <a:pPr marL="0" indent="0">
              <a:buNone/>
            </a:pPr>
            <a:r>
              <a:rPr lang="en-US" dirty="0"/>
              <a:t>Nesting of function</a:t>
            </a:r>
          </a:p>
          <a:p>
            <a:r>
              <a:rPr lang="en-US" dirty="0"/>
              <a:t>In nesting of function, one function is nested within another function</a:t>
            </a:r>
          </a:p>
          <a:p>
            <a:pPr marL="0" indent="0">
              <a:buNone/>
            </a:pPr>
            <a:endParaRPr lang="en-US" dirty="0" smtClean="0"/>
          </a:p>
          <a:p>
            <a:pPr marL="0" indent="0">
              <a:buNone/>
            </a:pPr>
            <a:r>
              <a:rPr lang="en-US" dirty="0" smtClean="0"/>
              <a:t> void add(</a:t>
            </a:r>
            <a:r>
              <a:rPr lang="en-US" dirty="0" err="1" smtClean="0"/>
              <a:t>int</a:t>
            </a:r>
            <a:r>
              <a:rPr lang="en-US" dirty="0" smtClean="0"/>
              <a:t> </a:t>
            </a:r>
            <a:r>
              <a:rPr lang="en-US" dirty="0" err="1" smtClean="0"/>
              <a:t>x,int</a:t>
            </a:r>
            <a:r>
              <a:rPr lang="en-US" dirty="0" smtClean="0"/>
              <a:t> y)</a:t>
            </a:r>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a:t>
            </a:r>
            <a:endParaRPr lang="en-US" dirty="0"/>
          </a:p>
          <a:p>
            <a:pPr marL="0" indent="0">
              <a:buNone/>
            </a:pPr>
            <a:r>
              <a:rPr lang="en-US" dirty="0"/>
              <a:t> </a:t>
            </a:r>
            <a:r>
              <a:rPr lang="en-US" dirty="0" smtClean="0"/>
              <a:t> void input()</a:t>
            </a:r>
          </a:p>
          <a:p>
            <a:pPr marL="0" indent="0">
              <a:buNone/>
            </a:pPr>
            <a:r>
              <a:rPr lang="en-US" dirty="0" smtClean="0"/>
              <a:t>	{</a:t>
            </a:r>
          </a:p>
          <a:p>
            <a:pPr marL="0" indent="0">
              <a:buNone/>
            </a:pPr>
            <a:r>
              <a:rPr lang="en-US" dirty="0"/>
              <a:t>	</a:t>
            </a:r>
            <a:r>
              <a:rPr lang="en-US" dirty="0" smtClean="0"/>
              <a:t>	</a:t>
            </a:r>
            <a:r>
              <a:rPr lang="en-US" dirty="0" err="1" smtClean="0"/>
              <a:t>int</a:t>
            </a:r>
            <a:r>
              <a:rPr lang="en-US" dirty="0" smtClean="0"/>
              <a:t> </a:t>
            </a:r>
            <a:r>
              <a:rPr lang="en-US" dirty="0" err="1" smtClean="0"/>
              <a:t>a,b</a:t>
            </a:r>
            <a:r>
              <a:rPr lang="en-US" dirty="0" smtClean="0"/>
              <a:t>;</a:t>
            </a:r>
          </a:p>
          <a:p>
            <a:pPr marL="0" indent="0">
              <a:buNone/>
            </a:pPr>
            <a:r>
              <a:rPr lang="en-US" dirty="0"/>
              <a:t>	</a:t>
            </a:r>
            <a:r>
              <a:rPr lang="en-US" dirty="0" smtClean="0"/>
              <a:t>	add(</a:t>
            </a:r>
            <a:r>
              <a:rPr lang="en-US" dirty="0" err="1" smtClean="0"/>
              <a:t>a,b</a:t>
            </a:r>
            <a:r>
              <a:rPr lang="en-US" dirty="0" smtClean="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39807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 Mechanism</a:t>
            </a:r>
            <a:endParaRPr lang="en-US" dirty="0"/>
          </a:p>
        </p:txBody>
      </p:sp>
      <p:sp>
        <p:nvSpPr>
          <p:cNvPr id="3" name="Content Placeholder 2"/>
          <p:cNvSpPr>
            <a:spLocks noGrp="1"/>
          </p:cNvSpPr>
          <p:nvPr>
            <p:ph idx="1"/>
          </p:nvPr>
        </p:nvSpPr>
        <p:spPr/>
        <p:txBody>
          <a:bodyPr/>
          <a:lstStyle/>
          <a:p>
            <a:pPr marL="0" indent="0">
              <a:buNone/>
            </a:pPr>
            <a:r>
              <a:rPr lang="en-US" dirty="0" smtClean="0"/>
              <a:t>3. Modules :</a:t>
            </a:r>
          </a:p>
          <a:p>
            <a:r>
              <a:rPr lang="en-US" dirty="0" smtClean="0"/>
              <a:t>Large programs can be broken into modules </a:t>
            </a:r>
          </a:p>
          <a:p>
            <a:r>
              <a:rPr lang="en-US" dirty="0" smtClean="0"/>
              <a:t>The programmers can think about the implementation of a piece of a program without full knowledge of the rest of the programs</a:t>
            </a:r>
          </a:p>
          <a:p>
            <a:r>
              <a:rPr lang="en-US" dirty="0" smtClean="0"/>
              <a:t>The rest of the programs needs to be understood only abstractly </a:t>
            </a:r>
          </a:p>
          <a:p>
            <a:pPr marL="0" indent="0">
              <a:buNone/>
            </a:pPr>
            <a:endParaRPr lang="en-US" dirty="0"/>
          </a:p>
        </p:txBody>
      </p:sp>
    </p:spTree>
    <p:extLst>
      <p:ext uri="{BB962C8B-B14F-4D97-AF65-F5344CB8AC3E}">
        <p14:creationId xmlns:p14="http://schemas.microsoft.com/office/powerpoint/2010/main" val="1955604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Modules :</a:t>
            </a:r>
          </a:p>
          <a:p>
            <a:pPr marL="0" indent="0">
              <a:buNone/>
            </a:pPr>
            <a:r>
              <a:rPr lang="en-US" dirty="0" smtClean="0"/>
              <a:t> David </a:t>
            </a:r>
            <a:r>
              <a:rPr lang="en-US" dirty="0" err="1" smtClean="0"/>
              <a:t>Parnas</a:t>
            </a:r>
            <a:r>
              <a:rPr lang="en-US" dirty="0" smtClean="0"/>
              <a:t>’ principle for modules are</a:t>
            </a:r>
          </a:p>
          <a:p>
            <a:pPr marL="571500" indent="-571500">
              <a:buAutoNum type="romanLcPeriod"/>
            </a:pPr>
            <a:r>
              <a:rPr lang="en-US" dirty="0" smtClean="0"/>
              <a:t>The </a:t>
            </a:r>
            <a:r>
              <a:rPr lang="en-US" dirty="0"/>
              <a:t>development module must be provided with all information </a:t>
            </a:r>
            <a:r>
              <a:rPr lang="en-US" dirty="0" smtClean="0"/>
              <a:t>     needed </a:t>
            </a:r>
            <a:r>
              <a:rPr lang="en-US" dirty="0"/>
              <a:t>to complete the module and nothing </a:t>
            </a:r>
            <a:r>
              <a:rPr lang="en-US" dirty="0" smtClean="0"/>
              <a:t>more.</a:t>
            </a:r>
          </a:p>
          <a:p>
            <a:pPr marL="571500" indent="-571500">
              <a:buAutoNum type="romanLcPeriod"/>
            </a:pPr>
            <a:r>
              <a:rPr lang="en-US" dirty="0" smtClean="0"/>
              <a:t>The developer of a module must provide the intended user with all the information to use the module correctly and nothing more.</a:t>
            </a:r>
          </a:p>
        </p:txBody>
      </p:sp>
    </p:spTree>
    <p:extLst>
      <p:ext uri="{BB962C8B-B14F-4D97-AF65-F5344CB8AC3E}">
        <p14:creationId xmlns:p14="http://schemas.microsoft.com/office/powerpoint/2010/main" val="10991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 Mechanism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Abstract Data Type:</a:t>
            </a:r>
          </a:p>
          <a:p>
            <a:r>
              <a:rPr lang="en-US" dirty="0" smtClean="0"/>
              <a:t>Abstract data type is user defined data type or class whose properties is defined by set of values and set of operations</a:t>
            </a:r>
          </a:p>
          <a:p>
            <a:r>
              <a:rPr lang="en-US" dirty="0" smtClean="0"/>
              <a:t>ADT helps us to group data members and member functions</a:t>
            </a:r>
          </a:p>
          <a:p>
            <a:r>
              <a:rPr lang="en-US" dirty="0" smtClean="0"/>
              <a:t>It can decide which data members will be visible to which parts of programs</a:t>
            </a:r>
          </a:p>
          <a:p>
            <a:r>
              <a:rPr lang="en-US" dirty="0" smtClean="0"/>
              <a:t>It prevents user from directly accessing the private members</a:t>
            </a:r>
          </a:p>
        </p:txBody>
      </p:sp>
    </p:spTree>
    <p:extLst>
      <p:ext uri="{BB962C8B-B14F-4D97-AF65-F5344CB8AC3E}">
        <p14:creationId xmlns:p14="http://schemas.microsoft.com/office/powerpoint/2010/main" val="24125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Programming</a:t>
            </a:r>
            <a:endParaRPr lang="en-US" dirty="0"/>
          </a:p>
        </p:txBody>
      </p:sp>
      <p:sp>
        <p:nvSpPr>
          <p:cNvPr id="3" name="Content Placeholder 2"/>
          <p:cNvSpPr>
            <a:spLocks noGrp="1"/>
          </p:cNvSpPr>
          <p:nvPr>
            <p:ph idx="1"/>
          </p:nvPr>
        </p:nvSpPr>
        <p:spPr/>
        <p:txBody>
          <a:bodyPr/>
          <a:lstStyle/>
          <a:p>
            <a:r>
              <a:rPr lang="en-US" dirty="0" smtClean="0"/>
              <a:t>Programming model which is based upon the concept of objects</a:t>
            </a:r>
          </a:p>
          <a:p>
            <a:r>
              <a:rPr lang="en-US" dirty="0" smtClean="0"/>
              <a:t>Programs are organized as cooperative collections of objects, each of which represents an instance of some class</a:t>
            </a:r>
          </a:p>
          <a:p>
            <a:r>
              <a:rPr lang="en-US" dirty="0"/>
              <a:t>Importance is given to data rather than the </a:t>
            </a:r>
            <a:r>
              <a:rPr lang="en-US" dirty="0" smtClean="0"/>
              <a:t>algorithm</a:t>
            </a:r>
          </a:p>
          <a:p>
            <a:r>
              <a:rPr lang="en-US" dirty="0"/>
              <a:t>Data and functions are tied </a:t>
            </a:r>
            <a:r>
              <a:rPr lang="en-US" dirty="0" smtClean="0"/>
              <a:t>together</a:t>
            </a:r>
          </a:p>
          <a:p>
            <a:r>
              <a:rPr lang="en-US" dirty="0"/>
              <a:t>Data protection or security of data is achieved by data hiding using access </a:t>
            </a:r>
            <a:r>
              <a:rPr lang="en-US" dirty="0" smtClean="0"/>
              <a:t>specifiers</a:t>
            </a:r>
          </a:p>
          <a:p>
            <a:r>
              <a:rPr lang="en-US" dirty="0"/>
              <a:t>Uses bottom up approach in program design</a:t>
            </a:r>
          </a:p>
          <a:p>
            <a:endParaRPr lang="en-US" dirty="0"/>
          </a:p>
          <a:p>
            <a:endParaRPr lang="en-US" dirty="0"/>
          </a:p>
          <a:p>
            <a:endParaRPr lang="en-US" dirty="0"/>
          </a:p>
        </p:txBody>
      </p:sp>
    </p:spTree>
    <p:extLst>
      <p:ext uri="{BB962C8B-B14F-4D97-AF65-F5344CB8AC3E}">
        <p14:creationId xmlns:p14="http://schemas.microsoft.com/office/powerpoint/2010/main" val="186473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data type</a:t>
            </a:r>
          </a:p>
        </p:txBody>
      </p:sp>
      <p:sp>
        <p:nvSpPr>
          <p:cNvPr id="3" name="Content Placeholder 2"/>
          <p:cNvSpPr>
            <a:spLocks noGrp="1"/>
          </p:cNvSpPr>
          <p:nvPr>
            <p:ph idx="1"/>
          </p:nvPr>
        </p:nvSpPr>
        <p:spPr/>
        <p:txBody>
          <a:bodyPr>
            <a:normAutofit/>
          </a:bodyPr>
          <a:lstStyle/>
          <a:p>
            <a:pPr marL="0" indent="0">
              <a:buNone/>
            </a:pPr>
            <a:r>
              <a:rPr lang="en-US" dirty="0" smtClean="0"/>
              <a:t>5. Object</a:t>
            </a:r>
          </a:p>
          <a:p>
            <a:r>
              <a:rPr lang="en-US" sz="2400" dirty="0" smtClean="0"/>
              <a:t>Objects provide abstraction by hiding internal implementation details</a:t>
            </a:r>
          </a:p>
          <a:p>
            <a:r>
              <a:rPr lang="en-US" sz="2400" dirty="0" smtClean="0"/>
              <a:t>We just need to know which methods of the object are available to call and which input parameters we need to pass do specific operation</a:t>
            </a:r>
          </a:p>
          <a:p>
            <a:r>
              <a:rPr lang="en-US" sz="2400" dirty="0" smtClean="0"/>
              <a:t>We don’t need to understand how the method is implemented and what kinds of operations the method has to perform to create the expected result</a:t>
            </a:r>
          </a:p>
          <a:p>
            <a:r>
              <a:rPr lang="en-US" sz="2400" dirty="0" smtClean="0"/>
              <a:t>It has message passing feature</a:t>
            </a:r>
            <a:endParaRPr lang="en-US" sz="2400" dirty="0"/>
          </a:p>
        </p:txBody>
      </p:sp>
    </p:spTree>
    <p:extLst>
      <p:ext uri="{BB962C8B-B14F-4D97-AF65-F5344CB8AC3E}">
        <p14:creationId xmlns:p14="http://schemas.microsoft.com/office/powerpoint/2010/main" val="1126043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5400" dirty="0" smtClean="0"/>
          </a:p>
          <a:p>
            <a:pPr marL="0" indent="0" algn="ctr">
              <a:buNone/>
            </a:pPr>
            <a:r>
              <a:rPr lang="en-US" sz="5400" dirty="0" smtClean="0"/>
              <a:t>End of Chapter 1</a:t>
            </a:r>
            <a:endParaRPr lang="en-US" dirty="0"/>
          </a:p>
        </p:txBody>
      </p:sp>
    </p:spTree>
    <p:extLst>
      <p:ext uri="{BB962C8B-B14F-4D97-AF65-F5344CB8AC3E}">
        <p14:creationId xmlns:p14="http://schemas.microsoft.com/office/powerpoint/2010/main" val="105741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Object Oriented Programming</a:t>
            </a:r>
            <a:endParaRPr lang="en-US" b="1" dirty="0"/>
          </a:p>
        </p:txBody>
      </p:sp>
      <p:sp>
        <p:nvSpPr>
          <p:cNvPr id="3" name="Content Placeholder 2"/>
          <p:cNvSpPr>
            <a:spLocks noGrp="1"/>
          </p:cNvSpPr>
          <p:nvPr>
            <p:ph idx="1"/>
          </p:nvPr>
        </p:nvSpPr>
        <p:spPr/>
        <p:txBody>
          <a:bodyPr/>
          <a:lstStyle/>
          <a:p>
            <a:pPr marL="514350" indent="-514350" algn="just">
              <a:buAutoNum type="arabicPeriod"/>
            </a:pPr>
            <a:r>
              <a:rPr lang="en-US" dirty="0" smtClean="0"/>
              <a:t>Classes</a:t>
            </a:r>
          </a:p>
          <a:p>
            <a:pPr marL="514350" indent="-514350" algn="just">
              <a:buAutoNum type="arabicPeriod"/>
            </a:pPr>
            <a:r>
              <a:rPr lang="en-US" dirty="0" smtClean="0"/>
              <a:t>Object</a:t>
            </a:r>
          </a:p>
          <a:p>
            <a:pPr marL="514350" indent="-514350" algn="just">
              <a:buAutoNum type="arabicPeriod"/>
            </a:pPr>
            <a:r>
              <a:rPr lang="en-US" dirty="0" smtClean="0"/>
              <a:t>Encapsulation</a:t>
            </a:r>
          </a:p>
          <a:p>
            <a:pPr marL="514350" indent="-514350" algn="just">
              <a:buAutoNum type="arabicPeriod"/>
            </a:pPr>
            <a:r>
              <a:rPr lang="en-US" dirty="0"/>
              <a:t> </a:t>
            </a:r>
            <a:r>
              <a:rPr lang="en-US" dirty="0" smtClean="0"/>
              <a:t>Inheritance</a:t>
            </a:r>
          </a:p>
          <a:p>
            <a:pPr marL="514350" indent="-514350" algn="just">
              <a:buAutoNum type="arabicPeriod"/>
            </a:pPr>
            <a:r>
              <a:rPr lang="en-US" dirty="0"/>
              <a:t> </a:t>
            </a:r>
            <a:r>
              <a:rPr lang="en-US" dirty="0" smtClean="0"/>
              <a:t>Polymorphism</a:t>
            </a:r>
          </a:p>
          <a:p>
            <a:pPr marL="514350" indent="-514350" algn="just">
              <a:buAutoNum type="arabicPeriod"/>
            </a:pPr>
            <a:r>
              <a:rPr lang="en-US" dirty="0"/>
              <a:t> </a:t>
            </a:r>
            <a:r>
              <a:rPr lang="en-US" dirty="0" smtClean="0"/>
              <a:t>Data Abstraction</a:t>
            </a:r>
          </a:p>
          <a:p>
            <a:pPr marL="514350" indent="-514350" algn="just">
              <a:buAutoNum type="arabicPeriod"/>
            </a:pPr>
            <a:r>
              <a:rPr lang="en-US" dirty="0"/>
              <a:t> </a:t>
            </a:r>
            <a:r>
              <a:rPr lang="en-US" dirty="0" smtClean="0"/>
              <a:t>Message Passing</a:t>
            </a:r>
          </a:p>
        </p:txBody>
      </p:sp>
    </p:spTree>
    <p:extLst>
      <p:ext uri="{BB962C8B-B14F-4D97-AF65-F5344CB8AC3E}">
        <p14:creationId xmlns:p14="http://schemas.microsoft.com/office/powerpoint/2010/main" val="426538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normAutofit/>
          </a:bodyPr>
          <a:lstStyle/>
          <a:p>
            <a:pPr marL="0" indent="0" algn="just">
              <a:buNone/>
            </a:pPr>
            <a:endParaRPr lang="en-US" dirty="0" smtClean="0"/>
          </a:p>
          <a:p>
            <a:pPr marL="0" indent="0" algn="just">
              <a:buNone/>
            </a:pPr>
            <a:r>
              <a:rPr lang="en-US" dirty="0"/>
              <a:t>1</a:t>
            </a:r>
            <a:r>
              <a:rPr lang="en-US" dirty="0" smtClean="0"/>
              <a:t>. </a:t>
            </a:r>
            <a:r>
              <a:rPr lang="en-US" dirty="0"/>
              <a:t>Object </a:t>
            </a:r>
            <a:r>
              <a:rPr lang="en-US" dirty="0" smtClean="0"/>
              <a:t>:</a:t>
            </a:r>
          </a:p>
          <a:p>
            <a:pPr algn="just"/>
            <a:r>
              <a:rPr lang="en-US" dirty="0" smtClean="0"/>
              <a:t>Real world entities</a:t>
            </a:r>
          </a:p>
          <a:p>
            <a:pPr algn="just"/>
            <a:r>
              <a:rPr lang="en-US" dirty="0"/>
              <a:t>Object is entity that has characteristics and </a:t>
            </a:r>
            <a:r>
              <a:rPr lang="en-US" dirty="0" smtClean="0"/>
              <a:t>behavior</a:t>
            </a:r>
            <a:endParaRPr lang="en-US" dirty="0"/>
          </a:p>
          <a:p>
            <a:pPr algn="just"/>
            <a:r>
              <a:rPr lang="en-US" dirty="0"/>
              <a:t>Object is instance of a </a:t>
            </a:r>
            <a:r>
              <a:rPr lang="en-US" dirty="0" smtClean="0"/>
              <a:t>class</a:t>
            </a:r>
          </a:p>
          <a:p>
            <a:pPr marL="0" indent="0" algn="just">
              <a:buNone/>
            </a:pPr>
            <a:r>
              <a:rPr lang="en-US" dirty="0" smtClean="0"/>
              <a:t>-If Ram is a Student than </a:t>
            </a:r>
          </a:p>
          <a:p>
            <a:pPr algn="just"/>
            <a:r>
              <a:rPr lang="en-US" dirty="0" smtClean="0"/>
              <a:t>He has characteristics like name, address, </a:t>
            </a:r>
            <a:r>
              <a:rPr lang="en-US" dirty="0" err="1" smtClean="0"/>
              <a:t>registrationNumber</a:t>
            </a:r>
            <a:r>
              <a:rPr lang="en-US" dirty="0" smtClean="0"/>
              <a:t>, marks</a:t>
            </a:r>
          </a:p>
          <a:p>
            <a:pPr algn="just"/>
            <a:r>
              <a:rPr lang="en-US" dirty="0" smtClean="0"/>
              <a:t>He has behavior like studying, taking exam, doing assignment</a:t>
            </a:r>
          </a:p>
          <a:p>
            <a:pPr marL="0" indent="0" algn="just">
              <a:buNone/>
            </a:pPr>
            <a:endParaRPr lang="en-US" dirty="0" smtClean="0"/>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223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normAutofit/>
          </a:bodyPr>
          <a:lstStyle/>
          <a:p>
            <a:pPr marL="0" indent="0" algn="just">
              <a:buNone/>
            </a:pPr>
            <a:r>
              <a:rPr lang="en-US" dirty="0"/>
              <a:t>2</a:t>
            </a:r>
            <a:r>
              <a:rPr lang="en-US" dirty="0" smtClean="0"/>
              <a:t>. Classes :</a:t>
            </a:r>
          </a:p>
          <a:p>
            <a:pPr algn="just"/>
            <a:r>
              <a:rPr lang="en-US" dirty="0" smtClean="0"/>
              <a:t>A group of objects that share common characteristics and behavior</a:t>
            </a:r>
          </a:p>
          <a:p>
            <a:pPr marL="0" indent="0" algn="just">
              <a:buNone/>
            </a:pPr>
            <a:r>
              <a:rPr lang="en-US" dirty="0" smtClean="0"/>
              <a:t>Example: Student</a:t>
            </a:r>
          </a:p>
          <a:p>
            <a:pPr algn="just"/>
            <a:endParaRPr lang="en-US" dirty="0" smtClean="0"/>
          </a:p>
          <a:p>
            <a:pPr marL="0" indent="0" algn="just">
              <a:buNone/>
            </a:pPr>
            <a:endParaRPr lang="en-US" dirty="0"/>
          </a:p>
        </p:txBody>
      </p:sp>
      <p:sp>
        <p:nvSpPr>
          <p:cNvPr id="5" name="Rectangle 1"/>
          <p:cNvSpPr>
            <a:spLocks noChangeArrowheads="1"/>
          </p:cNvSpPr>
          <p:nvPr/>
        </p:nvSpPr>
        <p:spPr bwMode="auto">
          <a:xfrm>
            <a:off x="5183188" y="301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p:cNvGraphicFramePr>
            <a:graphicFrameLocks noGrp="1"/>
          </p:cNvGraphicFramePr>
          <p:nvPr>
            <p:extLst/>
          </p:nvPr>
        </p:nvGraphicFramePr>
        <p:xfrm>
          <a:off x="6024282" y="3213848"/>
          <a:ext cx="4128247" cy="3451996"/>
        </p:xfrm>
        <a:graphic>
          <a:graphicData uri="http://schemas.openxmlformats.org/drawingml/2006/table">
            <a:tbl>
              <a:tblPr firstRow="1" firstCol="1" bandRow="1">
                <a:tableStyleId>{5C22544A-7EE6-4342-B048-85BDC9FD1C3A}</a:tableStyleId>
              </a:tblPr>
              <a:tblGrid>
                <a:gridCol w="4128247"/>
              </a:tblGrid>
              <a:tr h="383556">
                <a:tc>
                  <a:txBody>
                    <a:bodyPr/>
                    <a:lstStyle/>
                    <a:p>
                      <a:pPr marL="0" marR="0" algn="l">
                        <a:lnSpc>
                          <a:spcPct val="107000"/>
                        </a:lnSpc>
                        <a:spcBef>
                          <a:spcPts val="0"/>
                        </a:spcBef>
                        <a:spcAft>
                          <a:spcPts val="0"/>
                        </a:spcAft>
                      </a:pPr>
                      <a:r>
                        <a:rPr lang="en-US" sz="2000" dirty="0">
                          <a:effectLst/>
                        </a:rPr>
                        <a:t>         </a:t>
                      </a:r>
                      <a:r>
                        <a:rPr lang="en-US" sz="2000" dirty="0" smtClean="0">
                          <a:effectLst/>
                        </a:rPr>
                        <a:t>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068440">
                <a:tc>
                  <a:txBody>
                    <a:bodyPr/>
                    <a:lstStyle/>
                    <a:p>
                      <a:pPr marL="0" marR="0" algn="l">
                        <a:lnSpc>
                          <a:spcPct val="107000"/>
                        </a:lnSpc>
                        <a:spcBef>
                          <a:spcPts val="0"/>
                        </a:spcBef>
                        <a:spcAft>
                          <a:spcPts val="0"/>
                        </a:spcAft>
                      </a:pPr>
                      <a:r>
                        <a:rPr lang="en-US" sz="2000" dirty="0">
                          <a:effectLst/>
                        </a:rPr>
                        <a:t>Data :    </a:t>
                      </a:r>
                      <a:r>
                        <a:rPr lang="en-US" sz="2000" dirty="0" smtClean="0">
                          <a:effectLst/>
                        </a:rPr>
                        <a:t>name</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rollNumber</a:t>
                      </a:r>
                      <a:endParaRPr lang="en-US" sz="2000" dirty="0" smtClean="0">
                        <a:effectLst/>
                      </a:endParaRPr>
                    </a:p>
                    <a:p>
                      <a:pPr marL="0" marR="0" algn="l">
                        <a:lnSpc>
                          <a:spcPct val="107000"/>
                        </a:lnSpc>
                        <a:spcBef>
                          <a:spcPts val="0"/>
                        </a:spcBef>
                        <a:spcAft>
                          <a:spcPts val="0"/>
                        </a:spcAft>
                      </a:pPr>
                      <a:r>
                        <a:rPr lang="en-US" sz="2000" dirty="0" smtClean="0">
                          <a:effectLst/>
                        </a:rPr>
                        <a:t>                </a:t>
                      </a:r>
                      <a:r>
                        <a:rPr lang="en-US" sz="2000" dirty="0" err="1" smtClean="0">
                          <a:effectLst/>
                        </a:rPr>
                        <a:t>registrationNumber</a:t>
                      </a:r>
                      <a:endParaRPr lang="en-US" sz="2000" dirty="0" smtClean="0">
                        <a:effectLst/>
                      </a:endParaRPr>
                    </a:p>
                    <a:p>
                      <a:pPr marL="0" marR="0" algn="l">
                        <a:lnSpc>
                          <a:spcPct val="107000"/>
                        </a:lnSpc>
                        <a:spcBef>
                          <a:spcPts val="0"/>
                        </a:spcBef>
                        <a:spcAft>
                          <a:spcPts val="0"/>
                        </a:spcAft>
                      </a:pPr>
                      <a:r>
                        <a:rPr lang="en-US" sz="2000" baseline="0" dirty="0" smtClean="0">
                          <a:effectLst/>
                        </a:rPr>
                        <a:t>                </a:t>
                      </a:r>
                      <a:r>
                        <a:rPr lang="en-US" sz="2000" baseline="0" dirty="0" err="1" smtClean="0">
                          <a:effectLst/>
                        </a:rPr>
                        <a:t>emailAddress</a:t>
                      </a:r>
                      <a:endParaRPr lang="en-US" sz="2000" dirty="0">
                        <a:effectLst/>
                      </a:endParaRPr>
                    </a:p>
                    <a:p>
                      <a:pPr marL="0" marR="0" algn="l">
                        <a:lnSpc>
                          <a:spcPct val="107000"/>
                        </a:lnSpc>
                        <a:spcBef>
                          <a:spcPts val="0"/>
                        </a:spcBef>
                        <a:spcAft>
                          <a:spcPts val="0"/>
                        </a:spcAft>
                      </a:pPr>
                      <a:r>
                        <a:rPr lang="en-US" sz="2000" dirty="0">
                          <a:effectLst/>
                        </a:rPr>
                        <a:t> </a:t>
                      </a:r>
                    </a:p>
                    <a:p>
                      <a:pPr marL="0" marR="0" algn="l">
                        <a:lnSpc>
                          <a:spcPct val="107000"/>
                        </a:lnSpc>
                        <a:spcBef>
                          <a:spcPts val="0"/>
                        </a:spcBef>
                        <a:spcAft>
                          <a:spcPts val="0"/>
                        </a:spcAft>
                      </a:pPr>
                      <a:r>
                        <a:rPr lang="en-US" sz="2000" dirty="0">
                          <a:effectLst/>
                        </a:rPr>
                        <a:t> </a:t>
                      </a:r>
                    </a:p>
                    <a:p>
                      <a:pPr marL="0" marR="0" algn="l">
                        <a:lnSpc>
                          <a:spcPct val="107000"/>
                        </a:lnSpc>
                        <a:spcBef>
                          <a:spcPts val="0"/>
                        </a:spcBef>
                        <a:spcAft>
                          <a:spcPts val="0"/>
                        </a:spcAft>
                      </a:pPr>
                      <a:r>
                        <a:rPr lang="en-US" sz="2000" dirty="0">
                          <a:effectLst/>
                        </a:rPr>
                        <a:t>Function : </a:t>
                      </a:r>
                      <a:r>
                        <a:rPr lang="en-US" sz="2000" dirty="0" smtClean="0">
                          <a:effectLst/>
                        </a:rPr>
                        <a:t>study()</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doAssignment</a:t>
                      </a:r>
                      <a:r>
                        <a:rPr lang="en-US" sz="2000" dirty="0" smtClean="0">
                          <a:effectLst/>
                        </a:rPr>
                        <a:t>()</a:t>
                      </a:r>
                      <a:endParaRPr lang="en-US" sz="2000" dirty="0">
                        <a:effectLst/>
                      </a:endParaRPr>
                    </a:p>
                    <a:p>
                      <a:pPr marL="0" marR="0" algn="l">
                        <a:lnSpc>
                          <a:spcPct val="107000"/>
                        </a:lnSpc>
                        <a:spcBef>
                          <a:spcPts val="0"/>
                        </a:spcBef>
                        <a:spcAft>
                          <a:spcPts val="0"/>
                        </a:spcAft>
                      </a:pPr>
                      <a:r>
                        <a:rPr lang="en-US" sz="2000" dirty="0">
                          <a:effectLst/>
                        </a:rPr>
                        <a:t>                   </a:t>
                      </a:r>
                      <a:r>
                        <a:rPr lang="en-US" sz="2000" dirty="0" err="1" smtClean="0">
                          <a:effectLst/>
                        </a:rPr>
                        <a:t>takeExam</a:t>
                      </a:r>
                      <a:r>
                        <a:rPr lang="en-US" sz="2000" dirty="0" smtClean="0">
                          <a:effectLst/>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Rectangle 2"/>
          <p:cNvSpPr>
            <a:spLocks noChangeArrowheads="1"/>
          </p:cNvSpPr>
          <p:nvPr/>
        </p:nvSpPr>
        <p:spPr bwMode="auto">
          <a:xfrm>
            <a:off x="559002" y="3873984"/>
            <a:ext cx="163415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0922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buNone/>
            </a:pPr>
            <a:r>
              <a:rPr lang="en-US" dirty="0" smtClean="0"/>
              <a:t>3. Encapsulation :</a:t>
            </a:r>
          </a:p>
          <a:p>
            <a:r>
              <a:rPr lang="en-US" dirty="0" smtClean="0"/>
              <a:t>Binding together the data and functions</a:t>
            </a:r>
          </a:p>
          <a:p>
            <a:r>
              <a:rPr lang="en-US" dirty="0" smtClean="0"/>
              <a:t>Prevents the data from unauthorized access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025" y="3361386"/>
            <a:ext cx="2936383" cy="2815577"/>
          </a:xfrm>
          <a:prstGeom prst="rect">
            <a:avLst/>
          </a:prstGeom>
        </p:spPr>
      </p:pic>
    </p:spTree>
    <p:extLst>
      <p:ext uri="{BB962C8B-B14F-4D97-AF65-F5344CB8AC3E}">
        <p14:creationId xmlns:p14="http://schemas.microsoft.com/office/powerpoint/2010/main" val="9900632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lgn="just">
              <a:buNone/>
            </a:pPr>
            <a:r>
              <a:rPr lang="en-US" dirty="0" smtClean="0"/>
              <a:t>4. Inheritance :</a:t>
            </a:r>
          </a:p>
          <a:p>
            <a:pPr algn="just"/>
            <a:r>
              <a:rPr lang="en-US" dirty="0" smtClean="0"/>
              <a:t>Ability to create new classes from the already existing class</a:t>
            </a:r>
          </a:p>
          <a:p>
            <a:pPr algn="just"/>
            <a:r>
              <a:rPr lang="en-US" dirty="0" smtClean="0"/>
              <a:t>The existing class is called </a:t>
            </a:r>
            <a:r>
              <a:rPr lang="en-US" b="1" dirty="0" smtClean="0"/>
              <a:t>base class </a:t>
            </a:r>
            <a:r>
              <a:rPr lang="en-US" dirty="0" smtClean="0"/>
              <a:t>and the new class is called </a:t>
            </a:r>
            <a:r>
              <a:rPr lang="en-US" b="1" dirty="0" smtClean="0"/>
              <a:t>derived class</a:t>
            </a:r>
          </a:p>
          <a:p>
            <a:pPr algn="just"/>
            <a:r>
              <a:rPr lang="en-US" dirty="0" smtClean="0"/>
              <a:t>Property of base class is inherited by derived class</a:t>
            </a:r>
          </a:p>
          <a:p>
            <a:pPr algn="just"/>
            <a:r>
              <a:rPr lang="en-US" dirty="0" smtClean="0"/>
              <a:t>Derived class has data and functions of its parent class as well as its own data and functions</a:t>
            </a:r>
          </a:p>
          <a:p>
            <a:pPr algn="just"/>
            <a:r>
              <a:rPr lang="en-US" dirty="0" smtClean="0"/>
              <a:t>Inheritance supports reusability</a:t>
            </a:r>
            <a:endParaRPr lang="en-US" dirty="0"/>
          </a:p>
        </p:txBody>
      </p:sp>
    </p:spTree>
    <p:extLst>
      <p:ext uri="{BB962C8B-B14F-4D97-AF65-F5344CB8AC3E}">
        <p14:creationId xmlns:p14="http://schemas.microsoft.com/office/powerpoint/2010/main" val="2263524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Object Oriented Programming</a:t>
            </a:r>
          </a:p>
        </p:txBody>
      </p:sp>
      <p:sp>
        <p:nvSpPr>
          <p:cNvPr id="3" name="Content Placeholder 2"/>
          <p:cNvSpPr>
            <a:spLocks noGrp="1"/>
          </p:cNvSpPr>
          <p:nvPr>
            <p:ph idx="1"/>
          </p:nvPr>
        </p:nvSpPr>
        <p:spPr/>
        <p:txBody>
          <a:bodyPr/>
          <a:lstStyle/>
          <a:p>
            <a:pPr marL="0" indent="0">
              <a:buNone/>
            </a:pPr>
            <a:r>
              <a:rPr lang="en-US" dirty="0" smtClean="0"/>
              <a:t>5. Data Abstraction:</a:t>
            </a:r>
          </a:p>
          <a:p>
            <a:r>
              <a:rPr lang="en-US" dirty="0" smtClean="0"/>
              <a:t>Abstraction refers representing only essential features or information and hiding background details</a:t>
            </a:r>
          </a:p>
          <a:p>
            <a:pPr marL="0" indent="0">
              <a:buNone/>
            </a:pPr>
            <a:endParaRPr lang="en-US" dirty="0"/>
          </a:p>
          <a:p>
            <a:pPr marL="0" indent="0">
              <a:buNone/>
            </a:pPr>
            <a:r>
              <a:rPr lang="en-US" dirty="0" smtClean="0"/>
              <a:t>6. Polymorphism:</a:t>
            </a:r>
          </a:p>
          <a:p>
            <a:r>
              <a:rPr lang="en-US" dirty="0" smtClean="0"/>
              <a:t>Polymorphism means having many form</a:t>
            </a:r>
          </a:p>
          <a:p>
            <a:r>
              <a:rPr lang="en-US" dirty="0" smtClean="0"/>
              <a:t>Polymorphism can be achieved through function overloading and operator overloading</a:t>
            </a:r>
          </a:p>
          <a:p>
            <a:endParaRPr lang="en-US" dirty="0" smtClean="0"/>
          </a:p>
        </p:txBody>
      </p:sp>
    </p:spTree>
    <p:extLst>
      <p:ext uri="{BB962C8B-B14F-4D97-AF65-F5344CB8AC3E}">
        <p14:creationId xmlns:p14="http://schemas.microsoft.com/office/powerpoint/2010/main" val="3414397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19C372A5BD5F458755183069BD6B72" ma:contentTypeVersion="2" ma:contentTypeDescription="Create a new document." ma:contentTypeScope="" ma:versionID="bb193c81359a366585d1b91cd3a77f11">
  <xsd:schema xmlns:xsd="http://www.w3.org/2001/XMLSchema" xmlns:xs="http://www.w3.org/2001/XMLSchema" xmlns:p="http://schemas.microsoft.com/office/2006/metadata/properties" xmlns:ns2="b9db3915-83c4-4556-9e37-a38041f55b00" targetNamespace="http://schemas.microsoft.com/office/2006/metadata/properties" ma:root="true" ma:fieldsID="92753f116838042707765c279e438bad" ns2:_="">
    <xsd:import namespace="b9db3915-83c4-4556-9e37-a38041f55b0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b3915-83c4-4556-9e37-a38041f55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275ABA-6BBC-4C7A-AD26-1DE4260D7A2A}"/>
</file>

<file path=customXml/itemProps2.xml><?xml version="1.0" encoding="utf-8"?>
<ds:datastoreItem xmlns:ds="http://schemas.openxmlformats.org/officeDocument/2006/customXml" ds:itemID="{6182CFE3-F2C5-4F35-B8F7-00905B95E6DE}"/>
</file>

<file path=customXml/itemProps3.xml><?xml version="1.0" encoding="utf-8"?>
<ds:datastoreItem xmlns:ds="http://schemas.openxmlformats.org/officeDocument/2006/customXml" ds:itemID="{B947E2CE-5B6C-4213-BF99-F65E3C08D52B}"/>
</file>

<file path=docProps/app.xml><?xml version="1.0" encoding="utf-8"?>
<Properties xmlns="http://schemas.openxmlformats.org/officeDocument/2006/extended-properties" xmlns:vt="http://schemas.openxmlformats.org/officeDocument/2006/docPropsVTypes">
  <TotalTime>990</TotalTime>
  <Words>1289</Words>
  <Application>Microsoft Office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Object Oriented Programming in C++</vt:lpstr>
      <vt:lpstr>Chapter 1:</vt:lpstr>
      <vt:lpstr>Object Oriented Programming</vt:lpstr>
      <vt:lpstr>Characteristics of Object Oriented Programming</vt:lpstr>
      <vt:lpstr>Characteristics of Object Oriented Programming</vt:lpstr>
      <vt:lpstr>Characteristics of Object Oriented Programming</vt:lpstr>
      <vt:lpstr>Characteristics of Object Oriented Programming</vt:lpstr>
      <vt:lpstr>Characteristics of Object Oriented Programming</vt:lpstr>
      <vt:lpstr>Characteristics of Object Oriented Programming</vt:lpstr>
      <vt:lpstr>Characteristics of Object Oriented Programming</vt:lpstr>
      <vt:lpstr>A way of viewing the world:  Ram who lives in Kathmandu wants to send flowers to his grandfather who is in Pokhara.</vt:lpstr>
      <vt:lpstr>A way of viewing the world:</vt:lpstr>
      <vt:lpstr>A way of viewing the world:</vt:lpstr>
      <vt:lpstr>Community of agents helping delivery of flowers</vt:lpstr>
      <vt:lpstr>A way of viewing the world:</vt:lpstr>
      <vt:lpstr>A way of viewing the world:</vt:lpstr>
      <vt:lpstr>Class hierarchy</vt:lpstr>
      <vt:lpstr>Alan Kay’s Definition of Object Oriented Programming</vt:lpstr>
      <vt:lpstr>Computation as Simulation</vt:lpstr>
      <vt:lpstr>Coping with Complexity The non-linear behavior of complexity</vt:lpstr>
      <vt:lpstr>Abstraction</vt:lpstr>
      <vt:lpstr>Abstraction Mechanism</vt:lpstr>
      <vt:lpstr>Abstraction Mechanism</vt:lpstr>
      <vt:lpstr>PowerPoint Presentation</vt:lpstr>
      <vt:lpstr>Abstraction Mechanism</vt:lpstr>
      <vt:lpstr>PowerPoint Presentation</vt:lpstr>
      <vt:lpstr>Abstraction Mechanism</vt:lpstr>
      <vt:lpstr>PowerPoint Presentation</vt:lpstr>
      <vt:lpstr>Abstraction Mechanism</vt:lpstr>
      <vt:lpstr>Abstract data type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C++</dc:title>
  <dc:creator>Medhavi Rabina</dc:creator>
  <cp:lastModifiedBy>Medhavi Rabina</cp:lastModifiedBy>
  <cp:revision>65</cp:revision>
  <dcterms:created xsi:type="dcterms:W3CDTF">2020-09-12T10:47:34Z</dcterms:created>
  <dcterms:modified xsi:type="dcterms:W3CDTF">2020-09-22T02:55:45Z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0x010100A519C372A5BD5F458755183069BD6B72</vt:lpwstr>
  </property>
</Properties>
</file>