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73" r:id="rId3"/>
    <p:sldId id="274" r:id="rId4"/>
    <p:sldId id="288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9" r:id="rId19"/>
    <p:sldId id="290" r:id="rId20"/>
    <p:sldId id="291" r:id="rId21"/>
    <p:sldId id="259" r:id="rId22"/>
    <p:sldId id="260" r:id="rId23"/>
    <p:sldId id="256" r:id="rId24"/>
    <p:sldId id="257" r:id="rId25"/>
    <p:sldId id="258" r:id="rId26"/>
    <p:sldId id="261" r:id="rId27"/>
    <p:sldId id="262" r:id="rId28"/>
    <p:sldId id="263" r:id="rId29"/>
    <p:sldId id="264" r:id="rId30"/>
    <p:sldId id="265" r:id="rId31"/>
    <p:sldId id="266" r:id="rId32"/>
    <p:sldId id="267" r:id="rId33"/>
    <p:sldId id="268" r:id="rId34"/>
    <p:sldId id="269" r:id="rId35"/>
    <p:sldId id="270" r:id="rId36"/>
    <p:sldId id="27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4621"/>
  </p:normalViewPr>
  <p:slideViewPr>
    <p:cSldViewPr snapToGrid="0" snapToObjects="1">
      <p:cViewPr varScale="1">
        <p:scale>
          <a:sx n="110" d="100"/>
          <a:sy n="110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BA7A-6A80-DB40-9EE5-A7D5D3E978B7}" type="datetimeFigureOut">
              <a:rPr lang="en-US" smtClean="0"/>
              <a:t>12/23/16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A2CF-C2EC-544A-BF2B-C354B7528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34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BA7A-6A80-DB40-9EE5-A7D5D3E978B7}" type="datetimeFigureOut">
              <a:rPr lang="en-US" smtClean="0"/>
              <a:t>12/23/16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A2CF-C2EC-544A-BF2B-C354B7528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08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BA7A-6A80-DB40-9EE5-A7D5D3E978B7}" type="datetimeFigureOut">
              <a:rPr lang="en-US" smtClean="0"/>
              <a:t>12/23/16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A2CF-C2EC-544A-BF2B-C354B7528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20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BA7A-6A80-DB40-9EE5-A7D5D3E978B7}" type="datetimeFigureOut">
              <a:rPr lang="en-US" smtClean="0"/>
              <a:t>12/23/16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A2CF-C2EC-544A-BF2B-C354B7528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2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BA7A-6A80-DB40-9EE5-A7D5D3E978B7}" type="datetimeFigureOut">
              <a:rPr lang="en-US" smtClean="0"/>
              <a:t>12/23/16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A2CF-C2EC-544A-BF2B-C354B7528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4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BA7A-6A80-DB40-9EE5-A7D5D3E978B7}" type="datetimeFigureOut">
              <a:rPr lang="en-US" smtClean="0"/>
              <a:t>12/23/16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A2CF-C2EC-544A-BF2B-C354B7528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BA7A-6A80-DB40-9EE5-A7D5D3E978B7}" type="datetimeFigureOut">
              <a:rPr lang="en-US" smtClean="0"/>
              <a:t>12/23/16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A2CF-C2EC-544A-BF2B-C354B7528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9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BA7A-6A80-DB40-9EE5-A7D5D3E978B7}" type="datetimeFigureOut">
              <a:rPr lang="en-US" smtClean="0"/>
              <a:t>12/23/16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A2CF-C2EC-544A-BF2B-C354B7528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9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BA7A-6A80-DB40-9EE5-A7D5D3E978B7}" type="datetimeFigureOut">
              <a:rPr lang="en-US" smtClean="0"/>
              <a:t>12/23/16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A2CF-C2EC-544A-BF2B-C354B7528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6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BA7A-6A80-DB40-9EE5-A7D5D3E978B7}" type="datetimeFigureOut">
              <a:rPr lang="en-US" smtClean="0"/>
              <a:t>12/23/16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A2CF-C2EC-544A-BF2B-C354B7528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9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BA7A-6A80-DB40-9EE5-A7D5D3E978B7}" type="datetimeFigureOut">
              <a:rPr lang="en-US" smtClean="0"/>
              <a:t>12/23/16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A2CF-C2EC-544A-BF2B-C354B7528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3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FBA7A-6A80-DB40-9EE5-A7D5D3E978B7}" type="datetimeFigureOut">
              <a:rPr lang="en-US" smtClean="0"/>
              <a:t>12/23/16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1A2CF-C2EC-544A-BF2B-C354B7528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8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gi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gi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gi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98272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Local Area Network (LAN)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28800"/>
            <a:ext cx="9144000" cy="342900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charset="0"/>
              <a:buChar char="•"/>
            </a:pPr>
            <a:r>
              <a:rPr lang="en-US" dirty="0"/>
              <a:t>A local area network (</a:t>
            </a:r>
            <a:r>
              <a:rPr lang="en-US" b="1" dirty="0"/>
              <a:t>LAN</a:t>
            </a:r>
            <a:r>
              <a:rPr lang="en-US" dirty="0"/>
              <a:t>) is a group of computers and associated devices that share a common communications line or wireless link to a </a:t>
            </a:r>
            <a:r>
              <a:rPr lang="en-US" dirty="0" smtClean="0"/>
              <a:t>server.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/>
              <a:t> </a:t>
            </a:r>
            <a:r>
              <a:rPr lang="en-US" dirty="0" smtClean="0"/>
              <a:t>LAN connects </a:t>
            </a:r>
            <a:r>
              <a:rPr lang="en-US" dirty="0"/>
              <a:t>network devices over a relatively short </a:t>
            </a:r>
            <a:r>
              <a:rPr lang="en-US" dirty="0" smtClean="0"/>
              <a:t>distance.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/>
              <a:t>In TCP/IP networking, a LAN is often but not always implemented as a single IP </a:t>
            </a:r>
            <a:r>
              <a:rPr lang="en-US" dirty="0" smtClean="0"/>
              <a:t>subnet.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/>
              <a:t>LANs are also typically owned, controlled, and managed by a single person or organization</a:t>
            </a:r>
            <a:r>
              <a:rPr lang="en-US" dirty="0" smtClean="0"/>
              <a:t>.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Ethernet and Token ring are primarily used in LAN.</a:t>
            </a:r>
          </a:p>
        </p:txBody>
      </p:sp>
    </p:spTree>
    <p:extLst>
      <p:ext uri="{BB962C8B-B14F-4D97-AF65-F5344CB8AC3E}">
        <p14:creationId xmlns:p14="http://schemas.microsoft.com/office/powerpoint/2010/main" val="135897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 of Ring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Advantages: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Avoid data collision.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Server is not needed to control network connectivity between each workstation.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Additional workstations can be added without impacting the network performance.</a:t>
            </a:r>
          </a:p>
          <a:p>
            <a:pPr marL="0" indent="0">
              <a:buNone/>
            </a:pPr>
            <a:r>
              <a:rPr lang="en-US" dirty="0" smtClean="0"/>
              <a:t>Cons: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Slower than star topology as all data must pass through each workstation.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Entire network will be impacted if one workstation shuts down.</a:t>
            </a:r>
          </a:p>
        </p:txBody>
      </p:sp>
    </p:spTree>
    <p:extLst>
      <p:ext uri="{BB962C8B-B14F-4D97-AF65-F5344CB8AC3E}">
        <p14:creationId xmlns:p14="http://schemas.microsoft.com/office/powerpoint/2010/main" val="1320547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node connects to a central network device, like hub, switch or computer.</a:t>
            </a:r>
          </a:p>
          <a:p>
            <a:r>
              <a:rPr lang="en-US" dirty="0" smtClean="0"/>
              <a:t>The central device acts as a Server.</a:t>
            </a:r>
          </a:p>
          <a:p>
            <a:r>
              <a:rPr lang="en-US" dirty="0" smtClean="0"/>
              <a:t>Other peripheral devices are Clients.</a:t>
            </a:r>
          </a:p>
          <a:p>
            <a:r>
              <a:rPr lang="en-US" dirty="0" smtClean="0"/>
              <a:t>Most commonly used topology.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044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 Topology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18" y="1825625"/>
            <a:ext cx="7118430" cy="4351338"/>
          </a:xfrm>
        </p:spPr>
      </p:pic>
    </p:spTree>
    <p:extLst>
      <p:ext uri="{BB962C8B-B14F-4D97-AF65-F5344CB8AC3E}">
        <p14:creationId xmlns:p14="http://schemas.microsoft.com/office/powerpoint/2010/main" val="1867218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Pros:</a:t>
            </a:r>
          </a:p>
          <a:p>
            <a:pPr>
              <a:buFont typeface="Arial" charset="0"/>
              <a:buChar char="•"/>
            </a:pPr>
            <a:r>
              <a:rPr lang="en-US" dirty="0"/>
              <a:t>Centralized management of the network, through the use of the central computer, hub, or switch.</a:t>
            </a:r>
          </a:p>
          <a:p>
            <a:pPr>
              <a:buFont typeface="Arial" charset="0"/>
              <a:buChar char="•"/>
            </a:pPr>
            <a:r>
              <a:rPr lang="en-US" dirty="0"/>
              <a:t>Easy to add another computer to the network.</a:t>
            </a:r>
          </a:p>
          <a:p>
            <a:pPr>
              <a:buFont typeface="Arial" charset="0"/>
              <a:buChar char="•"/>
            </a:pPr>
            <a:r>
              <a:rPr lang="en-US" dirty="0"/>
              <a:t>If one computer on the network fails, the rest of the network continues to function normally.</a:t>
            </a:r>
          </a:p>
          <a:p>
            <a:pPr marL="0" indent="0">
              <a:buNone/>
            </a:pPr>
            <a:r>
              <a:rPr lang="en-US" dirty="0" smtClean="0"/>
              <a:t>Cons:</a:t>
            </a:r>
          </a:p>
          <a:p>
            <a:pPr>
              <a:buFont typeface="Arial" charset="0"/>
              <a:buChar char="•"/>
            </a:pPr>
            <a:r>
              <a:rPr lang="en-US" dirty="0"/>
              <a:t>Can have a higher cost to implement, especially when using a switch or router as the central network device.</a:t>
            </a:r>
          </a:p>
          <a:p>
            <a:r>
              <a:rPr lang="en-US" dirty="0"/>
              <a:t>The central network device determines the performance and number of nodes the network can handle.</a:t>
            </a:r>
          </a:p>
          <a:p>
            <a:r>
              <a:rPr lang="en-US" dirty="0"/>
              <a:t>If the central computer, hub, or switch fails, the entire network goes down and all computers are disconnected from the network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32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hybrid topology is a type of network topology that uses two or more other network topologies, including bus topology, mesh topology, ring topology, star topology, and tree topology.</a:t>
            </a:r>
          </a:p>
        </p:txBody>
      </p:sp>
    </p:spTree>
    <p:extLst>
      <p:ext uri="{BB962C8B-B14F-4D97-AF65-F5344CB8AC3E}">
        <p14:creationId xmlns:p14="http://schemas.microsoft.com/office/powerpoint/2010/main" val="853153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Topology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217" y="1825625"/>
            <a:ext cx="7443565" cy="4351338"/>
          </a:xfrm>
        </p:spPr>
      </p:pic>
    </p:spTree>
    <p:extLst>
      <p:ext uri="{BB962C8B-B14F-4D97-AF65-F5344CB8AC3E}">
        <p14:creationId xmlns:p14="http://schemas.microsoft.com/office/powerpoint/2010/main" val="1049829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Mesh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network setup where each computer and network device is interconnected with one </a:t>
            </a:r>
            <a:r>
              <a:rPr lang="en-US" dirty="0" smtClean="0"/>
              <a:t>another.</a:t>
            </a:r>
          </a:p>
          <a:p>
            <a:r>
              <a:rPr lang="en-US" dirty="0" smtClean="0"/>
              <a:t>Allows </a:t>
            </a:r>
            <a:r>
              <a:rPr lang="en-US" dirty="0"/>
              <a:t>most transmissions to be distributed, even if one of the connections go down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is difficult and expensive to have redundant connection to every computer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Commonly used in wireless network.</a:t>
            </a:r>
          </a:p>
          <a:p>
            <a:r>
              <a:rPr lang="en-US" dirty="0" smtClean="0"/>
              <a:t>Full Mesh :</a:t>
            </a:r>
            <a:r>
              <a:rPr lang="en-US" dirty="0"/>
              <a:t>every computer in the network has a connection to each of the other computers in that network</a:t>
            </a:r>
            <a:r>
              <a:rPr lang="en-US" dirty="0" smtClean="0"/>
              <a:t>.</a:t>
            </a:r>
          </a:p>
          <a:p>
            <a:r>
              <a:rPr lang="en-US" dirty="0" smtClean="0"/>
              <a:t>Partial Mesh: </a:t>
            </a:r>
            <a:r>
              <a:rPr lang="en-US" dirty="0"/>
              <a:t>at least two of the computers in the network have connections to multiple other computers in that network.</a:t>
            </a:r>
          </a:p>
        </p:txBody>
      </p:sp>
    </p:spTree>
    <p:extLst>
      <p:ext uri="{BB962C8B-B14F-4D97-AF65-F5344CB8AC3E}">
        <p14:creationId xmlns:p14="http://schemas.microsoft.com/office/powerpoint/2010/main" val="136028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Mesh </a:t>
            </a:r>
            <a:r>
              <a:rPr lang="en-US" dirty="0" smtClean="0"/>
              <a:t>Topology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167" y="1825625"/>
            <a:ext cx="6973935" cy="4351338"/>
          </a:xfrm>
        </p:spPr>
      </p:pic>
    </p:spTree>
    <p:extLst>
      <p:ext uri="{BB962C8B-B14F-4D97-AF65-F5344CB8AC3E}">
        <p14:creationId xmlns:p14="http://schemas.microsoft.com/office/powerpoint/2010/main" val="443453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wide area network (WAN) is a geographically distributed private telecommunications </a:t>
            </a:r>
            <a:r>
              <a:rPr lang="en-US" dirty="0" smtClean="0"/>
              <a:t>network</a:t>
            </a:r>
            <a:r>
              <a:rPr lang="en-US" dirty="0"/>
              <a:t> that interconnects multiple local area networks </a:t>
            </a:r>
            <a:r>
              <a:rPr lang="en-US" dirty="0" smtClean="0"/>
              <a:t>(LANS).</a:t>
            </a:r>
          </a:p>
          <a:p>
            <a:r>
              <a:rPr lang="en-US" dirty="0"/>
              <a:t>WAN </a:t>
            </a:r>
            <a:r>
              <a:rPr lang="en-US" dirty="0" smtClean="0"/>
              <a:t>connections </a:t>
            </a:r>
            <a:r>
              <a:rPr lang="en-US" dirty="0"/>
              <a:t>can include wired and wireless technologies</a:t>
            </a:r>
            <a:r>
              <a:rPr lang="en-US" dirty="0" smtClean="0"/>
              <a:t>.</a:t>
            </a:r>
          </a:p>
          <a:p>
            <a:r>
              <a:rPr lang="en-US" dirty="0"/>
              <a:t>WAN infrastructure may be privately owned or leased as a service from a third-party service provider, such as a </a:t>
            </a:r>
            <a:r>
              <a:rPr lang="en-US" dirty="0" smtClean="0"/>
              <a:t>telecommunication</a:t>
            </a:r>
            <a:r>
              <a:rPr lang="en-US" u="sng" dirty="0" smtClean="0"/>
              <a:t> </a:t>
            </a:r>
            <a:r>
              <a:rPr lang="en-US" dirty="0" smtClean="0"/>
              <a:t>carrier, </a:t>
            </a:r>
            <a:r>
              <a:rPr lang="en-US" dirty="0"/>
              <a:t>internet service provider, private IP network operator or cable company.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490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VAN (Value Added Network)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private network provider hired by a company to facilitate electronic data interchange (EDI) and/or provide other network services such as message </a:t>
            </a:r>
            <a:r>
              <a:rPr lang="en-US" dirty="0" smtClean="0"/>
              <a:t>encryption</a:t>
            </a:r>
            <a:r>
              <a:rPr lang="en-US" dirty="0"/>
              <a:t>, secure email and management reporting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194613"/>
            <a:ext cx="7607300" cy="263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7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LAN (WLAN)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WLAN allows a mobile user to connect to a local server using radio connection.</a:t>
            </a:r>
          </a:p>
          <a:p>
            <a:r>
              <a:rPr lang="en-US" dirty="0" smtClean="0"/>
              <a:t>IEEE 802.11</a:t>
            </a:r>
          </a:p>
          <a:p>
            <a:r>
              <a:rPr lang="en-US" dirty="0" smtClean="0"/>
              <a:t>Uses Ethernet protocol and CSMA/CA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7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VPN (Virtual Private Network)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is a network that is constructed using public wires — usually the Internet — to connect to a private network, such as a company's internal network. </a:t>
            </a:r>
            <a:endParaRPr lang="en-US" dirty="0" smtClean="0"/>
          </a:p>
          <a:p>
            <a:r>
              <a:rPr lang="en-US" dirty="0"/>
              <a:t>A </a:t>
            </a:r>
            <a:r>
              <a:rPr lang="en-US" dirty="0" smtClean="0"/>
              <a:t>VPN</a:t>
            </a:r>
            <a:r>
              <a:rPr lang="en-US" dirty="0"/>
              <a:t> client on one computer connects to a VPN server on another computer and by using </a:t>
            </a:r>
            <a:r>
              <a:rPr lang="en-US" dirty="0" smtClean="0"/>
              <a:t>encryption.</a:t>
            </a:r>
          </a:p>
          <a:p>
            <a:r>
              <a:rPr lang="en-US" dirty="0" smtClean="0"/>
              <a:t>It is cost effective.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210" y="4097438"/>
            <a:ext cx="4904290" cy="251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7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1148"/>
            <a:ext cx="9144000" cy="71561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Circuit Switching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16765"/>
            <a:ext cx="9144000" cy="3641035"/>
          </a:xfrm>
        </p:spPr>
        <p:txBody>
          <a:bodyPr/>
          <a:lstStyle/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Primarily used in Telephone network.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End to End circuit (path)  is first reserved using a separate signaling protocol.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Data transfer proceeds only after the path is established.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All </a:t>
            </a:r>
            <a:r>
              <a:rPr lang="en-US" dirty="0"/>
              <a:t>data of that session passes through the same circuit </a:t>
            </a:r>
            <a:endParaRPr lang="en-US" dirty="0" smtClean="0"/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No </a:t>
            </a:r>
            <a:r>
              <a:rPr lang="en-US" dirty="0"/>
              <a:t>other user can use this circuit till this session is </a:t>
            </a:r>
            <a:r>
              <a:rPr lang="en-US" dirty="0" smtClean="0"/>
              <a:t>completed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No </a:t>
            </a:r>
            <a:r>
              <a:rPr lang="en-US" dirty="0"/>
              <a:t>signaling information is sent along with the </a:t>
            </a:r>
            <a:r>
              <a:rPr lang="en-US" dirty="0" smtClean="0"/>
              <a:t>data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Circuit </a:t>
            </a:r>
            <a:r>
              <a:rPr lang="en-US" dirty="0"/>
              <a:t>is released after data transfer using the signaling protocol</a:t>
            </a:r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3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Circuit Switching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17" y="1851375"/>
            <a:ext cx="9859618" cy="4176344"/>
          </a:xfrm>
        </p:spPr>
      </p:pic>
    </p:spTree>
    <p:extLst>
      <p:ext uri="{BB962C8B-B14F-4D97-AF65-F5344CB8AC3E}">
        <p14:creationId xmlns:p14="http://schemas.microsoft.com/office/powerpoint/2010/main" val="20009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124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Packet Switching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34817"/>
            <a:ext cx="9144000" cy="3617844"/>
          </a:xfrm>
        </p:spPr>
        <p:txBody>
          <a:bodyPr/>
          <a:lstStyle/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Refers to protocol where messages are divided into packets before transmission.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Each packet is transmitted independently &amp; can follow different route to its destination.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Once all packets are received, they are recompiled to form the original messages.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WAN, TCP-IP, Frame-relay etc. are based on packets switching.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It is mostly used for transmitting data that can withstand delay such as e-mail msgs and webpages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2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670" y="365125"/>
            <a:ext cx="10320130" cy="854075"/>
          </a:xfrm>
        </p:spPr>
        <p:txBody>
          <a:bodyPr/>
          <a:lstStyle/>
          <a:p>
            <a:r>
              <a:rPr lang="en-US" dirty="0" smtClean="0"/>
              <a:t>Packet Header Format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817" y="1654386"/>
            <a:ext cx="8335618" cy="4309091"/>
          </a:xfrm>
        </p:spPr>
      </p:pic>
    </p:spTree>
    <p:extLst>
      <p:ext uri="{BB962C8B-B14F-4D97-AF65-F5344CB8AC3E}">
        <p14:creationId xmlns:p14="http://schemas.microsoft.com/office/powerpoint/2010/main" val="170125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3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Packet Switching Network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127" y="1510748"/>
            <a:ext cx="9483916" cy="4343158"/>
          </a:xfrm>
        </p:spPr>
      </p:pic>
    </p:spTree>
    <p:extLst>
      <p:ext uri="{BB962C8B-B14F-4D97-AF65-F5344CB8AC3E}">
        <p14:creationId xmlns:p14="http://schemas.microsoft.com/office/powerpoint/2010/main" val="180958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9118"/>
          </a:xfrm>
        </p:spPr>
        <p:txBody>
          <a:bodyPr/>
          <a:lstStyle/>
          <a:p>
            <a:r>
              <a:rPr lang="en-US" dirty="0" smtClean="0"/>
              <a:t>Frame Relay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4243"/>
            <a:ext cx="10515600" cy="466476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Frame relay is a packet switching technology for connecting network points in WAN.</a:t>
            </a:r>
          </a:p>
          <a:p>
            <a:r>
              <a:rPr lang="en-US" dirty="0" smtClean="0"/>
              <a:t>It is connection oriented data service and establish virtual circuit between end points.</a:t>
            </a:r>
          </a:p>
          <a:p>
            <a:r>
              <a:rPr lang="en-US" dirty="0"/>
              <a:t>In order for a frame relay WAN to transmit data, data terminal equipment (DTE) and data circuit-terminating equipment (DCE) are </a:t>
            </a:r>
            <a:r>
              <a:rPr lang="en-US" dirty="0" smtClean="0"/>
              <a:t>required.</a:t>
            </a:r>
          </a:p>
          <a:p>
            <a:r>
              <a:rPr lang="en-US" dirty="0"/>
              <a:t>Frame relay transmits packets at </a:t>
            </a:r>
            <a:r>
              <a:rPr lang="en-US" dirty="0" smtClean="0"/>
              <a:t>the data link layer of </a:t>
            </a:r>
            <a:r>
              <a:rPr lang="en-US" dirty="0"/>
              <a:t>the Open </a:t>
            </a:r>
            <a:r>
              <a:rPr lang="en-US" dirty="0" smtClean="0"/>
              <a:t>Systems </a:t>
            </a:r>
            <a:r>
              <a:rPr lang="en-US" dirty="0"/>
              <a:t>Interconnection </a:t>
            </a:r>
            <a:r>
              <a:rPr lang="en-US" dirty="0" smtClean="0"/>
              <a:t>OSI model.</a:t>
            </a:r>
          </a:p>
          <a:p>
            <a:r>
              <a:rPr lang="en-US" dirty="0" smtClean="0"/>
              <a:t>Frame relay does not perform error correction.</a:t>
            </a:r>
          </a:p>
          <a:p>
            <a:r>
              <a:rPr lang="en-US" dirty="0" smtClean="0"/>
              <a:t>It can communicate at transmission speed of 1.54 Mbps (max 45Mbps)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78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Fiber Distributed Data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FDDI </a:t>
            </a:r>
            <a:r>
              <a:rPr lang="en-US" dirty="0" smtClean="0"/>
              <a:t> </a:t>
            </a:r>
            <a:r>
              <a:rPr lang="en-US" dirty="0"/>
              <a:t>is a set </a:t>
            </a:r>
            <a:r>
              <a:rPr lang="en-US" dirty="0" smtClean="0"/>
              <a:t>of ANSI and</a:t>
            </a:r>
            <a:r>
              <a:rPr lang="en-US" dirty="0"/>
              <a:t> </a:t>
            </a:r>
            <a:r>
              <a:rPr lang="en-US" u="sng" dirty="0" smtClean="0"/>
              <a:t>ISO</a:t>
            </a:r>
            <a:r>
              <a:rPr lang="en-US" dirty="0"/>
              <a:t> standards for data transmission on </a:t>
            </a:r>
            <a:r>
              <a:rPr lang="en-US" u="sng" dirty="0" smtClean="0"/>
              <a:t>fiber optic </a:t>
            </a:r>
            <a:r>
              <a:rPr lang="en-US" dirty="0"/>
              <a:t> </a:t>
            </a:r>
            <a:r>
              <a:rPr lang="en-US" dirty="0" smtClean="0"/>
              <a:t>lines.</a:t>
            </a:r>
          </a:p>
          <a:p>
            <a:r>
              <a:rPr lang="en-US" dirty="0" smtClean="0"/>
              <a:t>It is mostly used in </a:t>
            </a:r>
            <a:r>
              <a:rPr lang="en-US" dirty="0"/>
              <a:t>a local area network (LAN) that can extend in range up to 200 km (124 miles).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FDDI protocol is based on the </a:t>
            </a:r>
            <a:r>
              <a:rPr lang="en-US" u="sng" dirty="0" smtClean="0"/>
              <a:t>token ring</a:t>
            </a:r>
            <a:r>
              <a:rPr lang="en-US" dirty="0"/>
              <a:t> protocol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 addition to being large geographically, an FDDI local area network can support thousands of users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has a bandwidth of 100 Mbps</a:t>
            </a:r>
          </a:p>
        </p:txBody>
      </p:sp>
    </p:spTree>
    <p:extLst>
      <p:ext uri="{BB962C8B-B14F-4D97-AF65-F5344CB8AC3E}">
        <p14:creationId xmlns:p14="http://schemas.microsoft.com/office/powerpoint/2010/main" val="197046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5623"/>
          </a:xfrm>
        </p:spPr>
        <p:txBody>
          <a:bodyPr/>
          <a:lstStyle/>
          <a:p>
            <a:r>
              <a:rPr lang="en-US" dirty="0" smtClean="0"/>
              <a:t>FDDI </a:t>
            </a:r>
            <a:r>
              <a:rPr lang="en-US" smtClean="0"/>
              <a:t>LAN Configuration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4026"/>
            <a:ext cx="10373139" cy="4364252"/>
          </a:xfrm>
        </p:spPr>
      </p:pic>
    </p:spTree>
    <p:extLst>
      <p:ext uri="{BB962C8B-B14F-4D97-AF65-F5344CB8AC3E}">
        <p14:creationId xmlns:p14="http://schemas.microsoft.com/office/powerpoint/2010/main" val="198587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Transfer Mode (ATM)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ATM </a:t>
            </a:r>
            <a:r>
              <a:rPr lang="en-US" dirty="0"/>
              <a:t>is a switching technique used by telecommunication networks that uses asynchronous time-division multiplexing to encode data into small, fixed-sized cells. </a:t>
            </a:r>
            <a:endParaRPr lang="en-US" dirty="0" smtClean="0"/>
          </a:p>
          <a:p>
            <a:r>
              <a:rPr lang="en-US" dirty="0" smtClean="0"/>
              <a:t>ATM divides digital data into 53 byte cells and transmits over physical medium.</a:t>
            </a:r>
          </a:p>
          <a:p>
            <a:r>
              <a:rPr lang="en-US" dirty="0" smtClean="0"/>
              <a:t>It is designed to be easily implemented by hardware rather than software.</a:t>
            </a:r>
          </a:p>
          <a:p>
            <a:r>
              <a:rPr lang="en-US" dirty="0" smtClean="0"/>
              <a:t>It creates virtual connection for packet transmission which </a:t>
            </a:r>
            <a:r>
              <a:rPr lang="en-US" dirty="0" err="1" smtClean="0"/>
              <a:t>disappers</a:t>
            </a:r>
            <a:r>
              <a:rPr lang="en-US" dirty="0" smtClean="0"/>
              <a:t> on completion.</a:t>
            </a:r>
          </a:p>
        </p:txBody>
      </p:sp>
    </p:spTree>
    <p:extLst>
      <p:ext uri="{BB962C8B-B14F-4D97-AF65-F5344CB8AC3E}">
        <p14:creationId xmlns:p14="http://schemas.microsoft.com/office/powerpoint/2010/main" val="48542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wireless technology standard for exchanging data over short distances from fixed or mobile devices.</a:t>
            </a:r>
          </a:p>
          <a:p>
            <a:r>
              <a:rPr lang="en-US" dirty="0" smtClean="0"/>
              <a:t>Uses short wave UHF radio waves (2.4 to 2.485 GHz)</a:t>
            </a:r>
          </a:p>
          <a:p>
            <a:r>
              <a:rPr lang="en-US" dirty="0" smtClean="0"/>
              <a:t>Used in building personal area network (PAN)</a:t>
            </a:r>
          </a:p>
          <a:p>
            <a:r>
              <a:rPr lang="en-US" dirty="0" smtClean="0"/>
              <a:t>Bandwidth of around 800 Kbps</a:t>
            </a:r>
          </a:p>
          <a:p>
            <a:r>
              <a:rPr lang="en-US" dirty="0" smtClean="0"/>
              <a:t>Low cost</a:t>
            </a:r>
          </a:p>
          <a:p>
            <a:r>
              <a:rPr lang="en-US" dirty="0" smtClean="0"/>
              <a:t>Range of </a:t>
            </a:r>
            <a:r>
              <a:rPr lang="en-US" dirty="0" err="1" smtClean="0"/>
              <a:t>approx</a:t>
            </a:r>
            <a:r>
              <a:rPr lang="en-US" dirty="0" smtClean="0"/>
              <a:t> 100 meters or 328 feet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11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provides support for data, video and voice transmissions on one transmission line.</a:t>
            </a:r>
          </a:p>
          <a:p>
            <a:r>
              <a:rPr lang="en-US" dirty="0" smtClean="0"/>
              <a:t>It allows almost unlimited bandwidth on demand.</a:t>
            </a:r>
          </a:p>
          <a:p>
            <a:r>
              <a:rPr lang="en-US" dirty="0" smtClean="0"/>
              <a:t>ATM  currently requires fiber optic cable.</a:t>
            </a:r>
          </a:p>
          <a:p>
            <a:r>
              <a:rPr lang="en-US" dirty="0" smtClean="0"/>
              <a:t>It can transmit up to 2.5 gigabits per second.</a:t>
            </a:r>
          </a:p>
          <a:p>
            <a:r>
              <a:rPr lang="en-US" dirty="0" smtClean="0"/>
              <a:t>It is more expensive than ISDN and DSL.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89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ATM Cell Format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04" y="2470944"/>
            <a:ext cx="7301948" cy="3060700"/>
          </a:xfrm>
        </p:spPr>
      </p:pic>
    </p:spTree>
    <p:extLst>
      <p:ext uri="{BB962C8B-B14F-4D97-AF65-F5344CB8AC3E}">
        <p14:creationId xmlns:p14="http://schemas.microsoft.com/office/powerpoint/2010/main" val="139245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Switched Hub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used to boost LAN.</a:t>
            </a:r>
          </a:p>
          <a:p>
            <a:r>
              <a:rPr lang="en-US" dirty="0" smtClean="0"/>
              <a:t>It can turn small LANs into one big LAN.</a:t>
            </a:r>
          </a:p>
          <a:p>
            <a:r>
              <a:rPr lang="en-US" dirty="0" smtClean="0"/>
              <a:t>No need to re-wire or change adapters.</a:t>
            </a:r>
          </a:p>
          <a:p>
            <a:r>
              <a:rPr lang="en-US" dirty="0" smtClean="0"/>
              <a:t>It allows us to add ATM-like packet switching capability to any existing LAN.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897243"/>
            <a:ext cx="3488635" cy="232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9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750" y="2269114"/>
            <a:ext cx="6493564" cy="3133586"/>
          </a:xfrm>
        </p:spPr>
      </p:pic>
    </p:spTree>
    <p:extLst>
      <p:ext uri="{BB962C8B-B14F-4D97-AF65-F5344CB8AC3E}">
        <p14:creationId xmlns:p14="http://schemas.microsoft.com/office/powerpoint/2010/main" val="71959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Optical Network (SONET)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SONET is an interface standard for transporting digital signal over fiber optic links.</a:t>
            </a:r>
          </a:p>
          <a:p>
            <a:r>
              <a:rPr lang="en-US" dirty="0" smtClean="0"/>
              <a:t>It allows transmission of multiple digital data stream over optical fiber using LASER or LED.</a:t>
            </a:r>
          </a:p>
          <a:p>
            <a:r>
              <a:rPr lang="en-US" dirty="0" smtClean="0"/>
              <a:t>Lower data rates can also be transferred using electrical interfaces.</a:t>
            </a:r>
          </a:p>
          <a:p>
            <a:r>
              <a:rPr lang="en-US" dirty="0" smtClean="0"/>
              <a:t>It defines optical line rates known as OC.</a:t>
            </a:r>
          </a:p>
          <a:p>
            <a:r>
              <a:rPr lang="en-US" dirty="0" smtClean="0"/>
              <a:t>Base rate of OC-1 is 51.84 Mbps.</a:t>
            </a:r>
          </a:p>
        </p:txBody>
      </p:sp>
    </p:spTree>
    <p:extLst>
      <p:ext uri="{BB962C8B-B14F-4D97-AF65-F5344CB8AC3E}">
        <p14:creationId xmlns:p14="http://schemas.microsoft.com/office/powerpoint/2010/main" val="9545119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SONET Network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277" y="1850319"/>
            <a:ext cx="8150087" cy="4126411"/>
          </a:xfrm>
        </p:spPr>
      </p:pic>
    </p:spTree>
    <p:extLst>
      <p:ext uri="{BB962C8B-B14F-4D97-AF65-F5344CB8AC3E}">
        <p14:creationId xmlns:p14="http://schemas.microsoft.com/office/powerpoint/2010/main" val="17562087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 Carrier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digital system that defines circuit that operates at different rates.</a:t>
            </a:r>
          </a:p>
          <a:p>
            <a:r>
              <a:rPr lang="en-US" dirty="0" smtClean="0"/>
              <a:t>This system uses 4 wires and provides duplex capability.</a:t>
            </a:r>
          </a:p>
          <a:p>
            <a:r>
              <a:rPr lang="en-US" dirty="0" smtClean="0"/>
              <a:t>Wires could be twisted pair cable, coaxial cable or optical fiber.</a:t>
            </a:r>
          </a:p>
          <a:p>
            <a:r>
              <a:rPr lang="en-US" dirty="0" smtClean="0"/>
              <a:t>T1 consists of 24 channels each having bandwidth of 64Kbps.</a:t>
            </a:r>
          </a:p>
          <a:p>
            <a:r>
              <a:rPr lang="en-US" dirty="0" smtClean="0"/>
              <a:t>In T1 voice or data is sampled at 8000 samples per second.</a:t>
            </a:r>
          </a:p>
          <a:p>
            <a:r>
              <a:rPr lang="en-US" dirty="0" smtClean="0"/>
              <a:t>Used in Japan and North America.</a:t>
            </a:r>
          </a:p>
          <a:p>
            <a:r>
              <a:rPr lang="en-US" dirty="0" smtClean="0"/>
              <a:t>T1 (24 ch,1.544 Mbps), T2 (96 </a:t>
            </a:r>
            <a:r>
              <a:rPr lang="en-US" dirty="0" err="1" smtClean="0"/>
              <a:t>ch</a:t>
            </a:r>
            <a:r>
              <a:rPr lang="en-US" dirty="0" smtClean="0"/>
              <a:t>, 6.312 Mbps), T3 (44.736 Mbps, 672 </a:t>
            </a:r>
            <a:r>
              <a:rPr lang="en-US" dirty="0" err="1" smtClean="0"/>
              <a:t>ch</a:t>
            </a:r>
            <a:r>
              <a:rPr lang="en-US" smtClean="0"/>
              <a:t>)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770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PABX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 Automatic Branch Exchange</a:t>
            </a:r>
          </a:p>
          <a:p>
            <a:r>
              <a:rPr lang="en-US" dirty="0" smtClean="0"/>
              <a:t>Automatic </a:t>
            </a:r>
            <a:r>
              <a:rPr lang="en-US" dirty="0"/>
              <a:t>telephone switching system within a private enterprise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Originally, such systems - called private branch exchanges (PBX) - required the use of a live operator.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391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Topological</a:t>
            </a:r>
            <a:r>
              <a:rPr lang="en-US" dirty="0"/>
              <a:t> structure of a network and may be depicted physically or logically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the arrangement of various elements of computer network </a:t>
            </a:r>
          </a:p>
          <a:p>
            <a:r>
              <a:rPr lang="en-US" dirty="0" smtClean="0"/>
              <a:t>There are two ways of defining network geometry : the physical topology and the logical topology (signal topology)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856" y="4340506"/>
            <a:ext cx="4502552" cy="180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4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bus network is a network topology in which nodes are directly connected to a common linear (or branched) half-duplex link called a bus</a:t>
            </a:r>
            <a:r>
              <a:rPr lang="en-US" dirty="0" smtClean="0"/>
              <a:t>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904" y="2974694"/>
            <a:ext cx="7604567" cy="370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36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Advantages/Disadvantages of Bus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Advantages: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Works well for a small network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Easiest topology to design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Requires less cable length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Disadvantages: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Difficult to identify problem if the whole network goes down.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Not suitable for large network.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Additional devices slow the network down.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/>
              <a:t>If a main cable is damaged, the network fails or splits into two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09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omputer </a:t>
            </a:r>
            <a:r>
              <a:rPr lang="en-US" dirty="0"/>
              <a:t>network configuration where the devices are connected to each other in a circular </a:t>
            </a:r>
            <a:r>
              <a:rPr lang="en-US" dirty="0" smtClean="0"/>
              <a:t>shape.</a:t>
            </a:r>
          </a:p>
          <a:p>
            <a:r>
              <a:rPr lang="en-US" dirty="0"/>
              <a:t>Each </a:t>
            </a:r>
            <a:r>
              <a:rPr lang="en-US" dirty="0" smtClean="0"/>
              <a:t>packet is </a:t>
            </a:r>
            <a:r>
              <a:rPr lang="en-US" dirty="0"/>
              <a:t>sent around the ring until it reaches its final </a:t>
            </a:r>
            <a:r>
              <a:rPr lang="en-US" dirty="0" smtClean="0"/>
              <a:t>destination.</a:t>
            </a:r>
          </a:p>
          <a:p>
            <a:r>
              <a:rPr lang="en-US" dirty="0" smtClean="0"/>
              <a:t>Used in both LAN and WAN.</a:t>
            </a:r>
          </a:p>
          <a:p>
            <a:r>
              <a:rPr lang="en-US" dirty="0" smtClean="0"/>
              <a:t>Data flows in one direction to avoid collision.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548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 Topology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86" y="1825625"/>
            <a:ext cx="6956384" cy="4351338"/>
          </a:xfrm>
        </p:spPr>
      </p:pic>
    </p:spTree>
    <p:extLst>
      <p:ext uri="{BB962C8B-B14F-4D97-AF65-F5344CB8AC3E}">
        <p14:creationId xmlns:p14="http://schemas.microsoft.com/office/powerpoint/2010/main" val="1790598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1092</Words>
  <Application>Microsoft Macintosh PowerPoint</Application>
  <PresentationFormat>Widescreen</PresentationFormat>
  <Paragraphs>152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Calibri</vt:lpstr>
      <vt:lpstr>Calibri Light</vt:lpstr>
      <vt:lpstr>Arial</vt:lpstr>
      <vt:lpstr>Office Theme</vt:lpstr>
      <vt:lpstr>Local Area Network (LAN)</vt:lpstr>
      <vt:lpstr>Wireless LAN (WLAN)</vt:lpstr>
      <vt:lpstr>Bluetooth</vt:lpstr>
      <vt:lpstr>PABX</vt:lpstr>
      <vt:lpstr>Network Topology</vt:lpstr>
      <vt:lpstr>Bus Topology</vt:lpstr>
      <vt:lpstr>Advantages/Disadvantages of Bus Topology</vt:lpstr>
      <vt:lpstr>Ring Topology</vt:lpstr>
      <vt:lpstr>Ring Topology</vt:lpstr>
      <vt:lpstr>Pros and Cons of Ring Topology</vt:lpstr>
      <vt:lpstr>Star Topology</vt:lpstr>
      <vt:lpstr>Star Topology</vt:lpstr>
      <vt:lpstr>Pros and Cons </vt:lpstr>
      <vt:lpstr>Hybrid Topology</vt:lpstr>
      <vt:lpstr>Hybrid Topology</vt:lpstr>
      <vt:lpstr>Mesh Topology</vt:lpstr>
      <vt:lpstr>Mesh Topology</vt:lpstr>
      <vt:lpstr>WAN</vt:lpstr>
      <vt:lpstr>VAN (Value Added Network)</vt:lpstr>
      <vt:lpstr>VPN (Virtual Private Network)</vt:lpstr>
      <vt:lpstr>Circuit Switching</vt:lpstr>
      <vt:lpstr>Overview Circuit Switching</vt:lpstr>
      <vt:lpstr>Packet Switching</vt:lpstr>
      <vt:lpstr>Packet Header Format</vt:lpstr>
      <vt:lpstr>Packet Switching Network </vt:lpstr>
      <vt:lpstr>Frame Relay</vt:lpstr>
      <vt:lpstr>Fiber Distributed Data Interface</vt:lpstr>
      <vt:lpstr>FDDI LAN Configuration</vt:lpstr>
      <vt:lpstr>Asynchronous Transfer Mode (ATM)</vt:lpstr>
      <vt:lpstr>ATM</vt:lpstr>
      <vt:lpstr>ATM Cell Format</vt:lpstr>
      <vt:lpstr>Switched Hub </vt:lpstr>
      <vt:lpstr>PowerPoint Presentation</vt:lpstr>
      <vt:lpstr>Synchronous Optical Network (SONET)</vt:lpstr>
      <vt:lpstr>SONET Network</vt:lpstr>
      <vt:lpstr>T- Carrier System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Switching</dc:title>
  <dc:creator>Microsoft Office User</dc:creator>
  <cp:lastModifiedBy>Microsoft Office User</cp:lastModifiedBy>
  <cp:revision>18</cp:revision>
  <dcterms:created xsi:type="dcterms:W3CDTF">2016-12-21T02:17:35Z</dcterms:created>
  <dcterms:modified xsi:type="dcterms:W3CDTF">2016-12-23T00:39:59Z</dcterms:modified>
</cp:coreProperties>
</file>