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66"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92868"/>
  </p:normalViewPr>
  <p:slideViewPr>
    <p:cSldViewPr snapToGrid="0" snapToObjects="1">
      <p:cViewPr varScale="1">
        <p:scale>
          <a:sx n="102" d="100"/>
          <a:sy n="102" d="100"/>
        </p:scale>
        <p:origin x="8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186236-AF2E-EF4B-B593-D175B498AD8B}" type="datetimeFigureOut">
              <a:rPr lang="en-US" smtClean="0"/>
              <a:t>4/6/17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AA781-5BCE-0945-8E73-337439B66993}" type="slidenum">
              <a:rPr lang="en-US" smtClean="0"/>
              <a:t>‹#›</a:t>
            </a:fld>
            <a:endParaRPr lang="en-US"/>
          </a:p>
        </p:txBody>
      </p:sp>
    </p:spTree>
    <p:extLst>
      <p:ext uri="{BB962C8B-B14F-4D97-AF65-F5344CB8AC3E}">
        <p14:creationId xmlns:p14="http://schemas.microsoft.com/office/powerpoint/2010/main" val="2035725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186236-AF2E-EF4B-B593-D175B498AD8B}" type="datetimeFigureOut">
              <a:rPr lang="en-US" smtClean="0"/>
              <a:t>4/6/17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AA781-5BCE-0945-8E73-337439B66993}" type="slidenum">
              <a:rPr lang="en-US" smtClean="0"/>
              <a:t>‹#›</a:t>
            </a:fld>
            <a:endParaRPr lang="en-US"/>
          </a:p>
        </p:txBody>
      </p:sp>
    </p:spTree>
    <p:extLst>
      <p:ext uri="{BB962C8B-B14F-4D97-AF65-F5344CB8AC3E}">
        <p14:creationId xmlns:p14="http://schemas.microsoft.com/office/powerpoint/2010/main" val="838513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186236-AF2E-EF4B-B593-D175B498AD8B}" type="datetimeFigureOut">
              <a:rPr lang="en-US" smtClean="0"/>
              <a:t>4/6/17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AA781-5BCE-0945-8E73-337439B66993}" type="slidenum">
              <a:rPr lang="en-US" smtClean="0"/>
              <a:t>‹#›</a:t>
            </a:fld>
            <a:endParaRPr lang="en-US"/>
          </a:p>
        </p:txBody>
      </p:sp>
    </p:spTree>
    <p:extLst>
      <p:ext uri="{BB962C8B-B14F-4D97-AF65-F5344CB8AC3E}">
        <p14:creationId xmlns:p14="http://schemas.microsoft.com/office/powerpoint/2010/main" val="1100837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186236-AF2E-EF4B-B593-D175B498AD8B}" type="datetimeFigureOut">
              <a:rPr lang="en-US" smtClean="0"/>
              <a:t>4/6/17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AA781-5BCE-0945-8E73-337439B66993}" type="slidenum">
              <a:rPr lang="en-US" smtClean="0"/>
              <a:t>‹#›</a:t>
            </a:fld>
            <a:endParaRPr lang="en-US"/>
          </a:p>
        </p:txBody>
      </p:sp>
    </p:spTree>
    <p:extLst>
      <p:ext uri="{BB962C8B-B14F-4D97-AF65-F5344CB8AC3E}">
        <p14:creationId xmlns:p14="http://schemas.microsoft.com/office/powerpoint/2010/main" val="1953999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186236-AF2E-EF4B-B593-D175B498AD8B}" type="datetimeFigureOut">
              <a:rPr lang="en-US" smtClean="0"/>
              <a:t>4/6/17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AA781-5BCE-0945-8E73-337439B66993}" type="slidenum">
              <a:rPr lang="en-US" smtClean="0"/>
              <a:t>‹#›</a:t>
            </a:fld>
            <a:endParaRPr lang="en-US"/>
          </a:p>
        </p:txBody>
      </p:sp>
    </p:spTree>
    <p:extLst>
      <p:ext uri="{BB962C8B-B14F-4D97-AF65-F5344CB8AC3E}">
        <p14:creationId xmlns:p14="http://schemas.microsoft.com/office/powerpoint/2010/main" val="165547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186236-AF2E-EF4B-B593-D175B498AD8B}" type="datetimeFigureOut">
              <a:rPr lang="en-US" smtClean="0"/>
              <a:t>4/6/17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AA781-5BCE-0945-8E73-337439B66993}" type="slidenum">
              <a:rPr lang="en-US" smtClean="0"/>
              <a:t>‹#›</a:t>
            </a:fld>
            <a:endParaRPr lang="en-US"/>
          </a:p>
        </p:txBody>
      </p:sp>
    </p:spTree>
    <p:extLst>
      <p:ext uri="{BB962C8B-B14F-4D97-AF65-F5344CB8AC3E}">
        <p14:creationId xmlns:p14="http://schemas.microsoft.com/office/powerpoint/2010/main" val="1366148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186236-AF2E-EF4B-B593-D175B498AD8B}" type="datetimeFigureOut">
              <a:rPr lang="en-US" smtClean="0"/>
              <a:t>4/6/17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8AA781-5BCE-0945-8E73-337439B66993}" type="slidenum">
              <a:rPr lang="en-US" smtClean="0"/>
              <a:t>‹#›</a:t>
            </a:fld>
            <a:endParaRPr lang="en-US"/>
          </a:p>
        </p:txBody>
      </p:sp>
    </p:spTree>
    <p:extLst>
      <p:ext uri="{BB962C8B-B14F-4D97-AF65-F5344CB8AC3E}">
        <p14:creationId xmlns:p14="http://schemas.microsoft.com/office/powerpoint/2010/main" val="2106824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186236-AF2E-EF4B-B593-D175B498AD8B}" type="datetimeFigureOut">
              <a:rPr lang="en-US" smtClean="0"/>
              <a:t>4/6/17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8AA781-5BCE-0945-8E73-337439B66993}" type="slidenum">
              <a:rPr lang="en-US" smtClean="0"/>
              <a:t>‹#›</a:t>
            </a:fld>
            <a:endParaRPr lang="en-US"/>
          </a:p>
        </p:txBody>
      </p:sp>
    </p:spTree>
    <p:extLst>
      <p:ext uri="{BB962C8B-B14F-4D97-AF65-F5344CB8AC3E}">
        <p14:creationId xmlns:p14="http://schemas.microsoft.com/office/powerpoint/2010/main" val="1694546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86236-AF2E-EF4B-B593-D175B498AD8B}" type="datetimeFigureOut">
              <a:rPr lang="en-US" smtClean="0"/>
              <a:t>4/6/17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8AA781-5BCE-0945-8E73-337439B66993}" type="slidenum">
              <a:rPr lang="en-US" smtClean="0"/>
              <a:t>‹#›</a:t>
            </a:fld>
            <a:endParaRPr lang="en-US"/>
          </a:p>
        </p:txBody>
      </p:sp>
    </p:spTree>
    <p:extLst>
      <p:ext uri="{BB962C8B-B14F-4D97-AF65-F5344CB8AC3E}">
        <p14:creationId xmlns:p14="http://schemas.microsoft.com/office/powerpoint/2010/main" val="30773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186236-AF2E-EF4B-B593-D175B498AD8B}" type="datetimeFigureOut">
              <a:rPr lang="en-US" smtClean="0"/>
              <a:t>4/6/17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AA781-5BCE-0945-8E73-337439B66993}" type="slidenum">
              <a:rPr lang="en-US" smtClean="0"/>
              <a:t>‹#›</a:t>
            </a:fld>
            <a:endParaRPr lang="en-US"/>
          </a:p>
        </p:txBody>
      </p:sp>
    </p:spTree>
    <p:extLst>
      <p:ext uri="{BB962C8B-B14F-4D97-AF65-F5344CB8AC3E}">
        <p14:creationId xmlns:p14="http://schemas.microsoft.com/office/powerpoint/2010/main" val="1032179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186236-AF2E-EF4B-B593-D175B498AD8B}" type="datetimeFigureOut">
              <a:rPr lang="en-US" smtClean="0"/>
              <a:t>4/6/17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AA781-5BCE-0945-8E73-337439B66993}" type="slidenum">
              <a:rPr lang="en-US" smtClean="0"/>
              <a:t>‹#›</a:t>
            </a:fld>
            <a:endParaRPr lang="en-US"/>
          </a:p>
        </p:txBody>
      </p:sp>
    </p:spTree>
    <p:extLst>
      <p:ext uri="{BB962C8B-B14F-4D97-AF65-F5344CB8AC3E}">
        <p14:creationId xmlns:p14="http://schemas.microsoft.com/office/powerpoint/2010/main" val="4705106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186236-AF2E-EF4B-B593-D175B498AD8B}" type="datetimeFigureOut">
              <a:rPr lang="en-US" smtClean="0"/>
              <a:t>4/6/17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8AA781-5BCE-0945-8E73-337439B66993}" type="slidenum">
              <a:rPr lang="en-US" smtClean="0"/>
              <a:t>‹#›</a:t>
            </a:fld>
            <a:endParaRPr lang="en-US"/>
          </a:p>
        </p:txBody>
      </p:sp>
    </p:spTree>
    <p:extLst>
      <p:ext uri="{BB962C8B-B14F-4D97-AF65-F5344CB8AC3E}">
        <p14:creationId xmlns:p14="http://schemas.microsoft.com/office/powerpoint/2010/main" val="93523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656333"/>
          </a:xfrm>
        </p:spPr>
        <p:txBody>
          <a:bodyPr>
            <a:normAutofit fontScale="90000"/>
          </a:bodyPr>
          <a:lstStyle/>
          <a:p>
            <a:r>
              <a:rPr lang="en-US" dirty="0" smtClean="0"/>
              <a:t>Accounting &amp; Finance System</a:t>
            </a:r>
            <a:endParaRPr lang="en-US" dirty="0"/>
          </a:p>
        </p:txBody>
      </p:sp>
      <p:sp>
        <p:nvSpPr>
          <p:cNvPr id="3" name="Subtitle 2"/>
          <p:cNvSpPr>
            <a:spLocks noGrp="1"/>
          </p:cNvSpPr>
          <p:nvPr>
            <p:ph type="subTitle" idx="1"/>
          </p:nvPr>
        </p:nvSpPr>
        <p:spPr>
          <a:xfrm>
            <a:off x="1524000" y="1778696"/>
            <a:ext cx="9144000" cy="3479104"/>
          </a:xfrm>
        </p:spPr>
        <p:txBody>
          <a:bodyPr>
            <a:normAutofit fontScale="92500"/>
          </a:bodyPr>
          <a:lstStyle/>
          <a:p>
            <a:pPr marL="342900" indent="-342900" algn="l">
              <a:buFont typeface="Arial" charset="0"/>
              <a:buChar char="•"/>
            </a:pPr>
            <a:r>
              <a:rPr lang="en-US" dirty="0"/>
              <a:t>An </a:t>
            </a:r>
            <a:r>
              <a:rPr lang="en-US" b="1" dirty="0"/>
              <a:t>accounting information system</a:t>
            </a:r>
            <a:r>
              <a:rPr lang="en-US" dirty="0"/>
              <a:t> (AIS) is a structure that a business uses to collect, store, manage, process, retrieve and report its financial data so that it can be used by accountants, consultants, business analysts, managers, chief financial officers (CFOs), auditors and regulatory and tax agencies</a:t>
            </a:r>
            <a:r>
              <a:rPr lang="en-US" dirty="0" smtClean="0"/>
              <a:t>.</a:t>
            </a:r>
          </a:p>
          <a:p>
            <a:pPr marL="342900" indent="-342900" algn="l">
              <a:buFont typeface="Arial" charset="0"/>
              <a:buChar char="•"/>
            </a:pPr>
            <a:r>
              <a:rPr lang="en-US" dirty="0"/>
              <a:t>A </a:t>
            </a:r>
            <a:r>
              <a:rPr lang="en-US" b="1" dirty="0"/>
              <a:t>financial management system</a:t>
            </a:r>
            <a:r>
              <a:rPr lang="en-US" dirty="0"/>
              <a:t> is the methodology and software that an organization uses to oversee and govern its income, expenses, and assets with the objectives of maximizing profits and ensuring sustainability.</a:t>
            </a:r>
          </a:p>
          <a:p>
            <a:r>
              <a:rPr lang="en-US" dirty="0"/>
              <a:t/>
            </a:r>
            <a:br>
              <a:rPr lang="en-US" dirty="0"/>
            </a:br>
            <a:endParaRPr lang="en-US" dirty="0"/>
          </a:p>
          <a:p>
            <a:pPr marL="342900" indent="-342900" algn="l">
              <a:buFont typeface="Arial" charset="0"/>
              <a:buChar char="•"/>
            </a:pPr>
            <a:endParaRPr lang="en-US" dirty="0" smtClean="0"/>
          </a:p>
          <a:p>
            <a:pPr marL="342900" indent="-342900" algn="l">
              <a:buFont typeface="Arial" charset="0"/>
              <a:buChar char="•"/>
            </a:pPr>
            <a:endParaRPr lang="en-US" dirty="0"/>
          </a:p>
        </p:txBody>
      </p:sp>
    </p:spTree>
    <p:extLst>
      <p:ext uri="{BB962C8B-B14F-4D97-AF65-F5344CB8AC3E}">
        <p14:creationId xmlns:p14="http://schemas.microsoft.com/office/powerpoint/2010/main" val="724190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Relation Management</a:t>
            </a:r>
            <a:endParaRPr lang="en-US" dirty="0"/>
          </a:p>
        </p:txBody>
      </p:sp>
      <p:sp>
        <p:nvSpPr>
          <p:cNvPr id="3" name="Content Placeholder 2"/>
          <p:cNvSpPr>
            <a:spLocks noGrp="1"/>
          </p:cNvSpPr>
          <p:nvPr>
            <p:ph idx="1"/>
          </p:nvPr>
        </p:nvSpPr>
        <p:spPr/>
        <p:txBody>
          <a:bodyPr/>
          <a:lstStyle/>
          <a:p>
            <a:r>
              <a:rPr lang="en-US" dirty="0"/>
              <a:t>Customer relationship management (CRM) is a term that refers to practices, strategies and technologies that companies use to manage and analyze customer interactions and data throughout the customer </a:t>
            </a:r>
            <a:r>
              <a:rPr lang="en-US" dirty="0" smtClean="0"/>
              <a:t>lifecycle.</a:t>
            </a:r>
          </a:p>
          <a:p>
            <a:r>
              <a:rPr lang="en-US" dirty="0" smtClean="0"/>
              <a:t>Its primary objective is to improve </a:t>
            </a:r>
            <a:r>
              <a:rPr lang="en-US" dirty="0"/>
              <a:t>business relationships with customers, assisting in customer retention and driving sales growth</a:t>
            </a:r>
            <a:r>
              <a:rPr lang="en-US" dirty="0" smtClean="0"/>
              <a:t>.</a:t>
            </a:r>
          </a:p>
          <a:p>
            <a:r>
              <a:rPr lang="en-US" dirty="0"/>
              <a:t>CRM systems are designed to compile information on customers across different </a:t>
            </a:r>
            <a:r>
              <a:rPr lang="en-US" dirty="0" smtClean="0"/>
              <a:t>channels.</a:t>
            </a:r>
          </a:p>
          <a:p>
            <a:r>
              <a:rPr lang="en-US" dirty="0" smtClean="0"/>
              <a:t>Also known as Relationship Marketing.</a:t>
            </a:r>
            <a:endParaRPr lang="en-US" dirty="0"/>
          </a:p>
        </p:txBody>
      </p:sp>
    </p:spTree>
    <p:extLst>
      <p:ext uri="{BB962C8B-B14F-4D97-AF65-F5344CB8AC3E}">
        <p14:creationId xmlns:p14="http://schemas.microsoft.com/office/powerpoint/2010/main" val="1555082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and Operations Management System (POM)</a:t>
            </a:r>
            <a:endParaRPr lang="en-US" dirty="0"/>
          </a:p>
        </p:txBody>
      </p:sp>
      <p:sp>
        <p:nvSpPr>
          <p:cNvPr id="3" name="Content Placeholder 2"/>
          <p:cNvSpPr>
            <a:spLocks noGrp="1"/>
          </p:cNvSpPr>
          <p:nvPr>
            <p:ph idx="1"/>
          </p:nvPr>
        </p:nvSpPr>
        <p:spPr/>
        <p:txBody>
          <a:bodyPr/>
          <a:lstStyle/>
          <a:p>
            <a:r>
              <a:rPr lang="en-US" dirty="0" smtClean="0"/>
              <a:t>POM function is responsible for the processes that transform inputs into useful outputs.</a:t>
            </a:r>
          </a:p>
          <a:p>
            <a:r>
              <a:rPr lang="en-US" dirty="0" smtClean="0"/>
              <a:t>It is responsible for Supply Chain Management (SCM)</a:t>
            </a:r>
          </a:p>
          <a:p>
            <a:r>
              <a:rPr lang="en-US" dirty="0" smtClean="0"/>
              <a:t>POM includes 3 major activities:</a:t>
            </a:r>
          </a:p>
          <a:p>
            <a:pPr marL="514350" indent="-514350" algn="ctr">
              <a:buFont typeface="+mj-lt"/>
              <a:buAutoNum type="arabicPeriod"/>
            </a:pPr>
            <a:r>
              <a:rPr lang="en-US" dirty="0" smtClean="0"/>
              <a:t>Logistic and Material Management</a:t>
            </a:r>
          </a:p>
          <a:p>
            <a:pPr marL="514350" indent="-514350" algn="ctr">
              <a:buFont typeface="+mj-lt"/>
              <a:buAutoNum type="arabicPeriod"/>
            </a:pPr>
            <a:r>
              <a:rPr lang="en-US" dirty="0" smtClean="0"/>
              <a:t>Planning production and operation</a:t>
            </a:r>
          </a:p>
          <a:p>
            <a:pPr marL="514350" indent="-514350" algn="ctr">
              <a:buFont typeface="+mj-lt"/>
              <a:buAutoNum type="arabicPeriod"/>
            </a:pPr>
            <a:r>
              <a:rPr lang="en-US" dirty="0" smtClean="0"/>
              <a:t>Automated Design &amp; </a:t>
            </a:r>
            <a:r>
              <a:rPr lang="en-US" dirty="0" err="1" smtClean="0"/>
              <a:t>Manufctures</a:t>
            </a:r>
            <a:endParaRPr lang="en-US" dirty="0"/>
          </a:p>
        </p:txBody>
      </p:sp>
    </p:spTree>
    <p:extLst>
      <p:ext uri="{BB962C8B-B14F-4D97-AF65-F5344CB8AC3E}">
        <p14:creationId xmlns:p14="http://schemas.microsoft.com/office/powerpoint/2010/main" val="121112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 and Materials Management</a:t>
            </a:r>
            <a:endParaRPr lang="en-US" dirty="0"/>
          </a:p>
        </p:txBody>
      </p:sp>
      <p:sp>
        <p:nvSpPr>
          <p:cNvPr id="3" name="Content Placeholder 2"/>
          <p:cNvSpPr>
            <a:spLocks noGrp="1"/>
          </p:cNvSpPr>
          <p:nvPr>
            <p:ph idx="1"/>
          </p:nvPr>
        </p:nvSpPr>
        <p:spPr/>
        <p:txBody>
          <a:bodyPr>
            <a:normAutofit lnSpcReduction="10000"/>
          </a:bodyPr>
          <a:lstStyle/>
          <a:p>
            <a:r>
              <a:rPr lang="en-US" b="1" dirty="0"/>
              <a:t>Logistics management</a:t>
            </a:r>
            <a:r>
              <a:rPr lang="en-US" dirty="0"/>
              <a:t> is a supply chain </a:t>
            </a:r>
            <a:r>
              <a:rPr lang="en-US" b="1" dirty="0"/>
              <a:t>management</a:t>
            </a:r>
            <a:r>
              <a:rPr lang="en-US" dirty="0"/>
              <a:t> component that is used to meet customer demands through the planning, control and implementation of the effective movement and storage of related information, goods and services from origin to destination</a:t>
            </a:r>
            <a:r>
              <a:rPr lang="en-US" dirty="0" smtClean="0"/>
              <a:t>.</a:t>
            </a:r>
          </a:p>
          <a:p>
            <a:r>
              <a:rPr lang="en-US" b="1" dirty="0"/>
              <a:t>Material management</a:t>
            </a:r>
            <a:r>
              <a:rPr lang="en-US" dirty="0"/>
              <a:t> is a scientific technique, concerned with Planning, Organizing &amp;Control of flow of </a:t>
            </a:r>
            <a:r>
              <a:rPr lang="en-US" b="1" dirty="0"/>
              <a:t>materials</a:t>
            </a:r>
            <a:r>
              <a:rPr lang="en-US" dirty="0"/>
              <a:t>, from their initial purchase to destination. </a:t>
            </a:r>
            <a:endParaRPr lang="en-US" dirty="0" smtClean="0"/>
          </a:p>
          <a:p>
            <a:endParaRPr lang="en-US" dirty="0"/>
          </a:p>
          <a:p>
            <a:endParaRPr lang="en-US" dirty="0"/>
          </a:p>
          <a:p>
            <a:pPr marL="0" indent="0">
              <a:buNone/>
            </a:pPr>
            <a:r>
              <a:rPr lang="en-US" dirty="0" smtClean="0"/>
              <a:t>* Inventory Management &amp; Quality Control</a:t>
            </a:r>
          </a:p>
        </p:txBody>
      </p:sp>
    </p:spTree>
    <p:extLst>
      <p:ext uri="{BB962C8B-B14F-4D97-AF65-F5344CB8AC3E}">
        <p14:creationId xmlns:p14="http://schemas.microsoft.com/office/powerpoint/2010/main" val="629500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Production/Operations</a:t>
            </a:r>
            <a:endParaRPr lang="en-US" dirty="0"/>
          </a:p>
        </p:txBody>
      </p:sp>
      <p:sp>
        <p:nvSpPr>
          <p:cNvPr id="3" name="Content Placeholder 2"/>
          <p:cNvSpPr>
            <a:spLocks noGrp="1"/>
          </p:cNvSpPr>
          <p:nvPr>
            <p:ph idx="1"/>
          </p:nvPr>
        </p:nvSpPr>
        <p:spPr/>
        <p:txBody>
          <a:bodyPr/>
          <a:lstStyle/>
          <a:p>
            <a:r>
              <a:rPr lang="en-US" dirty="0" smtClean="0"/>
              <a:t>Material Requirement Planning (MRP)</a:t>
            </a:r>
          </a:p>
          <a:p>
            <a:r>
              <a:rPr lang="en-US" dirty="0" smtClean="0"/>
              <a:t>Manufacturing Resource Planning (MRP –II)</a:t>
            </a:r>
          </a:p>
          <a:p>
            <a:r>
              <a:rPr lang="en-US" dirty="0" smtClean="0"/>
              <a:t>JIT</a:t>
            </a:r>
          </a:p>
          <a:p>
            <a:r>
              <a:rPr lang="en-US" dirty="0" smtClean="0"/>
              <a:t>Project Management</a:t>
            </a:r>
          </a:p>
          <a:p>
            <a:r>
              <a:rPr lang="en-US" dirty="0" smtClean="0"/>
              <a:t>Short Term Schedules</a:t>
            </a:r>
            <a:endParaRPr lang="en-US" dirty="0"/>
          </a:p>
        </p:txBody>
      </p:sp>
    </p:spTree>
    <p:extLst>
      <p:ext uri="{BB962C8B-B14F-4D97-AF65-F5344CB8AC3E}">
        <p14:creationId xmlns:p14="http://schemas.microsoft.com/office/powerpoint/2010/main" val="664773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Design Work &amp; Manufacturing</a:t>
            </a:r>
            <a:endParaRPr lang="en-US" dirty="0"/>
          </a:p>
        </p:txBody>
      </p:sp>
      <p:sp>
        <p:nvSpPr>
          <p:cNvPr id="3" name="Content Placeholder 2"/>
          <p:cNvSpPr>
            <a:spLocks noGrp="1"/>
          </p:cNvSpPr>
          <p:nvPr>
            <p:ph idx="1"/>
          </p:nvPr>
        </p:nvSpPr>
        <p:spPr/>
        <p:txBody>
          <a:bodyPr/>
          <a:lstStyle/>
          <a:p>
            <a:r>
              <a:rPr lang="en-US" dirty="0" smtClean="0"/>
              <a:t>CAD: Computer Aided Design</a:t>
            </a:r>
          </a:p>
          <a:p>
            <a:r>
              <a:rPr lang="en-US" dirty="0" smtClean="0"/>
              <a:t>CAM: Computer Aided Manufacturing</a:t>
            </a:r>
          </a:p>
          <a:p>
            <a:r>
              <a:rPr lang="en-US" dirty="0" smtClean="0"/>
              <a:t>CIM: Computer Integrated Manufacturing</a:t>
            </a:r>
            <a:endParaRPr lang="en-US" dirty="0"/>
          </a:p>
        </p:txBody>
      </p:sp>
    </p:spTree>
    <p:extLst>
      <p:ext uri="{BB962C8B-B14F-4D97-AF65-F5344CB8AC3E}">
        <p14:creationId xmlns:p14="http://schemas.microsoft.com/office/powerpoint/2010/main" val="939692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Resource Management Systems</a:t>
            </a:r>
            <a:endParaRPr lang="en-US" dirty="0"/>
          </a:p>
        </p:txBody>
      </p:sp>
      <p:sp>
        <p:nvSpPr>
          <p:cNvPr id="3" name="Content Placeholder 2"/>
          <p:cNvSpPr>
            <a:spLocks noGrp="1"/>
          </p:cNvSpPr>
          <p:nvPr>
            <p:ph idx="1"/>
          </p:nvPr>
        </p:nvSpPr>
        <p:spPr/>
        <p:txBody>
          <a:bodyPr/>
          <a:lstStyle/>
          <a:p>
            <a:r>
              <a:rPr lang="en-US" dirty="0" smtClean="0"/>
              <a:t>HRMS is a software application that combines many human resource functions such as benefits, administration, payroll, recruiting, training, performance analysis and review into one package.</a:t>
            </a:r>
          </a:p>
          <a:p>
            <a:pPr marL="514350" indent="-514350" algn="ctr">
              <a:buFont typeface="+mj-lt"/>
              <a:buAutoNum type="arabicPeriod"/>
            </a:pPr>
            <a:r>
              <a:rPr lang="en-US" dirty="0" smtClean="0"/>
              <a:t>Recruitment</a:t>
            </a:r>
          </a:p>
          <a:p>
            <a:pPr marL="514350" indent="-514350" algn="ctr">
              <a:buFont typeface="+mj-lt"/>
              <a:buAutoNum type="arabicPeriod"/>
            </a:pPr>
            <a:r>
              <a:rPr lang="en-US" dirty="0" smtClean="0"/>
              <a:t>HR Dev/Mt.</a:t>
            </a:r>
          </a:p>
          <a:p>
            <a:pPr marL="514350" indent="-514350" algn="ctr">
              <a:buFont typeface="+mj-lt"/>
              <a:buAutoNum type="arabicPeriod"/>
            </a:pPr>
            <a:r>
              <a:rPr lang="en-US" dirty="0" smtClean="0"/>
              <a:t>HR </a:t>
            </a:r>
            <a:r>
              <a:rPr lang="en-US" dirty="0" err="1" smtClean="0"/>
              <a:t>mgm</a:t>
            </a:r>
            <a:r>
              <a:rPr lang="en-US" dirty="0" smtClean="0"/>
              <a:t>/pl.</a:t>
            </a:r>
            <a:endParaRPr lang="en-US" dirty="0"/>
          </a:p>
        </p:txBody>
      </p:sp>
    </p:spTree>
    <p:extLst>
      <p:ext uri="{BB962C8B-B14F-4D97-AF65-F5344CB8AC3E}">
        <p14:creationId xmlns:p14="http://schemas.microsoft.com/office/powerpoint/2010/main" val="1395343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Recruitments</a:t>
            </a:r>
            <a:endParaRPr lang="en-US" dirty="0"/>
          </a:p>
        </p:txBody>
      </p:sp>
      <p:sp>
        <p:nvSpPr>
          <p:cNvPr id="3" name="Content Placeholder 2"/>
          <p:cNvSpPr>
            <a:spLocks noGrp="1"/>
          </p:cNvSpPr>
          <p:nvPr>
            <p:ph idx="1"/>
          </p:nvPr>
        </p:nvSpPr>
        <p:spPr/>
        <p:txBody>
          <a:bodyPr/>
          <a:lstStyle/>
          <a:p>
            <a:r>
              <a:rPr lang="en-US" dirty="0" smtClean="0"/>
              <a:t>Position Inventory</a:t>
            </a:r>
          </a:p>
          <a:p>
            <a:r>
              <a:rPr lang="en-US" dirty="0" smtClean="0"/>
              <a:t>Recruitment using Internet</a:t>
            </a:r>
          </a:p>
          <a:p>
            <a:r>
              <a:rPr lang="en-US" dirty="0" smtClean="0"/>
              <a:t>Employee Selection</a:t>
            </a:r>
            <a:endParaRPr lang="en-US" dirty="0"/>
          </a:p>
        </p:txBody>
      </p:sp>
    </p:spTree>
    <p:extLst>
      <p:ext uri="{BB962C8B-B14F-4D97-AF65-F5344CB8AC3E}">
        <p14:creationId xmlns:p14="http://schemas.microsoft.com/office/powerpoint/2010/main" val="214012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HR Maintenance and Development</a:t>
            </a:r>
            <a:endParaRPr lang="en-US" dirty="0"/>
          </a:p>
        </p:txBody>
      </p:sp>
      <p:sp>
        <p:nvSpPr>
          <p:cNvPr id="3" name="Content Placeholder 2"/>
          <p:cNvSpPr>
            <a:spLocks noGrp="1"/>
          </p:cNvSpPr>
          <p:nvPr>
            <p:ph idx="1"/>
          </p:nvPr>
        </p:nvSpPr>
        <p:spPr/>
        <p:txBody>
          <a:bodyPr/>
          <a:lstStyle/>
          <a:p>
            <a:r>
              <a:rPr lang="en-US" dirty="0" smtClean="0"/>
              <a:t>Training </a:t>
            </a:r>
          </a:p>
          <a:p>
            <a:r>
              <a:rPr lang="en-US" dirty="0" smtClean="0"/>
              <a:t>Performance Evaluation</a:t>
            </a:r>
          </a:p>
          <a:p>
            <a:r>
              <a:rPr lang="en-US" dirty="0" smtClean="0"/>
              <a:t>Turnover, tardiness and absenteeism analyses</a:t>
            </a:r>
            <a:endParaRPr lang="en-US" dirty="0"/>
          </a:p>
        </p:txBody>
      </p:sp>
    </p:spTree>
    <p:extLst>
      <p:ext uri="{BB962C8B-B14F-4D97-AF65-F5344CB8AC3E}">
        <p14:creationId xmlns:p14="http://schemas.microsoft.com/office/powerpoint/2010/main" val="1454195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HR Management and Planning</a:t>
            </a:r>
            <a:endParaRPr lang="en-US" dirty="0"/>
          </a:p>
        </p:txBody>
      </p:sp>
      <p:sp>
        <p:nvSpPr>
          <p:cNvPr id="3" name="Content Placeholder 2"/>
          <p:cNvSpPr>
            <a:spLocks noGrp="1"/>
          </p:cNvSpPr>
          <p:nvPr>
            <p:ph idx="1"/>
          </p:nvPr>
        </p:nvSpPr>
        <p:spPr/>
        <p:txBody>
          <a:bodyPr/>
          <a:lstStyle/>
          <a:p>
            <a:r>
              <a:rPr lang="en-US" dirty="0" smtClean="0"/>
              <a:t>Personnel files and skills inventory</a:t>
            </a:r>
          </a:p>
          <a:p>
            <a:r>
              <a:rPr lang="en-US" dirty="0" smtClean="0"/>
              <a:t>Benefits administration</a:t>
            </a:r>
          </a:p>
          <a:p>
            <a:r>
              <a:rPr lang="en-US" dirty="0" smtClean="0"/>
              <a:t>Government reports</a:t>
            </a:r>
          </a:p>
          <a:p>
            <a:r>
              <a:rPr lang="en-US" dirty="0" smtClean="0"/>
              <a:t>Personnel Planning</a:t>
            </a:r>
          </a:p>
          <a:p>
            <a:r>
              <a:rPr lang="en-US" dirty="0" smtClean="0"/>
              <a:t>Succession planning and implementation</a:t>
            </a:r>
          </a:p>
          <a:p>
            <a:r>
              <a:rPr lang="en-US" dirty="0" smtClean="0"/>
              <a:t>Labor </a:t>
            </a:r>
            <a:r>
              <a:rPr lang="en-US" smtClean="0"/>
              <a:t>management negotiations</a:t>
            </a:r>
            <a:endParaRPr lang="en-US"/>
          </a:p>
        </p:txBody>
      </p:sp>
    </p:spTree>
    <p:extLst>
      <p:ext uri="{BB962C8B-B14F-4D97-AF65-F5344CB8AC3E}">
        <p14:creationId xmlns:p14="http://schemas.microsoft.com/office/powerpoint/2010/main" val="681287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 Commerce</a:t>
            </a:r>
            <a:endParaRPr lang="en-US" dirty="0"/>
          </a:p>
        </p:txBody>
      </p:sp>
      <p:sp>
        <p:nvSpPr>
          <p:cNvPr id="3" name="Content Placeholder 2"/>
          <p:cNvSpPr>
            <a:spLocks noGrp="1"/>
          </p:cNvSpPr>
          <p:nvPr>
            <p:ph idx="1"/>
          </p:nvPr>
        </p:nvSpPr>
        <p:spPr/>
        <p:txBody>
          <a:bodyPr>
            <a:normAutofit lnSpcReduction="10000"/>
          </a:bodyPr>
          <a:lstStyle/>
          <a:p>
            <a:r>
              <a:rPr lang="en-US" dirty="0" smtClean="0"/>
              <a:t>E-commerce describes the buying, selling and exchange of products, services and information via computer networks.</a:t>
            </a:r>
          </a:p>
          <a:p>
            <a:r>
              <a:rPr lang="en-US" dirty="0" smtClean="0"/>
              <a:t>Collaborative commerce (C-commerce)</a:t>
            </a:r>
          </a:p>
          <a:p>
            <a:r>
              <a:rPr lang="en-US" dirty="0" smtClean="0"/>
              <a:t>B2C</a:t>
            </a:r>
          </a:p>
          <a:p>
            <a:r>
              <a:rPr lang="en-US" dirty="0" smtClean="0"/>
              <a:t>C2B</a:t>
            </a:r>
          </a:p>
          <a:p>
            <a:r>
              <a:rPr lang="en-US" dirty="0" smtClean="0"/>
              <a:t>C2C</a:t>
            </a:r>
          </a:p>
          <a:p>
            <a:r>
              <a:rPr lang="en-US" dirty="0" smtClean="0"/>
              <a:t>Intrabusiness commerce</a:t>
            </a:r>
          </a:p>
          <a:p>
            <a:r>
              <a:rPr lang="en-US" dirty="0" smtClean="0"/>
              <a:t>G2C</a:t>
            </a:r>
          </a:p>
          <a:p>
            <a:r>
              <a:rPr lang="en-US" dirty="0" smtClean="0"/>
              <a:t>m-commerce</a:t>
            </a:r>
            <a:endParaRPr lang="en-US" dirty="0"/>
          </a:p>
        </p:txBody>
      </p:sp>
    </p:spTree>
    <p:extLst>
      <p:ext uri="{BB962C8B-B14F-4D97-AF65-F5344CB8AC3E}">
        <p14:creationId xmlns:p14="http://schemas.microsoft.com/office/powerpoint/2010/main" val="402726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5056"/>
          </a:xfrm>
        </p:spPr>
        <p:txBody>
          <a:bodyPr/>
          <a:lstStyle/>
          <a:p>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1195" y="1453020"/>
            <a:ext cx="6388273" cy="5047988"/>
          </a:xfrm>
        </p:spPr>
      </p:pic>
    </p:spTree>
    <p:extLst>
      <p:ext uri="{BB962C8B-B14F-4D97-AF65-F5344CB8AC3E}">
        <p14:creationId xmlns:p14="http://schemas.microsoft.com/office/powerpoint/2010/main" val="1550893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E-commerce to Organizations</a:t>
            </a:r>
            <a:endParaRPr lang="en-US" dirty="0"/>
          </a:p>
        </p:txBody>
      </p:sp>
      <p:sp>
        <p:nvSpPr>
          <p:cNvPr id="3" name="Content Placeholder 2"/>
          <p:cNvSpPr>
            <a:spLocks noGrp="1"/>
          </p:cNvSpPr>
          <p:nvPr>
            <p:ph idx="1"/>
          </p:nvPr>
        </p:nvSpPr>
        <p:spPr/>
        <p:txBody>
          <a:bodyPr/>
          <a:lstStyle/>
          <a:p>
            <a:r>
              <a:rPr lang="en-US" dirty="0" smtClean="0"/>
              <a:t>Expands company’s marketplace</a:t>
            </a:r>
          </a:p>
          <a:p>
            <a:r>
              <a:rPr lang="en-US" dirty="0" smtClean="0"/>
              <a:t>Shortens or eliminates distribution channels</a:t>
            </a:r>
          </a:p>
          <a:p>
            <a:r>
              <a:rPr lang="en-US" dirty="0" smtClean="0"/>
              <a:t>Decrease the cost of creating, processing, distributing and retrieving</a:t>
            </a:r>
          </a:p>
          <a:p>
            <a:r>
              <a:rPr lang="en-US" dirty="0" smtClean="0"/>
              <a:t>Reduces inventory cost</a:t>
            </a:r>
          </a:p>
          <a:p>
            <a:r>
              <a:rPr lang="en-US" dirty="0" smtClean="0"/>
              <a:t>Helps small business to compete against big companies</a:t>
            </a:r>
          </a:p>
          <a:p>
            <a:r>
              <a:rPr lang="en-US" dirty="0" smtClean="0"/>
              <a:t>Enables specialized market</a:t>
            </a:r>
            <a:endParaRPr lang="en-US" dirty="0"/>
          </a:p>
        </p:txBody>
      </p:sp>
    </p:spTree>
    <p:extLst>
      <p:ext uri="{BB962C8B-B14F-4D97-AF65-F5344CB8AC3E}">
        <p14:creationId xmlns:p14="http://schemas.microsoft.com/office/powerpoint/2010/main" val="1307581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to Customers		</a:t>
            </a:r>
            <a:endParaRPr lang="en-US" dirty="0"/>
          </a:p>
        </p:txBody>
      </p:sp>
      <p:sp>
        <p:nvSpPr>
          <p:cNvPr id="3" name="Content Placeholder 2"/>
          <p:cNvSpPr>
            <a:spLocks noGrp="1"/>
          </p:cNvSpPr>
          <p:nvPr>
            <p:ph idx="1"/>
          </p:nvPr>
        </p:nvSpPr>
        <p:spPr/>
        <p:txBody>
          <a:bodyPr/>
          <a:lstStyle/>
          <a:p>
            <a:r>
              <a:rPr lang="en-US" dirty="0" smtClean="0"/>
              <a:t>Allows quick comparisons of products</a:t>
            </a:r>
          </a:p>
          <a:p>
            <a:r>
              <a:rPr lang="en-US" dirty="0" smtClean="0"/>
              <a:t>Enables customers to shop or make transaction 24 hours a day</a:t>
            </a:r>
          </a:p>
          <a:p>
            <a:r>
              <a:rPr lang="en-US" dirty="0" smtClean="0"/>
              <a:t>Delivers relevant and detailed information in seconds</a:t>
            </a:r>
          </a:p>
          <a:p>
            <a:r>
              <a:rPr lang="en-US" dirty="0" smtClean="0"/>
              <a:t>Customize products</a:t>
            </a:r>
          </a:p>
          <a:p>
            <a:r>
              <a:rPr lang="en-US" dirty="0" smtClean="0"/>
              <a:t>Electronic auction is possible</a:t>
            </a:r>
          </a:p>
          <a:p>
            <a:endParaRPr lang="en-US" dirty="0" smtClean="0"/>
          </a:p>
          <a:p>
            <a:endParaRPr lang="en-US" dirty="0"/>
          </a:p>
        </p:txBody>
      </p:sp>
    </p:spTree>
    <p:extLst>
      <p:ext uri="{BB962C8B-B14F-4D97-AF65-F5344CB8AC3E}">
        <p14:creationId xmlns:p14="http://schemas.microsoft.com/office/powerpoint/2010/main" val="1546560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to Society	</a:t>
            </a:r>
            <a:endParaRPr lang="en-US" dirty="0"/>
          </a:p>
        </p:txBody>
      </p:sp>
      <p:sp>
        <p:nvSpPr>
          <p:cNvPr id="3" name="Content Placeholder 2"/>
          <p:cNvSpPr>
            <a:spLocks noGrp="1"/>
          </p:cNvSpPr>
          <p:nvPr>
            <p:ph idx="1"/>
          </p:nvPr>
        </p:nvSpPr>
        <p:spPr/>
        <p:txBody>
          <a:bodyPr/>
          <a:lstStyle/>
          <a:p>
            <a:r>
              <a:rPr lang="en-US" dirty="0" smtClean="0"/>
              <a:t>Enables us to work at home and do less travelling</a:t>
            </a:r>
          </a:p>
          <a:p>
            <a:r>
              <a:rPr lang="en-US" dirty="0" smtClean="0"/>
              <a:t>People in rural areas can enjoy the products and services</a:t>
            </a:r>
          </a:p>
          <a:p>
            <a:r>
              <a:rPr lang="en-US" dirty="0" smtClean="0"/>
              <a:t>Facilitates delivery of government or public services</a:t>
            </a:r>
            <a:endParaRPr lang="en-US" dirty="0"/>
          </a:p>
        </p:txBody>
      </p:sp>
    </p:spTree>
    <p:extLst>
      <p:ext uri="{BB962C8B-B14F-4D97-AF65-F5344CB8AC3E}">
        <p14:creationId xmlns:p14="http://schemas.microsoft.com/office/powerpoint/2010/main" val="1191480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 of E-commerce (Technical)	</a:t>
            </a:r>
            <a:endParaRPr lang="en-US" dirty="0"/>
          </a:p>
        </p:txBody>
      </p:sp>
      <p:sp>
        <p:nvSpPr>
          <p:cNvPr id="3" name="Content Placeholder 2"/>
          <p:cNvSpPr>
            <a:spLocks noGrp="1"/>
          </p:cNvSpPr>
          <p:nvPr>
            <p:ph idx="1"/>
          </p:nvPr>
        </p:nvSpPr>
        <p:spPr/>
        <p:txBody>
          <a:bodyPr/>
          <a:lstStyle/>
          <a:p>
            <a:r>
              <a:rPr lang="en-US" dirty="0" smtClean="0"/>
              <a:t>Lack of universally accepted standards</a:t>
            </a:r>
          </a:p>
          <a:p>
            <a:r>
              <a:rPr lang="en-US" dirty="0" smtClean="0"/>
              <a:t>Insufficient bandwidth</a:t>
            </a:r>
          </a:p>
          <a:p>
            <a:r>
              <a:rPr lang="en-US" dirty="0" smtClean="0"/>
              <a:t>Ever evolving software tools</a:t>
            </a:r>
          </a:p>
          <a:p>
            <a:r>
              <a:rPr lang="en-US" dirty="0" smtClean="0"/>
              <a:t>Difficult to integrate with existing applications and database</a:t>
            </a:r>
          </a:p>
          <a:p>
            <a:r>
              <a:rPr lang="en-US" dirty="0" smtClean="0"/>
              <a:t>Need for special web servers</a:t>
            </a:r>
          </a:p>
          <a:p>
            <a:r>
              <a:rPr lang="en-US" dirty="0" smtClean="0"/>
              <a:t>Expensive and inconvenient Internet connection</a:t>
            </a:r>
            <a:endParaRPr lang="en-US" dirty="0"/>
          </a:p>
        </p:txBody>
      </p:sp>
    </p:spTree>
    <p:extLst>
      <p:ext uri="{BB962C8B-B14F-4D97-AF65-F5344CB8AC3E}">
        <p14:creationId xmlns:p14="http://schemas.microsoft.com/office/powerpoint/2010/main" val="1507794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Non-Technical Limitations</a:t>
            </a:r>
            <a:endParaRPr lang="en-US" dirty="0"/>
          </a:p>
        </p:txBody>
      </p:sp>
      <p:sp>
        <p:nvSpPr>
          <p:cNvPr id="3" name="Content Placeholder 2"/>
          <p:cNvSpPr>
            <a:spLocks noGrp="1"/>
          </p:cNvSpPr>
          <p:nvPr>
            <p:ph idx="1"/>
          </p:nvPr>
        </p:nvSpPr>
        <p:spPr/>
        <p:txBody>
          <a:bodyPr/>
          <a:lstStyle/>
          <a:p>
            <a:r>
              <a:rPr lang="en-US" dirty="0" smtClean="0"/>
              <a:t>Unresolved legal issues	</a:t>
            </a:r>
          </a:p>
          <a:p>
            <a:r>
              <a:rPr lang="en-US" dirty="0" smtClean="0"/>
              <a:t>Lack of mature methodologies to evaluate the benefits of e-commerce</a:t>
            </a:r>
          </a:p>
          <a:p>
            <a:r>
              <a:rPr lang="en-US" dirty="0" smtClean="0"/>
              <a:t>Customer resistance to changing from a real to virtual store</a:t>
            </a:r>
          </a:p>
          <a:p>
            <a:r>
              <a:rPr lang="en-US" dirty="0" smtClean="0"/>
              <a:t>Insufficient buyers and sellers</a:t>
            </a:r>
            <a:endParaRPr lang="en-US" dirty="0"/>
          </a:p>
        </p:txBody>
      </p:sp>
    </p:spTree>
    <p:extLst>
      <p:ext uri="{BB962C8B-B14F-4D97-AF65-F5344CB8AC3E}">
        <p14:creationId xmlns:p14="http://schemas.microsoft.com/office/powerpoint/2010/main" val="162797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B2C Applications	</a:t>
            </a:r>
            <a:endParaRPr lang="en-US" dirty="0"/>
          </a:p>
        </p:txBody>
      </p:sp>
      <p:sp>
        <p:nvSpPr>
          <p:cNvPr id="3" name="Content Placeholder 2"/>
          <p:cNvSpPr>
            <a:spLocks noGrp="1"/>
          </p:cNvSpPr>
          <p:nvPr>
            <p:ph idx="1"/>
          </p:nvPr>
        </p:nvSpPr>
        <p:spPr/>
        <p:txBody>
          <a:bodyPr/>
          <a:lstStyle/>
          <a:p>
            <a:r>
              <a:rPr lang="en-US" dirty="0" smtClean="0"/>
              <a:t>Electronic storefronts</a:t>
            </a:r>
          </a:p>
          <a:p>
            <a:r>
              <a:rPr lang="en-US" dirty="0" smtClean="0"/>
              <a:t>Electronic Malls</a:t>
            </a:r>
          </a:p>
          <a:p>
            <a:r>
              <a:rPr lang="en-US" dirty="0" smtClean="0"/>
              <a:t>E-retailing or e-tailing</a:t>
            </a:r>
          </a:p>
        </p:txBody>
      </p:sp>
    </p:spTree>
    <p:extLst>
      <p:ext uri="{BB962C8B-B14F-4D97-AF65-F5344CB8AC3E}">
        <p14:creationId xmlns:p14="http://schemas.microsoft.com/office/powerpoint/2010/main" val="2063162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E-tailing</a:t>
            </a:r>
            <a:endParaRPr lang="en-US" dirty="0"/>
          </a:p>
        </p:txBody>
      </p:sp>
      <p:sp>
        <p:nvSpPr>
          <p:cNvPr id="3" name="Content Placeholder 2"/>
          <p:cNvSpPr>
            <a:spLocks noGrp="1"/>
          </p:cNvSpPr>
          <p:nvPr>
            <p:ph idx="1"/>
          </p:nvPr>
        </p:nvSpPr>
        <p:spPr/>
        <p:txBody>
          <a:bodyPr/>
          <a:lstStyle/>
          <a:p>
            <a:r>
              <a:rPr lang="en-US" dirty="0" smtClean="0"/>
              <a:t>Channel Conflict</a:t>
            </a:r>
          </a:p>
          <a:p>
            <a:r>
              <a:rPr lang="en-US" dirty="0" smtClean="0"/>
              <a:t>Order Fulfillment</a:t>
            </a:r>
          </a:p>
          <a:p>
            <a:r>
              <a:rPr lang="en-US" dirty="0" smtClean="0"/>
              <a:t>Viability of e-</a:t>
            </a:r>
            <a:r>
              <a:rPr lang="en-US" dirty="0" err="1" smtClean="0"/>
              <a:t>tailers</a:t>
            </a:r>
            <a:endParaRPr lang="en-US" dirty="0" smtClean="0"/>
          </a:p>
          <a:p>
            <a:r>
              <a:rPr lang="en-US" dirty="0" smtClean="0"/>
              <a:t>Conflict between click-and-mortar organizations</a:t>
            </a:r>
          </a:p>
          <a:p>
            <a:r>
              <a:rPr lang="en-US" dirty="0" smtClean="0"/>
              <a:t>Lack of funding</a:t>
            </a:r>
          </a:p>
          <a:p>
            <a:r>
              <a:rPr lang="en-US" dirty="0" smtClean="0"/>
              <a:t>Incorrect revenue models</a:t>
            </a:r>
            <a:endParaRPr lang="en-US" dirty="0"/>
          </a:p>
        </p:txBody>
      </p:sp>
    </p:spTree>
    <p:extLst>
      <p:ext uri="{BB962C8B-B14F-4D97-AF65-F5344CB8AC3E}">
        <p14:creationId xmlns:p14="http://schemas.microsoft.com/office/powerpoint/2010/main" val="1931470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Industries Online</a:t>
            </a:r>
            <a:endParaRPr lang="en-US" dirty="0"/>
          </a:p>
        </p:txBody>
      </p:sp>
      <p:sp>
        <p:nvSpPr>
          <p:cNvPr id="3" name="Content Placeholder 2"/>
          <p:cNvSpPr>
            <a:spLocks noGrp="1"/>
          </p:cNvSpPr>
          <p:nvPr>
            <p:ph idx="1"/>
          </p:nvPr>
        </p:nvSpPr>
        <p:spPr/>
        <p:txBody>
          <a:bodyPr/>
          <a:lstStyle/>
          <a:p>
            <a:r>
              <a:rPr lang="en-US" dirty="0" err="1" smtClean="0"/>
              <a:t>Cyberbanking</a:t>
            </a:r>
            <a:endParaRPr lang="en-US" dirty="0" smtClean="0"/>
          </a:p>
          <a:p>
            <a:r>
              <a:rPr lang="en-US" dirty="0" smtClean="0"/>
              <a:t>International and multiple currency banking</a:t>
            </a:r>
            <a:endParaRPr lang="en-US" dirty="0"/>
          </a:p>
        </p:txBody>
      </p:sp>
    </p:spTree>
    <p:extLst>
      <p:ext uri="{BB962C8B-B14F-4D97-AF65-F5344CB8AC3E}">
        <p14:creationId xmlns:p14="http://schemas.microsoft.com/office/powerpoint/2010/main" val="858213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Collaborative Commerce</a:t>
            </a:r>
            <a:endParaRPr lang="en-US" dirty="0"/>
          </a:p>
        </p:txBody>
      </p:sp>
      <p:sp>
        <p:nvSpPr>
          <p:cNvPr id="3" name="Content Placeholder 2"/>
          <p:cNvSpPr>
            <a:spLocks noGrp="1"/>
          </p:cNvSpPr>
          <p:nvPr>
            <p:ph idx="1"/>
          </p:nvPr>
        </p:nvSpPr>
        <p:spPr/>
        <p:txBody>
          <a:bodyPr/>
          <a:lstStyle/>
          <a:p>
            <a:r>
              <a:rPr lang="en-US" dirty="0" smtClean="0"/>
              <a:t>Retailer supplier</a:t>
            </a:r>
          </a:p>
          <a:p>
            <a:r>
              <a:rPr lang="en-US" dirty="0" smtClean="0"/>
              <a:t>Vendor managed inventory</a:t>
            </a:r>
          </a:p>
          <a:p>
            <a:r>
              <a:rPr lang="en-US" dirty="0" smtClean="0"/>
              <a:t>Product design </a:t>
            </a:r>
          </a:p>
          <a:p>
            <a:r>
              <a:rPr lang="en-US" dirty="0" smtClean="0"/>
              <a:t>Collaborative </a:t>
            </a:r>
            <a:r>
              <a:rPr lang="en-US" dirty="0" err="1" smtClean="0"/>
              <a:t>manufcaturing</a:t>
            </a:r>
            <a:endParaRPr lang="en-US" smtClean="0"/>
          </a:p>
          <a:p>
            <a:endParaRPr lang="en-US"/>
          </a:p>
        </p:txBody>
      </p:sp>
    </p:spTree>
    <p:extLst>
      <p:ext uri="{BB962C8B-B14F-4D97-AF65-F5344CB8AC3E}">
        <p14:creationId xmlns:p14="http://schemas.microsoft.com/office/powerpoint/2010/main" val="1599472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and Sales Systems</a:t>
            </a:r>
            <a:endParaRPr lang="en-US" dirty="0"/>
          </a:p>
        </p:txBody>
      </p:sp>
      <p:sp>
        <p:nvSpPr>
          <p:cNvPr id="3" name="Content Placeholder 2"/>
          <p:cNvSpPr>
            <a:spLocks noGrp="1"/>
          </p:cNvSpPr>
          <p:nvPr>
            <p:ph idx="1"/>
          </p:nvPr>
        </p:nvSpPr>
        <p:spPr/>
        <p:txBody>
          <a:bodyPr/>
          <a:lstStyle/>
          <a:p>
            <a:r>
              <a:rPr lang="en-US" dirty="0"/>
              <a:t>A system that analyzes and assesses </a:t>
            </a:r>
            <a:r>
              <a:rPr lang="en-US" b="1" dirty="0"/>
              <a:t>marketing information</a:t>
            </a:r>
            <a:r>
              <a:rPr lang="en-US" dirty="0"/>
              <a:t>, gathered continuously from sources inside and outside an organization. </a:t>
            </a:r>
            <a:endParaRPr lang="en-US" dirty="0" smtClean="0"/>
          </a:p>
          <a:p>
            <a:r>
              <a:rPr lang="en-US" dirty="0"/>
              <a:t>A </a:t>
            </a:r>
            <a:r>
              <a:rPr lang="en-US" b="1" dirty="0"/>
              <a:t>sales management system</a:t>
            </a:r>
            <a:r>
              <a:rPr lang="en-US" dirty="0"/>
              <a:t> is a tool that helps salespeople get organized, manage their contacts better, track their </a:t>
            </a:r>
            <a:r>
              <a:rPr lang="en-US" b="1" dirty="0"/>
              <a:t>sales</a:t>
            </a:r>
            <a:r>
              <a:rPr lang="en-US" dirty="0"/>
              <a:t> deals more efficiently and save </a:t>
            </a:r>
            <a:r>
              <a:rPr lang="en-US" dirty="0" smtClean="0"/>
              <a:t>them </a:t>
            </a:r>
            <a:r>
              <a:rPr lang="en-US" dirty="0"/>
              <a:t>time</a:t>
            </a:r>
            <a:r>
              <a:rPr lang="en-US" dirty="0" smtClean="0"/>
              <a:t>.</a:t>
            </a:r>
          </a:p>
          <a:p>
            <a:r>
              <a:rPr lang="en-US" dirty="0" smtClean="0"/>
              <a:t>Distribution channel deals with providing the goods or services to the customers.</a:t>
            </a:r>
            <a:endParaRPr lang="en-US" dirty="0"/>
          </a:p>
        </p:txBody>
      </p:sp>
    </p:spTree>
    <p:extLst>
      <p:ext uri="{BB962C8B-B14F-4D97-AF65-F5344CB8AC3E}">
        <p14:creationId xmlns:p14="http://schemas.microsoft.com/office/powerpoint/2010/main" val="10497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5518" y="1690688"/>
            <a:ext cx="6701424" cy="4522222"/>
          </a:xfrm>
        </p:spPr>
      </p:pic>
    </p:spTree>
    <p:extLst>
      <p:ext uri="{BB962C8B-B14F-4D97-AF65-F5344CB8AC3E}">
        <p14:creationId xmlns:p14="http://schemas.microsoft.com/office/powerpoint/2010/main" val="1259962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 Systems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Customer Service</a:t>
            </a:r>
          </a:p>
          <a:p>
            <a:pPr marL="514350" indent="-514350">
              <a:buFont typeface="+mj-lt"/>
              <a:buAutoNum type="arabicPeriod"/>
            </a:pPr>
            <a:r>
              <a:rPr lang="en-US" dirty="0" smtClean="0"/>
              <a:t>Telemarketing</a:t>
            </a:r>
          </a:p>
          <a:p>
            <a:pPr marL="514350" indent="-514350">
              <a:buFont typeface="+mj-lt"/>
              <a:buAutoNum type="arabicPeriod"/>
            </a:pPr>
            <a:r>
              <a:rPr lang="en-US" dirty="0" smtClean="0"/>
              <a:t>Distribution Channels Management</a:t>
            </a:r>
          </a:p>
          <a:p>
            <a:pPr marL="514350" indent="-514350">
              <a:buFont typeface="+mj-lt"/>
              <a:buAutoNum type="arabicPeriod"/>
            </a:pPr>
            <a:r>
              <a:rPr lang="en-US" dirty="0" smtClean="0"/>
              <a:t>Marketing Management</a:t>
            </a:r>
          </a:p>
        </p:txBody>
      </p:sp>
    </p:spTree>
    <p:extLst>
      <p:ext uri="{BB962C8B-B14F-4D97-AF65-F5344CB8AC3E}">
        <p14:creationId xmlns:p14="http://schemas.microsoft.com/office/powerpoint/2010/main" val="1086764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Service</a:t>
            </a:r>
            <a:endParaRPr lang="en-US" dirty="0"/>
          </a:p>
        </p:txBody>
      </p:sp>
      <p:sp>
        <p:nvSpPr>
          <p:cNvPr id="3" name="Content Placeholder 2"/>
          <p:cNvSpPr>
            <a:spLocks noGrp="1"/>
          </p:cNvSpPr>
          <p:nvPr>
            <p:ph idx="1"/>
          </p:nvPr>
        </p:nvSpPr>
        <p:spPr/>
        <p:txBody>
          <a:bodyPr/>
          <a:lstStyle/>
          <a:p>
            <a:r>
              <a:rPr lang="en-US" dirty="0" smtClean="0"/>
              <a:t> Customer profile and preference analysis</a:t>
            </a:r>
          </a:p>
          <a:p>
            <a:r>
              <a:rPr lang="en-US" dirty="0" smtClean="0"/>
              <a:t>Mass customization</a:t>
            </a:r>
          </a:p>
          <a:p>
            <a:r>
              <a:rPr lang="en-US" dirty="0" smtClean="0"/>
              <a:t>Targeted advertising on the Web</a:t>
            </a:r>
          </a:p>
          <a:p>
            <a:r>
              <a:rPr lang="en-US" dirty="0" smtClean="0"/>
              <a:t>Customer inquiry and automated help desk</a:t>
            </a:r>
            <a:endParaRPr lang="en-US" dirty="0"/>
          </a:p>
        </p:txBody>
      </p:sp>
    </p:spTree>
    <p:extLst>
      <p:ext uri="{BB962C8B-B14F-4D97-AF65-F5344CB8AC3E}">
        <p14:creationId xmlns:p14="http://schemas.microsoft.com/office/powerpoint/2010/main" val="301148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Telemarketing</a:t>
            </a:r>
            <a:endParaRPr lang="en-US" dirty="0"/>
          </a:p>
        </p:txBody>
      </p:sp>
      <p:sp>
        <p:nvSpPr>
          <p:cNvPr id="3" name="Content Placeholder 2"/>
          <p:cNvSpPr>
            <a:spLocks noGrp="1"/>
          </p:cNvSpPr>
          <p:nvPr>
            <p:ph idx="1"/>
          </p:nvPr>
        </p:nvSpPr>
        <p:spPr/>
        <p:txBody>
          <a:bodyPr/>
          <a:lstStyle/>
          <a:p>
            <a:r>
              <a:rPr lang="en-US" dirty="0" smtClean="0"/>
              <a:t>It is a process that uses telecommunications and information systems to execute marketing program</a:t>
            </a:r>
          </a:p>
          <a:p>
            <a:r>
              <a:rPr lang="en-US" dirty="0" smtClean="0"/>
              <a:t>It can be done by regular phone calls or calls generated by computer programs.</a:t>
            </a:r>
          </a:p>
          <a:p>
            <a:r>
              <a:rPr lang="en-US" dirty="0" smtClean="0"/>
              <a:t>It can be divided into 5 major activities: advertising, order processing, customer service, sales support and account management.</a:t>
            </a:r>
            <a:endParaRPr lang="en-US" dirty="0"/>
          </a:p>
        </p:txBody>
      </p:sp>
    </p:spTree>
    <p:extLst>
      <p:ext uri="{BB962C8B-B14F-4D97-AF65-F5344CB8AC3E}">
        <p14:creationId xmlns:p14="http://schemas.microsoft.com/office/powerpoint/2010/main" val="325459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Channel Management</a:t>
            </a:r>
            <a:endParaRPr lang="en-US" dirty="0"/>
          </a:p>
        </p:txBody>
      </p:sp>
      <p:sp>
        <p:nvSpPr>
          <p:cNvPr id="3" name="Content Placeholder 2"/>
          <p:cNvSpPr>
            <a:spLocks noGrp="1"/>
          </p:cNvSpPr>
          <p:nvPr>
            <p:ph idx="1"/>
          </p:nvPr>
        </p:nvSpPr>
        <p:spPr/>
        <p:txBody>
          <a:bodyPr/>
          <a:lstStyle/>
          <a:p>
            <a:r>
              <a:rPr lang="en-US" dirty="0" smtClean="0"/>
              <a:t>Delivery management</a:t>
            </a:r>
          </a:p>
          <a:p>
            <a:r>
              <a:rPr lang="en-US" dirty="0" smtClean="0"/>
              <a:t>Improving sales at retail stores</a:t>
            </a:r>
            <a:endParaRPr lang="en-US" dirty="0"/>
          </a:p>
        </p:txBody>
      </p:sp>
    </p:spTree>
    <p:extLst>
      <p:ext uri="{BB962C8B-B14F-4D97-AF65-F5344CB8AC3E}">
        <p14:creationId xmlns:p14="http://schemas.microsoft.com/office/powerpoint/2010/main" val="910819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Management</a:t>
            </a:r>
            <a:endParaRPr lang="en-US" dirty="0"/>
          </a:p>
        </p:txBody>
      </p:sp>
      <p:sp>
        <p:nvSpPr>
          <p:cNvPr id="3" name="Content Placeholder 2"/>
          <p:cNvSpPr>
            <a:spLocks noGrp="1"/>
          </p:cNvSpPr>
          <p:nvPr>
            <p:ph idx="1"/>
          </p:nvPr>
        </p:nvSpPr>
        <p:spPr/>
        <p:txBody>
          <a:bodyPr/>
          <a:lstStyle/>
          <a:p>
            <a:r>
              <a:rPr lang="en-US" dirty="0" smtClean="0"/>
              <a:t>Pricing of products</a:t>
            </a:r>
          </a:p>
          <a:p>
            <a:r>
              <a:rPr lang="en-US" dirty="0" smtClean="0"/>
              <a:t>Salesperson productivity</a:t>
            </a:r>
          </a:p>
          <a:p>
            <a:r>
              <a:rPr lang="en-US" dirty="0" smtClean="0"/>
              <a:t>Product-customer profitability analysis</a:t>
            </a:r>
          </a:p>
          <a:p>
            <a:r>
              <a:rPr lang="en-US" dirty="0" smtClean="0"/>
              <a:t>Sales analysis and trends</a:t>
            </a:r>
          </a:p>
          <a:p>
            <a:r>
              <a:rPr lang="en-US" dirty="0" smtClean="0"/>
              <a:t>New products, services and market planning</a:t>
            </a:r>
            <a:endParaRPr lang="en-US" dirty="0"/>
          </a:p>
        </p:txBody>
      </p:sp>
    </p:spTree>
    <p:extLst>
      <p:ext uri="{BB962C8B-B14F-4D97-AF65-F5344CB8AC3E}">
        <p14:creationId xmlns:p14="http://schemas.microsoft.com/office/powerpoint/2010/main" val="1601749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4998</TotalTime>
  <Words>609</Words>
  <Application>Microsoft Macintosh PowerPoint</Application>
  <PresentationFormat>Widescreen</PresentationFormat>
  <Paragraphs>136</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Calibri</vt:lpstr>
      <vt:lpstr>Calibri Light</vt:lpstr>
      <vt:lpstr>Arial</vt:lpstr>
      <vt:lpstr>Office Theme</vt:lpstr>
      <vt:lpstr>Accounting &amp; Finance System</vt:lpstr>
      <vt:lpstr>PowerPoint Presentation</vt:lpstr>
      <vt:lpstr>Marketing and Sales Systems</vt:lpstr>
      <vt:lpstr>PowerPoint Presentation</vt:lpstr>
      <vt:lpstr>Channel Systems</vt:lpstr>
      <vt:lpstr>Customer Service</vt:lpstr>
      <vt:lpstr>Telemarketing</vt:lpstr>
      <vt:lpstr>Distribution Channel Management</vt:lpstr>
      <vt:lpstr>Marketing Management</vt:lpstr>
      <vt:lpstr>Customer Relation Management</vt:lpstr>
      <vt:lpstr>Production and Operations Management System (POM)</vt:lpstr>
      <vt:lpstr>Logistics and Materials Management</vt:lpstr>
      <vt:lpstr>Planning Production/Operations</vt:lpstr>
      <vt:lpstr>Automated Design Work &amp; Manufacturing</vt:lpstr>
      <vt:lpstr>Human Resource Management Systems</vt:lpstr>
      <vt:lpstr>Recruitments</vt:lpstr>
      <vt:lpstr>HR Maintenance and Development</vt:lpstr>
      <vt:lpstr>HR Management and Planning</vt:lpstr>
      <vt:lpstr>E- Commerce</vt:lpstr>
      <vt:lpstr>Benefits of E-commerce to Organizations</vt:lpstr>
      <vt:lpstr>Benefits to Customers  </vt:lpstr>
      <vt:lpstr>Benefits to Society </vt:lpstr>
      <vt:lpstr>Limitation of E-commerce (Technical) </vt:lpstr>
      <vt:lpstr>Non-Technical Limitations</vt:lpstr>
      <vt:lpstr>B2C Applications </vt:lpstr>
      <vt:lpstr>Issues in E-tailing</vt:lpstr>
      <vt:lpstr>Service Industries Online</vt:lpstr>
      <vt:lpstr>Collaborative Commerce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&amp; Finance System</dc:title>
  <dc:creator>Microsoft Office User</dc:creator>
  <cp:lastModifiedBy>Microsoft Office User</cp:lastModifiedBy>
  <cp:revision>10</cp:revision>
  <dcterms:created xsi:type="dcterms:W3CDTF">2017-03-16T02:46:04Z</dcterms:created>
  <dcterms:modified xsi:type="dcterms:W3CDTF">2017-04-09T12:51:35Z</dcterms:modified>
</cp:coreProperties>
</file>