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1636F-93D1-40BD-BCFE-C20A28E80B52}"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329882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1636F-93D1-40BD-BCFE-C20A28E80B52}"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309834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1636F-93D1-40BD-BCFE-C20A28E80B52}"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334131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1636F-93D1-40BD-BCFE-C20A28E80B52}"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128405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E1636F-93D1-40BD-BCFE-C20A28E80B52}"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150465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E1636F-93D1-40BD-BCFE-C20A28E80B52}"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273166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E1636F-93D1-40BD-BCFE-C20A28E80B52}"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126396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E1636F-93D1-40BD-BCFE-C20A28E80B52}"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248862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1636F-93D1-40BD-BCFE-C20A28E80B52}"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351798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E1636F-93D1-40BD-BCFE-C20A28E80B52}"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1570443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E1636F-93D1-40BD-BCFE-C20A28E80B52}"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180D9-971D-4908-8D8F-CDAFA413B470}" type="slidenum">
              <a:rPr lang="en-US" smtClean="0"/>
              <a:t>‹#›</a:t>
            </a:fld>
            <a:endParaRPr lang="en-US"/>
          </a:p>
        </p:txBody>
      </p:sp>
    </p:spTree>
    <p:extLst>
      <p:ext uri="{BB962C8B-B14F-4D97-AF65-F5344CB8AC3E}">
        <p14:creationId xmlns:p14="http://schemas.microsoft.com/office/powerpoint/2010/main" val="326036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1636F-93D1-40BD-BCFE-C20A28E80B52}" type="datetimeFigureOut">
              <a:rPr lang="en-US" smtClean="0"/>
              <a:t>5/21/2020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180D9-971D-4908-8D8F-CDAFA413B470}" type="slidenum">
              <a:rPr lang="en-US" smtClean="0"/>
              <a:t>‹#›</a:t>
            </a:fld>
            <a:endParaRPr lang="en-US"/>
          </a:p>
        </p:txBody>
      </p:sp>
    </p:spTree>
    <p:extLst>
      <p:ext uri="{BB962C8B-B14F-4D97-AF65-F5344CB8AC3E}">
        <p14:creationId xmlns:p14="http://schemas.microsoft.com/office/powerpoint/2010/main" val="380884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 of IT	</a:t>
            </a:r>
            <a:endParaRPr lang="en-US" dirty="0"/>
          </a:p>
        </p:txBody>
      </p:sp>
      <p:sp>
        <p:nvSpPr>
          <p:cNvPr id="3" name="Subtitle 2"/>
          <p:cNvSpPr>
            <a:spLocks noGrp="1"/>
          </p:cNvSpPr>
          <p:nvPr>
            <p:ph type="subTitle" idx="1"/>
          </p:nvPr>
        </p:nvSpPr>
        <p:spPr/>
        <p:txBody>
          <a:bodyPr/>
          <a:lstStyle/>
          <a:p>
            <a:r>
              <a:rPr lang="en-US" dirty="0" smtClean="0"/>
              <a:t>Old Question Solution: 2016 Fall</a:t>
            </a:r>
            <a:endParaRPr lang="en-US" dirty="0"/>
          </a:p>
        </p:txBody>
      </p:sp>
    </p:spTree>
    <p:extLst>
      <p:ext uri="{BB962C8B-B14F-4D97-AF65-F5344CB8AC3E}">
        <p14:creationId xmlns:p14="http://schemas.microsoft.com/office/powerpoint/2010/main" val="25344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and Secondary Memory</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7891" y="1472826"/>
            <a:ext cx="9005453" cy="5062128"/>
          </a:xfrm>
        </p:spPr>
      </p:pic>
    </p:spTree>
    <p:extLst>
      <p:ext uri="{BB962C8B-B14F-4D97-AF65-F5344CB8AC3E}">
        <p14:creationId xmlns:p14="http://schemas.microsoft.com/office/powerpoint/2010/main" val="365421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87268450"/>
              </p:ext>
            </p:extLst>
          </p:nvPr>
        </p:nvGraphicFramePr>
        <p:xfrm>
          <a:off x="838200" y="1825625"/>
          <a:ext cx="10515600" cy="4582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30358157"/>
                    </a:ext>
                  </a:extLst>
                </a:gridCol>
                <a:gridCol w="5257800">
                  <a:extLst>
                    <a:ext uri="{9D8B030D-6E8A-4147-A177-3AD203B41FA5}">
                      <a16:colId xmlns:a16="http://schemas.microsoft.com/office/drawing/2014/main" val="4025384759"/>
                    </a:ext>
                  </a:extLst>
                </a:gridCol>
              </a:tblGrid>
              <a:tr h="370840">
                <a:tc>
                  <a:txBody>
                    <a:bodyPr/>
                    <a:lstStyle/>
                    <a:p>
                      <a:r>
                        <a:rPr lang="en-US" dirty="0" smtClean="0"/>
                        <a:t>Primary Storage</a:t>
                      </a:r>
                      <a:endParaRPr lang="en-US" dirty="0"/>
                    </a:p>
                  </a:txBody>
                  <a:tcPr/>
                </a:tc>
                <a:tc>
                  <a:txBody>
                    <a:bodyPr/>
                    <a:lstStyle/>
                    <a:p>
                      <a:r>
                        <a:rPr lang="en-US" dirty="0" smtClean="0"/>
                        <a:t>Secondary</a:t>
                      </a:r>
                      <a:r>
                        <a:rPr lang="en-US" baseline="0" dirty="0" smtClean="0"/>
                        <a:t> Storage</a:t>
                      </a:r>
                      <a:endParaRPr lang="en-US" dirty="0"/>
                    </a:p>
                  </a:txBody>
                  <a:tcPr/>
                </a:tc>
                <a:extLst>
                  <a:ext uri="{0D108BD9-81ED-4DB2-BD59-A6C34878D82A}">
                    <a16:rowId xmlns:a16="http://schemas.microsoft.com/office/drawing/2014/main" val="3073439462"/>
                  </a:ext>
                </a:extLst>
              </a:tr>
              <a:tr h="370840">
                <a:tc>
                  <a:txBody>
                    <a:bodyPr/>
                    <a:lstStyle/>
                    <a:p>
                      <a:r>
                        <a:rPr lang="en-US" sz="1800" b="0" i="0" kern="1200" dirty="0" smtClean="0">
                          <a:solidFill>
                            <a:schemeClr val="dk1"/>
                          </a:solidFill>
                          <a:effectLst/>
                          <a:latin typeface="+mn-lt"/>
                          <a:ea typeface="+mn-ea"/>
                          <a:cs typeface="+mn-cs"/>
                        </a:rPr>
                        <a:t>Primary memory is temporary.</a:t>
                      </a:r>
                      <a:endParaRPr lang="en-US" dirty="0"/>
                    </a:p>
                  </a:txBody>
                  <a:tcPr/>
                </a:tc>
                <a:tc>
                  <a:txBody>
                    <a:bodyPr/>
                    <a:lstStyle/>
                    <a:p>
                      <a:r>
                        <a:rPr lang="en-US" dirty="0" smtClean="0"/>
                        <a:t>Secondary</a:t>
                      </a:r>
                      <a:r>
                        <a:rPr lang="en-US" baseline="0" dirty="0" smtClean="0"/>
                        <a:t> Storage is permanent</a:t>
                      </a:r>
                      <a:endParaRPr lang="en-US" dirty="0"/>
                    </a:p>
                  </a:txBody>
                  <a:tcPr/>
                </a:tc>
                <a:extLst>
                  <a:ext uri="{0D108BD9-81ED-4DB2-BD59-A6C34878D82A}">
                    <a16:rowId xmlns:a16="http://schemas.microsoft.com/office/drawing/2014/main" val="992212511"/>
                  </a:ext>
                </a:extLst>
              </a:tr>
              <a:tr h="370840">
                <a:tc>
                  <a:txBody>
                    <a:bodyPr/>
                    <a:lstStyle/>
                    <a:p>
                      <a:r>
                        <a:rPr lang="en-US" sz="1800" b="0" i="0" kern="1200" dirty="0" smtClean="0">
                          <a:solidFill>
                            <a:schemeClr val="dk1"/>
                          </a:solidFill>
                          <a:effectLst/>
                          <a:latin typeface="+mn-lt"/>
                          <a:ea typeface="+mn-ea"/>
                          <a:cs typeface="+mn-cs"/>
                        </a:rPr>
                        <a:t>Primary memory is directly accessible by Processor/CPU.</a:t>
                      </a:r>
                      <a:endParaRPr lang="en-US" dirty="0"/>
                    </a:p>
                  </a:txBody>
                  <a:tcPr/>
                </a:tc>
                <a:tc>
                  <a:txBody>
                    <a:bodyPr/>
                    <a:lstStyle/>
                    <a:p>
                      <a:r>
                        <a:rPr lang="en-US" sz="1800" b="0" i="0" kern="1200" dirty="0" smtClean="0">
                          <a:solidFill>
                            <a:schemeClr val="dk1"/>
                          </a:solidFill>
                          <a:effectLst/>
                          <a:latin typeface="+mn-lt"/>
                          <a:ea typeface="+mn-ea"/>
                          <a:cs typeface="+mn-cs"/>
                        </a:rPr>
                        <a:t>Secondary memory is not directly accessible by Processor/CPU.</a:t>
                      </a:r>
                      <a:endParaRPr lang="en-US" dirty="0"/>
                    </a:p>
                  </a:txBody>
                  <a:tcPr/>
                </a:tc>
                <a:extLst>
                  <a:ext uri="{0D108BD9-81ED-4DB2-BD59-A6C34878D82A}">
                    <a16:rowId xmlns:a16="http://schemas.microsoft.com/office/drawing/2014/main" val="3446287677"/>
                  </a:ext>
                </a:extLst>
              </a:tr>
              <a:tr h="370840">
                <a:tc>
                  <a:txBody>
                    <a:bodyPr/>
                    <a:lstStyle/>
                    <a:p>
                      <a:r>
                        <a:rPr lang="en-US" sz="1800" b="0" i="0" kern="1200" dirty="0" smtClean="0">
                          <a:solidFill>
                            <a:schemeClr val="dk1"/>
                          </a:solidFill>
                          <a:effectLst/>
                          <a:latin typeface="+mn-lt"/>
                          <a:ea typeface="+mn-ea"/>
                          <a:cs typeface="+mn-cs"/>
                        </a:rPr>
                        <a:t>Nature of Parts of Primary memory varies, RAM- volatile in nature. ROM- Non-volatile.</a:t>
                      </a:r>
                      <a:endParaRPr lang="en-US" dirty="0"/>
                    </a:p>
                  </a:txBody>
                  <a:tcPr/>
                </a:tc>
                <a:tc>
                  <a:txBody>
                    <a:bodyPr/>
                    <a:lstStyle/>
                    <a:p>
                      <a:r>
                        <a:rPr lang="en-US" sz="1800" b="0" i="0" kern="1200" dirty="0" smtClean="0">
                          <a:solidFill>
                            <a:schemeClr val="dk1"/>
                          </a:solidFill>
                          <a:effectLst/>
                          <a:latin typeface="+mn-lt"/>
                          <a:ea typeface="+mn-ea"/>
                          <a:cs typeface="+mn-cs"/>
                        </a:rPr>
                        <a:t>It’s always Non-volatile in nature.</a:t>
                      </a:r>
                      <a:endParaRPr lang="en-US" dirty="0"/>
                    </a:p>
                  </a:txBody>
                  <a:tcPr/>
                </a:tc>
                <a:extLst>
                  <a:ext uri="{0D108BD9-81ED-4DB2-BD59-A6C34878D82A}">
                    <a16:rowId xmlns:a16="http://schemas.microsoft.com/office/drawing/2014/main" val="1054415924"/>
                  </a:ext>
                </a:extLst>
              </a:tr>
              <a:tr h="370840">
                <a:tc>
                  <a:txBody>
                    <a:bodyPr/>
                    <a:lstStyle/>
                    <a:p>
                      <a:r>
                        <a:rPr lang="en-US" sz="1800" b="0" i="0" kern="1200" dirty="0" smtClean="0">
                          <a:solidFill>
                            <a:schemeClr val="dk1"/>
                          </a:solidFill>
                          <a:effectLst/>
                          <a:latin typeface="+mn-lt"/>
                          <a:ea typeface="+mn-ea"/>
                          <a:cs typeface="+mn-cs"/>
                        </a:rPr>
                        <a:t>Primary memory devices are more expensive than secondary storage devices.</a:t>
                      </a:r>
                      <a:endParaRPr lang="en-US" dirty="0"/>
                    </a:p>
                  </a:txBody>
                  <a:tcPr/>
                </a:tc>
                <a:tc>
                  <a:txBody>
                    <a:bodyPr/>
                    <a:lstStyle/>
                    <a:p>
                      <a:r>
                        <a:rPr lang="en-US" sz="1800" b="0" i="0" kern="1200" dirty="0" smtClean="0">
                          <a:solidFill>
                            <a:schemeClr val="dk1"/>
                          </a:solidFill>
                          <a:effectLst/>
                          <a:latin typeface="+mn-lt"/>
                          <a:ea typeface="+mn-ea"/>
                          <a:cs typeface="+mn-cs"/>
                        </a:rPr>
                        <a:t>Secondary memory devices are less expensive when compared to primary memory devices.</a:t>
                      </a:r>
                      <a:endParaRPr lang="en-US" dirty="0"/>
                    </a:p>
                  </a:txBody>
                  <a:tcPr/>
                </a:tc>
                <a:extLst>
                  <a:ext uri="{0D108BD9-81ED-4DB2-BD59-A6C34878D82A}">
                    <a16:rowId xmlns:a16="http://schemas.microsoft.com/office/drawing/2014/main" val="2514896100"/>
                  </a:ext>
                </a:extLst>
              </a:tr>
              <a:tr h="370840">
                <a:tc>
                  <a:txBody>
                    <a:bodyPr/>
                    <a:lstStyle/>
                    <a:p>
                      <a:r>
                        <a:rPr lang="en-US" sz="1800" b="0" i="0" kern="1200" dirty="0" smtClean="0">
                          <a:solidFill>
                            <a:schemeClr val="dk1"/>
                          </a:solidFill>
                          <a:effectLst/>
                          <a:latin typeface="+mn-lt"/>
                          <a:ea typeface="+mn-ea"/>
                          <a:cs typeface="+mn-cs"/>
                        </a:rPr>
                        <a:t>The memory devices used for primary memory are semiconductor memories.</a:t>
                      </a:r>
                      <a:endParaRPr lang="en-US" dirty="0"/>
                    </a:p>
                  </a:txBody>
                  <a:tcPr/>
                </a:tc>
                <a:tc>
                  <a:txBody>
                    <a:bodyPr/>
                    <a:lstStyle/>
                    <a:p>
                      <a:r>
                        <a:rPr lang="en-US" sz="1800" b="0" i="0" kern="1200" dirty="0" smtClean="0">
                          <a:solidFill>
                            <a:schemeClr val="dk1"/>
                          </a:solidFill>
                          <a:effectLst/>
                          <a:latin typeface="+mn-lt"/>
                          <a:ea typeface="+mn-ea"/>
                          <a:cs typeface="+mn-cs"/>
                        </a:rPr>
                        <a:t>The secondary memory devices are magnetic and optical memories.</a:t>
                      </a:r>
                      <a:endParaRPr lang="en-US" dirty="0"/>
                    </a:p>
                  </a:txBody>
                  <a:tcPr/>
                </a:tc>
                <a:extLst>
                  <a:ext uri="{0D108BD9-81ED-4DB2-BD59-A6C34878D82A}">
                    <a16:rowId xmlns:a16="http://schemas.microsoft.com/office/drawing/2014/main" val="3644810789"/>
                  </a:ext>
                </a:extLst>
              </a:tr>
              <a:tr h="370840">
                <a:tc>
                  <a:txBody>
                    <a:bodyPr/>
                    <a:lstStyle/>
                    <a:p>
                      <a:r>
                        <a:rPr lang="en-US" sz="1800" b="0" i="0" kern="1200" dirty="0" smtClean="0">
                          <a:solidFill>
                            <a:schemeClr val="dk1"/>
                          </a:solidFill>
                          <a:effectLst/>
                          <a:latin typeface="+mn-lt"/>
                          <a:ea typeface="+mn-ea"/>
                          <a:cs typeface="+mn-cs"/>
                        </a:rPr>
                        <a:t>Primary memory is also known as Main memory or Internal memory.</a:t>
                      </a:r>
                      <a:endParaRPr lang="en-US" dirty="0"/>
                    </a:p>
                  </a:txBody>
                  <a:tcPr/>
                </a:tc>
                <a:tc>
                  <a:txBody>
                    <a:bodyPr/>
                    <a:lstStyle/>
                    <a:p>
                      <a:r>
                        <a:rPr lang="en-US" sz="1800" b="0" i="0" kern="1200" dirty="0" smtClean="0">
                          <a:solidFill>
                            <a:schemeClr val="dk1"/>
                          </a:solidFill>
                          <a:effectLst/>
                          <a:latin typeface="+mn-lt"/>
                          <a:ea typeface="+mn-ea"/>
                          <a:cs typeface="+mn-cs"/>
                        </a:rPr>
                        <a:t>Secondary memory is also known as External memory or Auxiliary memory.</a:t>
                      </a:r>
                      <a:endParaRPr lang="en-US" dirty="0"/>
                    </a:p>
                  </a:txBody>
                  <a:tcPr/>
                </a:tc>
                <a:extLst>
                  <a:ext uri="{0D108BD9-81ED-4DB2-BD59-A6C34878D82A}">
                    <a16:rowId xmlns:a16="http://schemas.microsoft.com/office/drawing/2014/main" val="1262876642"/>
                  </a:ext>
                </a:extLst>
              </a:tr>
              <a:tr h="370840">
                <a:tc>
                  <a:txBody>
                    <a:bodyPr/>
                    <a:lstStyle/>
                    <a:p>
                      <a:r>
                        <a:rPr lang="en-US" sz="1800" b="0" i="0" kern="1200" dirty="0" smtClean="0">
                          <a:solidFill>
                            <a:schemeClr val="dk1"/>
                          </a:solidFill>
                          <a:effectLst/>
                          <a:latin typeface="+mn-lt"/>
                          <a:ea typeface="+mn-ea"/>
                          <a:cs typeface="+mn-cs"/>
                        </a:rPr>
                        <a:t>Examples: RAM, ROM, Cache memory, PROM, EPROM, Registers, etc.</a:t>
                      </a:r>
                      <a:endParaRPr lang="en-US" dirty="0"/>
                    </a:p>
                  </a:txBody>
                  <a:tcPr/>
                </a:tc>
                <a:tc>
                  <a:txBody>
                    <a:bodyPr/>
                    <a:lstStyle/>
                    <a:p>
                      <a:r>
                        <a:rPr lang="en-US" sz="1800" b="0" i="0" kern="1200" dirty="0" smtClean="0">
                          <a:solidFill>
                            <a:schemeClr val="dk1"/>
                          </a:solidFill>
                          <a:effectLst/>
                          <a:latin typeface="+mn-lt"/>
                          <a:ea typeface="+mn-ea"/>
                          <a:cs typeface="+mn-cs"/>
                        </a:rPr>
                        <a:t>Examples: Hard Disk, Floppy Disk, Magnetic Tapes, </a:t>
                      </a:r>
                      <a:r>
                        <a:rPr lang="en-US" sz="1800" b="0" i="0" kern="1200" dirty="0" err="1" smtClean="0">
                          <a:solidFill>
                            <a:schemeClr val="dk1"/>
                          </a:solidFill>
                          <a:effectLst/>
                          <a:latin typeface="+mn-lt"/>
                          <a:ea typeface="+mn-ea"/>
                          <a:cs typeface="+mn-cs"/>
                        </a:rPr>
                        <a:t>etc</a:t>
                      </a:r>
                      <a:endParaRPr lang="en-US" dirty="0"/>
                    </a:p>
                  </a:txBody>
                  <a:tcPr/>
                </a:tc>
                <a:extLst>
                  <a:ext uri="{0D108BD9-81ED-4DB2-BD59-A6C34878D82A}">
                    <a16:rowId xmlns:a16="http://schemas.microsoft.com/office/drawing/2014/main" val="3871457002"/>
                  </a:ext>
                </a:extLst>
              </a:tr>
            </a:tbl>
          </a:graphicData>
        </a:graphic>
      </p:graphicFrame>
    </p:spTree>
    <p:extLst>
      <p:ext uri="{BB962C8B-B14F-4D97-AF65-F5344CB8AC3E}">
        <p14:creationId xmlns:p14="http://schemas.microsoft.com/office/powerpoint/2010/main" val="36229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vs Natural Intelligence	</a:t>
            </a:r>
            <a:endParaRPr lang="en-US" dirty="0"/>
          </a:p>
        </p:txBody>
      </p:sp>
      <p:sp>
        <p:nvSpPr>
          <p:cNvPr id="5" name="Content Placeholder 4"/>
          <p:cNvSpPr>
            <a:spLocks noGrp="1"/>
          </p:cNvSpPr>
          <p:nvPr>
            <p:ph idx="1"/>
          </p:nvPr>
        </p:nvSpPr>
        <p:spPr/>
        <p:txBody>
          <a:bodyPr/>
          <a:lstStyle/>
          <a:p>
            <a:r>
              <a:rPr lang="en-US" b="1" i="1" dirty="0"/>
              <a:t>Artificial Intelligence (AI</a:t>
            </a:r>
            <a:r>
              <a:rPr lang="en-US" dirty="0"/>
              <a:t>) is the designing of Intelligent or smart system which has the ability to perform accurate learning, reasoning and perception of the surrounding actions to produce maximum success </a:t>
            </a:r>
            <a:r>
              <a:rPr lang="en-US" dirty="0" smtClean="0"/>
              <a:t>whereas</a:t>
            </a:r>
          </a:p>
          <a:p>
            <a:r>
              <a:rPr lang="en-US" dirty="0"/>
              <a:t> </a:t>
            </a:r>
            <a:r>
              <a:rPr lang="en-US" b="1" i="1" dirty="0"/>
              <a:t>Natural Intelligence</a:t>
            </a:r>
            <a:r>
              <a:rPr lang="en-US" dirty="0"/>
              <a:t> or we can say Human Intelligence is the quality of the mind which has the ability to learn from past experience or situations we are currently facing to provide several kinds of information through that gained knowledge.</a:t>
            </a:r>
          </a:p>
        </p:txBody>
      </p:sp>
    </p:spTree>
    <p:extLst>
      <p:ext uri="{BB962C8B-B14F-4D97-AF65-F5344CB8AC3E}">
        <p14:creationId xmlns:p14="http://schemas.microsoft.com/office/powerpoint/2010/main" val="3717920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VS Natural Intelligence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2705782"/>
              </p:ext>
            </p:extLst>
          </p:nvPr>
        </p:nvGraphicFramePr>
        <p:xfrm>
          <a:off x="838200" y="1825625"/>
          <a:ext cx="10515600" cy="4673600"/>
        </p:xfrm>
        <a:graphic>
          <a:graphicData uri="http://schemas.openxmlformats.org/drawingml/2006/table">
            <a:tbl>
              <a:tblPr firstRow="1" bandRow="1">
                <a:tableStyleId>{5C22544A-7EE6-4342-B048-85BDC9FD1C3A}</a:tableStyleId>
              </a:tblPr>
              <a:tblGrid>
                <a:gridCol w="2006600">
                  <a:extLst>
                    <a:ext uri="{9D8B030D-6E8A-4147-A177-3AD203B41FA5}">
                      <a16:colId xmlns:a16="http://schemas.microsoft.com/office/drawing/2014/main" val="2069322670"/>
                    </a:ext>
                  </a:extLst>
                </a:gridCol>
                <a:gridCol w="3666836">
                  <a:extLst>
                    <a:ext uri="{9D8B030D-6E8A-4147-A177-3AD203B41FA5}">
                      <a16:colId xmlns:a16="http://schemas.microsoft.com/office/drawing/2014/main" val="1432606226"/>
                    </a:ext>
                  </a:extLst>
                </a:gridCol>
                <a:gridCol w="4842164">
                  <a:extLst>
                    <a:ext uri="{9D8B030D-6E8A-4147-A177-3AD203B41FA5}">
                      <a16:colId xmlns:a16="http://schemas.microsoft.com/office/drawing/2014/main" val="2797739508"/>
                    </a:ext>
                  </a:extLst>
                </a:gridCol>
              </a:tblGrid>
              <a:tr h="370840">
                <a:tc>
                  <a:txBody>
                    <a:bodyPr/>
                    <a:lstStyle/>
                    <a:p>
                      <a:endParaRPr lang="en-US" dirty="0"/>
                    </a:p>
                  </a:txBody>
                  <a:tcPr/>
                </a:tc>
                <a:tc>
                  <a:txBody>
                    <a:bodyPr/>
                    <a:lstStyle/>
                    <a:p>
                      <a:r>
                        <a:rPr lang="en-US" dirty="0" smtClean="0"/>
                        <a:t>Artificial</a:t>
                      </a:r>
                      <a:r>
                        <a:rPr lang="en-US" baseline="0" dirty="0" smtClean="0"/>
                        <a:t> Intelligence</a:t>
                      </a:r>
                      <a:endParaRPr lang="en-US" dirty="0"/>
                    </a:p>
                  </a:txBody>
                  <a:tcPr/>
                </a:tc>
                <a:tc>
                  <a:txBody>
                    <a:bodyPr/>
                    <a:lstStyle/>
                    <a:p>
                      <a:r>
                        <a:rPr lang="en-US" dirty="0" smtClean="0"/>
                        <a:t>Natural</a:t>
                      </a:r>
                      <a:r>
                        <a:rPr lang="en-US" baseline="0" dirty="0" smtClean="0"/>
                        <a:t> Intelligence</a:t>
                      </a:r>
                      <a:endParaRPr lang="en-US" dirty="0"/>
                    </a:p>
                  </a:txBody>
                  <a:tcPr/>
                </a:tc>
                <a:extLst>
                  <a:ext uri="{0D108BD9-81ED-4DB2-BD59-A6C34878D82A}">
                    <a16:rowId xmlns:a16="http://schemas.microsoft.com/office/drawing/2014/main" val="309708042"/>
                  </a:ext>
                </a:extLst>
              </a:tr>
              <a:tr h="370840">
                <a:tc>
                  <a:txBody>
                    <a:bodyPr/>
                    <a:lstStyle/>
                    <a:p>
                      <a:r>
                        <a:rPr lang="en-US" dirty="0" smtClean="0"/>
                        <a:t>Energy</a:t>
                      </a:r>
                      <a:r>
                        <a:rPr lang="en-US" baseline="0" dirty="0" smtClean="0"/>
                        <a:t> Efficiency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2 watts for modern machine learning machine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sz="1800" b="0" i="0" kern="1200" dirty="0" smtClean="0">
                          <a:solidFill>
                            <a:schemeClr val="dk1"/>
                          </a:solidFill>
                          <a:effectLst/>
                          <a:latin typeface="+mn-lt"/>
                          <a:ea typeface="+mn-ea"/>
                          <a:cs typeface="+mn-cs"/>
                        </a:rPr>
                        <a:t>25 watts human brain</a:t>
                      </a:r>
                      <a:endParaRPr lang="en-US" dirty="0" smtClean="0"/>
                    </a:p>
                    <a:p>
                      <a:endParaRPr lang="en-US" dirty="0"/>
                    </a:p>
                  </a:txBody>
                  <a:tcPr/>
                </a:tc>
                <a:extLst>
                  <a:ext uri="{0D108BD9-81ED-4DB2-BD59-A6C34878D82A}">
                    <a16:rowId xmlns:a16="http://schemas.microsoft.com/office/drawing/2014/main" val="2444209408"/>
                  </a:ext>
                </a:extLst>
              </a:tr>
              <a:tr h="370840">
                <a:tc>
                  <a:txBody>
                    <a:bodyPr/>
                    <a:lstStyle/>
                    <a:p>
                      <a:r>
                        <a:rPr lang="en-US" dirty="0" smtClean="0"/>
                        <a:t>Universal</a:t>
                      </a:r>
                      <a:endParaRPr lang="en-US" dirty="0"/>
                    </a:p>
                  </a:txBody>
                  <a:tcPr/>
                </a:tc>
                <a:tc>
                  <a:txBody>
                    <a:bodyPr/>
                    <a:lstStyle/>
                    <a:p>
                      <a:r>
                        <a:rPr lang="en-US" sz="1800" b="0" i="0" kern="1200" dirty="0" smtClean="0">
                          <a:solidFill>
                            <a:schemeClr val="dk1"/>
                          </a:solidFill>
                          <a:effectLst/>
                          <a:latin typeface="+mn-lt"/>
                          <a:ea typeface="+mn-ea"/>
                          <a:cs typeface="+mn-cs"/>
                        </a:rPr>
                        <a:t>While consuming kilowatts of energy, this machine is usually designed for a few tasks.</a:t>
                      </a:r>
                      <a:endParaRPr lang="en-US" dirty="0"/>
                    </a:p>
                  </a:txBody>
                  <a:tcPr/>
                </a:tc>
                <a:tc>
                  <a:txBody>
                    <a:bodyPr/>
                    <a:lstStyle/>
                    <a:p>
                      <a:r>
                        <a:rPr lang="en-US" sz="1800" b="0" i="0" kern="1200" dirty="0" smtClean="0">
                          <a:solidFill>
                            <a:schemeClr val="dk1"/>
                          </a:solidFill>
                          <a:effectLst/>
                          <a:latin typeface="+mn-lt"/>
                          <a:ea typeface="+mn-ea"/>
                          <a:cs typeface="+mn-cs"/>
                        </a:rPr>
                        <a:t>Humans usually learn how to manage hundreds of different skills during life.</a:t>
                      </a:r>
                      <a:endParaRPr lang="en-US" dirty="0"/>
                    </a:p>
                  </a:txBody>
                  <a:tcPr/>
                </a:tc>
                <a:extLst>
                  <a:ext uri="{0D108BD9-81ED-4DB2-BD59-A6C34878D82A}">
                    <a16:rowId xmlns:a16="http://schemas.microsoft.com/office/drawing/2014/main" val="2282489995"/>
                  </a:ext>
                </a:extLst>
              </a:tr>
              <a:tr h="370840">
                <a:tc>
                  <a:txBody>
                    <a:bodyPr/>
                    <a:lstStyle/>
                    <a:p>
                      <a:r>
                        <a:rPr lang="en-US" dirty="0" smtClean="0"/>
                        <a:t>Multitasking</a:t>
                      </a:r>
                      <a:endParaRPr lang="en-US" dirty="0"/>
                    </a:p>
                  </a:txBody>
                  <a:tcPr/>
                </a:tc>
                <a:tc>
                  <a:txBody>
                    <a:bodyPr/>
                    <a:lstStyle/>
                    <a:p>
                      <a:r>
                        <a:rPr lang="en-US" sz="1800" b="0" i="0" kern="1200" dirty="0" smtClean="0">
                          <a:solidFill>
                            <a:schemeClr val="dk1"/>
                          </a:solidFill>
                          <a:effectLst/>
                          <a:latin typeface="+mn-lt"/>
                          <a:ea typeface="+mn-ea"/>
                          <a:cs typeface="+mn-cs"/>
                        </a:rPr>
                        <a:t>Human worker work on multiple responsibilities</a:t>
                      </a:r>
                      <a:endParaRPr lang="en-US" dirty="0"/>
                    </a:p>
                  </a:txBody>
                  <a:tcPr/>
                </a:tc>
                <a:tc>
                  <a:txBody>
                    <a:bodyPr/>
                    <a:lstStyle/>
                    <a:p>
                      <a:r>
                        <a:rPr lang="en-US" sz="1800" b="0" i="0" kern="1200" dirty="0" smtClean="0">
                          <a:solidFill>
                            <a:schemeClr val="dk1"/>
                          </a:solidFill>
                          <a:effectLst/>
                          <a:latin typeface="+mn-lt"/>
                          <a:ea typeface="+mn-ea"/>
                          <a:cs typeface="+mn-cs"/>
                        </a:rPr>
                        <a:t>The time needed to teach system on each and every response is considerably high</a:t>
                      </a:r>
                      <a:endParaRPr lang="en-US" dirty="0"/>
                    </a:p>
                  </a:txBody>
                  <a:tcPr/>
                </a:tc>
                <a:extLst>
                  <a:ext uri="{0D108BD9-81ED-4DB2-BD59-A6C34878D82A}">
                    <a16:rowId xmlns:a16="http://schemas.microsoft.com/office/drawing/2014/main" val="2943540347"/>
                  </a:ext>
                </a:extLst>
              </a:tr>
              <a:tr h="370840">
                <a:tc>
                  <a:txBody>
                    <a:bodyPr/>
                    <a:lstStyle/>
                    <a:p>
                      <a:r>
                        <a:rPr lang="en-US" dirty="0" smtClean="0"/>
                        <a:t>Decision Making</a:t>
                      </a:r>
                      <a:endParaRPr lang="en-US" dirty="0"/>
                    </a:p>
                  </a:txBody>
                  <a:tcPr/>
                </a:tc>
                <a:tc>
                  <a:txBody>
                    <a:bodyPr/>
                    <a:lstStyle/>
                    <a:p>
                      <a:r>
                        <a:rPr lang="en-US" sz="1800" b="0" i="0" kern="1200" dirty="0" smtClean="0">
                          <a:solidFill>
                            <a:schemeClr val="dk1"/>
                          </a:solidFill>
                          <a:effectLst/>
                          <a:latin typeface="+mn-lt"/>
                          <a:ea typeface="+mn-ea"/>
                          <a:cs typeface="+mn-cs"/>
                        </a:rPr>
                        <a:t>Even the most advanced robots can hardly compete in mobility with 6 years old child. And this results we have after 60 years of research and development.</a:t>
                      </a:r>
                      <a:endParaRPr lang="en-US" dirty="0"/>
                    </a:p>
                  </a:txBody>
                  <a:tcPr/>
                </a:tc>
                <a:tc>
                  <a:txBody>
                    <a:bodyPr/>
                    <a:lstStyle/>
                    <a:p>
                      <a:r>
                        <a:rPr lang="en-US" sz="1800" b="0" i="0" kern="1200" dirty="0" smtClean="0">
                          <a:solidFill>
                            <a:schemeClr val="dk1"/>
                          </a:solidFill>
                          <a:effectLst/>
                          <a:latin typeface="+mn-lt"/>
                          <a:ea typeface="+mn-ea"/>
                          <a:cs typeface="+mn-cs"/>
                        </a:rPr>
                        <a:t>Humans have the ability to learn decision making from experienced scenarios.</a:t>
                      </a:r>
                      <a:endParaRPr lang="en-US" dirty="0"/>
                    </a:p>
                  </a:txBody>
                  <a:tcPr/>
                </a:tc>
                <a:extLst>
                  <a:ext uri="{0D108BD9-81ED-4DB2-BD59-A6C34878D82A}">
                    <a16:rowId xmlns:a16="http://schemas.microsoft.com/office/drawing/2014/main" val="627399845"/>
                  </a:ext>
                </a:extLst>
              </a:tr>
              <a:tr h="370840">
                <a:tc>
                  <a:txBody>
                    <a:bodyPr/>
                    <a:lstStyle/>
                    <a:p>
                      <a:r>
                        <a:rPr lang="en-US" dirty="0" smtClean="0"/>
                        <a:t>State</a:t>
                      </a:r>
                      <a:endParaRPr lang="en-US" dirty="0"/>
                    </a:p>
                  </a:txBody>
                  <a:tcPr/>
                </a:tc>
                <a:tc>
                  <a:txBody>
                    <a:bodyPr/>
                    <a:lstStyle/>
                    <a:p>
                      <a:r>
                        <a:rPr lang="en-US" dirty="0" smtClean="0"/>
                        <a:t>Digital</a:t>
                      </a:r>
                      <a:r>
                        <a:rPr lang="en-US" baseline="0" dirty="0" smtClean="0"/>
                        <a:t> State</a:t>
                      </a:r>
                      <a:endParaRPr lang="en-US" dirty="0"/>
                    </a:p>
                  </a:txBody>
                  <a:tcPr/>
                </a:tc>
                <a:tc>
                  <a:txBody>
                    <a:bodyPr/>
                    <a:lstStyle/>
                    <a:p>
                      <a:r>
                        <a:rPr lang="en-US" sz="1800" b="0" i="0" kern="1200" dirty="0" smtClean="0">
                          <a:solidFill>
                            <a:schemeClr val="dk1"/>
                          </a:solidFill>
                          <a:effectLst/>
                          <a:latin typeface="+mn-lt"/>
                          <a:ea typeface="+mn-ea"/>
                          <a:cs typeface="+mn-cs"/>
                        </a:rPr>
                        <a:t>Brains are Analogue</a:t>
                      </a:r>
                      <a:endParaRPr lang="en-US" dirty="0"/>
                    </a:p>
                  </a:txBody>
                  <a:tcPr/>
                </a:tc>
                <a:extLst>
                  <a:ext uri="{0D108BD9-81ED-4DB2-BD59-A6C34878D82A}">
                    <a16:rowId xmlns:a16="http://schemas.microsoft.com/office/drawing/2014/main" val="2109320360"/>
                  </a:ext>
                </a:extLst>
              </a:tr>
            </a:tbl>
          </a:graphicData>
        </a:graphic>
      </p:graphicFrame>
    </p:spTree>
    <p:extLst>
      <p:ext uri="{BB962C8B-B14F-4D97-AF65-F5344CB8AC3E}">
        <p14:creationId xmlns:p14="http://schemas.microsoft.com/office/powerpoint/2010/main" val="400263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E-Business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7018" y="1825625"/>
            <a:ext cx="6391564" cy="4351338"/>
          </a:xfrm>
        </p:spPr>
      </p:pic>
    </p:spTree>
    <p:extLst>
      <p:ext uri="{BB962C8B-B14F-4D97-AF65-F5344CB8AC3E}">
        <p14:creationId xmlns:p14="http://schemas.microsoft.com/office/powerpoint/2010/main" val="2747098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E-Business vs E-Commerce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16107132"/>
              </p:ext>
            </p:extLst>
          </p:nvPr>
        </p:nvGraphicFramePr>
        <p:xfrm>
          <a:off x="838200" y="1825625"/>
          <a:ext cx="10515600" cy="3505200"/>
        </p:xfrm>
        <a:graphic>
          <a:graphicData uri="http://schemas.openxmlformats.org/drawingml/2006/table">
            <a:tbl>
              <a:tblPr firstRow="1" bandRow="1">
                <a:tableStyleId>{5C22544A-7EE6-4342-B048-85BDC9FD1C3A}</a:tableStyleId>
              </a:tblPr>
              <a:tblGrid>
                <a:gridCol w="2274455">
                  <a:extLst>
                    <a:ext uri="{9D8B030D-6E8A-4147-A177-3AD203B41FA5}">
                      <a16:colId xmlns:a16="http://schemas.microsoft.com/office/drawing/2014/main" val="4189227324"/>
                    </a:ext>
                  </a:extLst>
                </a:gridCol>
                <a:gridCol w="4331854">
                  <a:extLst>
                    <a:ext uri="{9D8B030D-6E8A-4147-A177-3AD203B41FA5}">
                      <a16:colId xmlns:a16="http://schemas.microsoft.com/office/drawing/2014/main" val="1645527162"/>
                    </a:ext>
                  </a:extLst>
                </a:gridCol>
                <a:gridCol w="3909291">
                  <a:extLst>
                    <a:ext uri="{9D8B030D-6E8A-4147-A177-3AD203B41FA5}">
                      <a16:colId xmlns:a16="http://schemas.microsoft.com/office/drawing/2014/main" val="2563194978"/>
                    </a:ext>
                  </a:extLst>
                </a:gridCol>
              </a:tblGrid>
              <a:tr h="370840">
                <a:tc>
                  <a:txBody>
                    <a:bodyPr/>
                    <a:lstStyle/>
                    <a:p>
                      <a:r>
                        <a:rPr lang="en-US" dirty="0" smtClean="0"/>
                        <a:t>Basis</a:t>
                      </a:r>
                      <a:r>
                        <a:rPr lang="en-US" baseline="0" dirty="0" smtClean="0"/>
                        <a:t> of Comparison</a:t>
                      </a:r>
                      <a:endParaRPr lang="en-US" dirty="0"/>
                    </a:p>
                  </a:txBody>
                  <a:tcPr/>
                </a:tc>
                <a:tc>
                  <a:txBody>
                    <a:bodyPr/>
                    <a:lstStyle/>
                    <a:p>
                      <a:r>
                        <a:rPr lang="en-US" dirty="0" smtClean="0"/>
                        <a:t>E-Commerce</a:t>
                      </a:r>
                      <a:endParaRPr lang="en-US" dirty="0"/>
                    </a:p>
                  </a:txBody>
                  <a:tcPr/>
                </a:tc>
                <a:tc>
                  <a:txBody>
                    <a:bodyPr/>
                    <a:lstStyle/>
                    <a:p>
                      <a:r>
                        <a:rPr lang="en-US" dirty="0" smtClean="0"/>
                        <a:t>E-Business</a:t>
                      </a:r>
                      <a:endParaRPr lang="en-US" dirty="0"/>
                    </a:p>
                  </a:txBody>
                  <a:tcPr/>
                </a:tc>
                <a:extLst>
                  <a:ext uri="{0D108BD9-81ED-4DB2-BD59-A6C34878D82A}">
                    <a16:rowId xmlns:a16="http://schemas.microsoft.com/office/drawing/2014/main" val="4197680311"/>
                  </a:ext>
                </a:extLst>
              </a:tr>
              <a:tr h="370840">
                <a:tc>
                  <a:txBody>
                    <a:bodyPr/>
                    <a:lstStyle/>
                    <a:p>
                      <a:r>
                        <a:rPr lang="en-US" dirty="0" smtClean="0"/>
                        <a:t>Definition</a:t>
                      </a:r>
                      <a:endParaRPr lang="en-US" dirty="0"/>
                    </a:p>
                  </a:txBody>
                  <a:tcPr/>
                </a:tc>
                <a:tc>
                  <a:txBody>
                    <a:bodyPr/>
                    <a:lstStyle/>
                    <a:p>
                      <a:r>
                        <a:rPr lang="en-US" dirty="0" smtClean="0"/>
                        <a:t>Tradin</a:t>
                      </a:r>
                      <a:r>
                        <a:rPr lang="en-US" baseline="0" dirty="0" smtClean="0"/>
                        <a:t>g of merchandise, over the internet</a:t>
                      </a:r>
                      <a:endParaRPr lang="en-US" dirty="0"/>
                    </a:p>
                  </a:txBody>
                  <a:tcPr/>
                </a:tc>
                <a:tc>
                  <a:txBody>
                    <a:bodyPr/>
                    <a:lstStyle/>
                    <a:p>
                      <a:r>
                        <a:rPr lang="en-US" dirty="0" smtClean="0"/>
                        <a:t>Running business using Internet</a:t>
                      </a:r>
                      <a:endParaRPr lang="en-US" dirty="0"/>
                    </a:p>
                  </a:txBody>
                  <a:tcPr/>
                </a:tc>
                <a:extLst>
                  <a:ext uri="{0D108BD9-81ED-4DB2-BD59-A6C34878D82A}">
                    <a16:rowId xmlns:a16="http://schemas.microsoft.com/office/drawing/2014/main" val="3601422509"/>
                  </a:ext>
                </a:extLst>
              </a:tr>
              <a:tr h="370840">
                <a:tc>
                  <a:txBody>
                    <a:bodyPr/>
                    <a:lstStyle/>
                    <a:p>
                      <a:r>
                        <a:rPr lang="en-US" dirty="0" smtClean="0"/>
                        <a:t>What is</a:t>
                      </a:r>
                      <a:r>
                        <a:rPr lang="en-US" baseline="0" dirty="0" smtClean="0"/>
                        <a:t> it?</a:t>
                      </a:r>
                      <a:endParaRPr lang="en-US" dirty="0"/>
                    </a:p>
                  </a:txBody>
                  <a:tcPr/>
                </a:tc>
                <a:tc>
                  <a:txBody>
                    <a:bodyPr/>
                    <a:lstStyle/>
                    <a:p>
                      <a:r>
                        <a:rPr lang="en-US" dirty="0" smtClean="0"/>
                        <a:t>Subset</a:t>
                      </a:r>
                      <a:endParaRPr lang="en-US" dirty="0"/>
                    </a:p>
                  </a:txBody>
                  <a:tcPr/>
                </a:tc>
                <a:tc>
                  <a:txBody>
                    <a:bodyPr/>
                    <a:lstStyle/>
                    <a:p>
                      <a:r>
                        <a:rPr lang="en-US" dirty="0" smtClean="0"/>
                        <a:t>Superset</a:t>
                      </a:r>
                    </a:p>
                    <a:p>
                      <a:endParaRPr lang="en-US" dirty="0"/>
                    </a:p>
                  </a:txBody>
                  <a:tcPr/>
                </a:tc>
                <a:extLst>
                  <a:ext uri="{0D108BD9-81ED-4DB2-BD59-A6C34878D82A}">
                    <a16:rowId xmlns:a16="http://schemas.microsoft.com/office/drawing/2014/main" val="3492315770"/>
                  </a:ext>
                </a:extLst>
              </a:tr>
              <a:tr h="370840">
                <a:tc>
                  <a:txBody>
                    <a:bodyPr/>
                    <a:lstStyle/>
                    <a:p>
                      <a:r>
                        <a:rPr lang="en-US" dirty="0" smtClean="0"/>
                        <a:t>Limited</a:t>
                      </a:r>
                      <a:r>
                        <a:rPr lang="en-US" baseline="0" dirty="0" smtClean="0"/>
                        <a:t> to monetary transaction?</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861767464"/>
                  </a:ext>
                </a:extLst>
              </a:tr>
              <a:tr h="370840">
                <a:tc>
                  <a:txBody>
                    <a:bodyPr/>
                    <a:lstStyle/>
                    <a:p>
                      <a:r>
                        <a:rPr lang="en-US" dirty="0" smtClean="0"/>
                        <a:t>What</a:t>
                      </a:r>
                      <a:r>
                        <a:rPr lang="en-US" baseline="0" dirty="0" smtClean="0"/>
                        <a:t> they carry out?</a:t>
                      </a:r>
                      <a:endParaRPr lang="en-US" dirty="0"/>
                    </a:p>
                  </a:txBody>
                  <a:tcPr/>
                </a:tc>
                <a:tc>
                  <a:txBody>
                    <a:bodyPr/>
                    <a:lstStyle/>
                    <a:p>
                      <a:r>
                        <a:rPr lang="en-US" dirty="0" smtClean="0"/>
                        <a:t>Commercial</a:t>
                      </a:r>
                      <a:r>
                        <a:rPr lang="en-US" baseline="0" dirty="0" smtClean="0"/>
                        <a:t> Transaction</a:t>
                      </a:r>
                      <a:endParaRPr lang="en-US" dirty="0"/>
                    </a:p>
                  </a:txBody>
                  <a:tcPr/>
                </a:tc>
                <a:tc>
                  <a:txBody>
                    <a:bodyPr/>
                    <a:lstStyle/>
                    <a:p>
                      <a:r>
                        <a:rPr lang="en-US" dirty="0" smtClean="0"/>
                        <a:t>Business Transaction</a:t>
                      </a:r>
                      <a:endParaRPr lang="en-US" dirty="0"/>
                    </a:p>
                  </a:txBody>
                  <a:tcPr/>
                </a:tc>
                <a:extLst>
                  <a:ext uri="{0D108BD9-81ED-4DB2-BD59-A6C34878D82A}">
                    <a16:rowId xmlns:a16="http://schemas.microsoft.com/office/drawing/2014/main" val="2922325172"/>
                  </a:ext>
                </a:extLst>
              </a:tr>
              <a:tr h="370840">
                <a:tc>
                  <a:txBody>
                    <a:bodyPr/>
                    <a:lstStyle/>
                    <a:p>
                      <a:r>
                        <a:rPr lang="en-US" dirty="0" smtClean="0"/>
                        <a:t>Approach</a:t>
                      </a:r>
                      <a:endParaRPr lang="en-US" dirty="0"/>
                    </a:p>
                  </a:txBody>
                  <a:tcPr/>
                </a:tc>
                <a:tc>
                  <a:txBody>
                    <a:bodyPr/>
                    <a:lstStyle/>
                    <a:p>
                      <a:r>
                        <a:rPr lang="en-US" dirty="0" smtClean="0"/>
                        <a:t>Extroverted</a:t>
                      </a:r>
                      <a:endParaRPr lang="en-US" dirty="0"/>
                    </a:p>
                  </a:txBody>
                  <a:tcPr/>
                </a:tc>
                <a:tc>
                  <a:txBody>
                    <a:bodyPr/>
                    <a:lstStyle/>
                    <a:p>
                      <a:r>
                        <a:rPr lang="en-US" dirty="0" err="1" smtClean="0"/>
                        <a:t>Ambiverted</a:t>
                      </a:r>
                      <a:endParaRPr lang="en-US" dirty="0"/>
                    </a:p>
                  </a:txBody>
                  <a:tcPr/>
                </a:tc>
                <a:extLst>
                  <a:ext uri="{0D108BD9-81ED-4DB2-BD59-A6C34878D82A}">
                    <a16:rowId xmlns:a16="http://schemas.microsoft.com/office/drawing/2014/main" val="1973700104"/>
                  </a:ext>
                </a:extLst>
              </a:tr>
              <a:tr h="370840">
                <a:tc>
                  <a:txBody>
                    <a:bodyPr/>
                    <a:lstStyle/>
                    <a:p>
                      <a:r>
                        <a:rPr lang="en-US" dirty="0" smtClean="0"/>
                        <a:t>Requires</a:t>
                      </a:r>
                      <a:endParaRPr lang="en-US" dirty="0"/>
                    </a:p>
                  </a:txBody>
                  <a:tcPr/>
                </a:tc>
                <a:tc>
                  <a:txBody>
                    <a:bodyPr/>
                    <a:lstStyle/>
                    <a:p>
                      <a:r>
                        <a:rPr lang="en-US" dirty="0" smtClean="0"/>
                        <a:t>Website</a:t>
                      </a:r>
                      <a:endParaRPr lang="en-US" dirty="0"/>
                    </a:p>
                  </a:txBody>
                  <a:tcPr/>
                </a:tc>
                <a:tc>
                  <a:txBody>
                    <a:bodyPr/>
                    <a:lstStyle/>
                    <a:p>
                      <a:r>
                        <a:rPr lang="en-US" dirty="0" smtClean="0"/>
                        <a:t>Website,</a:t>
                      </a:r>
                      <a:r>
                        <a:rPr lang="en-US" baseline="0" dirty="0" smtClean="0"/>
                        <a:t> CRM, ERP</a:t>
                      </a:r>
                      <a:endParaRPr lang="en-US" dirty="0"/>
                    </a:p>
                  </a:txBody>
                  <a:tcPr/>
                </a:tc>
                <a:extLst>
                  <a:ext uri="{0D108BD9-81ED-4DB2-BD59-A6C34878D82A}">
                    <a16:rowId xmlns:a16="http://schemas.microsoft.com/office/drawing/2014/main" val="3153463870"/>
                  </a:ext>
                </a:extLst>
              </a:tr>
              <a:tr h="370840">
                <a:tc>
                  <a:txBody>
                    <a:bodyPr/>
                    <a:lstStyle/>
                    <a:p>
                      <a:r>
                        <a:rPr lang="en-US" dirty="0" smtClean="0"/>
                        <a:t>Network </a:t>
                      </a:r>
                      <a:endParaRPr lang="en-US" dirty="0"/>
                    </a:p>
                  </a:txBody>
                  <a:tcPr/>
                </a:tc>
                <a:tc>
                  <a:txBody>
                    <a:bodyPr/>
                    <a:lstStyle/>
                    <a:p>
                      <a:r>
                        <a:rPr lang="en-US" dirty="0" smtClean="0"/>
                        <a:t>Internet</a:t>
                      </a:r>
                      <a:endParaRPr lang="en-US" dirty="0"/>
                    </a:p>
                  </a:txBody>
                  <a:tcPr/>
                </a:tc>
                <a:tc>
                  <a:txBody>
                    <a:bodyPr/>
                    <a:lstStyle/>
                    <a:p>
                      <a:r>
                        <a:rPr lang="en-US" dirty="0" smtClean="0"/>
                        <a:t>Internet,</a:t>
                      </a:r>
                      <a:r>
                        <a:rPr lang="en-US" baseline="0" dirty="0" smtClean="0"/>
                        <a:t> </a:t>
                      </a:r>
                      <a:r>
                        <a:rPr lang="en-US" baseline="0" dirty="0" err="1" smtClean="0"/>
                        <a:t>Extranet,Intranet</a:t>
                      </a:r>
                      <a:endParaRPr lang="en-US" dirty="0"/>
                    </a:p>
                  </a:txBody>
                  <a:tcPr/>
                </a:tc>
                <a:extLst>
                  <a:ext uri="{0D108BD9-81ED-4DB2-BD59-A6C34878D82A}">
                    <a16:rowId xmlns:a16="http://schemas.microsoft.com/office/drawing/2014/main" val="296748654"/>
                  </a:ext>
                </a:extLst>
              </a:tr>
            </a:tbl>
          </a:graphicData>
        </a:graphic>
      </p:graphicFrame>
    </p:spTree>
    <p:extLst>
      <p:ext uri="{BB962C8B-B14F-4D97-AF65-F5344CB8AC3E}">
        <p14:creationId xmlns:p14="http://schemas.microsoft.com/office/powerpoint/2010/main" val="256817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 Management Information System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7927" y="2343943"/>
            <a:ext cx="5606473" cy="3733583"/>
          </a:xfrm>
        </p:spPr>
      </p:pic>
    </p:spTree>
    <p:extLst>
      <p:ext uri="{BB962C8B-B14F-4D97-AF65-F5344CB8AC3E}">
        <p14:creationId xmlns:p14="http://schemas.microsoft.com/office/powerpoint/2010/main" val="759404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a:t>
            </a:r>
            <a:endParaRPr lang="en-US" dirty="0"/>
          </a:p>
        </p:txBody>
      </p:sp>
      <p:sp>
        <p:nvSpPr>
          <p:cNvPr id="3" name="Content Placeholder 2"/>
          <p:cNvSpPr>
            <a:spLocks noGrp="1"/>
          </p:cNvSpPr>
          <p:nvPr>
            <p:ph idx="1"/>
          </p:nvPr>
        </p:nvSpPr>
        <p:spPr/>
        <p:txBody>
          <a:bodyPr>
            <a:normAutofit lnSpcReduction="10000"/>
          </a:bodyPr>
          <a:lstStyle/>
          <a:p>
            <a:r>
              <a:rPr lang="en-US" dirty="0"/>
              <a:t>MIS is an organizational method of providing past, present and projected information related to internal operations and external intelligence</a:t>
            </a:r>
            <a:r>
              <a:rPr lang="en-US" dirty="0" smtClean="0"/>
              <a:t>.</a:t>
            </a:r>
          </a:p>
          <a:p>
            <a:pPr fontAlgn="base"/>
            <a:r>
              <a:rPr lang="en-US" dirty="0"/>
              <a:t>The MIS satisfies the diverse needs through variety of systems such as query system, analysis system, modeling system and decision support system.</a:t>
            </a:r>
          </a:p>
          <a:p>
            <a:pPr fontAlgn="base"/>
            <a:r>
              <a:rPr lang="en-US" dirty="0" smtClean="0"/>
              <a:t>The </a:t>
            </a:r>
            <a:r>
              <a:rPr lang="en-US" dirty="0"/>
              <a:t>MIS helps in strategic planning, management control, operational control and transaction processing. The MIS helps in the clerical personal in the transaction processing and answers the queries on the data pertaining to the transaction, the status of a particular record and reference on a variety of documents.</a:t>
            </a:r>
          </a:p>
          <a:p>
            <a:endParaRPr lang="en-US" dirty="0"/>
          </a:p>
        </p:txBody>
      </p:sp>
    </p:spTree>
    <p:extLst>
      <p:ext uri="{BB962C8B-B14F-4D97-AF65-F5344CB8AC3E}">
        <p14:creationId xmlns:p14="http://schemas.microsoft.com/office/powerpoint/2010/main" val="347085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 The MIS helps the junior management personnel by providing the operational data for planning, scheduling and control , and helps them further in decision-making at the operation level to correct an out of control situation.</a:t>
            </a:r>
          </a:p>
          <a:p>
            <a:pPr fontAlgn="base"/>
            <a:r>
              <a:rPr lang="en-US" dirty="0" smtClean="0"/>
              <a:t>The MIS helps the middle management in short term planning, target setting and controlling the business functions. It is supported by the use of the management tools of planning and control.</a:t>
            </a:r>
          </a:p>
          <a:p>
            <a:pPr fontAlgn="base"/>
            <a:r>
              <a:rPr lang="en-US" dirty="0" smtClean="0"/>
              <a:t>The MIS helps the top level management in goal setting, strategic planning and evolving the business plans and their implementation.</a:t>
            </a:r>
          </a:p>
          <a:p>
            <a:pPr fontAlgn="base"/>
            <a:r>
              <a:rPr lang="en-US" dirty="0" smtClean="0"/>
              <a:t> The MIS plays the role of information generation, communication, problem identification and helps in the process of decision-making. The MIS, therefore, plays a vital role in the management, administration and operation of an organization.</a:t>
            </a:r>
          </a:p>
          <a:p>
            <a:endParaRPr lang="en-US" dirty="0"/>
          </a:p>
        </p:txBody>
      </p:sp>
    </p:spTree>
    <p:extLst>
      <p:ext uri="{BB962C8B-B14F-4D97-AF65-F5344CB8AC3E}">
        <p14:creationId xmlns:p14="http://schemas.microsoft.com/office/powerpoint/2010/main" val="1899288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EFT VS EDI</a:t>
            </a:r>
            <a:endParaRPr lang="en-US" dirty="0"/>
          </a:p>
        </p:txBody>
      </p:sp>
      <p:sp>
        <p:nvSpPr>
          <p:cNvPr id="3" name="Content Placeholder 2"/>
          <p:cNvSpPr>
            <a:spLocks noGrp="1"/>
          </p:cNvSpPr>
          <p:nvPr>
            <p:ph idx="1"/>
          </p:nvPr>
        </p:nvSpPr>
        <p:spPr/>
        <p:txBody>
          <a:bodyPr/>
          <a:lstStyle/>
          <a:p>
            <a:r>
              <a:rPr lang="en-US" dirty="0"/>
              <a:t>Electronic data interchange (</a:t>
            </a:r>
            <a:r>
              <a:rPr lang="en-US" b="1" dirty="0"/>
              <a:t>EDI</a:t>
            </a:r>
            <a:r>
              <a:rPr lang="en-US" dirty="0"/>
              <a:t>), or electronic data processing, is the electronic transmission of data between computers in a standard, structured format. </a:t>
            </a:r>
            <a:endParaRPr lang="en-US" dirty="0" smtClean="0"/>
          </a:p>
          <a:p>
            <a:r>
              <a:rPr lang="en-US" b="1" dirty="0" smtClean="0"/>
              <a:t>Electronic </a:t>
            </a:r>
            <a:r>
              <a:rPr lang="en-US" b="1" dirty="0"/>
              <a:t>funds transfer</a:t>
            </a:r>
            <a:r>
              <a:rPr lang="en-US" dirty="0"/>
              <a:t> (</a:t>
            </a:r>
            <a:r>
              <a:rPr lang="en-US" b="1" dirty="0"/>
              <a:t>EFT</a:t>
            </a:r>
            <a:r>
              <a:rPr lang="en-US" dirty="0"/>
              <a:t>) is the term used for electronic data interchanges that involve the transfer of funds between financial institutions.</a:t>
            </a:r>
          </a:p>
        </p:txBody>
      </p:sp>
    </p:spTree>
    <p:extLst>
      <p:ext uri="{BB962C8B-B14F-4D97-AF65-F5344CB8AC3E}">
        <p14:creationId xmlns:p14="http://schemas.microsoft.com/office/powerpoint/2010/main" val="365120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 “ Information Technology is vital for modern business to make money”</a:t>
            </a:r>
            <a:endParaRPr lang="en-US" dirty="0"/>
          </a:p>
        </p:txBody>
      </p:sp>
      <p:sp>
        <p:nvSpPr>
          <p:cNvPr id="3" name="Content Placeholder 2"/>
          <p:cNvSpPr>
            <a:spLocks noGrp="1"/>
          </p:cNvSpPr>
          <p:nvPr>
            <p:ph idx="1"/>
          </p:nvPr>
        </p:nvSpPr>
        <p:spPr/>
        <p:txBody>
          <a:bodyPr/>
          <a:lstStyle/>
          <a:p>
            <a:r>
              <a:rPr lang="en-US" dirty="0"/>
              <a:t>Information system is such where data are collected, classified and put into process interpreting the result thereon in order to provide an integrated series of information for further communicating and </a:t>
            </a:r>
            <a:r>
              <a:rPr lang="en-US" dirty="0" smtClean="0"/>
              <a:t>analyzing.</a:t>
            </a:r>
          </a:p>
          <a:p>
            <a:r>
              <a:rPr lang="en-US" dirty="0"/>
              <a:t>An Information System is a particular type of work system that uses information technology to detain, put on the air, store, retrieve, manipulate or display information, thereby partisan one or more other work structure’. </a:t>
            </a:r>
            <a:endParaRPr lang="en-US" dirty="0" smtClean="0"/>
          </a:p>
          <a:p>
            <a:r>
              <a:rPr lang="en-US" dirty="0"/>
              <a:t>Information System plays the role as ‘enabler and facilitator’</a:t>
            </a:r>
          </a:p>
        </p:txBody>
      </p:sp>
    </p:spTree>
    <p:extLst>
      <p:ext uri="{BB962C8B-B14F-4D97-AF65-F5344CB8AC3E}">
        <p14:creationId xmlns:p14="http://schemas.microsoft.com/office/powerpoint/2010/main" val="331848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by Internet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320" y="2115127"/>
            <a:ext cx="7008007" cy="2552917"/>
          </a:xfrm>
        </p:spPr>
      </p:pic>
    </p:spTree>
    <p:extLst>
      <p:ext uri="{BB962C8B-B14F-4D97-AF65-F5344CB8AC3E}">
        <p14:creationId xmlns:p14="http://schemas.microsoft.com/office/powerpoint/2010/main" val="399962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Services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Email</a:t>
            </a:r>
            <a:r>
              <a:rPr lang="en-US" dirty="0" smtClean="0"/>
              <a:t>: send electronic mail	</a:t>
            </a:r>
          </a:p>
          <a:p>
            <a:r>
              <a:rPr lang="en-US" b="1" dirty="0" smtClean="0"/>
              <a:t>Telnet</a:t>
            </a:r>
            <a:r>
              <a:rPr lang="en-US" dirty="0" smtClean="0"/>
              <a:t>: Log unto remote </a:t>
            </a:r>
            <a:r>
              <a:rPr lang="en-US" dirty="0" err="1" smtClean="0"/>
              <a:t>coputer</a:t>
            </a:r>
            <a:endParaRPr lang="en-US" dirty="0" smtClean="0"/>
          </a:p>
          <a:p>
            <a:r>
              <a:rPr lang="en-US" b="1" dirty="0" err="1" smtClean="0"/>
              <a:t>Newsgroup</a:t>
            </a:r>
            <a:r>
              <a:rPr lang="en-US" dirty="0" err="1"/>
              <a:t>:</a:t>
            </a:r>
            <a:r>
              <a:rPr lang="en-US" dirty="0" err="1" smtClean="0"/>
              <a:t>Offers</a:t>
            </a:r>
            <a:r>
              <a:rPr lang="en-US" dirty="0" smtClean="0"/>
              <a:t> </a:t>
            </a:r>
            <a:r>
              <a:rPr lang="en-US" dirty="0"/>
              <a:t>a forum for people to discuss topics of common interests</a:t>
            </a:r>
            <a:r>
              <a:rPr lang="en-US" dirty="0" smtClean="0"/>
              <a:t>.</a:t>
            </a:r>
          </a:p>
          <a:p>
            <a:r>
              <a:rPr lang="en-US" b="1" dirty="0" smtClean="0"/>
              <a:t>Internet </a:t>
            </a:r>
            <a:r>
              <a:rPr lang="en-US" b="1" dirty="0"/>
              <a:t>Relay Chat (</a:t>
            </a:r>
            <a:r>
              <a:rPr lang="en-US" b="1" dirty="0" smtClean="0"/>
              <a:t>IRC)</a:t>
            </a:r>
            <a:r>
              <a:rPr lang="en-US" dirty="0"/>
              <a:t>:</a:t>
            </a:r>
            <a:r>
              <a:rPr lang="en-US" dirty="0" smtClean="0"/>
              <a:t>Allows </a:t>
            </a:r>
            <a:r>
              <a:rPr lang="en-US" dirty="0"/>
              <a:t>the people from all over the world to communicate in real time</a:t>
            </a:r>
            <a:r>
              <a:rPr lang="en-US" dirty="0" smtClean="0"/>
              <a:t>.</a:t>
            </a:r>
          </a:p>
          <a:p>
            <a:r>
              <a:rPr lang="en-US" b="1" dirty="0"/>
              <a:t>Mailing </a:t>
            </a:r>
            <a:r>
              <a:rPr lang="en-US" b="1" dirty="0" err="1" smtClean="0"/>
              <a:t>Lists</a:t>
            </a:r>
            <a:r>
              <a:rPr lang="en-US" dirty="0" err="1"/>
              <a:t>:</a:t>
            </a:r>
            <a:r>
              <a:rPr lang="en-US" dirty="0" err="1" smtClean="0"/>
              <a:t>Used</a:t>
            </a:r>
            <a:r>
              <a:rPr lang="en-US" dirty="0" smtClean="0"/>
              <a:t> </a:t>
            </a:r>
            <a:r>
              <a:rPr lang="en-US" dirty="0"/>
              <a:t>to organize group of internet users to share common information through </a:t>
            </a:r>
            <a:r>
              <a:rPr lang="en-US" dirty="0" smtClean="0"/>
              <a:t>e-mail</a:t>
            </a:r>
          </a:p>
          <a:p>
            <a:r>
              <a:rPr lang="en-US" b="1" dirty="0"/>
              <a:t>Internet Telephony (</a:t>
            </a:r>
            <a:r>
              <a:rPr lang="en-US" b="1" dirty="0" smtClean="0"/>
              <a:t>VoIP)</a:t>
            </a:r>
            <a:r>
              <a:rPr lang="en-US" dirty="0"/>
              <a:t>:</a:t>
            </a:r>
            <a:r>
              <a:rPr lang="en-US" dirty="0" smtClean="0"/>
              <a:t>Allows </a:t>
            </a:r>
            <a:r>
              <a:rPr lang="en-US" dirty="0"/>
              <a:t>the internet users to talk across internet to any PC equipped to receive the </a:t>
            </a:r>
            <a:r>
              <a:rPr lang="en-US" dirty="0" smtClean="0"/>
              <a:t>call</a:t>
            </a:r>
          </a:p>
          <a:p>
            <a:r>
              <a:rPr lang="en-US" b="1" dirty="0" smtClean="0"/>
              <a:t>Instant </a:t>
            </a:r>
            <a:r>
              <a:rPr lang="en-US" b="1" dirty="0" err="1" smtClean="0"/>
              <a:t>Messaging:</a:t>
            </a:r>
            <a:r>
              <a:rPr lang="en-US" dirty="0" err="1" smtClean="0"/>
              <a:t>Offers</a:t>
            </a:r>
            <a:r>
              <a:rPr lang="en-US" dirty="0" smtClean="0"/>
              <a:t> </a:t>
            </a:r>
            <a:r>
              <a:rPr lang="en-US" dirty="0"/>
              <a:t>real time chat between individuals and group of people. </a:t>
            </a:r>
            <a:r>
              <a:rPr lang="en-US" dirty="0" err="1"/>
              <a:t>Eg</a:t>
            </a:r>
            <a:r>
              <a:rPr lang="en-US" dirty="0"/>
              <a:t>. Yahoo messenger, MSN messenger.</a:t>
            </a:r>
          </a:p>
        </p:txBody>
      </p:sp>
    </p:spTree>
    <p:extLst>
      <p:ext uri="{BB962C8B-B14F-4D97-AF65-F5344CB8AC3E}">
        <p14:creationId xmlns:p14="http://schemas.microsoft.com/office/powerpoint/2010/main" val="1325496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Retrieval Services</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a:t>File Transfer Protocol (FTP)</a:t>
            </a:r>
            <a:r>
              <a:rPr lang="en-US" dirty="0" smtClean="0"/>
              <a:t/>
            </a:r>
            <a:br>
              <a:rPr lang="en-US" dirty="0" smtClean="0"/>
            </a:br>
            <a:r>
              <a:rPr lang="en-US" dirty="0"/>
              <a:t>Enable </a:t>
            </a:r>
            <a:r>
              <a:rPr lang="en-US" dirty="0" smtClean="0"/>
              <a:t>the </a:t>
            </a:r>
            <a:r>
              <a:rPr lang="en-US" dirty="0"/>
              <a:t>users to transfer files</a:t>
            </a:r>
            <a:r>
              <a:rPr lang="en-US" dirty="0" smtClean="0"/>
              <a:t>.</a:t>
            </a:r>
          </a:p>
          <a:p>
            <a:r>
              <a:rPr lang="en-US" b="1" dirty="0"/>
              <a:t>Archie</a:t>
            </a:r>
            <a:r>
              <a:rPr lang="en-US" dirty="0" smtClean="0"/>
              <a:t/>
            </a:r>
            <a:br>
              <a:rPr lang="en-US" dirty="0" smtClean="0"/>
            </a:br>
            <a:r>
              <a:rPr lang="en-US" dirty="0"/>
              <a:t>It’s updated database of public FTP sites and their content. It helps to search a file by its name</a:t>
            </a:r>
            <a:r>
              <a:rPr lang="en-US" dirty="0" smtClean="0"/>
              <a:t>.</a:t>
            </a:r>
          </a:p>
          <a:p>
            <a:r>
              <a:rPr lang="en-US" b="1" dirty="0"/>
              <a:t>Gopher</a:t>
            </a:r>
            <a:r>
              <a:rPr lang="en-US" dirty="0" smtClean="0"/>
              <a:t/>
            </a:r>
            <a:br>
              <a:rPr lang="en-US" dirty="0" smtClean="0"/>
            </a:br>
            <a:r>
              <a:rPr lang="en-US" dirty="0"/>
              <a:t>Used to search, retrieve, and display documents on remote sites</a:t>
            </a:r>
            <a:r>
              <a:rPr lang="en-US" dirty="0" smtClean="0"/>
              <a:t>.</a:t>
            </a:r>
          </a:p>
          <a:p>
            <a:r>
              <a:rPr lang="en-US" b="1" dirty="0"/>
              <a:t>Very Easy Rodent Oriented </a:t>
            </a:r>
            <a:r>
              <a:rPr lang="en-US" b="1" dirty="0" err="1"/>
              <a:t>Netwide</a:t>
            </a:r>
            <a:r>
              <a:rPr lang="en-US" b="1" dirty="0"/>
              <a:t> Index to Computer Achieved (VERONICA)</a:t>
            </a:r>
            <a:r>
              <a:rPr lang="en-US" dirty="0" smtClean="0"/>
              <a:t/>
            </a:r>
            <a:br>
              <a:rPr lang="en-US" dirty="0" smtClean="0"/>
            </a:br>
            <a:r>
              <a:rPr lang="en-US" dirty="0"/>
              <a:t>VERONICA is gopher based resource. It allows access to the information resource stored on gopher’s servers.</a:t>
            </a:r>
          </a:p>
        </p:txBody>
      </p:sp>
    </p:spTree>
    <p:extLst>
      <p:ext uri="{BB962C8B-B14F-4D97-AF65-F5344CB8AC3E}">
        <p14:creationId xmlns:p14="http://schemas.microsoft.com/office/powerpoint/2010/main" val="3528687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Affecting Microprocessors</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t>Frequency of clock: </a:t>
            </a:r>
            <a:r>
              <a:rPr lang="en-US" dirty="0"/>
              <a:t>Higher the frequency, smaller the time period , leading to faster execution of </a:t>
            </a:r>
            <a:r>
              <a:rPr lang="en-US" dirty="0" smtClean="0"/>
              <a:t>instructions</a:t>
            </a:r>
            <a:endParaRPr lang="en-US" dirty="0"/>
          </a:p>
          <a:p>
            <a:r>
              <a:rPr lang="en-US" i="1" dirty="0"/>
              <a:t>Word length:</a:t>
            </a:r>
            <a:r>
              <a:rPr lang="en-US" dirty="0"/>
              <a:t> Bigger word length implies manipulating more number of bits at one go, resulting in higher speed</a:t>
            </a:r>
          </a:p>
          <a:p>
            <a:r>
              <a:rPr lang="en-US" i="1" dirty="0"/>
              <a:t>Width of the bus: </a:t>
            </a:r>
            <a:r>
              <a:rPr lang="en-US" dirty="0"/>
              <a:t>Width of the bus</a:t>
            </a:r>
            <a:r>
              <a:rPr lang="en-US" i="1" dirty="0"/>
              <a:t> lower </a:t>
            </a:r>
            <a:r>
              <a:rPr lang="en-US" dirty="0"/>
              <a:t>than the word length would imply that a multi- byte word has to be transferred in instalments </a:t>
            </a:r>
            <a:r>
              <a:rPr lang="en-US" i="1" dirty="0"/>
              <a:t>, </a:t>
            </a:r>
            <a:r>
              <a:rPr lang="en-US" dirty="0"/>
              <a:t>thereby </a:t>
            </a:r>
            <a:r>
              <a:rPr lang="en-US" i="1" dirty="0"/>
              <a:t>slowing</a:t>
            </a:r>
            <a:r>
              <a:rPr lang="en-US" dirty="0"/>
              <a:t> down the processor.</a:t>
            </a:r>
          </a:p>
          <a:p>
            <a:r>
              <a:rPr lang="en-US" i="1" dirty="0"/>
              <a:t>Architecture of the bus</a:t>
            </a:r>
            <a:r>
              <a:rPr lang="en-US" dirty="0"/>
              <a:t>: A multi- bus structure scores over a single bus structure by providing additional paths for parallel transfers, thereby increasing overall speed.</a:t>
            </a:r>
          </a:p>
          <a:p>
            <a:r>
              <a:rPr lang="en-US" i="1" dirty="0"/>
              <a:t>RISC</a:t>
            </a:r>
            <a:r>
              <a:rPr lang="en-US" dirty="0"/>
              <a:t>: Reduced Instruction Set Architecture results in higher speed</a:t>
            </a:r>
          </a:p>
          <a:p>
            <a:endParaRPr lang="en-US" dirty="0"/>
          </a:p>
        </p:txBody>
      </p:sp>
    </p:spTree>
    <p:extLst>
      <p:ext uri="{BB962C8B-B14F-4D97-AF65-F5344CB8AC3E}">
        <p14:creationId xmlns:p14="http://schemas.microsoft.com/office/powerpoint/2010/main" val="571070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Groupware Advantages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Definition</a:t>
            </a:r>
            <a:r>
              <a:rPr lang="en-US" dirty="0" smtClean="0"/>
              <a:t>: </a:t>
            </a:r>
            <a:r>
              <a:rPr lang="en-US" dirty="0"/>
              <a:t>Collaborative software or groupware is application software designed to help people working on a common task to attain their goals</a:t>
            </a:r>
            <a:endParaRPr lang="en-US" dirty="0" smtClean="0"/>
          </a:p>
          <a:p>
            <a:r>
              <a:rPr lang="en-US" dirty="0" smtClean="0"/>
              <a:t>Allows </a:t>
            </a:r>
            <a:r>
              <a:rPr lang="en-US" dirty="0"/>
              <a:t>for communication and collaboration among group members</a:t>
            </a:r>
          </a:p>
          <a:p>
            <a:r>
              <a:rPr lang="en-US" dirty="0"/>
              <a:t>You can keep track of the changes, who made them, and how they affect the project</a:t>
            </a:r>
          </a:p>
          <a:p>
            <a:r>
              <a:rPr lang="en-US" dirty="0"/>
              <a:t>Group members can telecommute, which means the group members don't have to be present</a:t>
            </a:r>
          </a:p>
          <a:p>
            <a:r>
              <a:rPr lang="en-US" dirty="0"/>
              <a:t>No Travel costs involved with Groupware since people don't actually have to meet up</a:t>
            </a:r>
          </a:p>
          <a:p>
            <a:r>
              <a:rPr lang="en-US" dirty="0"/>
              <a:t>Allows for problem solving as a group</a:t>
            </a:r>
          </a:p>
          <a:p>
            <a:r>
              <a:rPr lang="en-US" dirty="0"/>
              <a:t>Allows for workers in the business world to keep in touch when they are not in the office</a:t>
            </a:r>
          </a:p>
          <a:p>
            <a:endParaRPr lang="en-US" dirty="0"/>
          </a:p>
        </p:txBody>
      </p:sp>
    </p:spTree>
    <p:extLst>
      <p:ext uri="{BB962C8B-B14F-4D97-AF65-F5344CB8AC3E}">
        <p14:creationId xmlns:p14="http://schemas.microsoft.com/office/powerpoint/2010/main" val="2123937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Faced by E-</a:t>
            </a:r>
            <a:r>
              <a:rPr lang="en-US" dirty="0" err="1" smtClean="0"/>
              <a:t>Tailers</a:t>
            </a:r>
            <a:endParaRPr lang="en-US" dirty="0"/>
          </a:p>
        </p:txBody>
      </p:sp>
      <p:sp>
        <p:nvSpPr>
          <p:cNvPr id="3" name="Content Placeholder 2"/>
          <p:cNvSpPr>
            <a:spLocks noGrp="1"/>
          </p:cNvSpPr>
          <p:nvPr>
            <p:ph idx="1"/>
          </p:nvPr>
        </p:nvSpPr>
        <p:spPr/>
        <p:txBody>
          <a:bodyPr/>
          <a:lstStyle/>
          <a:p>
            <a:r>
              <a:rPr lang="en-US" dirty="0" smtClean="0"/>
              <a:t>E-</a:t>
            </a:r>
            <a:r>
              <a:rPr lang="en-US" dirty="0" err="1" smtClean="0"/>
              <a:t>Tailer</a:t>
            </a:r>
            <a:r>
              <a:rPr lang="en-US" dirty="0" smtClean="0"/>
              <a:t>: </a:t>
            </a:r>
            <a:r>
              <a:rPr lang="en-US" dirty="0"/>
              <a:t>a retailer selling goods via electronic transactions on the </a:t>
            </a:r>
            <a:r>
              <a:rPr lang="en-US" dirty="0" smtClean="0"/>
              <a:t>Internet</a:t>
            </a:r>
          </a:p>
          <a:p>
            <a:r>
              <a:rPr lang="en-US" b="1" dirty="0"/>
              <a:t>Global and Legal </a:t>
            </a:r>
            <a:r>
              <a:rPr lang="en-US" b="1" dirty="0" smtClean="0"/>
              <a:t>Issue</a:t>
            </a:r>
          </a:p>
          <a:p>
            <a:r>
              <a:rPr lang="en-US" b="1" dirty="0" smtClean="0"/>
              <a:t>Ease </a:t>
            </a:r>
            <a:r>
              <a:rPr lang="en-US" b="1" dirty="0"/>
              <a:t>of </a:t>
            </a:r>
            <a:r>
              <a:rPr lang="en-US" b="1" dirty="0" smtClean="0"/>
              <a:t>Access</a:t>
            </a:r>
          </a:p>
          <a:p>
            <a:r>
              <a:rPr lang="en-US" b="1" dirty="0"/>
              <a:t>Design </a:t>
            </a:r>
            <a:r>
              <a:rPr lang="en-US" b="1" dirty="0" smtClean="0"/>
              <a:t>Issues</a:t>
            </a:r>
            <a:endParaRPr lang="en-US" dirty="0"/>
          </a:p>
          <a:p>
            <a:r>
              <a:rPr lang="en-US" b="1" dirty="0" smtClean="0"/>
              <a:t>Privacy </a:t>
            </a:r>
            <a:r>
              <a:rPr lang="en-US" b="1" dirty="0"/>
              <a:t>vs. Personalization </a:t>
            </a:r>
            <a:r>
              <a:rPr lang="en-US" b="1" dirty="0" smtClean="0"/>
              <a:t>Issue</a:t>
            </a:r>
            <a:r>
              <a:rPr lang="en-US" dirty="0" smtClean="0"/>
              <a:t/>
            </a:r>
            <a:br>
              <a:rPr lang="en-US" dirty="0" smtClean="0"/>
            </a:br>
            <a:endParaRPr lang="en-US" dirty="0" smtClean="0"/>
          </a:p>
        </p:txBody>
      </p:sp>
    </p:spTree>
    <p:extLst>
      <p:ext uri="{BB962C8B-B14F-4D97-AF65-F5344CB8AC3E}">
        <p14:creationId xmlns:p14="http://schemas.microsoft.com/office/powerpoint/2010/main" val="217460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for E-</a:t>
            </a:r>
            <a:r>
              <a:rPr lang="en-US" dirty="0" err="1" smtClean="0"/>
              <a:t>Tailer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Not all customers have access to the web, as they do to the postal system. This is a temporary issue as the evolution of the web continues.</a:t>
            </a:r>
          </a:p>
          <a:p>
            <a:r>
              <a:rPr lang="en-US" dirty="0"/>
              <a:t>Ease of use is a problem, as the web design is still complex, or at least somewhat chaotic. E-tail stores are not standardized in design in the way catalogs and retail stores have become. Therefore different user </a:t>
            </a:r>
            <a:r>
              <a:rPr lang="en-US" dirty="0" err="1"/>
              <a:t>bahaviors</a:t>
            </a:r>
            <a:r>
              <a:rPr lang="en-US" dirty="0"/>
              <a:t> (navigation schemes) need to be learned for each e-tail store. This is a temporary issue as the evolution of the web continues.</a:t>
            </a:r>
          </a:p>
          <a:p>
            <a:r>
              <a:rPr lang="en-US" dirty="0"/>
              <a:t>Trust, security and </a:t>
            </a:r>
            <a:r>
              <a:rPr lang="en-US" dirty="0" smtClean="0"/>
              <a:t>privacy</a:t>
            </a:r>
            <a:r>
              <a:rPr lang="en-US" dirty="0"/>
              <a:t> concerns prevail. Consumers are concerned with the use of the data they provide during transactions.</a:t>
            </a:r>
          </a:p>
          <a:p>
            <a:r>
              <a:rPr lang="en-US" dirty="0"/>
              <a:t>Graphic presentation is not as compelling for the web as it can be for catalogs. This is a temporary issue as the evolution of the web continues.</a:t>
            </a:r>
          </a:p>
          <a:p>
            <a:endParaRPr lang="en-US" dirty="0"/>
          </a:p>
        </p:txBody>
      </p:sp>
    </p:spTree>
    <p:extLst>
      <p:ext uri="{BB962C8B-B14F-4D97-AF65-F5344CB8AC3E}">
        <p14:creationId xmlns:p14="http://schemas.microsoft.com/office/powerpoint/2010/main" val="198161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support systems</a:t>
            </a:r>
            <a:endParaRPr lang="en-US" dirty="0"/>
          </a:p>
        </p:txBody>
      </p:sp>
      <p:sp>
        <p:nvSpPr>
          <p:cNvPr id="3" name="Content Placeholder 2"/>
          <p:cNvSpPr>
            <a:spLocks noGrp="1"/>
          </p:cNvSpPr>
          <p:nvPr>
            <p:ph idx="1"/>
          </p:nvPr>
        </p:nvSpPr>
        <p:spPr/>
        <p:txBody>
          <a:bodyPr>
            <a:normAutofit lnSpcReduction="10000"/>
          </a:bodyPr>
          <a:lstStyle/>
          <a:p>
            <a:r>
              <a:rPr lang="en-US" dirty="0"/>
              <a:t>Decision support systems (DSS) are interactive software-based systems intended to help managers in decision-making by accessing large volumes of information generated from various related information systems involved in organizational business processes, such as office automation system, transaction processing system, etc.</a:t>
            </a:r>
          </a:p>
          <a:p>
            <a:r>
              <a:rPr lang="en-US" dirty="0"/>
              <a:t>DSS uses the summary information, exceptions, patterns, and trends using the analytical models</a:t>
            </a:r>
            <a:r>
              <a:rPr lang="en-US" dirty="0" smtClean="0"/>
              <a:t>.</a:t>
            </a:r>
          </a:p>
          <a:p>
            <a:r>
              <a:rPr lang="en-US" dirty="0" smtClean="0"/>
              <a:t> </a:t>
            </a:r>
            <a:r>
              <a:rPr lang="en-US" dirty="0"/>
              <a:t>A decision support system helps in decision-making but does not necessarily give a decision itself. The decision makers compile useful information from raw data, documents, personal knowledge, and/or business models to identify and solve problems and make decisions.</a:t>
            </a:r>
          </a:p>
          <a:p>
            <a:endParaRPr lang="en-US" dirty="0"/>
          </a:p>
        </p:txBody>
      </p:sp>
    </p:spTree>
    <p:extLst>
      <p:ext uri="{BB962C8B-B14F-4D97-AF65-F5344CB8AC3E}">
        <p14:creationId xmlns:p14="http://schemas.microsoft.com/office/powerpoint/2010/main" val="954125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DSS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dirty="0"/>
              <a:t>Adaptability and flexibility</a:t>
            </a:r>
          </a:p>
          <a:p>
            <a:r>
              <a:rPr lang="en-US" dirty="0"/>
              <a:t>High level of Interactivity</a:t>
            </a:r>
          </a:p>
          <a:p>
            <a:r>
              <a:rPr lang="en-US" dirty="0"/>
              <a:t>Ease of use</a:t>
            </a:r>
          </a:p>
          <a:p>
            <a:r>
              <a:rPr lang="en-US" dirty="0"/>
              <a:t>Efficiency and effectiveness</a:t>
            </a:r>
          </a:p>
          <a:p>
            <a:r>
              <a:rPr lang="en-US" dirty="0"/>
              <a:t>Complete control by decision-makers</a:t>
            </a:r>
          </a:p>
          <a:p>
            <a:r>
              <a:rPr lang="en-US" dirty="0"/>
              <a:t>Ease of development</a:t>
            </a:r>
          </a:p>
          <a:p>
            <a:r>
              <a:rPr lang="en-US" dirty="0"/>
              <a:t>Extendibility</a:t>
            </a:r>
          </a:p>
          <a:p>
            <a:r>
              <a:rPr lang="en-US" dirty="0"/>
              <a:t>Support for modeling and analysis</a:t>
            </a:r>
          </a:p>
          <a:p>
            <a:r>
              <a:rPr lang="en-US" dirty="0"/>
              <a:t>Support for data access</a:t>
            </a:r>
          </a:p>
          <a:p>
            <a:r>
              <a:rPr lang="en-US" dirty="0"/>
              <a:t>Standalone, integrated, and Web-based</a:t>
            </a:r>
          </a:p>
          <a:p>
            <a:endParaRPr lang="en-US" dirty="0"/>
          </a:p>
        </p:txBody>
      </p:sp>
    </p:spTree>
    <p:extLst>
      <p:ext uri="{BB962C8B-B14F-4D97-AF65-F5344CB8AC3E}">
        <p14:creationId xmlns:p14="http://schemas.microsoft.com/office/powerpoint/2010/main" val="55332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DSS</a:t>
            </a:r>
            <a:endParaRPr lang="en-US" dirty="0"/>
          </a:p>
        </p:txBody>
      </p:sp>
      <p:sp>
        <p:nvSpPr>
          <p:cNvPr id="3" name="Content Placeholder 2"/>
          <p:cNvSpPr>
            <a:spLocks noGrp="1"/>
          </p:cNvSpPr>
          <p:nvPr>
            <p:ph idx="1"/>
          </p:nvPr>
        </p:nvSpPr>
        <p:spPr/>
        <p:txBody>
          <a:bodyPr/>
          <a:lstStyle/>
          <a:p>
            <a:r>
              <a:rPr lang="en-US" dirty="0"/>
              <a:t>Improves efficiency and speed of decision-making activities.</a:t>
            </a:r>
          </a:p>
          <a:p>
            <a:r>
              <a:rPr lang="en-US" dirty="0"/>
              <a:t>Increases the control, competitiveness and capability of futuristic decision-making of the organization.</a:t>
            </a:r>
          </a:p>
          <a:p>
            <a:r>
              <a:rPr lang="en-US" dirty="0"/>
              <a:t>Facilitates interpersonal communication.</a:t>
            </a:r>
          </a:p>
          <a:p>
            <a:r>
              <a:rPr lang="en-US" dirty="0"/>
              <a:t>Encourages learning or training.</a:t>
            </a:r>
          </a:p>
          <a:p>
            <a:r>
              <a:rPr lang="en-US" dirty="0"/>
              <a:t>Since it is mostly used in non-programmed decisions, it reveals new approaches and sets up new evidences for an unusual decision.</a:t>
            </a:r>
          </a:p>
          <a:p>
            <a:r>
              <a:rPr lang="en-US" dirty="0"/>
              <a:t>Helps automate managerial processes.</a:t>
            </a:r>
          </a:p>
          <a:p>
            <a:endParaRPr lang="en-US" dirty="0"/>
          </a:p>
        </p:txBody>
      </p:sp>
    </p:spTree>
    <p:extLst>
      <p:ext uri="{BB962C8B-B14F-4D97-AF65-F5344CB8AC3E}">
        <p14:creationId xmlns:p14="http://schemas.microsoft.com/office/powerpoint/2010/main" val="271593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helps business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Integration</a:t>
            </a:r>
            <a:r>
              <a:rPr lang="en-US" dirty="0" smtClean="0"/>
              <a:t>: </a:t>
            </a:r>
            <a:r>
              <a:rPr lang="en-US" dirty="0"/>
              <a:t>The data and business processes of consulting organizations cross all phases of the engagement lifecycle: selling, planning, delivering, collecting and </a:t>
            </a:r>
            <a:r>
              <a:rPr lang="en-US" dirty="0" smtClean="0"/>
              <a:t>support</a:t>
            </a:r>
          </a:p>
          <a:p>
            <a:r>
              <a:rPr lang="en-US" b="1" dirty="0"/>
              <a:t>Reliability, Stability, and </a:t>
            </a:r>
            <a:r>
              <a:rPr lang="en-US" b="1" dirty="0" smtClean="0"/>
              <a:t>Security : </a:t>
            </a:r>
            <a:r>
              <a:rPr lang="en-US" dirty="0" smtClean="0"/>
              <a:t>Secure </a:t>
            </a:r>
            <a:r>
              <a:rPr lang="en-US" dirty="0"/>
              <a:t>business computing is critical, and not only for the obvious reasons. When the clients know their data is in safe hands, it can be a competitive advantage for the company.</a:t>
            </a:r>
          </a:p>
          <a:p>
            <a:r>
              <a:rPr lang="en-US" b="1" dirty="0"/>
              <a:t>Global </a:t>
            </a:r>
            <a:r>
              <a:rPr lang="en-US" b="1" dirty="0" smtClean="0"/>
              <a:t>Capability</a:t>
            </a:r>
            <a:r>
              <a:rPr lang="en-US" dirty="0" smtClean="0"/>
              <a:t>: Capabilities </a:t>
            </a:r>
            <a:r>
              <a:rPr lang="en-US" dirty="0"/>
              <a:t>such as multiple currency, multiple language, localization, and global customer support are critical for companies that cross, or want to be prepared to cross geographic, cultural, and business borders.</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126789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helps business</a:t>
            </a:r>
            <a:endParaRPr lang="en-US" dirty="0"/>
          </a:p>
        </p:txBody>
      </p:sp>
      <p:sp>
        <p:nvSpPr>
          <p:cNvPr id="3" name="Content Placeholder 2"/>
          <p:cNvSpPr>
            <a:spLocks noGrp="1"/>
          </p:cNvSpPr>
          <p:nvPr>
            <p:ph idx="1"/>
          </p:nvPr>
        </p:nvSpPr>
        <p:spPr/>
        <p:txBody>
          <a:bodyPr/>
          <a:lstStyle/>
          <a:p>
            <a:r>
              <a:rPr lang="en-US" b="1" dirty="0" smtClean="0"/>
              <a:t>Simplicity and Ease of Use</a:t>
            </a:r>
            <a:r>
              <a:rPr lang="en-US" dirty="0" smtClean="0"/>
              <a:t>: A system with a single source for data entry, an intuitive user interface, and minimal IT overhead will shorten learning curves, create higher morale among your team, and allow to do more with less.</a:t>
            </a:r>
          </a:p>
          <a:p>
            <a:r>
              <a:rPr lang="en-US" dirty="0"/>
              <a:t> </a:t>
            </a:r>
            <a:r>
              <a:rPr lang="en-US" b="1" dirty="0"/>
              <a:t>Project Planning and Scheduling</a:t>
            </a:r>
            <a:endParaRPr lang="en-US" dirty="0"/>
          </a:p>
          <a:p>
            <a:r>
              <a:rPr lang="en-US" b="1" dirty="0" smtClean="0"/>
              <a:t>Risk Management</a:t>
            </a:r>
          </a:p>
          <a:p>
            <a:r>
              <a:rPr lang="en-US" dirty="0"/>
              <a:t> </a:t>
            </a:r>
            <a:r>
              <a:rPr lang="en-US" b="1" dirty="0" smtClean="0"/>
              <a:t>HR </a:t>
            </a:r>
            <a:r>
              <a:rPr lang="en-US" b="1" dirty="0" err="1" smtClean="0"/>
              <a:t>Mangement</a:t>
            </a:r>
            <a:endParaRPr lang="en-US" b="1" dirty="0" smtClean="0"/>
          </a:p>
          <a:p>
            <a:r>
              <a:rPr lang="en-US" b="1" dirty="0"/>
              <a:t>Historical Information (for Profitable and Competitive Bids)</a:t>
            </a:r>
            <a:endParaRPr lang="en-US" dirty="0"/>
          </a:p>
          <a:p>
            <a:r>
              <a:rPr lang="en-US" dirty="0" smtClean="0"/>
              <a:t>Shared Documents and Collaboration</a:t>
            </a:r>
            <a:endParaRPr lang="en-US" dirty="0"/>
          </a:p>
        </p:txBody>
      </p:sp>
    </p:spTree>
    <p:extLst>
      <p:ext uri="{BB962C8B-B14F-4D97-AF65-F5344CB8AC3E}">
        <p14:creationId xmlns:p14="http://schemas.microsoft.com/office/powerpoint/2010/main" val="262050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1.b. What are the component of IT</a:t>
            </a:r>
            <a:endParaRPr lang="en-US" dirty="0"/>
          </a:p>
        </p:txBody>
      </p:sp>
      <p:sp>
        <p:nvSpPr>
          <p:cNvPr id="3" name="Content Placeholder 2"/>
          <p:cNvSpPr>
            <a:spLocks noGrp="1"/>
          </p:cNvSpPr>
          <p:nvPr>
            <p:ph idx="1"/>
          </p:nvPr>
        </p:nvSpPr>
        <p:spPr/>
        <p:txBody>
          <a:bodyPr/>
          <a:lstStyle/>
          <a:p>
            <a:r>
              <a:rPr lang="en-US" dirty="0" smtClean="0"/>
              <a:t>HARDWARE</a:t>
            </a:r>
          </a:p>
          <a:p>
            <a:r>
              <a:rPr lang="en-US" dirty="0" smtClean="0"/>
              <a:t>SOFTWARE</a:t>
            </a:r>
          </a:p>
          <a:p>
            <a:r>
              <a:rPr lang="en-US" dirty="0" smtClean="0"/>
              <a:t>DATABASE</a:t>
            </a:r>
          </a:p>
          <a:p>
            <a:r>
              <a:rPr lang="en-US" dirty="0" smtClean="0"/>
              <a:t>NETWORK</a:t>
            </a:r>
          </a:p>
          <a:p>
            <a:r>
              <a:rPr lang="en-US" dirty="0" smtClean="0"/>
              <a:t>PEOPLE</a:t>
            </a:r>
          </a:p>
          <a:p>
            <a:r>
              <a:rPr lang="en-US" dirty="0" smtClean="0"/>
              <a:t>PROCEDURE</a:t>
            </a:r>
          </a:p>
          <a:p>
            <a:pPr marL="0" indent="0">
              <a:buNone/>
            </a:pPr>
            <a:endParaRPr lang="en-US" dirty="0"/>
          </a:p>
        </p:txBody>
      </p:sp>
    </p:spTree>
    <p:extLst>
      <p:ext uri="{BB962C8B-B14F-4D97-AF65-F5344CB8AC3E}">
        <p14:creationId xmlns:p14="http://schemas.microsoft.com/office/powerpoint/2010/main" val="145064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 Computer Hardware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197500"/>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215672838"/>
                    </a:ext>
                  </a:extLst>
                </a:gridCol>
                <a:gridCol w="5257800">
                  <a:extLst>
                    <a:ext uri="{9D8B030D-6E8A-4147-A177-3AD203B41FA5}">
                      <a16:colId xmlns:a16="http://schemas.microsoft.com/office/drawing/2014/main" val="2400113729"/>
                    </a:ext>
                  </a:extLst>
                </a:gridCol>
              </a:tblGrid>
              <a:tr h="370840">
                <a:tc>
                  <a:txBody>
                    <a:bodyPr/>
                    <a:lstStyle/>
                    <a:p>
                      <a:r>
                        <a:rPr lang="en-US" dirty="0" smtClean="0"/>
                        <a:t>Personal</a:t>
                      </a:r>
                      <a:r>
                        <a:rPr lang="en-US" baseline="0" dirty="0" smtClean="0"/>
                        <a:t> Productivity</a:t>
                      </a:r>
                      <a:endParaRPr lang="en-US" dirty="0"/>
                    </a:p>
                  </a:txBody>
                  <a:tcPr/>
                </a:tc>
                <a:tc>
                  <a:txBody>
                    <a:bodyPr/>
                    <a:lstStyle/>
                    <a:p>
                      <a:r>
                        <a:rPr lang="en-US" dirty="0" smtClean="0"/>
                        <a:t>Organizational</a:t>
                      </a:r>
                      <a:r>
                        <a:rPr lang="en-US" baseline="0" dirty="0" smtClean="0"/>
                        <a:t> Productivity</a:t>
                      </a:r>
                      <a:endParaRPr lang="en-US" dirty="0"/>
                    </a:p>
                  </a:txBody>
                  <a:tcPr/>
                </a:tc>
                <a:extLst>
                  <a:ext uri="{0D108BD9-81ED-4DB2-BD59-A6C34878D82A}">
                    <a16:rowId xmlns:a16="http://schemas.microsoft.com/office/drawing/2014/main" val="1156375401"/>
                  </a:ext>
                </a:extLst>
              </a:tr>
              <a:tr h="370840">
                <a:tc>
                  <a:txBody>
                    <a:bodyPr/>
                    <a:lstStyle/>
                    <a:p>
                      <a:r>
                        <a:rPr lang="en-US" dirty="0" smtClean="0"/>
                        <a:t>Word processors</a:t>
                      </a:r>
                      <a:endParaRPr lang="en-US" dirty="0"/>
                    </a:p>
                  </a:txBody>
                  <a:tcPr/>
                </a:tc>
                <a:tc>
                  <a:txBody>
                    <a:bodyPr/>
                    <a:lstStyle/>
                    <a:p>
                      <a:r>
                        <a:rPr lang="en-US" dirty="0" smtClean="0"/>
                        <a:t>Networking</a:t>
                      </a:r>
                      <a:r>
                        <a:rPr lang="en-US" baseline="0" dirty="0" smtClean="0"/>
                        <a:t> capability</a:t>
                      </a:r>
                      <a:endParaRPr lang="en-US" dirty="0"/>
                    </a:p>
                  </a:txBody>
                  <a:tcPr/>
                </a:tc>
                <a:extLst>
                  <a:ext uri="{0D108BD9-81ED-4DB2-BD59-A6C34878D82A}">
                    <a16:rowId xmlns:a16="http://schemas.microsoft.com/office/drawing/2014/main" val="2717582011"/>
                  </a:ext>
                </a:extLst>
              </a:tr>
              <a:tr h="370840">
                <a:tc>
                  <a:txBody>
                    <a:bodyPr/>
                    <a:lstStyle/>
                    <a:p>
                      <a:r>
                        <a:rPr lang="en-US" dirty="0" smtClean="0"/>
                        <a:t>Email</a:t>
                      </a:r>
                      <a:endParaRPr lang="en-US" dirty="0"/>
                    </a:p>
                  </a:txBody>
                  <a:tcPr/>
                </a:tc>
                <a:tc>
                  <a:txBody>
                    <a:bodyPr/>
                    <a:lstStyle/>
                    <a:p>
                      <a:r>
                        <a:rPr lang="en-US" dirty="0" smtClean="0"/>
                        <a:t>Design aiding</a:t>
                      </a:r>
                      <a:r>
                        <a:rPr lang="en-US" baseline="0" dirty="0" smtClean="0"/>
                        <a:t> tools </a:t>
                      </a:r>
                      <a:r>
                        <a:rPr lang="en-US" baseline="0" dirty="0" err="1" smtClean="0"/>
                        <a:t>eg</a:t>
                      </a:r>
                      <a:r>
                        <a:rPr lang="en-US" baseline="0" dirty="0" smtClean="0"/>
                        <a:t>. CAD</a:t>
                      </a:r>
                      <a:endParaRPr lang="en-US" dirty="0"/>
                    </a:p>
                  </a:txBody>
                  <a:tcPr/>
                </a:tc>
                <a:extLst>
                  <a:ext uri="{0D108BD9-81ED-4DB2-BD59-A6C34878D82A}">
                    <a16:rowId xmlns:a16="http://schemas.microsoft.com/office/drawing/2014/main" val="467259301"/>
                  </a:ext>
                </a:extLst>
              </a:tr>
              <a:tr h="370840">
                <a:tc>
                  <a:txBody>
                    <a:bodyPr/>
                    <a:lstStyle/>
                    <a:p>
                      <a:r>
                        <a:rPr lang="en-US" dirty="0" err="1" smtClean="0"/>
                        <a:t>Powerpoint</a:t>
                      </a:r>
                      <a:r>
                        <a:rPr lang="en-US" baseline="0" dirty="0" smtClean="0"/>
                        <a:t> presentation</a:t>
                      </a:r>
                      <a:endParaRPr lang="en-US" dirty="0"/>
                    </a:p>
                  </a:txBody>
                  <a:tcPr/>
                </a:tc>
                <a:tc>
                  <a:txBody>
                    <a:bodyPr/>
                    <a:lstStyle/>
                    <a:p>
                      <a:r>
                        <a:rPr lang="en-US" dirty="0" smtClean="0"/>
                        <a:t>Manufacturing</a:t>
                      </a:r>
                      <a:r>
                        <a:rPr lang="en-US" baseline="0" dirty="0" smtClean="0"/>
                        <a:t> aiding tools</a:t>
                      </a:r>
                      <a:endParaRPr lang="en-US" dirty="0"/>
                    </a:p>
                  </a:txBody>
                  <a:tcPr/>
                </a:tc>
                <a:extLst>
                  <a:ext uri="{0D108BD9-81ED-4DB2-BD59-A6C34878D82A}">
                    <a16:rowId xmlns:a16="http://schemas.microsoft.com/office/drawing/2014/main" val="836606537"/>
                  </a:ext>
                </a:extLst>
              </a:tr>
              <a:tr h="370840">
                <a:tc>
                  <a:txBody>
                    <a:bodyPr/>
                    <a:lstStyle/>
                    <a:p>
                      <a:r>
                        <a:rPr lang="en-US" dirty="0" smtClean="0"/>
                        <a:t>Hardware</a:t>
                      </a:r>
                      <a:r>
                        <a:rPr lang="en-US" baseline="0" dirty="0" smtClean="0"/>
                        <a:t> for visual understanding/ Graphics</a:t>
                      </a:r>
                      <a:endParaRPr lang="en-US" dirty="0"/>
                    </a:p>
                  </a:txBody>
                  <a:tcPr/>
                </a:tc>
                <a:tc>
                  <a:txBody>
                    <a:bodyPr/>
                    <a:lstStyle/>
                    <a:p>
                      <a:r>
                        <a:rPr lang="en-US" dirty="0" smtClean="0"/>
                        <a:t>Desktop</a:t>
                      </a:r>
                      <a:r>
                        <a:rPr lang="en-US" baseline="0" dirty="0" smtClean="0"/>
                        <a:t> publication</a:t>
                      </a:r>
                      <a:endParaRPr lang="en-US" dirty="0"/>
                    </a:p>
                  </a:txBody>
                  <a:tcPr/>
                </a:tc>
                <a:extLst>
                  <a:ext uri="{0D108BD9-81ED-4DB2-BD59-A6C34878D82A}">
                    <a16:rowId xmlns:a16="http://schemas.microsoft.com/office/drawing/2014/main" val="3807944728"/>
                  </a:ext>
                </a:extLst>
              </a:tr>
            </a:tbl>
          </a:graphicData>
        </a:graphic>
      </p:graphicFrame>
    </p:spTree>
    <p:extLst>
      <p:ext uri="{BB962C8B-B14F-4D97-AF65-F5344CB8AC3E}">
        <p14:creationId xmlns:p14="http://schemas.microsoft.com/office/powerpoint/2010/main" val="193907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1.c. Define Global Competition </a:t>
            </a:r>
            <a:endParaRPr lang="en-US" dirty="0"/>
          </a:p>
        </p:txBody>
      </p:sp>
      <p:sp>
        <p:nvSpPr>
          <p:cNvPr id="3" name="Content Placeholder 2"/>
          <p:cNvSpPr>
            <a:spLocks noGrp="1"/>
          </p:cNvSpPr>
          <p:nvPr>
            <p:ph idx="1"/>
          </p:nvPr>
        </p:nvSpPr>
        <p:spPr/>
        <p:txBody>
          <a:bodyPr/>
          <a:lstStyle/>
          <a:p>
            <a:r>
              <a:rPr lang="en-US" b="1" dirty="0"/>
              <a:t>Global competition</a:t>
            </a:r>
            <a:r>
              <a:rPr lang="en-US" dirty="0"/>
              <a:t> is the services or products provided by competing companies that serve international customers</a:t>
            </a:r>
            <a:r>
              <a:rPr lang="en-US" dirty="0" smtClean="0"/>
              <a:t>.</a:t>
            </a:r>
          </a:p>
          <a:p>
            <a:r>
              <a:rPr lang="en-US" dirty="0" smtClean="0"/>
              <a:t> </a:t>
            </a:r>
            <a:r>
              <a:rPr lang="en-US" dirty="0"/>
              <a:t>Global competition has allowed companies to buy and sell their services internationally, which opens the door to increased profits and flattens the playing field in business</a:t>
            </a:r>
            <a:r>
              <a:rPr lang="en-US" dirty="0" smtClean="0"/>
              <a:t>.</a:t>
            </a:r>
          </a:p>
          <a:p>
            <a:r>
              <a:rPr lang="en-US" dirty="0" smtClean="0"/>
              <a:t>With </a:t>
            </a:r>
            <a:r>
              <a:rPr lang="en-US" dirty="0"/>
              <a:t>increased competition, new ways to differentiate their products and services need to be developed. </a:t>
            </a:r>
          </a:p>
          <a:p>
            <a:r>
              <a:rPr lang="en-US" dirty="0"/>
              <a:t>N</a:t>
            </a:r>
            <a:r>
              <a:rPr lang="en-US" dirty="0" smtClean="0"/>
              <a:t>eed </a:t>
            </a:r>
            <a:r>
              <a:rPr lang="en-US" dirty="0"/>
              <a:t>to acquire knowledge of other key competitors in the global marketplace</a:t>
            </a:r>
          </a:p>
          <a:p>
            <a:endParaRPr lang="en-US" dirty="0"/>
          </a:p>
        </p:txBody>
      </p:sp>
    </p:spTree>
    <p:extLst>
      <p:ext uri="{BB962C8B-B14F-4D97-AF65-F5344CB8AC3E}">
        <p14:creationId xmlns:p14="http://schemas.microsoft.com/office/powerpoint/2010/main" val="404370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Changing Workforce</a:t>
            </a:r>
            <a:endParaRPr lang="en-US" dirty="0"/>
          </a:p>
        </p:txBody>
      </p:sp>
      <p:sp>
        <p:nvSpPr>
          <p:cNvPr id="3" name="Content Placeholder 2"/>
          <p:cNvSpPr>
            <a:spLocks noGrp="1"/>
          </p:cNvSpPr>
          <p:nvPr>
            <p:ph idx="1"/>
          </p:nvPr>
        </p:nvSpPr>
        <p:spPr/>
        <p:txBody>
          <a:bodyPr/>
          <a:lstStyle/>
          <a:p>
            <a:r>
              <a:rPr lang="en-US" dirty="0" smtClean="0"/>
              <a:t>Advent of new technologies have changed the structure and working model of company.</a:t>
            </a:r>
          </a:p>
          <a:p>
            <a:r>
              <a:rPr lang="en-US" dirty="0" smtClean="0"/>
              <a:t>Change in demography, working culture, expectations in employee</a:t>
            </a:r>
          </a:p>
          <a:p>
            <a:endParaRPr lang="en-US" dirty="0" smtClean="0"/>
          </a:p>
          <a:p>
            <a:endParaRPr lang="en-US" dirty="0"/>
          </a:p>
        </p:txBody>
      </p:sp>
    </p:spTree>
    <p:extLst>
      <p:ext uri="{BB962C8B-B14F-4D97-AF65-F5344CB8AC3E}">
        <p14:creationId xmlns:p14="http://schemas.microsoft.com/office/powerpoint/2010/main" val="166261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 Data and Information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4690866"/>
              </p:ext>
            </p:extLst>
          </p:nvPr>
        </p:nvGraphicFramePr>
        <p:xfrm>
          <a:off x="838200" y="1825625"/>
          <a:ext cx="10515600" cy="3022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73545875"/>
                    </a:ext>
                  </a:extLst>
                </a:gridCol>
                <a:gridCol w="3505200">
                  <a:extLst>
                    <a:ext uri="{9D8B030D-6E8A-4147-A177-3AD203B41FA5}">
                      <a16:colId xmlns:a16="http://schemas.microsoft.com/office/drawing/2014/main" val="172476866"/>
                    </a:ext>
                  </a:extLst>
                </a:gridCol>
                <a:gridCol w="3505200">
                  <a:extLst>
                    <a:ext uri="{9D8B030D-6E8A-4147-A177-3AD203B41FA5}">
                      <a16:colId xmlns:a16="http://schemas.microsoft.com/office/drawing/2014/main" val="339347944"/>
                    </a:ext>
                  </a:extLst>
                </a:gridCol>
              </a:tblGrid>
              <a:tr h="370840">
                <a:tc>
                  <a:txBody>
                    <a:bodyPr/>
                    <a:lstStyle/>
                    <a:p>
                      <a:endParaRPr lang="en-US" dirty="0"/>
                    </a:p>
                  </a:txBody>
                  <a:tcPr/>
                </a:tc>
                <a:tc>
                  <a:txBody>
                    <a:bodyPr/>
                    <a:lstStyle/>
                    <a:p>
                      <a:r>
                        <a:rPr lang="en-US" dirty="0" smtClean="0"/>
                        <a:t>Data</a:t>
                      </a:r>
                      <a:endParaRPr lang="en-US" dirty="0"/>
                    </a:p>
                  </a:txBody>
                  <a:tcPr/>
                </a:tc>
                <a:tc>
                  <a:txBody>
                    <a:bodyPr/>
                    <a:lstStyle/>
                    <a:p>
                      <a:r>
                        <a:rPr lang="en-US" dirty="0" smtClean="0"/>
                        <a:t>Information</a:t>
                      </a:r>
                      <a:endParaRPr lang="en-US" dirty="0"/>
                    </a:p>
                  </a:txBody>
                  <a:tcPr/>
                </a:tc>
                <a:extLst>
                  <a:ext uri="{0D108BD9-81ED-4DB2-BD59-A6C34878D82A}">
                    <a16:rowId xmlns:a16="http://schemas.microsoft.com/office/drawing/2014/main" val="50259533"/>
                  </a:ext>
                </a:extLst>
              </a:tr>
              <a:tr h="370840">
                <a:tc>
                  <a:txBody>
                    <a:bodyPr/>
                    <a:lstStyle/>
                    <a:p>
                      <a:r>
                        <a:rPr lang="en-US" dirty="0" smtClean="0"/>
                        <a:t>Meaning</a:t>
                      </a:r>
                      <a:endParaRPr lang="en-US" dirty="0"/>
                    </a:p>
                  </a:txBody>
                  <a:tcPr/>
                </a:tc>
                <a:tc>
                  <a:txBody>
                    <a:bodyPr/>
                    <a:lstStyle/>
                    <a:p>
                      <a:r>
                        <a:rPr lang="en-US" sz="1800" kern="1200" dirty="0" smtClean="0">
                          <a:solidFill>
                            <a:schemeClr val="dk1"/>
                          </a:solidFill>
                          <a:effectLst/>
                          <a:latin typeface="+mn-lt"/>
                          <a:ea typeface="+mn-ea"/>
                          <a:cs typeface="+mn-cs"/>
                        </a:rPr>
                        <a:t>Data is raw, unorganized facts that need to be processed. Data can be something simple and seemingly random and useless until it is organized.</a:t>
                      </a:r>
                      <a:endParaRPr lang="en-US" dirty="0"/>
                    </a:p>
                  </a:txBody>
                  <a:tcPr/>
                </a:tc>
                <a:tc>
                  <a:txBody>
                    <a:bodyPr/>
                    <a:lstStyle/>
                    <a:p>
                      <a:r>
                        <a:rPr lang="en-US" sz="1800" kern="1200" dirty="0" smtClean="0">
                          <a:solidFill>
                            <a:schemeClr val="dk1"/>
                          </a:solidFill>
                          <a:effectLst/>
                          <a:latin typeface="+mn-lt"/>
                          <a:ea typeface="+mn-ea"/>
                          <a:cs typeface="+mn-cs"/>
                        </a:rPr>
                        <a:t>When data is processed, organized, structured or presented in a given context so as to make it useful, it is called information.</a:t>
                      </a:r>
                      <a:endParaRPr lang="en-US" dirty="0"/>
                    </a:p>
                  </a:txBody>
                  <a:tcPr/>
                </a:tc>
                <a:extLst>
                  <a:ext uri="{0D108BD9-81ED-4DB2-BD59-A6C34878D82A}">
                    <a16:rowId xmlns:a16="http://schemas.microsoft.com/office/drawing/2014/main" val="2910279845"/>
                  </a:ext>
                </a:extLst>
              </a:tr>
              <a:tr h="370840">
                <a:tc>
                  <a:txBody>
                    <a:bodyPr/>
                    <a:lstStyle/>
                    <a:p>
                      <a:r>
                        <a:rPr lang="en-US" dirty="0" smtClean="0"/>
                        <a:t>Example</a:t>
                      </a:r>
                      <a:endParaRPr lang="en-US" dirty="0"/>
                    </a:p>
                  </a:txBody>
                  <a:tcPr/>
                </a:tc>
                <a:tc>
                  <a:txBody>
                    <a:bodyPr/>
                    <a:lstStyle/>
                    <a:p>
                      <a:r>
                        <a:rPr lang="en-US" sz="1800" kern="1200" dirty="0" smtClean="0">
                          <a:solidFill>
                            <a:schemeClr val="dk1"/>
                          </a:solidFill>
                          <a:effectLst/>
                          <a:latin typeface="+mn-lt"/>
                          <a:ea typeface="+mn-ea"/>
                          <a:cs typeface="+mn-cs"/>
                        </a:rPr>
                        <a:t>Each student's test score is one piece of data.</a:t>
                      </a:r>
                      <a:endParaRPr lang="en-US" dirty="0"/>
                    </a:p>
                  </a:txBody>
                  <a:tcPr/>
                </a:tc>
                <a:tc>
                  <a:txBody>
                    <a:bodyPr/>
                    <a:lstStyle/>
                    <a:p>
                      <a:r>
                        <a:rPr lang="en-US" sz="1800" kern="1200" dirty="0" smtClean="0">
                          <a:solidFill>
                            <a:schemeClr val="dk1"/>
                          </a:solidFill>
                          <a:effectLst/>
                          <a:latin typeface="+mn-lt"/>
                          <a:ea typeface="+mn-ea"/>
                          <a:cs typeface="+mn-cs"/>
                        </a:rPr>
                        <a:t>The average score of a class or of the entire school is information that can be derived from the given data.</a:t>
                      </a:r>
                      <a:endParaRPr lang="en-US" dirty="0"/>
                    </a:p>
                  </a:txBody>
                  <a:tcPr/>
                </a:tc>
                <a:extLst>
                  <a:ext uri="{0D108BD9-81ED-4DB2-BD59-A6C34878D82A}">
                    <a16:rowId xmlns:a16="http://schemas.microsoft.com/office/drawing/2014/main" val="1661072748"/>
                  </a:ext>
                </a:extLst>
              </a:tr>
            </a:tbl>
          </a:graphicData>
        </a:graphic>
      </p:graphicFrame>
    </p:spTree>
    <p:extLst>
      <p:ext uri="{BB962C8B-B14F-4D97-AF65-F5344CB8AC3E}">
        <p14:creationId xmlns:p14="http://schemas.microsoft.com/office/powerpoint/2010/main" val="2294019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1562</Words>
  <Application>Microsoft Office PowerPoint</Application>
  <PresentationFormat>Widescreen</PresentationFormat>
  <Paragraphs>193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Fundament of IT </vt:lpstr>
      <vt:lpstr>1.a. “ Information Technology is vital for modern business to make money”</vt:lpstr>
      <vt:lpstr>How IT helps business ? </vt:lpstr>
      <vt:lpstr>How IT helps business</vt:lpstr>
      <vt:lpstr>1.b. What are the component of IT</vt:lpstr>
      <vt:lpstr>2.b. Computer Hardware</vt:lpstr>
      <vt:lpstr>1.c. Define Global Competition </vt:lpstr>
      <vt:lpstr>Define Changing Workforce</vt:lpstr>
      <vt:lpstr>2.a. Data and Information </vt:lpstr>
      <vt:lpstr>Primary and Secondary Memory</vt:lpstr>
      <vt:lpstr>Memory</vt:lpstr>
      <vt:lpstr>Artificial Intelligence vs Natural Intelligence </vt:lpstr>
      <vt:lpstr>AI VS Natural Intelligence</vt:lpstr>
      <vt:lpstr> E-Business</vt:lpstr>
      <vt:lpstr>E-Business vs E-Commerce</vt:lpstr>
      <vt:lpstr>MIS: Management Information System </vt:lpstr>
      <vt:lpstr>MIS</vt:lpstr>
      <vt:lpstr>MIS  </vt:lpstr>
      <vt:lpstr>EFT VS EDI</vt:lpstr>
      <vt:lpstr>Services Provided by Internet</vt:lpstr>
      <vt:lpstr>Communication Services </vt:lpstr>
      <vt:lpstr>Information Retrieval Services  </vt:lpstr>
      <vt:lpstr>Factors Affecting Microprocessors</vt:lpstr>
      <vt:lpstr>Groupware Advantages</vt:lpstr>
      <vt:lpstr>Issues Faced by E-Tailers</vt:lpstr>
      <vt:lpstr>Issues for E-Tailer</vt:lpstr>
      <vt:lpstr>Decision support systems</vt:lpstr>
      <vt:lpstr>Attributes of DSS</vt:lpstr>
      <vt:lpstr>Benefits of DSS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 of IT</dc:title>
  <dc:creator>NTA</dc:creator>
  <cp:lastModifiedBy>NTA</cp:lastModifiedBy>
  <cp:revision>12</cp:revision>
  <dcterms:created xsi:type="dcterms:W3CDTF">2020-05-21T04:45:21Z</dcterms:created>
  <dcterms:modified xsi:type="dcterms:W3CDTF">2020-05-21T06:41:42Z</dcterms:modified>
</cp:coreProperties>
</file>