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10" r:id="rId6"/>
    <p:sldId id="311" r:id="rId7"/>
    <p:sldId id="313" r:id="rId8"/>
    <p:sldId id="312" r:id="rId9"/>
    <p:sldId id="308" r:id="rId10"/>
    <p:sldId id="309" r:id="rId11"/>
    <p:sldId id="314" r:id="rId12"/>
    <p:sldId id="315" r:id="rId13"/>
    <p:sldId id="316" r:id="rId14"/>
    <p:sldId id="318" r:id="rId15"/>
    <p:sldId id="317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3" r:id="rId27"/>
    <p:sldId id="274" r:id="rId28"/>
    <p:sldId id="297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307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8" r:id="rId53"/>
    <p:sldId id="299" r:id="rId54"/>
    <p:sldId id="300" r:id="rId55"/>
    <p:sldId id="301" r:id="rId56"/>
    <p:sldId id="306" r:id="rId57"/>
    <p:sldId id="302" r:id="rId58"/>
    <p:sldId id="303" r:id="rId59"/>
    <p:sldId id="304" r:id="rId60"/>
    <p:sldId id="30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288B-D21E-4A25-AD9F-2F863C0DD7E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CABC-278A-4CD2-A030-B371F7E5D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288B-D21E-4A25-AD9F-2F863C0DD7E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CABC-278A-4CD2-A030-B371F7E5D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5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288B-D21E-4A25-AD9F-2F863C0DD7E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CABC-278A-4CD2-A030-B371F7E5D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288B-D21E-4A25-AD9F-2F863C0DD7E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CABC-278A-4CD2-A030-B371F7E5D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288B-D21E-4A25-AD9F-2F863C0DD7E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CABC-278A-4CD2-A030-B371F7E5D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1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288B-D21E-4A25-AD9F-2F863C0DD7E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CABC-278A-4CD2-A030-B371F7E5D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5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288B-D21E-4A25-AD9F-2F863C0DD7E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CABC-278A-4CD2-A030-B371F7E5D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288B-D21E-4A25-AD9F-2F863C0DD7E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CABC-278A-4CD2-A030-B371F7E5D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288B-D21E-4A25-AD9F-2F863C0DD7E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CABC-278A-4CD2-A030-B371F7E5D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288B-D21E-4A25-AD9F-2F863C0DD7E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CABC-278A-4CD2-A030-B371F7E5D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2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288B-D21E-4A25-AD9F-2F863C0DD7E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7CABC-278A-4CD2-A030-B371F7E5D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9288B-D21E-4A25-AD9F-2F863C0DD7E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CABC-278A-4CD2-A030-B371F7E5D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261"/>
            <a:ext cx="10515600" cy="1325563"/>
          </a:xfrm>
        </p:spPr>
        <p:txBody>
          <a:bodyPr/>
          <a:lstStyle/>
          <a:p>
            <a:r>
              <a:rPr lang="en-US" dirty="0" smtClean="0"/>
              <a:t>				Chapter 7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b="1" dirty="0" smtClean="0"/>
              <a:t>Design Concepts and Principles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</a:t>
            </a:r>
            <a:r>
              <a:rPr lang="en-US" dirty="0" smtClean="0"/>
              <a:t>is a</a:t>
            </a:r>
            <a:r>
              <a:rPr lang="en-US" b="1" dirty="0" smtClean="0"/>
              <a:t> meaningful </a:t>
            </a:r>
            <a:r>
              <a:rPr lang="en-US" dirty="0" smtClean="0"/>
              <a:t>engineering representation of something that is to be built.</a:t>
            </a:r>
          </a:p>
          <a:p>
            <a:r>
              <a:rPr lang="en-US" dirty="0" smtClean="0"/>
              <a:t>Design focuses on four major areas:</a:t>
            </a:r>
          </a:p>
          <a:p>
            <a:pPr marL="2743200"/>
            <a:r>
              <a:rPr lang="en-US" b="1" dirty="0" smtClean="0"/>
              <a:t>Data  </a:t>
            </a:r>
          </a:p>
          <a:p>
            <a:pPr marL="2743200"/>
            <a:r>
              <a:rPr lang="en-US" b="1" dirty="0" smtClean="0"/>
              <a:t>Architecture </a:t>
            </a:r>
          </a:p>
          <a:p>
            <a:pPr marL="2743200"/>
            <a:r>
              <a:rPr lang="en-US" b="1" dirty="0" smtClean="0"/>
              <a:t>Interfaces </a:t>
            </a:r>
          </a:p>
          <a:p>
            <a:pPr marL="2743200"/>
            <a:r>
              <a:rPr lang="en-US" b="1" dirty="0" smtClean="0"/>
              <a:t>Components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65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	Interface Design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228" y="1825625"/>
            <a:ext cx="58035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1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Component Design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Component-level </a:t>
            </a:r>
            <a:r>
              <a:rPr lang="en-US" dirty="0"/>
              <a:t>design, also called procedural design, occurs after data, architectural, and interface designs have been established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intent is to translate the design model into operational software</a:t>
            </a:r>
            <a:r>
              <a:rPr lang="en-US" dirty="0" smtClean="0"/>
              <a:t>.</a:t>
            </a:r>
          </a:p>
          <a:p>
            <a:r>
              <a:rPr lang="en-US" dirty="0"/>
              <a:t>But the level of abstraction of the existing design model is relatively high, and the </a:t>
            </a:r>
            <a:r>
              <a:rPr lang="en-US" dirty="0" smtClean="0"/>
              <a:t>abstraction </a:t>
            </a:r>
            <a:r>
              <a:rPr lang="en-US" dirty="0"/>
              <a:t>level of the operational program is low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translation can be </a:t>
            </a:r>
            <a:r>
              <a:rPr lang="en-US" dirty="0" smtClean="0"/>
              <a:t>challenging</a:t>
            </a:r>
            <a:r>
              <a:rPr lang="en-US" dirty="0"/>
              <a:t>, opening the door to the introduction of subtle errors that are difficult to find and correct in later stages of the software </a:t>
            </a:r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Component Design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Who does it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A software engineer performs component-level design.</a:t>
            </a:r>
          </a:p>
        </p:txBody>
      </p:sp>
    </p:spTree>
    <p:extLst>
      <p:ext uri="{BB962C8B-B14F-4D97-AF65-F5344CB8AC3E}">
        <p14:creationId xmlns:p14="http://schemas.microsoft.com/office/powerpoint/2010/main" val="197276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	Component Design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04" y="1880489"/>
            <a:ext cx="100126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1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Design Process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design is an </a:t>
            </a:r>
            <a:r>
              <a:rPr lang="en-US" b="1" dirty="0"/>
              <a:t>iterative process </a:t>
            </a:r>
            <a:r>
              <a:rPr lang="en-US" dirty="0"/>
              <a:t>through which requirements are translated into a “</a:t>
            </a:r>
            <a:r>
              <a:rPr lang="en-US" b="1" dirty="0"/>
              <a:t>blueprint</a:t>
            </a:r>
            <a:r>
              <a:rPr lang="en-US" dirty="0"/>
              <a:t>” for constructing the software. </a:t>
            </a:r>
            <a:endParaRPr lang="en-US" dirty="0" smtClean="0"/>
          </a:p>
          <a:p>
            <a:r>
              <a:rPr lang="en-US" dirty="0" smtClean="0"/>
              <a:t>Initially</a:t>
            </a:r>
            <a:r>
              <a:rPr lang="en-US" dirty="0"/>
              <a:t>, the </a:t>
            </a:r>
            <a:r>
              <a:rPr lang="en-US" b="1" dirty="0"/>
              <a:t>blueprint depicts </a:t>
            </a:r>
            <a:r>
              <a:rPr lang="en-US" dirty="0"/>
              <a:t>a </a:t>
            </a:r>
            <a:r>
              <a:rPr lang="en-US" dirty="0" smtClean="0"/>
              <a:t>holistic </a:t>
            </a:r>
            <a:r>
              <a:rPr lang="en-US" dirty="0"/>
              <a:t>view of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That is, the design is represented at a </a:t>
            </a:r>
            <a:r>
              <a:rPr lang="en-US" b="1" dirty="0"/>
              <a:t>high level of abstraction</a:t>
            </a:r>
            <a:r>
              <a:rPr lang="en-US" dirty="0"/>
              <a:t>— a level that can be directly traced to the specific system objective and more detailed data, functional, and behavioral requirements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As design iterations occur, subsequent refinement leads to design representations at much </a:t>
            </a:r>
            <a:r>
              <a:rPr lang="en-US" b="1" dirty="0"/>
              <a:t>lower levels of abstraction. </a:t>
            </a:r>
            <a:endParaRPr lang="en-US" b="1" dirty="0" smtClean="0"/>
          </a:p>
          <a:p>
            <a:r>
              <a:rPr lang="en-US" dirty="0" smtClean="0"/>
              <a:t>These </a:t>
            </a:r>
            <a:r>
              <a:rPr lang="en-US" dirty="0"/>
              <a:t>can still be traced to requirements, but the connection is more subtle</a:t>
            </a:r>
          </a:p>
        </p:txBody>
      </p:sp>
    </p:spTree>
    <p:extLst>
      <p:ext uri="{BB962C8B-B14F-4D97-AF65-F5344CB8AC3E}">
        <p14:creationId xmlns:p14="http://schemas.microsoft.com/office/powerpoint/2010/main" val="147867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	Design Process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437" y="2667794"/>
            <a:ext cx="44291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8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			</a:t>
            </a:r>
            <a:r>
              <a:rPr lang="en-US" b="1" dirty="0" smtClean="0"/>
              <a:t>Design Guidelines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should exhibit an </a:t>
            </a:r>
            <a:r>
              <a:rPr lang="en-US" b="1" dirty="0" smtClean="0"/>
              <a:t>architectural structure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design should be </a:t>
            </a:r>
            <a:r>
              <a:rPr lang="en-US" b="1" dirty="0" smtClean="0"/>
              <a:t>modular</a:t>
            </a:r>
            <a:r>
              <a:rPr lang="en-US" dirty="0" smtClean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 logically , function&amp; Sub functions</a:t>
            </a:r>
            <a:endParaRPr lang="en-US" sz="1800" dirty="0" smtClean="0"/>
          </a:p>
          <a:p>
            <a:r>
              <a:rPr lang="en-US" dirty="0" smtClean="0"/>
              <a:t>A design should contain </a:t>
            </a:r>
            <a:r>
              <a:rPr lang="en-US" b="1" dirty="0" smtClean="0"/>
              <a:t>distinct representation</a:t>
            </a:r>
            <a:r>
              <a:rPr lang="en-US" dirty="0" smtClean="0"/>
              <a:t> of data, architecture, interfaces and components</a:t>
            </a:r>
          </a:p>
          <a:p>
            <a:r>
              <a:rPr lang="en-US" dirty="0" smtClean="0"/>
              <a:t>A design should lead to component that exhibit </a:t>
            </a:r>
            <a:r>
              <a:rPr lang="en-US" b="1" dirty="0" smtClean="0"/>
              <a:t>independent functional</a:t>
            </a:r>
            <a:r>
              <a:rPr lang="en-US" dirty="0" smtClean="0"/>
              <a:t> characteristics</a:t>
            </a:r>
          </a:p>
          <a:p>
            <a:r>
              <a:rPr lang="en-US" dirty="0" smtClean="0"/>
              <a:t>A design should lead to </a:t>
            </a:r>
            <a:r>
              <a:rPr lang="en-US" b="1" dirty="0" smtClean="0"/>
              <a:t>interfaces</a:t>
            </a:r>
            <a:r>
              <a:rPr lang="en-US" dirty="0" smtClean="0"/>
              <a:t> that reduce the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b="1" dirty="0" smtClean="0"/>
              <a:t>DESIGN 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The design process should not suffer from “tunnel vision” – </a:t>
            </a:r>
            <a:r>
              <a:rPr lang="en-US" sz="1800" dirty="0" smtClean="0"/>
              <a:t>alternative approach</a:t>
            </a:r>
          </a:p>
          <a:p>
            <a:r>
              <a:rPr lang="en-US" dirty="0" smtClean="0"/>
              <a:t>The design should be </a:t>
            </a:r>
            <a:r>
              <a:rPr lang="en-US" b="1" dirty="0" smtClean="0"/>
              <a:t>traceable</a:t>
            </a:r>
            <a:r>
              <a:rPr lang="en-US" dirty="0" smtClean="0"/>
              <a:t> to the analysis model.</a:t>
            </a:r>
          </a:p>
          <a:p>
            <a:r>
              <a:rPr lang="en-US" b="1" dirty="0" smtClean="0"/>
              <a:t>The design should not reinvent the wheel</a:t>
            </a:r>
            <a:r>
              <a:rPr lang="en-US" dirty="0" smtClean="0"/>
              <a:t>.-- &gt; </a:t>
            </a:r>
            <a:r>
              <a:rPr lang="en-US" sz="1800" dirty="0" smtClean="0"/>
              <a:t>already exist (new ideas)</a:t>
            </a:r>
          </a:p>
          <a:p>
            <a:r>
              <a:rPr lang="en-US" dirty="0" smtClean="0"/>
              <a:t>The design should “minimize the </a:t>
            </a:r>
            <a:r>
              <a:rPr lang="en-US" b="1" dirty="0" smtClean="0"/>
              <a:t>intellectual distance</a:t>
            </a:r>
            <a:r>
              <a:rPr lang="en-US" dirty="0" smtClean="0"/>
              <a:t>” between the software and the problem</a:t>
            </a:r>
          </a:p>
          <a:p>
            <a:r>
              <a:rPr lang="en-US" dirty="0" smtClean="0"/>
              <a:t>The design should exhibit </a:t>
            </a:r>
            <a:r>
              <a:rPr lang="en-US" b="1" dirty="0" smtClean="0"/>
              <a:t>uniformity</a:t>
            </a:r>
            <a:r>
              <a:rPr lang="en-US" dirty="0" smtClean="0"/>
              <a:t> and </a:t>
            </a:r>
            <a:r>
              <a:rPr lang="en-US" b="1" dirty="0" smtClean="0"/>
              <a:t>integration.– </a:t>
            </a:r>
            <a:r>
              <a:rPr lang="en-US" sz="1900" dirty="0" smtClean="0"/>
              <a:t>rules and format should be defined for a design team </a:t>
            </a:r>
          </a:p>
          <a:p>
            <a:r>
              <a:rPr lang="en-US" dirty="0" smtClean="0"/>
              <a:t>The design should be structured to </a:t>
            </a:r>
            <a:r>
              <a:rPr lang="en-US" b="1" dirty="0" smtClean="0"/>
              <a:t>accommodate</a:t>
            </a:r>
            <a:r>
              <a:rPr lang="en-US" dirty="0" smtClean="0"/>
              <a:t> change. </a:t>
            </a:r>
            <a:endParaRPr lang="en-US" dirty="0"/>
          </a:p>
          <a:p>
            <a:r>
              <a:rPr lang="en-US" dirty="0" smtClean="0"/>
              <a:t>The design should be structured to degrade gently, even when aberrant data, events, or operating conditions are encountered.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Design Principles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Design is not coding, coding is not design</a:t>
            </a:r>
          </a:p>
          <a:p>
            <a:r>
              <a:rPr lang="en-US" dirty="0" smtClean="0"/>
              <a:t>The design should be reviewed to minimize conceptual errors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88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DESIGN </a:t>
            </a:r>
            <a:r>
              <a:rPr lang="en-US" b="1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fundamental software design concepts has evolved over the past four </a:t>
            </a:r>
            <a:r>
              <a:rPr lang="en-US" dirty="0" smtClean="0"/>
              <a:t>decades</a:t>
            </a:r>
          </a:p>
          <a:p>
            <a:r>
              <a:rPr lang="en-US" dirty="0"/>
              <a:t>Each helps the software engineer to answer the following questions</a:t>
            </a:r>
            <a:r>
              <a:rPr lang="en-US" dirty="0" smtClean="0"/>
              <a:t>:</a:t>
            </a:r>
          </a:p>
          <a:p>
            <a:pPr marL="804863"/>
            <a:r>
              <a:rPr lang="en-US" sz="2000" i="1" dirty="0"/>
              <a:t>What </a:t>
            </a:r>
            <a:r>
              <a:rPr lang="en-US" sz="2000" b="1" i="1" dirty="0"/>
              <a:t>criteria </a:t>
            </a:r>
            <a:r>
              <a:rPr lang="en-US" sz="2000" i="1" dirty="0"/>
              <a:t>can be used to </a:t>
            </a:r>
            <a:r>
              <a:rPr lang="en-US" sz="2000" b="1" i="1" dirty="0"/>
              <a:t>partition software </a:t>
            </a:r>
            <a:r>
              <a:rPr lang="en-US" sz="2000" i="1" dirty="0"/>
              <a:t>into individual components</a:t>
            </a:r>
            <a:r>
              <a:rPr lang="en-US" sz="2000" i="1" dirty="0" smtClean="0"/>
              <a:t>?</a:t>
            </a:r>
          </a:p>
          <a:p>
            <a:pPr marL="804863"/>
            <a:r>
              <a:rPr lang="en-US" sz="2000" i="1" dirty="0" smtClean="0"/>
              <a:t> How </a:t>
            </a:r>
            <a:r>
              <a:rPr lang="en-US" sz="2000" i="1" dirty="0"/>
              <a:t>is </a:t>
            </a:r>
            <a:r>
              <a:rPr lang="en-US" sz="2000" b="1" i="1" dirty="0"/>
              <a:t>function</a:t>
            </a:r>
            <a:r>
              <a:rPr lang="en-US" sz="2000" i="1" dirty="0"/>
              <a:t> or </a:t>
            </a:r>
            <a:r>
              <a:rPr lang="en-US" sz="2000" b="1" i="1" dirty="0"/>
              <a:t>data structure </a:t>
            </a:r>
            <a:r>
              <a:rPr lang="en-US" sz="2000" i="1" dirty="0"/>
              <a:t>detail separated from a </a:t>
            </a:r>
            <a:r>
              <a:rPr lang="en-US" sz="2000" b="1" i="1" dirty="0"/>
              <a:t>conceptual </a:t>
            </a:r>
            <a:r>
              <a:rPr lang="en-US" sz="2000" b="1" i="1" dirty="0" smtClean="0"/>
              <a:t>representation </a:t>
            </a:r>
            <a:r>
              <a:rPr lang="en-US" sz="2000" i="1" dirty="0"/>
              <a:t>of the software? </a:t>
            </a:r>
            <a:endParaRPr lang="en-US" sz="2000" i="1" dirty="0" smtClean="0"/>
          </a:p>
          <a:p>
            <a:pPr marL="804863"/>
            <a:r>
              <a:rPr lang="en-US" sz="2000" i="1" dirty="0" smtClean="0"/>
              <a:t> </a:t>
            </a:r>
            <a:r>
              <a:rPr lang="en-US" sz="2000" i="1" dirty="0"/>
              <a:t>What </a:t>
            </a:r>
            <a:r>
              <a:rPr lang="en-US" sz="2000" b="1" i="1" dirty="0"/>
              <a:t>uniform criteria </a:t>
            </a:r>
            <a:r>
              <a:rPr lang="en-US" sz="2000" i="1" dirty="0"/>
              <a:t>define the </a:t>
            </a:r>
            <a:r>
              <a:rPr lang="en-US" sz="2000" b="1" i="1" dirty="0"/>
              <a:t>technical quality </a:t>
            </a:r>
            <a:r>
              <a:rPr lang="en-US" sz="2000" i="1" dirty="0"/>
              <a:t>of a software design?</a:t>
            </a:r>
          </a:p>
        </p:txBody>
      </p:sp>
    </p:spTree>
    <p:extLst>
      <p:ext uri="{BB962C8B-B14F-4D97-AF65-F5344CB8AC3E}">
        <p14:creationId xmlns:p14="http://schemas.microsoft.com/office/powerpoint/2010/main" val="25158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	Translating the analysis model into a software design 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1945714"/>
            <a:ext cx="10506456" cy="424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Design Concept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b="1" dirty="0" smtClean="0"/>
              <a:t>Abstraction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Data abstraction </a:t>
            </a:r>
            <a:r>
              <a:rPr lang="en-US" dirty="0" smtClean="0">
                <a:sym typeface="Wingdings" panose="05000000000000000000" pitchFamily="2" charset="2"/>
              </a:rPr>
              <a:t> Door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rocedural abstraction </a:t>
            </a:r>
            <a:r>
              <a:rPr lang="en-US" dirty="0" smtClean="0">
                <a:sym typeface="Wingdings" panose="05000000000000000000" pitchFamily="2" charset="2"/>
              </a:rPr>
              <a:t> Open ()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Control </a:t>
            </a:r>
            <a:r>
              <a:rPr lang="en-US" dirty="0"/>
              <a:t>abstraction </a:t>
            </a:r>
            <a:r>
              <a:rPr lang="en-US" dirty="0" smtClean="0"/>
              <a:t>: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synchronization </a:t>
            </a:r>
            <a:r>
              <a:rPr lang="en-US" dirty="0"/>
              <a:t>semaphore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649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Design Concept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b="1" dirty="0" smtClean="0"/>
              <a:t>Refinement</a:t>
            </a:r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is a tendency to move immediately to full detail, skipping the refinement steps.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leads to errors and omissions and makes the design much more difficult to review. </a:t>
            </a:r>
            <a:endParaRPr lang="en-US" dirty="0" smtClean="0"/>
          </a:p>
          <a:p>
            <a:r>
              <a:rPr lang="en-US" dirty="0" smtClean="0"/>
              <a:t>Perform </a:t>
            </a:r>
            <a:r>
              <a:rPr lang="en-US" dirty="0"/>
              <a:t>stepwise </a:t>
            </a:r>
            <a:r>
              <a:rPr lang="en-US" dirty="0" smtClean="0"/>
              <a:t>refinement for the 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34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Design Concept 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b="1" dirty="0" smtClean="0"/>
              <a:t>Modularity</a:t>
            </a:r>
          </a:p>
          <a:p>
            <a:r>
              <a:rPr lang="en-US" b="1" dirty="0" smtClean="0"/>
              <a:t>Don’t over modularize.</a:t>
            </a:r>
          </a:p>
          <a:p>
            <a:r>
              <a:rPr lang="en-US" dirty="0" smtClean="0"/>
              <a:t> </a:t>
            </a:r>
            <a:r>
              <a:rPr lang="en-US" dirty="0"/>
              <a:t>The simplicity of each module will be overshadowed by the complexity of integration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94" y="3729038"/>
            <a:ext cx="48672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8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b="1" dirty="0" smtClean="0"/>
              <a:t>Design Concept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b="1" dirty="0" smtClean="0"/>
              <a:t>Modularity </a:t>
            </a:r>
          </a:p>
          <a:p>
            <a:pPr marL="0" indent="0">
              <a:buNone/>
            </a:pPr>
            <a:r>
              <a:rPr lang="en-US" dirty="0" smtClean="0"/>
              <a:t>		Criteria </a:t>
            </a:r>
            <a:r>
              <a:rPr lang="en-US" dirty="0"/>
              <a:t>that </a:t>
            </a:r>
            <a:r>
              <a:rPr lang="en-US" dirty="0" smtClean="0"/>
              <a:t>enable </a:t>
            </a:r>
            <a:r>
              <a:rPr lang="en-US" dirty="0"/>
              <a:t>effective modular system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/>
              <a:t>Modular </a:t>
            </a:r>
            <a:r>
              <a:rPr lang="en-US" b="1" dirty="0" smtClean="0"/>
              <a:t>decomposability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Modular composability: </a:t>
            </a:r>
          </a:p>
          <a:p>
            <a:r>
              <a:rPr lang="en-US" b="1" dirty="0"/>
              <a:t>Modular </a:t>
            </a:r>
            <a:r>
              <a:rPr lang="en-US" b="1" dirty="0" smtClean="0"/>
              <a:t>understandability</a:t>
            </a:r>
            <a:r>
              <a:rPr lang="en-US" dirty="0" smtClean="0"/>
              <a:t>: </a:t>
            </a:r>
            <a:r>
              <a:rPr lang="en-US" sz="1800" dirty="0" smtClean="0"/>
              <a:t>module can be understood as a standard alone unit (without reference to other modules)</a:t>
            </a:r>
          </a:p>
          <a:p>
            <a:r>
              <a:rPr lang="en-US" b="1" dirty="0" smtClean="0"/>
              <a:t>Modular continuity</a:t>
            </a:r>
            <a:r>
              <a:rPr lang="en-US" dirty="0" smtClean="0"/>
              <a:t>: </a:t>
            </a:r>
            <a:r>
              <a:rPr lang="en-US" sz="1800" dirty="0" smtClean="0"/>
              <a:t>small change in the system requirement result in changes to individual modules, rather than systemwide change </a:t>
            </a:r>
          </a:p>
          <a:p>
            <a:r>
              <a:rPr lang="en-US" b="1" dirty="0"/>
              <a:t>Modular </a:t>
            </a:r>
            <a:r>
              <a:rPr lang="en-US" b="1" dirty="0" smtClean="0"/>
              <a:t>protection</a:t>
            </a:r>
            <a:r>
              <a:rPr lang="en-US" dirty="0" smtClean="0"/>
              <a:t>: </a:t>
            </a:r>
            <a:r>
              <a:rPr lang="en-US" sz="1800" dirty="0" smtClean="0"/>
              <a:t>able to handle aberrant condition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9376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261"/>
            <a:ext cx="10515600" cy="1325563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Design Concept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b="1" dirty="0" smtClean="0"/>
              <a:t>Software Architecture</a:t>
            </a:r>
          </a:p>
          <a:p>
            <a:r>
              <a:rPr lang="en-US" dirty="0" smtClean="0"/>
              <a:t>Software </a:t>
            </a:r>
            <a:r>
              <a:rPr lang="en-US" dirty="0"/>
              <a:t>architecture </a:t>
            </a:r>
            <a:r>
              <a:rPr lang="en-US" dirty="0" smtClean="0"/>
              <a:t>implies </a:t>
            </a:r>
            <a:r>
              <a:rPr lang="en-US" dirty="0"/>
              <a:t>to “the overall structure of the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Design concept provides the conceptual </a:t>
            </a:r>
            <a:r>
              <a:rPr lang="en-US" dirty="0"/>
              <a:t>integrity for a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Software architecture provides the </a:t>
            </a:r>
            <a:r>
              <a:rPr lang="en-US" dirty="0"/>
              <a:t>hierarchical structure of program </a:t>
            </a:r>
            <a:r>
              <a:rPr lang="en-US" dirty="0" smtClean="0"/>
              <a:t>components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3406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Design Concept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b="1" dirty="0" smtClean="0"/>
              <a:t>Software Architecture </a:t>
            </a:r>
          </a:p>
          <a:p>
            <a:endParaRPr lang="en-US" dirty="0"/>
          </a:p>
          <a:p>
            <a:r>
              <a:rPr lang="en-US" dirty="0" smtClean="0"/>
              <a:t>architectural </a:t>
            </a:r>
            <a:r>
              <a:rPr lang="en-US" dirty="0"/>
              <a:t>design can be </a:t>
            </a:r>
            <a:r>
              <a:rPr lang="en-US" dirty="0" smtClean="0"/>
              <a:t>represented </a:t>
            </a:r>
            <a:r>
              <a:rPr lang="en-US" dirty="0"/>
              <a:t>using one or more of a number of different models 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Structural models</a:t>
            </a:r>
            <a:r>
              <a:rPr lang="en-US" dirty="0" smtClean="0"/>
              <a:t>: </a:t>
            </a:r>
            <a:r>
              <a:rPr lang="en-US" sz="1500" dirty="0" smtClean="0"/>
              <a:t>represents organized collection of program components</a:t>
            </a:r>
          </a:p>
          <a:p>
            <a:r>
              <a:rPr lang="en-US" b="1" dirty="0" smtClean="0"/>
              <a:t>Framework models :</a:t>
            </a:r>
            <a:r>
              <a:rPr lang="en-US" sz="1800" dirty="0" smtClean="0"/>
              <a:t>High level abstraction by identifying reusability</a:t>
            </a:r>
          </a:p>
          <a:p>
            <a:r>
              <a:rPr lang="en-US" b="1" dirty="0" smtClean="0"/>
              <a:t>Dynamic models: </a:t>
            </a:r>
            <a:r>
              <a:rPr lang="en-US" sz="1400" dirty="0"/>
              <a:t>address the behavioral aspects of the </a:t>
            </a:r>
            <a:r>
              <a:rPr lang="en-US" sz="1400" dirty="0" smtClean="0"/>
              <a:t>program </a:t>
            </a:r>
          </a:p>
          <a:p>
            <a:r>
              <a:rPr lang="en-US" b="1" dirty="0" smtClean="0"/>
              <a:t>Process models</a:t>
            </a:r>
            <a:r>
              <a:rPr lang="en-US" sz="1400" b="1" dirty="0" smtClean="0"/>
              <a:t>: </a:t>
            </a:r>
            <a:r>
              <a:rPr lang="en-US" sz="1400" dirty="0"/>
              <a:t>focus on the design of the </a:t>
            </a:r>
            <a:r>
              <a:rPr lang="en-US" sz="1400" dirty="0" smtClean="0"/>
              <a:t>business </a:t>
            </a:r>
            <a:r>
              <a:rPr lang="en-US" sz="1400" dirty="0"/>
              <a:t>or technical process </a:t>
            </a:r>
            <a:endParaRPr lang="en-US" sz="1400" dirty="0" smtClean="0"/>
          </a:p>
          <a:p>
            <a:r>
              <a:rPr lang="en-US" b="1" dirty="0"/>
              <a:t>functional </a:t>
            </a:r>
            <a:r>
              <a:rPr lang="en-US" b="1" dirty="0" smtClean="0"/>
              <a:t>models: </a:t>
            </a:r>
            <a:r>
              <a:rPr lang="en-US" sz="1700" dirty="0" smtClean="0"/>
              <a:t>represents functional hierarchy</a:t>
            </a:r>
          </a:p>
          <a:p>
            <a:r>
              <a:rPr lang="en-US" dirty="0"/>
              <a:t>A number of different architectural description languages (ADLs) have been developed to represent these models 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888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Control Hierarchy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hierarchy, also called </a:t>
            </a:r>
            <a:r>
              <a:rPr lang="en-US" b="1" dirty="0"/>
              <a:t>program </a:t>
            </a:r>
            <a:r>
              <a:rPr lang="en-US" b="1" dirty="0" smtClean="0"/>
              <a:t>structure</a:t>
            </a:r>
            <a:r>
              <a:rPr lang="en-US" dirty="0" smtClean="0"/>
              <a:t>, represents </a:t>
            </a:r>
            <a:r>
              <a:rPr lang="en-US" dirty="0"/>
              <a:t>the organization of </a:t>
            </a:r>
            <a:r>
              <a:rPr lang="en-US" dirty="0" smtClean="0"/>
              <a:t>program </a:t>
            </a:r>
            <a:r>
              <a:rPr lang="en-US" dirty="0"/>
              <a:t>components </a:t>
            </a:r>
            <a:r>
              <a:rPr lang="en-US" dirty="0" smtClean="0"/>
              <a:t> </a:t>
            </a:r>
            <a:r>
              <a:rPr lang="en-US" dirty="0"/>
              <a:t>and implies a hierarchy of control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does not represent procedural aspects of software such as sequence of processes, </a:t>
            </a:r>
            <a:r>
              <a:rPr lang="en-US" dirty="0" smtClean="0"/>
              <a:t>occurrence or order decisions</a:t>
            </a:r>
          </a:p>
          <a:p>
            <a:r>
              <a:rPr lang="en-US" dirty="0"/>
              <a:t>The most common is the treelike </a:t>
            </a:r>
            <a:r>
              <a:rPr lang="en-US" dirty="0" smtClean="0"/>
              <a:t>diagram that </a:t>
            </a:r>
            <a:r>
              <a:rPr lang="en-US" dirty="0"/>
              <a:t>represents hierarchical control for </a:t>
            </a:r>
            <a:r>
              <a:rPr lang="en-US" b="1" dirty="0"/>
              <a:t>call and return </a:t>
            </a:r>
            <a:r>
              <a:rPr lang="en-US" b="1" dirty="0" smtClean="0"/>
              <a:t>architectures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54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Control Hierarchy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epth </a:t>
            </a:r>
            <a:r>
              <a:rPr lang="en-US" b="1" dirty="0"/>
              <a:t>and width </a:t>
            </a:r>
            <a:r>
              <a:rPr lang="en-US" dirty="0"/>
              <a:t>provide an indication of the number of levels of control and overall span of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 </a:t>
            </a:r>
            <a:r>
              <a:rPr lang="en-US" b="1" dirty="0"/>
              <a:t>Fan-out </a:t>
            </a:r>
            <a:r>
              <a:rPr lang="en-US" dirty="0"/>
              <a:t>is a measure of the number of modules that are directly controlled by another 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/>
              <a:t>Fan-in indicates </a:t>
            </a:r>
            <a:r>
              <a:rPr lang="en-US" dirty="0"/>
              <a:t>how many modules directly control a given module.</a:t>
            </a:r>
          </a:p>
        </p:txBody>
      </p:sp>
    </p:spTree>
    <p:extLst>
      <p:ext uri="{BB962C8B-B14F-4D97-AF65-F5344CB8AC3E}">
        <p14:creationId xmlns:p14="http://schemas.microsoft.com/office/powerpoint/2010/main" val="3284383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Control Hierarchy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8219"/>
            <a:ext cx="8881872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90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	Control Hierarchy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control relationship among modules is expressed in the following way: </a:t>
            </a:r>
            <a:endParaRPr lang="en-US" dirty="0" smtClean="0"/>
          </a:p>
          <a:p>
            <a:r>
              <a:rPr lang="en-US" dirty="0" smtClean="0"/>
              <a:t>A module </a:t>
            </a:r>
            <a:r>
              <a:rPr lang="en-US" dirty="0"/>
              <a:t>that controls another module is said to be </a:t>
            </a:r>
            <a:r>
              <a:rPr lang="en-US" b="1" dirty="0"/>
              <a:t>superordinate </a:t>
            </a:r>
            <a:r>
              <a:rPr lang="en-US" dirty="0"/>
              <a:t>to it, </a:t>
            </a:r>
            <a:endParaRPr lang="en-US" dirty="0" smtClean="0"/>
          </a:p>
          <a:p>
            <a:r>
              <a:rPr lang="en-US" dirty="0" smtClean="0"/>
              <a:t>conversely</a:t>
            </a:r>
            <a:r>
              <a:rPr lang="en-US" dirty="0"/>
              <a:t>, a module controlled by another is said to be </a:t>
            </a:r>
            <a:r>
              <a:rPr lang="en-US" b="1" dirty="0"/>
              <a:t>subordinate</a:t>
            </a:r>
            <a:r>
              <a:rPr lang="en-US" dirty="0"/>
              <a:t> to the controller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module </a:t>
            </a:r>
            <a:r>
              <a:rPr lang="en-US" dirty="0"/>
              <a:t>M is superordinate to modules a, b, and c. </a:t>
            </a:r>
            <a:endParaRPr lang="en-US" dirty="0" smtClean="0"/>
          </a:p>
          <a:p>
            <a:r>
              <a:rPr lang="en-US" dirty="0" smtClean="0"/>
              <a:t>Module </a:t>
            </a:r>
            <a:r>
              <a:rPr lang="en-US" dirty="0"/>
              <a:t>h is subordinate to module e and is ultimately subordinate to module 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45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Translating the analysis model into a software 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data design </a:t>
            </a:r>
            <a:r>
              <a:rPr lang="en-US" dirty="0" smtClean="0"/>
              <a:t>transform the information domain model created during analysis into the </a:t>
            </a:r>
            <a:r>
              <a:rPr lang="en-US" b="1" dirty="0" smtClean="0"/>
              <a:t>data </a:t>
            </a:r>
            <a:r>
              <a:rPr lang="en-US" b="1" dirty="0" smtClean="0"/>
              <a:t>structures.</a:t>
            </a:r>
            <a:endParaRPr lang="en-US" dirty="0" smtClean="0"/>
          </a:p>
          <a:p>
            <a:r>
              <a:rPr lang="en-US" dirty="0" smtClean="0"/>
              <a:t>Data objects and relationships defined in the ERD and the detailed data content depicted in the data dictionary provide the </a:t>
            </a:r>
            <a:r>
              <a:rPr lang="en-US" b="1" dirty="0" smtClean="0"/>
              <a:t>basis</a:t>
            </a:r>
          </a:p>
          <a:p>
            <a:r>
              <a:rPr lang="en-US" dirty="0" smtClean="0"/>
              <a:t>The Architectural design defines the relationship between major </a:t>
            </a:r>
            <a:r>
              <a:rPr lang="en-US" b="1" dirty="0" smtClean="0"/>
              <a:t>structural elements </a:t>
            </a:r>
            <a:r>
              <a:rPr lang="en-US" dirty="0" smtClean="0"/>
              <a:t>of the software.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interface design  </a:t>
            </a:r>
            <a:r>
              <a:rPr lang="en-US" dirty="0" smtClean="0"/>
              <a:t>describes how the software communicates within systems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Structural Partitioning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architectural style of a system is hierarchical, the program structure can be </a:t>
            </a:r>
            <a:r>
              <a:rPr lang="en-US" dirty="0" smtClean="0"/>
              <a:t>partitioned </a:t>
            </a:r>
            <a:r>
              <a:rPr lang="en-US" dirty="0"/>
              <a:t>both </a:t>
            </a:r>
            <a:r>
              <a:rPr lang="en-US" b="1" dirty="0"/>
              <a:t>horizontally and vertically. </a:t>
            </a:r>
          </a:p>
          <a:p>
            <a:r>
              <a:rPr lang="en-US" b="1" dirty="0" smtClean="0"/>
              <a:t>horizontal partitioning </a:t>
            </a:r>
            <a:r>
              <a:rPr lang="en-US" dirty="0"/>
              <a:t>defines separate branches of the modular hierarchy for each major program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/>
              <a:t>Control modules</a:t>
            </a:r>
            <a:r>
              <a:rPr lang="en-US" dirty="0"/>
              <a:t>, represented in a </a:t>
            </a:r>
            <a:r>
              <a:rPr lang="en-US" b="1" dirty="0"/>
              <a:t>darker shade </a:t>
            </a:r>
            <a:r>
              <a:rPr lang="en-US" dirty="0"/>
              <a:t>are used to coordinate </a:t>
            </a:r>
            <a:r>
              <a:rPr lang="en-US" dirty="0" smtClean="0"/>
              <a:t>communication </a:t>
            </a:r>
            <a:r>
              <a:rPr lang="en-US" dirty="0"/>
              <a:t>between and execution of the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simplest approach to </a:t>
            </a:r>
            <a:r>
              <a:rPr lang="en-US" b="1" dirty="0" smtClean="0"/>
              <a:t>horizontal </a:t>
            </a:r>
            <a:r>
              <a:rPr lang="en-US" b="1" dirty="0"/>
              <a:t>partitioning </a:t>
            </a:r>
            <a:r>
              <a:rPr lang="en-US" dirty="0"/>
              <a:t>defines three partitions—input, data </a:t>
            </a:r>
            <a:r>
              <a:rPr lang="en-US" dirty="0" smtClean="0"/>
              <a:t>transformation </a:t>
            </a:r>
            <a:r>
              <a:rPr lang="en-US" dirty="0"/>
              <a:t>and output. </a:t>
            </a:r>
            <a:endParaRPr lang="en-US" dirty="0" smtClean="0"/>
          </a:p>
          <a:p>
            <a:r>
              <a:rPr lang="en-US" dirty="0" smtClean="0"/>
              <a:t>Partitioning </a:t>
            </a:r>
            <a:r>
              <a:rPr lang="en-US" dirty="0"/>
              <a:t>the architecture horizontally provides a number of distinct benefits</a:t>
            </a:r>
          </a:p>
        </p:txBody>
      </p:sp>
    </p:spTree>
    <p:extLst>
      <p:ext uri="{BB962C8B-B14F-4D97-AF65-F5344CB8AC3E}">
        <p14:creationId xmlns:p14="http://schemas.microsoft.com/office/powerpoint/2010/main" val="259852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Structural </a:t>
            </a:r>
            <a:r>
              <a:rPr lang="en-US" b="1" dirty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3238" indent="0"/>
            <a:r>
              <a:rPr lang="en-US" dirty="0"/>
              <a:t>software that is easier to test </a:t>
            </a:r>
            <a:endParaRPr lang="en-US" dirty="0" smtClean="0"/>
          </a:p>
          <a:p>
            <a:pPr marL="1773238" indent="0">
              <a:buNone/>
            </a:pPr>
            <a:r>
              <a:rPr lang="en-US" dirty="0" smtClean="0"/>
              <a:t>• </a:t>
            </a:r>
            <a:r>
              <a:rPr lang="en-US" dirty="0"/>
              <a:t>software that is easier to maintain </a:t>
            </a:r>
            <a:endParaRPr lang="en-US" dirty="0" smtClean="0"/>
          </a:p>
          <a:p>
            <a:pPr marL="1773238" indent="0">
              <a:buNone/>
            </a:pPr>
            <a:r>
              <a:rPr lang="en-US" dirty="0" smtClean="0"/>
              <a:t>• </a:t>
            </a:r>
            <a:r>
              <a:rPr lang="en-US" dirty="0"/>
              <a:t>propagation of fewer side effects </a:t>
            </a:r>
            <a:endParaRPr lang="en-US" dirty="0" smtClean="0"/>
          </a:p>
          <a:p>
            <a:pPr marL="1773238" indent="0">
              <a:buNone/>
            </a:pPr>
            <a:r>
              <a:rPr lang="en-US" dirty="0" smtClean="0"/>
              <a:t>• </a:t>
            </a:r>
            <a:r>
              <a:rPr lang="en-US" dirty="0"/>
              <a:t>software that is easier to </a:t>
            </a:r>
            <a:r>
              <a:rPr lang="en-US" dirty="0" smtClean="0"/>
              <a:t>extend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Horizontal </a:t>
            </a:r>
            <a:r>
              <a:rPr lang="en-US" b="1" dirty="0"/>
              <a:t>partitioning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544" y="1810512"/>
            <a:ext cx="10430256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Vertical Partitioning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8990"/>
            <a:ext cx="10515600" cy="32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0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Vertical Partitioning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</a:t>
            </a:r>
            <a:r>
              <a:rPr lang="en-US" dirty="0"/>
              <a:t>called </a:t>
            </a:r>
            <a:r>
              <a:rPr lang="en-US" b="1" dirty="0" smtClean="0"/>
              <a:t>factoring</a:t>
            </a:r>
          </a:p>
          <a:p>
            <a:r>
              <a:rPr lang="en-US" dirty="0" smtClean="0"/>
              <a:t>control </a:t>
            </a:r>
            <a:r>
              <a:rPr lang="en-US" dirty="0"/>
              <a:t>(</a:t>
            </a:r>
            <a:r>
              <a:rPr lang="en-US" dirty="0" smtClean="0"/>
              <a:t>decision </a:t>
            </a:r>
            <a:r>
              <a:rPr lang="en-US" dirty="0"/>
              <a:t>making) and work should be distributed top-down in the program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Top level </a:t>
            </a:r>
            <a:r>
              <a:rPr lang="en-US" dirty="0"/>
              <a:t>modules should perform </a:t>
            </a:r>
            <a:r>
              <a:rPr lang="en-US" b="1" dirty="0"/>
              <a:t>control functions </a:t>
            </a:r>
            <a:r>
              <a:rPr lang="en-US" dirty="0"/>
              <a:t>and do little actual processing work. </a:t>
            </a:r>
            <a:endParaRPr lang="en-US" dirty="0" smtClean="0"/>
          </a:p>
          <a:p>
            <a:r>
              <a:rPr lang="en-US" dirty="0" smtClean="0"/>
              <a:t>Modules </a:t>
            </a:r>
            <a:r>
              <a:rPr lang="en-US" dirty="0"/>
              <a:t>that reside low in the structure should be the workers, performing all input, computation, and output </a:t>
            </a:r>
            <a:r>
              <a:rPr lang="en-US" dirty="0" smtClean="0"/>
              <a:t>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Vertical Partitioning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“Worker” modules tend to change more frequently than control modules.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placing the workers low in the structure, side effects (due to change) are reduced.</a:t>
            </a:r>
          </a:p>
        </p:txBody>
      </p:sp>
    </p:spTree>
    <p:extLst>
      <p:ext uri="{BB962C8B-B14F-4D97-AF65-F5344CB8AC3E}">
        <p14:creationId xmlns:p14="http://schemas.microsoft.com/office/powerpoint/2010/main" val="17222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Vertical Partitioning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change </a:t>
            </a:r>
            <a:r>
              <a:rPr lang="en-US" dirty="0"/>
              <a:t>in a control module </a:t>
            </a:r>
            <a:r>
              <a:rPr lang="en-US" dirty="0" smtClean="0"/>
              <a:t> </a:t>
            </a:r>
            <a:r>
              <a:rPr lang="en-US" dirty="0"/>
              <a:t>will have a higher probability of propagating side effects to modules that are subordinate to it.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change to a worker module, given its low level in the structure, is less likely to cause the propagation of side effects. </a:t>
            </a:r>
            <a:endParaRPr lang="en-US" dirty="0" smtClean="0"/>
          </a:p>
          <a:p>
            <a:r>
              <a:rPr lang="en-US" dirty="0" smtClean="0"/>
              <a:t>changes </a:t>
            </a:r>
            <a:r>
              <a:rPr lang="en-US" dirty="0"/>
              <a:t>to computer programs revolve around changes to input, computation or transformation, and output.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overall control structure of the program (i.e., its basic behavior is far less likely to change).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 reason vertically partitioned structures are less likely to be susceptible to side effects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changes are made and will </a:t>
            </a:r>
            <a:r>
              <a:rPr lang="en-US" dirty="0" smtClean="0"/>
              <a:t>there fore </a:t>
            </a:r>
            <a:r>
              <a:rPr lang="en-US" dirty="0"/>
              <a:t>be more maintainable—a key quality fact</a:t>
            </a:r>
          </a:p>
        </p:txBody>
      </p:sp>
    </p:spTree>
    <p:extLst>
      <p:ext uri="{BB962C8B-B14F-4D97-AF65-F5344CB8AC3E}">
        <p14:creationId xmlns:p14="http://schemas.microsoft.com/office/powerpoint/2010/main" val="326274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Data Structure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is a representation of the logical relationship among individual </a:t>
            </a:r>
            <a:r>
              <a:rPr lang="en-US" dirty="0" smtClean="0"/>
              <a:t>elements </a:t>
            </a:r>
            <a:r>
              <a:rPr lang="en-US" dirty="0"/>
              <a:t>of data.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the structure of information will invariably affect the final </a:t>
            </a:r>
            <a:r>
              <a:rPr lang="en-US" dirty="0" smtClean="0"/>
              <a:t>procedural </a:t>
            </a:r>
            <a:r>
              <a:rPr lang="en-US" dirty="0"/>
              <a:t>design,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structure is as important as program structure to the representation of software architecture</a:t>
            </a:r>
            <a:r>
              <a:rPr lang="en-US" dirty="0" smtClean="0"/>
              <a:t>.</a:t>
            </a:r>
          </a:p>
          <a:p>
            <a:r>
              <a:rPr lang="en-US" dirty="0"/>
              <a:t>the organization, methods of access, degree of </a:t>
            </a:r>
            <a:r>
              <a:rPr lang="en-US" dirty="0" smtClean="0"/>
              <a:t>associativity</a:t>
            </a:r>
            <a:r>
              <a:rPr lang="en-US" dirty="0"/>
              <a:t>, and processing alternatives for information.</a:t>
            </a:r>
          </a:p>
        </p:txBody>
      </p:sp>
    </p:spTree>
    <p:extLst>
      <p:ext uri="{BB962C8B-B14F-4D97-AF65-F5344CB8AC3E}">
        <p14:creationId xmlns:p14="http://schemas.microsoft.com/office/powerpoint/2010/main" val="18731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Data Structure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scalar item </a:t>
            </a:r>
            <a:r>
              <a:rPr lang="en-US" dirty="0"/>
              <a:t>is the </a:t>
            </a:r>
            <a:r>
              <a:rPr lang="en-US" b="1" dirty="0"/>
              <a:t>simplest </a:t>
            </a:r>
            <a:r>
              <a:rPr lang="en-US" dirty="0"/>
              <a:t>of all data structures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scalar item represents a </a:t>
            </a:r>
            <a:r>
              <a:rPr lang="en-US" b="1" dirty="0"/>
              <a:t>single element </a:t>
            </a:r>
            <a:r>
              <a:rPr lang="en-US" dirty="0"/>
              <a:t>of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The </a:t>
            </a:r>
            <a:r>
              <a:rPr lang="en-US" dirty="0"/>
              <a:t>size and format of a scalar item may vary within bounds that are dictated by a </a:t>
            </a:r>
            <a:r>
              <a:rPr lang="en-US" dirty="0" smtClean="0"/>
              <a:t>programming </a:t>
            </a:r>
            <a:r>
              <a:rPr lang="en-US" dirty="0"/>
              <a:t>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a scalar item may be a logical entity one bit long, an integer or floating point number that is 8 to 64 bits long, or a character string that is hundreds or thousands of bytes long.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scalar items are organized as a </a:t>
            </a:r>
            <a:r>
              <a:rPr lang="en-US" b="1" dirty="0"/>
              <a:t>list or contiguous group</a:t>
            </a:r>
            <a:r>
              <a:rPr lang="en-US" dirty="0"/>
              <a:t>, a </a:t>
            </a:r>
            <a:r>
              <a:rPr lang="en-US" b="1" dirty="0"/>
              <a:t>sequential vector </a:t>
            </a:r>
            <a:r>
              <a:rPr lang="en-US" dirty="0"/>
              <a:t>is formed.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3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b="1" dirty="0" smtClean="0"/>
              <a:t>Data Structure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sequential vector is extended to two, three, and ultimately, an arbitrary number of dimensions, an n-dimensional space is created.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common </a:t>
            </a:r>
            <a:r>
              <a:rPr lang="en-US" dirty="0" smtClean="0"/>
              <a:t>n-dimensional </a:t>
            </a:r>
            <a:r>
              <a:rPr lang="en-US" dirty="0"/>
              <a:t>space is the two-dimensional matrix. In many programming languages, an </a:t>
            </a:r>
            <a:r>
              <a:rPr lang="en-US" dirty="0" smtClean="0"/>
              <a:t>n-dimensional </a:t>
            </a:r>
            <a:r>
              <a:rPr lang="en-US" dirty="0"/>
              <a:t>space is </a:t>
            </a:r>
            <a:r>
              <a:rPr lang="en-US" b="1" dirty="0"/>
              <a:t>called an array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2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Translating the analysis model into a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 level design transform </a:t>
            </a:r>
            <a:r>
              <a:rPr lang="en-US" b="1" dirty="0" smtClean="0"/>
              <a:t>structural elements </a:t>
            </a:r>
            <a:r>
              <a:rPr lang="en-US" dirty="0" smtClean="0"/>
              <a:t>of the software architecture into a </a:t>
            </a:r>
            <a:r>
              <a:rPr lang="en-US" b="1" dirty="0" smtClean="0"/>
              <a:t>procedure description</a:t>
            </a:r>
            <a:r>
              <a:rPr lang="en-US" dirty="0" smtClean="0"/>
              <a:t> of software components.</a:t>
            </a:r>
          </a:p>
          <a:p>
            <a:r>
              <a:rPr lang="en-US" dirty="0" smtClean="0"/>
              <a:t>Information obtained from PSPEC, CSPEC serves as the basis for the component design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Software Procedure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 structure </a:t>
            </a:r>
            <a:r>
              <a:rPr lang="en-US" dirty="0"/>
              <a:t>defines </a:t>
            </a:r>
            <a:r>
              <a:rPr lang="en-US" dirty="0">
                <a:solidFill>
                  <a:srgbClr val="00B0F0"/>
                </a:solidFill>
              </a:rPr>
              <a:t>control hierarchy </a:t>
            </a:r>
            <a:r>
              <a:rPr lang="en-US" dirty="0"/>
              <a:t>without regard to the sequence of </a:t>
            </a:r>
            <a:r>
              <a:rPr lang="en-US" dirty="0" smtClean="0"/>
              <a:t>processing </a:t>
            </a:r>
            <a:r>
              <a:rPr lang="en-US" dirty="0"/>
              <a:t>and decisions.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Software </a:t>
            </a:r>
            <a:r>
              <a:rPr lang="en-US" dirty="0">
                <a:solidFill>
                  <a:srgbClr val="FF0000"/>
                </a:solidFill>
              </a:rPr>
              <a:t>procedure focuses on the </a:t>
            </a:r>
            <a:r>
              <a:rPr lang="en-US" b="1" dirty="0">
                <a:solidFill>
                  <a:srgbClr val="00B0F0"/>
                </a:solidFill>
              </a:rPr>
              <a:t>processing details </a:t>
            </a:r>
            <a:r>
              <a:rPr lang="en-US" dirty="0">
                <a:solidFill>
                  <a:srgbClr val="FF0000"/>
                </a:solidFill>
              </a:rPr>
              <a:t>of each module individually.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Procedure </a:t>
            </a:r>
            <a:r>
              <a:rPr lang="en-US" dirty="0"/>
              <a:t>must provide a precise specification of processing, including sequence of events, exact decision points, repetitive operations, and even data organization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22065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Information Hiding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concept of modularity leads every software designer to a fundamental </a:t>
            </a:r>
            <a:r>
              <a:rPr lang="en-US" dirty="0" smtClean="0"/>
              <a:t>question</a:t>
            </a:r>
            <a:r>
              <a:rPr lang="en-US" dirty="0"/>
              <a:t>: "</a:t>
            </a:r>
            <a:r>
              <a:rPr lang="en-US" b="1" dirty="0"/>
              <a:t>How do we decompose a software solution to obtain the best set of </a:t>
            </a:r>
            <a:r>
              <a:rPr lang="en-US" b="1" dirty="0" smtClean="0"/>
              <a:t>modules?“</a:t>
            </a:r>
          </a:p>
          <a:p>
            <a:r>
              <a:rPr lang="en-US" dirty="0"/>
              <a:t> The principle of information hiding </a:t>
            </a:r>
            <a:r>
              <a:rPr lang="en-US" dirty="0" smtClean="0"/>
              <a:t>suggests </a:t>
            </a:r>
            <a:r>
              <a:rPr lang="en-US" dirty="0"/>
              <a:t>that modules </a:t>
            </a:r>
            <a:r>
              <a:rPr lang="en-US" dirty="0" smtClean="0"/>
              <a:t>be characterized </a:t>
            </a:r>
            <a:r>
              <a:rPr lang="en-US" dirty="0"/>
              <a:t>by design decisions that </a:t>
            </a:r>
            <a:r>
              <a:rPr lang="en-US" dirty="0" smtClean="0"/>
              <a:t> </a:t>
            </a:r>
            <a:r>
              <a:rPr lang="en-US" dirty="0"/>
              <a:t>hides from all others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modules </a:t>
            </a:r>
            <a:r>
              <a:rPr lang="en-US" dirty="0"/>
              <a:t>should be specified and designed so that information (</a:t>
            </a:r>
            <a:r>
              <a:rPr lang="en-US" sz="1400" dirty="0"/>
              <a:t>procedure and data) </a:t>
            </a:r>
            <a:r>
              <a:rPr lang="en-US" dirty="0"/>
              <a:t>contained within a module is inaccessible to other modules that have no need for such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7368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Effective Modular Design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Functional </a:t>
            </a:r>
            <a:r>
              <a:rPr lang="en-US" b="1" dirty="0"/>
              <a:t>Independence: </a:t>
            </a:r>
            <a:endParaRPr lang="en-US" b="1" dirty="0" smtClean="0"/>
          </a:p>
          <a:p>
            <a:r>
              <a:rPr lang="en-US" dirty="0" smtClean="0"/>
              <a:t>Functional </a:t>
            </a:r>
            <a:r>
              <a:rPr lang="en-US" dirty="0"/>
              <a:t>independence is achieved by developing modules with "single-minded" function </a:t>
            </a:r>
            <a:endParaRPr lang="en-US" dirty="0" smtClean="0"/>
          </a:p>
          <a:p>
            <a:r>
              <a:rPr lang="en-US" dirty="0" smtClean="0"/>
              <a:t>Functional Independence removes the </a:t>
            </a:r>
            <a:r>
              <a:rPr lang="en-US" dirty="0"/>
              <a:t>excessive interaction with other modules</a:t>
            </a:r>
          </a:p>
        </p:txBody>
      </p:sp>
    </p:spTree>
    <p:extLst>
      <p:ext uri="{BB962C8B-B14F-4D97-AF65-F5344CB8AC3E}">
        <p14:creationId xmlns:p14="http://schemas.microsoft.com/office/powerpoint/2010/main" val="8450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Coupling and Cohesion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Cohesion: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Cohesion is the indication of the relationship </a:t>
            </a:r>
            <a:r>
              <a:rPr lang="en-US" b="1" dirty="0"/>
              <a:t>within 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concept of intra-module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Cohesion has many types but usually highly cohesion is good for software.</a:t>
            </a:r>
          </a:p>
        </p:txBody>
      </p:sp>
    </p:spTree>
    <p:extLst>
      <p:ext uri="{BB962C8B-B14F-4D97-AF65-F5344CB8AC3E}">
        <p14:creationId xmlns:p14="http://schemas.microsoft.com/office/powerpoint/2010/main" val="24766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Coupling </a:t>
            </a:r>
            <a:r>
              <a:rPr lang="en-US" b="1" dirty="0"/>
              <a:t>and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 is also the indication of the relationships </a:t>
            </a:r>
            <a:r>
              <a:rPr lang="en-US" b="1" dirty="0"/>
              <a:t>between</a:t>
            </a:r>
            <a:r>
              <a:rPr lang="en-US" dirty="0"/>
              <a:t> modules.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concept of Inter-module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Coupling has also many types but usually low coupling is good for software.</a:t>
            </a:r>
          </a:p>
        </p:txBody>
      </p:sp>
    </p:spTree>
    <p:extLst>
      <p:ext uri="{BB962C8B-B14F-4D97-AF65-F5344CB8AC3E}">
        <p14:creationId xmlns:p14="http://schemas.microsoft.com/office/powerpoint/2010/main" val="29470158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Coupling and Cohesion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you are designing the system always focus on low coupling and high cohesion.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Coupling and Cohesion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112" y="2172494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Architecture Design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b="1" dirty="0" smtClean="0"/>
              <a:t>ARCHITECTURAL STYLES </a:t>
            </a:r>
          </a:p>
          <a:p>
            <a:pPr marL="3657600" lvl="8" indent="0">
              <a:buNone/>
            </a:pPr>
            <a:endParaRPr lang="en-US" b="1" dirty="0"/>
          </a:p>
          <a:p>
            <a:pPr marL="0" lvl="8" indent="0">
              <a:buNone/>
            </a:pPr>
            <a:r>
              <a:rPr lang="en-US" sz="3200" dirty="0"/>
              <a:t>When a builder uses the phrase </a:t>
            </a:r>
            <a:r>
              <a:rPr lang="en-US" sz="3200" b="1" dirty="0">
                <a:solidFill>
                  <a:srgbClr val="00B0F0"/>
                </a:solidFill>
              </a:rPr>
              <a:t>“center hall colonial” </a:t>
            </a:r>
            <a:r>
              <a:rPr lang="en-US" sz="3200" dirty="0"/>
              <a:t>to describe a house, most </a:t>
            </a:r>
            <a:r>
              <a:rPr lang="en-US" sz="3200" dirty="0" smtClean="0"/>
              <a:t>people </a:t>
            </a:r>
            <a:r>
              <a:rPr lang="en-US" sz="3200" dirty="0"/>
              <a:t>familiar with houses in the United States will be able to conjure a general image of </a:t>
            </a:r>
            <a:r>
              <a:rPr lang="en-US" sz="3200" dirty="0">
                <a:solidFill>
                  <a:srgbClr val="FF0000"/>
                </a:solidFill>
              </a:rPr>
              <a:t>what the house will look like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what the floor plan is likely to be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Architecture Patterns/ Styles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				</a:t>
            </a:r>
            <a:r>
              <a:rPr lang="en-US" sz="3200" b="1" dirty="0" smtClean="0"/>
              <a:t>Data-centered architectures</a:t>
            </a:r>
          </a:p>
          <a:p>
            <a:pPr marL="457200" lvl="1" indent="0">
              <a:buNone/>
            </a:pPr>
            <a:endParaRPr lang="en-US" sz="3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A </a:t>
            </a:r>
            <a:r>
              <a:rPr lang="en-US" sz="3200" dirty="0"/>
              <a:t>data store </a:t>
            </a:r>
            <a:r>
              <a:rPr lang="en-US" sz="3200" dirty="0" smtClean="0"/>
              <a:t> </a:t>
            </a:r>
            <a:r>
              <a:rPr lang="en-US" sz="3200" dirty="0"/>
              <a:t>resides at the center of this architecture 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/>
              <a:t>Data  </a:t>
            </a:r>
            <a:r>
              <a:rPr lang="en-US" sz="3200" dirty="0"/>
              <a:t>is accessed frequently by other components that update, add, delete, or otherwise modify data within the store. 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Client software accesses a central repository.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24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Data Center Architecture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008" y="2320131"/>
            <a:ext cx="10146792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9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Data Design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Data </a:t>
            </a:r>
            <a:r>
              <a:rPr lang="en-US" b="1" dirty="0"/>
              <a:t>design </a:t>
            </a:r>
            <a:r>
              <a:rPr lang="en-US" dirty="0" smtClean="0"/>
              <a:t>sometimes </a:t>
            </a:r>
            <a:r>
              <a:rPr lang="en-US" dirty="0"/>
              <a:t>referred to as </a:t>
            </a:r>
            <a:r>
              <a:rPr lang="en-US" b="1" dirty="0"/>
              <a:t>data </a:t>
            </a:r>
            <a:r>
              <a:rPr lang="en-US" b="1" dirty="0" smtClean="0"/>
              <a:t>architecting</a:t>
            </a:r>
            <a:r>
              <a:rPr lang="en-US" dirty="0" smtClean="0"/>
              <a:t> </a:t>
            </a:r>
            <a:r>
              <a:rPr lang="en-US" dirty="0"/>
              <a:t>creates a model of </a:t>
            </a:r>
            <a:r>
              <a:rPr lang="en-US" b="1" dirty="0"/>
              <a:t>data and/or information </a:t>
            </a:r>
            <a:r>
              <a:rPr lang="en-US" dirty="0"/>
              <a:t>that is represented at a high level of abstraction </a:t>
            </a:r>
            <a:r>
              <a:rPr lang="en-US" dirty="0" smtClean="0"/>
              <a:t>the </a:t>
            </a:r>
            <a:r>
              <a:rPr lang="en-US" dirty="0"/>
              <a:t>customer/user’s view of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 </a:t>
            </a:r>
            <a:r>
              <a:rPr lang="en-US" b="1" dirty="0"/>
              <a:t>This data model </a:t>
            </a:r>
            <a:r>
              <a:rPr lang="en-US" dirty="0"/>
              <a:t>is then refined into </a:t>
            </a:r>
            <a:r>
              <a:rPr lang="en-US" b="1" dirty="0"/>
              <a:t>progressively</a:t>
            </a:r>
            <a:r>
              <a:rPr lang="en-US" dirty="0"/>
              <a:t> more </a:t>
            </a:r>
            <a:r>
              <a:rPr lang="en-US" b="1" dirty="0"/>
              <a:t>implementation-specific representations </a:t>
            </a:r>
            <a:r>
              <a:rPr lang="en-US" dirty="0"/>
              <a:t>that can be processed by the computer-based system.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934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b="1" dirty="0" smtClean="0"/>
              <a:t>Data Flow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456" y="2539206"/>
            <a:ext cx="9991344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62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538861"/>
            <a:ext cx="10466832" cy="1325563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Data Flow 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016" y="3134519"/>
            <a:ext cx="9720071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34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Data Flow Architecture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architecture is applied when input data are to be transformed through the series of computational components into output.</a:t>
            </a:r>
          </a:p>
          <a:p>
            <a:r>
              <a:rPr lang="en-US" dirty="0" smtClean="0"/>
              <a:t>Pipe and filter pattern is used for the DATA FLOW ARCHITECTURE.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processing </a:t>
            </a:r>
            <a:r>
              <a:rPr lang="en-US" dirty="0" smtClean="0"/>
              <a:t>step is encapsulates in a filter component </a:t>
            </a:r>
          </a:p>
          <a:p>
            <a:r>
              <a:rPr lang="en-US" dirty="0" smtClean="0"/>
              <a:t>Data is</a:t>
            </a:r>
            <a:r>
              <a:rPr lang="en-US" b="1" dirty="0" smtClean="0"/>
              <a:t> passed </a:t>
            </a:r>
            <a:r>
              <a:rPr lang="en-US" dirty="0" smtClean="0"/>
              <a:t>through the pipe between adjacent filters.</a:t>
            </a:r>
          </a:p>
          <a:p>
            <a:r>
              <a:rPr lang="en-US" dirty="0" smtClean="0"/>
              <a:t>If the data flow degenerates into a single line of transformation it is termed as sequential</a:t>
            </a:r>
          </a:p>
          <a:p>
            <a:r>
              <a:rPr lang="en-US" dirty="0" smtClean="0"/>
              <a:t>This pattern accepts a batch of data and applied series of sequential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28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b="1" dirty="0" smtClean="0"/>
              <a:t>	Call and return architecture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architecture helps designer to modify and scale program easily.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A number of substyles exist within this category.</a:t>
            </a:r>
            <a:endParaRPr lang="en-US" b="1" dirty="0"/>
          </a:p>
          <a:p>
            <a:endParaRPr lang="en-US" b="1" dirty="0" smtClean="0"/>
          </a:p>
          <a:p>
            <a:pPr marL="2405063"/>
            <a:r>
              <a:rPr lang="en-US" b="1" dirty="0" smtClean="0"/>
              <a:t>Main Program and Subprogram architecture :- </a:t>
            </a:r>
          </a:p>
          <a:p>
            <a:pPr marL="2405063"/>
            <a:r>
              <a:rPr lang="en-US" b="1" dirty="0" smtClean="0"/>
              <a:t>Remote procedure call architecture</a:t>
            </a:r>
            <a:r>
              <a:rPr lang="en-US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76700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b="1" dirty="0" smtClean="0"/>
              <a:t>	Object Oriented Architecture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Communication and co-ordination between components is accomplished by message passing.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51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Layered Architecture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of different layers are defined.</a:t>
            </a:r>
          </a:p>
          <a:p>
            <a:r>
              <a:rPr lang="en-US" dirty="0" smtClean="0"/>
              <a:t>Each accomplishing operations that progressively become closer to the machine instruction set.</a:t>
            </a:r>
          </a:p>
          <a:p>
            <a:r>
              <a:rPr lang="en-US" dirty="0" smtClean="0"/>
              <a:t>At the </a:t>
            </a:r>
            <a:r>
              <a:rPr lang="en-US" b="1" dirty="0" smtClean="0"/>
              <a:t>outer layers, </a:t>
            </a:r>
            <a:r>
              <a:rPr lang="en-US" dirty="0" smtClean="0"/>
              <a:t>components service the user interface operations.</a:t>
            </a:r>
          </a:p>
          <a:p>
            <a:r>
              <a:rPr lang="en-US" dirty="0" smtClean="0"/>
              <a:t>At the </a:t>
            </a:r>
            <a:r>
              <a:rPr lang="en-US" b="1" dirty="0" smtClean="0"/>
              <a:t>inner layer</a:t>
            </a:r>
            <a:r>
              <a:rPr lang="en-US" dirty="0" smtClean="0"/>
              <a:t>, components perform operating system interfacing.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85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Layered </a:t>
            </a:r>
            <a:r>
              <a:rPr lang="en-US" b="1" dirty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365" y="1825625"/>
            <a:ext cx="58392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83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b="1" dirty="0" smtClean="0"/>
              <a:t>DATA DESIGN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Design creates a </a:t>
            </a:r>
            <a:r>
              <a:rPr lang="en-US" b="1" dirty="0" smtClean="0"/>
              <a:t>model </a:t>
            </a:r>
            <a:r>
              <a:rPr lang="en-US" dirty="0" smtClean="0"/>
              <a:t>of data that is represented at a high level of abstraction.</a:t>
            </a:r>
          </a:p>
          <a:p>
            <a:r>
              <a:rPr lang="en-US" dirty="0" smtClean="0"/>
              <a:t>This data model is then refined into progressively more implementation specific representation that can be processed by the computer-based system.</a:t>
            </a:r>
          </a:p>
          <a:p>
            <a:r>
              <a:rPr lang="en-US" dirty="0" smtClean="0"/>
              <a:t>Data Design plays an important role in following cases</a:t>
            </a:r>
          </a:p>
          <a:p>
            <a:pPr marL="0" indent="2176463">
              <a:buNone/>
              <a:tabLst>
                <a:tab pos="2176463" algn="l"/>
              </a:tabLst>
            </a:pPr>
            <a:r>
              <a:rPr lang="en-US" b="1" dirty="0" smtClean="0"/>
              <a:t>At the program component level</a:t>
            </a:r>
          </a:p>
          <a:p>
            <a:pPr marL="0" indent="2176463">
              <a:buNone/>
              <a:tabLst>
                <a:tab pos="2176463" algn="l"/>
              </a:tabLst>
            </a:pPr>
            <a:r>
              <a:rPr lang="en-US" b="1" dirty="0" smtClean="0"/>
              <a:t>At the application data design </a:t>
            </a:r>
          </a:p>
          <a:p>
            <a:pPr marL="0" indent="2176463">
              <a:buNone/>
              <a:tabLst>
                <a:tab pos="2176463" algn="l"/>
              </a:tabLst>
            </a:pPr>
            <a:r>
              <a:rPr lang="en-US" b="1" dirty="0" smtClean="0"/>
              <a:t>At the business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37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Modeling, Data Structure, Databases and Data Ware house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objects </a:t>
            </a:r>
            <a:r>
              <a:rPr lang="en-US" b="1" dirty="0" smtClean="0"/>
              <a:t>defined</a:t>
            </a:r>
            <a:r>
              <a:rPr lang="en-US" dirty="0" smtClean="0"/>
              <a:t> during the software requirements analysis are modeled using </a:t>
            </a:r>
            <a:r>
              <a:rPr lang="en-US" b="1" dirty="0" smtClean="0"/>
              <a:t>ERD and Data Dictionary.</a:t>
            </a:r>
          </a:p>
          <a:p>
            <a:r>
              <a:rPr lang="en-US" dirty="0" smtClean="0"/>
              <a:t>Data Design activity translate these elements of the model into data structures.</a:t>
            </a:r>
          </a:p>
          <a:p>
            <a:r>
              <a:rPr lang="en-US" dirty="0" smtClean="0"/>
              <a:t>Data warehouse is a separate data environment that is not directly integrated with day-to day application but encompasses all data used by a business </a:t>
            </a:r>
          </a:p>
          <a:p>
            <a:r>
              <a:rPr lang="en-US" dirty="0" smtClean="0"/>
              <a:t>Data warehouse is a large, independent database that serve the set of applications required by a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91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0261"/>
            <a:ext cx="10515600" cy="1325563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b="1" dirty="0" smtClean="0"/>
              <a:t>Principles of Data Design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b="1" dirty="0" smtClean="0"/>
              <a:t>Set of Principles for the data Design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systematic analysis principles should be applied to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data structures and the operations to be performed on each should be identified.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data dictionary should be established</a:t>
            </a:r>
          </a:p>
        </p:txBody>
      </p:sp>
    </p:spTree>
    <p:extLst>
      <p:ext uri="{BB962C8B-B14F-4D97-AF65-F5344CB8AC3E}">
        <p14:creationId xmlns:p14="http://schemas.microsoft.com/office/powerpoint/2010/main" val="105048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Architectural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software architecture of a program or computing system is the structure or structures of the system, which comprise software components, the externally visible properties of those components, and the relationships among them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545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Principles of Data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The representation of data structures should be known only to those modules that must make direct use of the data</a:t>
            </a:r>
          </a:p>
          <a:p>
            <a:pPr marL="0" indent="0">
              <a:buNone/>
            </a:pPr>
            <a:r>
              <a:rPr lang="en-US" dirty="0" smtClean="0"/>
              <a:t>5.. A library of useful data structures and the operations  should be developed.</a:t>
            </a:r>
          </a:p>
          <a:p>
            <a:pPr marL="0" indent="0">
              <a:buNone/>
            </a:pPr>
            <a:r>
              <a:rPr lang="en-US" dirty="0" smtClean="0"/>
              <a:t>6. A software design and programming language should support the specification and realization of abstract data types.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9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b="1" dirty="0" smtClean="0"/>
              <a:t>Architectural Design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589" y="1825625"/>
            <a:ext cx="7638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3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Architectural </a:t>
            </a:r>
            <a:r>
              <a:rPr lang="en-US" b="1" dirty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 does it? Although a software engineer can design both data and architecture, the job is often allocated to specialists when large, complex systems are to be built. A database or data warehouse designer creates the data architecture for a system. The “system arc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b="1" dirty="0" smtClean="0"/>
              <a:t>Interface Design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interface design creates an effective </a:t>
            </a:r>
            <a:r>
              <a:rPr lang="en-US" dirty="0" smtClean="0"/>
              <a:t>communication </a:t>
            </a:r>
            <a:r>
              <a:rPr lang="en-US" dirty="0"/>
              <a:t>medium between a human and a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Following a set of interface design principles, design identifies interface objects and actions and then creates a screen layout that forms the basis for a user interface </a:t>
            </a:r>
            <a:r>
              <a:rPr lang="en-US" dirty="0" smtClean="0"/>
              <a:t>prototype.</a:t>
            </a:r>
          </a:p>
          <a:p>
            <a:pPr marL="0" indent="0" algn="ctr">
              <a:buNone/>
            </a:pPr>
            <a:r>
              <a:rPr lang="en-US" b="1" dirty="0" smtClean="0"/>
              <a:t>Who </a:t>
            </a:r>
            <a:r>
              <a:rPr lang="en-US" b="1" dirty="0"/>
              <a:t>does it? </a:t>
            </a: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dirty="0"/>
              <a:t>software engineer designs the user interface by applying an iterative process that draws on predefined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165868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2073</Words>
  <Application>Microsoft Office PowerPoint</Application>
  <PresentationFormat>Widescreen</PresentationFormat>
  <Paragraphs>248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Wingdings</vt:lpstr>
      <vt:lpstr>Office Theme</vt:lpstr>
      <vt:lpstr>    Chapter 7  Design Concepts and Principles </vt:lpstr>
      <vt:lpstr> Translating the analysis model into a software design </vt:lpstr>
      <vt:lpstr>Translating the analysis model into a software design</vt:lpstr>
      <vt:lpstr>Translating the analysis model into a software design</vt:lpstr>
      <vt:lpstr>   Data Design </vt:lpstr>
      <vt:lpstr>   Architectural Design</vt:lpstr>
      <vt:lpstr>   Architectural Design </vt:lpstr>
      <vt:lpstr>   Architectural Design</vt:lpstr>
      <vt:lpstr>    Interface Design </vt:lpstr>
      <vt:lpstr>   Interface Design </vt:lpstr>
      <vt:lpstr>   Component Design </vt:lpstr>
      <vt:lpstr>   Component Design </vt:lpstr>
      <vt:lpstr>   Component Design </vt:lpstr>
      <vt:lpstr>   Design Process </vt:lpstr>
      <vt:lpstr>   Design Process </vt:lpstr>
      <vt:lpstr>          Design Guidelines </vt:lpstr>
      <vt:lpstr>                         DESIGN PRINCIPLES </vt:lpstr>
      <vt:lpstr>   Design Principles </vt:lpstr>
      <vt:lpstr>   DESIGN CONCEPTS</vt:lpstr>
      <vt:lpstr>   Design Concept</vt:lpstr>
      <vt:lpstr>   Design Concept</vt:lpstr>
      <vt:lpstr>  Design Concept  </vt:lpstr>
      <vt:lpstr>    Design Concept </vt:lpstr>
      <vt:lpstr>   Design Concept </vt:lpstr>
      <vt:lpstr>   Design Concept </vt:lpstr>
      <vt:lpstr>   Control Hierarchy </vt:lpstr>
      <vt:lpstr>   Control Hierarchy </vt:lpstr>
      <vt:lpstr>   Control Hierarchy</vt:lpstr>
      <vt:lpstr>   Control Hierarchy</vt:lpstr>
      <vt:lpstr>  Structural Partitioning</vt:lpstr>
      <vt:lpstr>  Structural Partitioning</vt:lpstr>
      <vt:lpstr>   Horizontal partitioning</vt:lpstr>
      <vt:lpstr>   Vertical Partitioning </vt:lpstr>
      <vt:lpstr>   Vertical Partitioning </vt:lpstr>
      <vt:lpstr>   Vertical Partitioning </vt:lpstr>
      <vt:lpstr>   Vertical Partitioning </vt:lpstr>
      <vt:lpstr>   Data Structure </vt:lpstr>
      <vt:lpstr>  Data Structure </vt:lpstr>
      <vt:lpstr>    Data Structure </vt:lpstr>
      <vt:lpstr>   Software Procedure </vt:lpstr>
      <vt:lpstr>  Information Hiding </vt:lpstr>
      <vt:lpstr>  Effective Modular Design </vt:lpstr>
      <vt:lpstr>  Coupling and Cohesion</vt:lpstr>
      <vt:lpstr>  Coupling and Cohesion</vt:lpstr>
      <vt:lpstr>  Coupling and Cohesion </vt:lpstr>
      <vt:lpstr>  Coupling and Cohesion</vt:lpstr>
      <vt:lpstr>   Architecture Design </vt:lpstr>
      <vt:lpstr>  Architecture Patterns/ Styles </vt:lpstr>
      <vt:lpstr>   Data Center Architecture </vt:lpstr>
      <vt:lpstr>  Data Flow Architecture</vt:lpstr>
      <vt:lpstr>   Data Flow Architecture</vt:lpstr>
      <vt:lpstr>   Data Flow Architecture </vt:lpstr>
      <vt:lpstr>  Call and return architecture </vt:lpstr>
      <vt:lpstr>  Object Oriented Architecture </vt:lpstr>
      <vt:lpstr>   Layered Architecture </vt:lpstr>
      <vt:lpstr>   Layered Architecture</vt:lpstr>
      <vt:lpstr>    DATA DESIGN </vt:lpstr>
      <vt:lpstr>Data Modeling, Data Structure, Databases and Data Ware house</vt:lpstr>
      <vt:lpstr> Principles of Data Design </vt:lpstr>
      <vt:lpstr>  Principles of Data Design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Concepts and Principles</dc:title>
  <dc:creator>Dell</dc:creator>
  <cp:lastModifiedBy>Dell</cp:lastModifiedBy>
  <cp:revision>104</cp:revision>
  <dcterms:created xsi:type="dcterms:W3CDTF">2021-04-18T08:46:48Z</dcterms:created>
  <dcterms:modified xsi:type="dcterms:W3CDTF">2022-01-25T07:28:08Z</dcterms:modified>
</cp:coreProperties>
</file>