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69" r:id="rId18"/>
    <p:sldId id="271"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32970-8291-4FCD-8000-C793EEDE97B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95559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32970-8291-4FCD-8000-C793EEDE97B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408632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32970-8291-4FCD-8000-C793EEDE97B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56235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32970-8291-4FCD-8000-C793EEDE97B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412726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232970-8291-4FCD-8000-C793EEDE97BC}"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96081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32970-8291-4FCD-8000-C793EEDE97B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324959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32970-8291-4FCD-8000-C793EEDE97BC}"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7162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32970-8291-4FCD-8000-C793EEDE97BC}"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6211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32970-8291-4FCD-8000-C793EEDE97BC}"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84081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232970-8291-4FCD-8000-C793EEDE97B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53334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232970-8291-4FCD-8000-C793EEDE97BC}"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8A2A6-FA59-4938-B7F7-BE4F907AF626}" type="slidenum">
              <a:rPr lang="en-US" smtClean="0"/>
              <a:t>‹#›</a:t>
            </a:fld>
            <a:endParaRPr lang="en-US"/>
          </a:p>
        </p:txBody>
      </p:sp>
    </p:spTree>
    <p:extLst>
      <p:ext uri="{BB962C8B-B14F-4D97-AF65-F5344CB8AC3E}">
        <p14:creationId xmlns:p14="http://schemas.microsoft.com/office/powerpoint/2010/main" val="2527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0F0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32970-8291-4FCD-8000-C793EEDE97BC}" type="datetimeFigureOut">
              <a:rPr lang="en-US" smtClean="0"/>
              <a:t>1/23/2019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08A2A6-FA59-4938-B7F7-BE4F907AF626}" type="slidenum">
              <a:rPr lang="en-US" smtClean="0"/>
              <a:t>‹#›</a:t>
            </a:fld>
            <a:endParaRPr lang="en-US"/>
          </a:p>
        </p:txBody>
      </p:sp>
    </p:spTree>
    <p:extLst>
      <p:ext uri="{BB962C8B-B14F-4D97-AF65-F5344CB8AC3E}">
        <p14:creationId xmlns:p14="http://schemas.microsoft.com/office/powerpoint/2010/main" val="1468688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2474" y="1642867"/>
            <a:ext cx="9144000" cy="2387600"/>
          </a:xfrm>
        </p:spPr>
        <p:txBody>
          <a:bodyPr>
            <a:noAutofit/>
          </a:bodyPr>
          <a:lstStyle/>
          <a:p>
            <a:r>
              <a:rPr lang="en-US" sz="8000" b="1" dirty="0" smtClean="0">
                <a:solidFill>
                  <a:schemeClr val="accent6">
                    <a:lumMod val="60000"/>
                    <a:lumOff val="40000"/>
                  </a:schemeClr>
                </a:solidFill>
              </a:rPr>
              <a:t>What is JavaScript ?!!!</a:t>
            </a:r>
            <a:endParaRPr lang="en-US" sz="8000" b="1" dirty="0">
              <a:solidFill>
                <a:schemeClr val="accent6">
                  <a:lumMod val="60000"/>
                  <a:lumOff val="40000"/>
                </a:schemeClr>
              </a:solidFill>
            </a:endParaRPr>
          </a:p>
        </p:txBody>
      </p:sp>
    </p:spTree>
    <p:extLst>
      <p:ext uri="{BB962C8B-B14F-4D97-AF65-F5344CB8AC3E}">
        <p14:creationId xmlns:p14="http://schemas.microsoft.com/office/powerpoint/2010/main" val="1336435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CONDITIONALS</a:t>
            </a:r>
            <a:endParaRPr lang="en-US" sz="6000" b="1" dirty="0">
              <a:solidFill>
                <a:schemeClr val="accent6">
                  <a:lumMod val="60000"/>
                  <a:lumOff val="40000"/>
                </a:schemeClr>
              </a:solidFill>
            </a:endParaRPr>
          </a:p>
        </p:txBody>
      </p:sp>
      <p:sp>
        <p:nvSpPr>
          <p:cNvPr id="3" name="TextBox 2"/>
          <p:cNvSpPr txBox="1"/>
          <p:nvPr/>
        </p:nvSpPr>
        <p:spPr>
          <a:xfrm>
            <a:off x="1132115" y="3497943"/>
            <a:ext cx="9637486" cy="3170099"/>
          </a:xfrm>
          <a:prstGeom prst="rect">
            <a:avLst/>
          </a:prstGeom>
          <a:noFill/>
        </p:spPr>
        <p:txBody>
          <a:bodyPr wrap="square" rtlCol="0">
            <a:spAutoFit/>
          </a:bodyPr>
          <a:lstStyle/>
          <a:p>
            <a:pPr lvl="0" eaLnBrk="0" fontAlgn="base" hangingPunct="0">
              <a:spcBef>
                <a:spcPct val="0"/>
              </a:spcBef>
              <a:spcAft>
                <a:spcPct val="0"/>
              </a:spcAft>
            </a:pPr>
            <a:r>
              <a:rPr lang="en-US" altLang="en-US" sz="2000" dirty="0">
                <a:solidFill>
                  <a:schemeClr val="accent4">
                    <a:lumMod val="60000"/>
                    <a:lumOff val="40000"/>
                  </a:schemeClr>
                </a:solidFill>
                <a:latin typeface="+mj-lt"/>
                <a:cs typeface="Arial" panose="020B0604020202020204" pitchFamily="34" charset="0"/>
              </a:rPr>
              <a:t>Here we've </a:t>
            </a:r>
            <a:r>
              <a:rPr lang="en-US" altLang="en-US" sz="2000" dirty="0" smtClean="0">
                <a:solidFill>
                  <a:schemeClr val="accent4">
                    <a:lumMod val="60000"/>
                    <a:lumOff val="40000"/>
                  </a:schemeClr>
                </a:solidFill>
                <a:latin typeface="+mj-lt"/>
                <a:cs typeface="Arial" panose="020B0604020202020204" pitchFamily="34" charset="0"/>
              </a:rPr>
              <a:t>got:</a:t>
            </a:r>
            <a:endParaRPr kumimoji="0" lang="en-US" altLang="en-US" sz="2000" b="0" i="0" u="none" strike="noStrike" cap="none" normalizeH="0" baseline="0" dirty="0" smtClean="0">
              <a:ln>
                <a:noFill/>
              </a:ln>
              <a:solidFill>
                <a:schemeClr val="accent4">
                  <a:lumMod val="60000"/>
                  <a:lumOff val="40000"/>
                </a:schemeClr>
              </a:solidFill>
              <a:effectLst/>
              <a:latin typeface="+mj-lt"/>
            </a:endParaRPr>
          </a:p>
          <a:p>
            <a:pPr marL="457200" lvl="0" indent="-457200" eaLnBrk="0" fontAlgn="base" hangingPunct="0">
              <a:spcBef>
                <a:spcPct val="0"/>
              </a:spcBef>
              <a:spcAft>
                <a:spcPct val="0"/>
              </a:spcAft>
              <a:buFont typeface="+mj-lt"/>
              <a:buAutoNum type="arabicPeriod"/>
            </a:pPr>
            <a:r>
              <a:rPr lang="en-US" altLang="en-US" sz="2000" dirty="0" smtClean="0">
                <a:solidFill>
                  <a:schemeClr val="accent4">
                    <a:lumMod val="60000"/>
                    <a:lumOff val="40000"/>
                  </a:schemeClr>
                </a:solidFill>
                <a:latin typeface="+mj-lt"/>
                <a:cs typeface="Arial" panose="020B0604020202020204" pitchFamily="34" charset="0"/>
              </a:rPr>
              <a:t>The keyword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if</a:t>
            </a:r>
            <a:r>
              <a:rPr lang="en-US" altLang="en-US" sz="2000" dirty="0" smtClean="0">
                <a:solidFill>
                  <a:schemeClr val="accent4">
                    <a:lumMod val="60000"/>
                    <a:lumOff val="40000"/>
                  </a:schemeClr>
                </a:solidFill>
                <a:latin typeface="+mj-lt"/>
                <a:cs typeface="Arial" panose="020B0604020202020204" pitchFamily="34" charset="0"/>
              </a:rPr>
              <a:t> followed by some parentheses.</a:t>
            </a:r>
          </a:p>
          <a:p>
            <a:pPr marL="457200" lvl="0" indent="-457200" eaLnBrk="0" fontAlgn="base" hangingPunct="0">
              <a:spcBef>
                <a:spcPct val="0"/>
              </a:spcBef>
              <a:spcAft>
                <a:spcPct val="0"/>
              </a:spcAft>
              <a:buFont typeface="+mj-lt"/>
              <a:buAutoNum type="arabicPeriod"/>
            </a:pPr>
            <a:r>
              <a:rPr lang="en-US" altLang="en-US" sz="2000" dirty="0" smtClean="0">
                <a:solidFill>
                  <a:schemeClr val="accent4">
                    <a:lumMod val="60000"/>
                    <a:lumOff val="40000"/>
                  </a:schemeClr>
                </a:solidFill>
                <a:latin typeface="+mj-lt"/>
                <a:cs typeface="Arial" panose="020B0604020202020204" pitchFamily="34" charset="0"/>
              </a:rPr>
              <a:t>A </a:t>
            </a:r>
            <a:r>
              <a:rPr lang="en-US" altLang="en-US" sz="2000" dirty="0">
                <a:solidFill>
                  <a:schemeClr val="accent4">
                    <a:lumMod val="60000"/>
                    <a:lumOff val="40000"/>
                  </a:schemeClr>
                </a:solidFill>
                <a:latin typeface="+mj-lt"/>
                <a:cs typeface="Arial" panose="020B0604020202020204" pitchFamily="34" charset="0"/>
              </a:rPr>
              <a:t>condition to test, placed inside the parentheses (typically "is this value bigger than this other value", or "does this value exist"). This condition will make use of the comparison </a:t>
            </a:r>
            <a:r>
              <a:rPr lang="en-US" altLang="en-US" sz="2000" dirty="0" smtClean="0">
                <a:solidFill>
                  <a:schemeClr val="accent4">
                    <a:lumMod val="60000"/>
                    <a:lumOff val="40000"/>
                  </a:schemeClr>
                </a:solidFill>
                <a:latin typeface="+mj-lt"/>
                <a:cs typeface="Arial" panose="020B0604020202020204" pitchFamily="34" charset="0"/>
              </a:rPr>
              <a:t>operators we </a:t>
            </a:r>
            <a:r>
              <a:rPr lang="en-US" altLang="en-US" sz="2000" dirty="0">
                <a:solidFill>
                  <a:schemeClr val="accent4">
                    <a:lumMod val="60000"/>
                    <a:lumOff val="40000"/>
                  </a:schemeClr>
                </a:solidFill>
                <a:latin typeface="+mj-lt"/>
                <a:cs typeface="Arial" panose="020B0604020202020204" pitchFamily="34" charset="0"/>
              </a:rPr>
              <a:t>discussed in the last module and will return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true</a:t>
            </a:r>
            <a:r>
              <a:rPr lang="en-US" altLang="en-US" sz="2000" dirty="0">
                <a:solidFill>
                  <a:schemeClr val="accent4">
                    <a:lumMod val="60000"/>
                    <a:lumOff val="40000"/>
                  </a:schemeClr>
                </a:solidFill>
                <a:latin typeface="+mj-lt"/>
                <a:cs typeface="Arial" panose="020B0604020202020204" pitchFamily="34" charset="0"/>
              </a:rPr>
              <a:t> or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false</a:t>
            </a:r>
            <a:r>
              <a:rPr lang="en-US" altLang="en-US" sz="2000" dirty="0">
                <a:solidFill>
                  <a:schemeClr val="accent4">
                    <a:lumMod val="60000"/>
                    <a:lumOff val="40000"/>
                  </a:schemeClr>
                </a:solidFill>
                <a:latin typeface="+mj-lt"/>
                <a:cs typeface="Arial" panose="020B0604020202020204" pitchFamily="34" charset="0"/>
              </a:rPr>
              <a:t>.</a:t>
            </a:r>
          </a:p>
          <a:p>
            <a:pPr marL="457200" lvl="0" indent="-457200" eaLnBrk="0" fontAlgn="base" hangingPunct="0">
              <a:spcBef>
                <a:spcPct val="0"/>
              </a:spcBef>
              <a:spcAft>
                <a:spcPct val="0"/>
              </a:spcAft>
              <a:buFont typeface="+mj-lt"/>
              <a:buAutoNum type="arabicPeriod"/>
            </a:pPr>
            <a:r>
              <a:rPr lang="en-US" altLang="en-US" sz="2000" dirty="0">
                <a:solidFill>
                  <a:schemeClr val="accent4">
                    <a:lumMod val="60000"/>
                    <a:lumOff val="40000"/>
                  </a:schemeClr>
                </a:solidFill>
                <a:latin typeface="+mj-lt"/>
                <a:cs typeface="Arial" panose="020B0604020202020204" pitchFamily="34" charset="0"/>
              </a:rPr>
              <a:t>A set of curly braces, inside which we have some code — this can be any code we like, and will only be run if the condition returns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true</a:t>
            </a:r>
            <a:r>
              <a:rPr lang="en-US" altLang="en-US" sz="2000" dirty="0">
                <a:solidFill>
                  <a:schemeClr val="accent4">
                    <a:lumMod val="60000"/>
                    <a:lumOff val="40000"/>
                  </a:schemeClr>
                </a:solidFill>
                <a:latin typeface="+mj-lt"/>
                <a:cs typeface="Arial" panose="020B0604020202020204" pitchFamily="34" charset="0"/>
              </a:rPr>
              <a:t>.</a:t>
            </a:r>
          </a:p>
          <a:p>
            <a:pPr marL="457200" lvl="0" indent="-457200" eaLnBrk="0" fontAlgn="base" hangingPunct="0">
              <a:spcBef>
                <a:spcPct val="0"/>
              </a:spcBef>
              <a:spcAft>
                <a:spcPct val="0"/>
              </a:spcAft>
              <a:buFont typeface="+mj-lt"/>
              <a:buAutoNum type="arabicPeriod"/>
            </a:pPr>
            <a:r>
              <a:rPr lang="en-US" altLang="en-US" sz="2000" dirty="0">
                <a:solidFill>
                  <a:schemeClr val="accent4">
                    <a:lumMod val="60000"/>
                    <a:lumOff val="40000"/>
                  </a:schemeClr>
                </a:solidFill>
                <a:latin typeface="+mj-lt"/>
                <a:cs typeface="Arial" panose="020B0604020202020204" pitchFamily="34" charset="0"/>
              </a:rPr>
              <a:t>The keyword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else</a:t>
            </a:r>
            <a:r>
              <a:rPr lang="en-US" altLang="en-US" sz="2000" dirty="0">
                <a:solidFill>
                  <a:schemeClr val="accent4">
                    <a:lumMod val="60000"/>
                    <a:lumOff val="40000"/>
                  </a:schemeClr>
                </a:solidFill>
                <a:latin typeface="+mj-lt"/>
                <a:cs typeface="Arial" panose="020B0604020202020204" pitchFamily="34" charset="0"/>
              </a:rPr>
              <a:t>.</a:t>
            </a:r>
          </a:p>
          <a:p>
            <a:pPr marL="457200" lvl="0" indent="-457200" eaLnBrk="0" fontAlgn="base" hangingPunct="0">
              <a:spcBef>
                <a:spcPct val="0"/>
              </a:spcBef>
              <a:spcAft>
                <a:spcPct val="0"/>
              </a:spcAft>
              <a:buFont typeface="+mj-lt"/>
              <a:buAutoNum type="arabicPeriod"/>
            </a:pPr>
            <a:r>
              <a:rPr lang="en-US" altLang="en-US" sz="2000" dirty="0">
                <a:solidFill>
                  <a:schemeClr val="accent4">
                    <a:lumMod val="60000"/>
                    <a:lumOff val="40000"/>
                  </a:schemeClr>
                </a:solidFill>
                <a:latin typeface="+mj-lt"/>
                <a:cs typeface="Arial" panose="020B0604020202020204" pitchFamily="34" charset="0"/>
              </a:rPr>
              <a:t>Another set of curly braces, inside which we have some more code — this can be any code we like, and will only be run if the condition is not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true</a:t>
            </a:r>
            <a:r>
              <a:rPr lang="en-US" altLang="en-US" sz="2000" dirty="0" smtClean="0">
                <a:solidFill>
                  <a:schemeClr val="accent4">
                    <a:lumMod val="60000"/>
                    <a:lumOff val="40000"/>
                  </a:schemeClr>
                </a:solidFill>
                <a:latin typeface="+mj-lt"/>
                <a:cs typeface="Arial" panose="020B0604020202020204" pitchFamily="34" charset="0"/>
              </a:rPr>
              <a:t>.</a:t>
            </a:r>
            <a:endParaRPr lang="en-US" altLang="en-US" sz="2000" dirty="0">
              <a:solidFill>
                <a:schemeClr val="accent4">
                  <a:lumMod val="60000"/>
                  <a:lumOff val="40000"/>
                </a:schemeClr>
              </a:solidFill>
              <a:latin typeface="+mj-lt"/>
              <a:cs typeface="Arial" panose="020B0604020202020204" pitchFamily="34"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3341169" y="1634208"/>
            <a:ext cx="5219378" cy="135421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if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code to run if condition is true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run some other code instead }</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132115" y="1997064"/>
            <a:ext cx="1582056" cy="584775"/>
          </a:xfrm>
          <a:prstGeom prst="rect">
            <a:avLst/>
          </a:prstGeom>
          <a:noFill/>
        </p:spPr>
        <p:txBody>
          <a:bodyPr wrap="square" rtlCol="0">
            <a:spAutoFit/>
          </a:bodyPr>
          <a:lstStyle/>
          <a:p>
            <a:r>
              <a:rPr lang="en-US" sz="3200" b="1" dirty="0" smtClean="0">
                <a:solidFill>
                  <a:schemeClr val="accent4">
                    <a:lumMod val="60000"/>
                    <a:lumOff val="40000"/>
                  </a:schemeClr>
                </a:solidFill>
              </a:rPr>
              <a:t>If….else</a:t>
            </a:r>
            <a:endParaRPr lang="en-US" sz="3200" b="1" dirty="0">
              <a:solidFill>
                <a:schemeClr val="accent4">
                  <a:lumMod val="60000"/>
                  <a:lumOff val="40000"/>
                </a:schemeClr>
              </a:solidFill>
            </a:endParaRPr>
          </a:p>
        </p:txBody>
      </p:sp>
    </p:spTree>
    <p:extLst>
      <p:ext uri="{BB962C8B-B14F-4D97-AF65-F5344CB8AC3E}">
        <p14:creationId xmlns:p14="http://schemas.microsoft.com/office/powerpoint/2010/main" val="1109709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CONDITIONALS</a:t>
            </a:r>
            <a:endParaRPr lang="en-US" sz="6000" b="1" dirty="0">
              <a:solidFill>
                <a:schemeClr val="accent6">
                  <a:lumMod val="60000"/>
                  <a:lumOff val="40000"/>
                </a:schemeClr>
              </a:solidFill>
            </a:endParaRPr>
          </a:p>
        </p:txBody>
      </p:sp>
      <p:sp>
        <p:nvSpPr>
          <p:cNvPr id="3" name="Rectangle 1"/>
          <p:cNvSpPr>
            <a:spLocks noChangeArrowheads="1"/>
          </p:cNvSpPr>
          <p:nvPr/>
        </p:nvSpPr>
        <p:spPr bwMode="auto">
          <a:xfrm>
            <a:off x="2144487" y="1617140"/>
            <a:ext cx="7917542" cy="55399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solidFill>
                  <a:schemeClr val="accent4">
                    <a:lumMod val="60000"/>
                    <a:lumOff val="40000"/>
                  </a:schemeClr>
                </a:solidFill>
                <a:cs typeface="Arial" panose="020B0604020202020204" pitchFamily="34" charset="0"/>
              </a:rPr>
              <a:t>It is perfectly OK to put one </a:t>
            </a:r>
            <a:r>
              <a:rPr lang="en-US" altLang="en-US" dirty="0">
                <a:solidFill>
                  <a:schemeClr val="accent4">
                    <a:lumMod val="60000"/>
                    <a:lumOff val="40000"/>
                  </a:schemeClr>
                </a:solidFill>
                <a:latin typeface="Consolas" panose="020B0609020204030204" pitchFamily="49" charset="0"/>
                <a:cs typeface="Consolas" panose="020B0609020204030204" pitchFamily="49" charset="0"/>
              </a:rPr>
              <a:t>if...else</a:t>
            </a:r>
            <a:r>
              <a:rPr lang="en-US" altLang="en-US" dirty="0">
                <a:solidFill>
                  <a:schemeClr val="accent4">
                    <a:lumMod val="60000"/>
                    <a:lumOff val="40000"/>
                  </a:schemeClr>
                </a:solidFill>
                <a:cs typeface="Arial" panose="020B0604020202020204" pitchFamily="34" charset="0"/>
              </a:rPr>
              <a:t> statement inside another </a:t>
            </a:r>
            <a:r>
              <a:rPr lang="en-US" altLang="en-US" dirty="0" smtClean="0">
                <a:solidFill>
                  <a:schemeClr val="accent4">
                    <a:lumMod val="60000"/>
                    <a:lumOff val="40000"/>
                  </a:schemeClr>
                </a:solidFill>
                <a:cs typeface="Arial" panose="020B0604020202020204" pitchFamily="34" charset="0"/>
              </a:rPr>
              <a:t>one to </a:t>
            </a:r>
            <a:r>
              <a:rPr lang="en-US" altLang="en-US" dirty="0">
                <a:solidFill>
                  <a:schemeClr val="accent4">
                    <a:lumMod val="60000"/>
                    <a:lumOff val="40000"/>
                  </a:schemeClr>
                </a:solidFill>
                <a:cs typeface="Arial" panose="020B0604020202020204" pitchFamily="34" charset="0"/>
              </a:rPr>
              <a:t>nest them. For example, </a:t>
            </a:r>
            <a:endParaRPr lang="en-US" altLang="en-US" sz="2800" dirty="0">
              <a:solidFill>
                <a:schemeClr val="accent4">
                  <a:lumMod val="60000"/>
                  <a:lumOff val="40000"/>
                </a:schemeClr>
              </a:solidFill>
            </a:endParaRPr>
          </a:p>
        </p:txBody>
      </p:sp>
      <p:sp>
        <p:nvSpPr>
          <p:cNvPr id="4" name="Rectangle 2"/>
          <p:cNvSpPr>
            <a:spLocks noChangeArrowheads="1"/>
          </p:cNvSpPr>
          <p:nvPr/>
        </p:nvSpPr>
        <p:spPr bwMode="auto">
          <a:xfrm>
            <a:off x="515258" y="2663588"/>
            <a:ext cx="11176000" cy="320087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if</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choice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'sunny'</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if</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temperature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86</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a:t>
            </a:r>
            <a:r>
              <a:rPr kumimoji="0" lang="en-US" altLang="en-US"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textContent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'It is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temperature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degrees outside — nice and sunny. Let\'s go out to the                    </a:t>
            </a:r>
            <a:r>
              <a:rPr lang="en-US" altLang="en-US" dirty="0">
                <a:solidFill>
                  <a:srgbClr val="669900"/>
                </a:solidFill>
                <a:latin typeface="Consolas" panose="020B0609020204030204" pitchFamily="49" charset="0"/>
                <a:cs typeface="Consolas" panose="020B0609020204030204" pitchFamily="49" charset="0"/>
              </a:rPr>
              <a:t> </a:t>
            </a:r>
            <a:r>
              <a:rPr lang="en-US" altLang="en-US" dirty="0" smtClean="0">
                <a:solidFill>
                  <a:srgbClr val="669900"/>
                </a:solidFill>
                <a:latin typeface="Consolas" panose="020B0609020204030204" pitchFamily="49" charset="0"/>
                <a:cs typeface="Consolas" panose="020B0609020204030204" pitchFamily="49" charset="0"/>
              </a:rPr>
              <a:t>         </a:t>
            </a:r>
            <a:r>
              <a:rPr lang="en-US" altLang="en-US" dirty="0">
                <a:solidFill>
                  <a:srgbClr val="669900"/>
                </a:solidFill>
                <a:latin typeface="Consolas" panose="020B0609020204030204" pitchFamily="49" charset="0"/>
                <a:cs typeface="Consolas" panose="020B0609020204030204" pitchFamily="49" charset="0"/>
              </a:rPr>
              <a:t> </a:t>
            </a:r>
            <a:r>
              <a:rPr lang="en-US" altLang="en-US" dirty="0" smtClean="0">
                <a:solidFill>
                  <a:srgbClr val="6699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beach, or the park, and get an ice cream.'</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a:t>
            </a:r>
            <a:r>
              <a:rPr kumimoji="0" lang="en-US" altLang="en-US" b="0" i="0" u="none" strike="noStrike" cap="none" normalizeH="0" dirty="0" smtClean="0">
                <a:ln>
                  <a:noFill/>
                </a:ln>
                <a:solidFill>
                  <a:srgbClr val="0077AA"/>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altLang="en-US" baseline="0" dirty="0">
                <a:solidFill>
                  <a:srgbClr val="0077AA"/>
                </a:solidFill>
                <a:latin typeface="Consolas" panose="020B0609020204030204" pitchFamily="49" charset="0"/>
                <a:cs typeface="Consolas" panose="020B0609020204030204" pitchFamily="49" charset="0"/>
              </a:rPr>
              <a:t> </a:t>
            </a:r>
            <a:r>
              <a:rPr lang="en-US" altLang="en-US" baseline="0" dirty="0" smtClean="0">
                <a:solidFill>
                  <a:srgbClr val="0077AA"/>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else</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if</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temperature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&gt;=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86</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a:t>
            </a:r>
            <a:r>
              <a:rPr kumimoji="0" lang="en-US" altLang="en-US"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textContent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'It is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temperature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degrees outside — REALLY HOT! If you want to go outside, make sure to put some </a:t>
            </a:r>
            <a:r>
              <a:rPr kumimoji="0" lang="en-US" altLang="en-US" b="0" i="0" u="none" strike="noStrike" cap="none" normalizeH="0" baseline="0" dirty="0" err="1" smtClean="0">
                <a:ln>
                  <a:noFill/>
                </a:ln>
                <a:solidFill>
                  <a:srgbClr val="669900"/>
                </a:solidFill>
                <a:effectLst/>
                <a:latin typeface="Consolas" panose="020B0609020204030204" pitchFamily="49" charset="0"/>
                <a:cs typeface="Consolas" panose="020B0609020204030204" pitchFamily="49" charset="0"/>
              </a:rPr>
              <a:t>suncream</a:t>
            </a:r>
            <a:r>
              <a:rPr kumimoji="0" lang="en-US" altLang="en-US"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 on.'</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422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97544" y="1124690"/>
            <a:ext cx="11611427" cy="335476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smtClean="0">
                <a:ln>
                  <a:noFill/>
                </a:ln>
                <a:solidFill>
                  <a:schemeClr val="accent4">
                    <a:lumMod val="60000"/>
                    <a:lumOff val="40000"/>
                  </a:schemeClr>
                </a:solidFill>
                <a:effectLst>
                  <a:outerShdw blurRad="38100" dist="38100" dir="2700000" algn="tl">
                    <a:srgbClr val="000000">
                      <a:alpha val="43137"/>
                    </a:srgbClr>
                  </a:outerShdw>
                </a:effectLst>
                <a:latin typeface="+mj-lt"/>
              </a:rPr>
              <a:t>SWITCH STATEMENTS: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1" u="sng" strike="noStrike" cap="none" normalizeH="0" baseline="0" dirty="0" smtClean="0">
              <a:ln>
                <a:noFill/>
              </a:ln>
              <a:solidFill>
                <a:schemeClr val="accent4">
                  <a:lumMod val="60000"/>
                  <a:lumOff val="40000"/>
                </a:schemeClr>
              </a:solidFill>
              <a:effectLst>
                <a:outerShdw blurRad="38100" dist="38100" dir="2700000" algn="tl">
                  <a:srgbClr val="000000">
                    <a:alpha val="43137"/>
                  </a:srgbClr>
                </a:outerShdw>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if...else</a:t>
            </a: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statements do the job of enabling conditional code well, but they are not without their downsides. They are mainly good for cases where you've got a couple of choices, and each one requires a reasonable amount of code to be run, and/or the conditions are complex. For cases where you just want to set a variable to a certain choice of value or print out a particular statement depending on a condition, the syntax can be a bit cumbersome, especially if you've got a large number of choices.</a:t>
            </a:r>
            <a:endParaRPr kumimoji="0" lang="en-US" altLang="en-US" b="0" i="0" u="none" strike="noStrike" cap="none" normalizeH="0" baseline="0" dirty="0" smtClean="0">
              <a:ln>
                <a:noFill/>
              </a:ln>
              <a:solidFill>
                <a:schemeClr val="accent4">
                  <a:lumMod val="60000"/>
                  <a:lumOff val="4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solidFill>
                <a:schemeClr val="accent4">
                  <a:lumMod val="60000"/>
                  <a:lumOff val="40000"/>
                </a:schemeClr>
              </a:solidFill>
              <a:latin typeface="+mj-lt"/>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accent4">
                  <a:lumMod val="60000"/>
                  <a:lumOff val="40000"/>
                </a:schemeClr>
              </a:solidFill>
              <a:latin typeface="+mj-lt"/>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chemeClr val="accent4">
                    <a:lumMod val="60000"/>
                    <a:lumOff val="40000"/>
                  </a:schemeClr>
                </a:solidFill>
                <a:latin typeface="+mj-lt"/>
                <a:cs typeface="Consolas" panose="020B0609020204030204" pitchFamily="49" charset="0"/>
              </a:rPr>
              <a:t>S</a:t>
            </a: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witch</a:t>
            </a: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statements are your friend here — they take a single expression/value as an input, and then look through a number of choices until they find one that matches that value, executing the corresponding code that goes along with it. Here's some more pseudocode, to give you an idea:</a:t>
            </a:r>
            <a:endParaRPr kumimoji="0" lang="en-US" altLang="en-US" b="0" i="0" u="none" strike="noStrike" cap="none" normalizeH="0" baseline="0" dirty="0" smtClean="0">
              <a:ln>
                <a:noFill/>
              </a:ln>
              <a:solidFill>
                <a:schemeClr val="accent4">
                  <a:lumMod val="60000"/>
                  <a:lumOff val="40000"/>
                </a:schemeClr>
              </a:solidFill>
              <a:effectLst/>
              <a:latin typeface="+mj-lt"/>
            </a:endParaRPr>
          </a:p>
        </p:txBody>
      </p:sp>
      <p:sp>
        <p:nvSpPr>
          <p:cNvPr id="4" name="TextBox 3"/>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CONDITIONALS</a:t>
            </a:r>
            <a:endParaRPr lang="en-US" sz="6000" b="1" dirty="0">
              <a:solidFill>
                <a:schemeClr val="accent6">
                  <a:lumMod val="60000"/>
                  <a:lumOff val="40000"/>
                </a:schemeClr>
              </a:solidFill>
            </a:endParaRPr>
          </a:p>
        </p:txBody>
      </p:sp>
      <p:sp>
        <p:nvSpPr>
          <p:cNvPr id="5" name="Rectangle 2"/>
          <p:cNvSpPr>
            <a:spLocks noChangeArrowheads="1"/>
          </p:cNvSpPr>
          <p:nvPr/>
        </p:nvSpPr>
        <p:spPr bwMode="auto">
          <a:xfrm>
            <a:off x="3253919" y="4826675"/>
            <a:ext cx="5698676" cy="203132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switch (expression)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cs typeface="Consolas" panose="020B0609020204030204" pitchFamily="49" charset="0"/>
              </a:rPr>
              <a:t> </a:t>
            </a:r>
            <a:r>
              <a:rPr lang="en-US" altLang="en-US" dirty="0" smtClean="0">
                <a:solidFill>
                  <a:srgbClr val="333333"/>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case choice1: run this code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case choice2: run this code instead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include as many cases as you like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Consolas" panose="020B0609020204030204" pitchFamily="49" charset="0"/>
                <a:cs typeface="Consolas" panose="020B0609020204030204" pitchFamily="49" charset="0"/>
              </a:rPr>
              <a:t> </a:t>
            </a:r>
            <a:r>
              <a:rPr lang="en-US" altLang="en-US" dirty="0" smtClean="0">
                <a:solidFill>
                  <a:srgbClr val="333333"/>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default: actually, just run this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965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CONDITIONALS</a:t>
            </a:r>
            <a:endParaRPr lang="en-US" sz="6000" b="1" dirty="0">
              <a:solidFill>
                <a:schemeClr val="accent6">
                  <a:lumMod val="60000"/>
                  <a:lumOff val="40000"/>
                </a:schemeClr>
              </a:solidFill>
            </a:endParaRPr>
          </a:p>
        </p:txBody>
      </p:sp>
      <p:sp>
        <p:nvSpPr>
          <p:cNvPr id="4" name="Rectangle 1"/>
          <p:cNvSpPr>
            <a:spLocks noChangeArrowheads="1"/>
          </p:cNvSpPr>
          <p:nvPr/>
        </p:nvSpPr>
        <p:spPr bwMode="auto">
          <a:xfrm>
            <a:off x="645886" y="1803192"/>
            <a:ext cx="10914743" cy="1969770"/>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smtClean="0">
                <a:ln>
                  <a:noFill/>
                </a:ln>
                <a:solidFill>
                  <a:schemeClr val="accent4">
                    <a:lumMod val="60000"/>
                    <a:lumOff val="40000"/>
                  </a:schemeClr>
                </a:solidFill>
                <a:effectLst/>
                <a:latin typeface="+mj-lt"/>
              </a:rPr>
              <a:t>Ternary operator:</a:t>
            </a:r>
            <a:endParaRPr kumimoji="0" lang="en-US" altLang="en-US" sz="2000" b="1" i="1" u="sng" strike="noStrike" cap="none" normalizeH="0" baseline="0" dirty="0" smtClean="0">
              <a:ln>
                <a:noFill/>
              </a:ln>
              <a:solidFill>
                <a:schemeClr val="accent4">
                  <a:lumMod val="60000"/>
                  <a:lumOff val="4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There is one final bit of syntax we want to introduce you to before we get you to play with some examples. The ternary or conditional operator is a small bit of syntax that tests a condition and returns one value/expression if it is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true</a:t>
            </a: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and another if it is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false</a:t>
            </a: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 this can be useful in some situations, and can take up a lot less code than an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if...else</a:t>
            </a: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block if you simply have two choices that are chosen between via a </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true</a:t>
            </a: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a:t>
            </a:r>
            <a:r>
              <a:rPr kumimoji="0" lang="en-US" altLang="en-US" sz="2000"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false</a:t>
            </a:r>
            <a:r>
              <a:rPr kumimoji="0" lang="en-US" altLang="en-US" sz="2000"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condition. The pseudocode looks like this:</a:t>
            </a:r>
            <a:endParaRPr kumimoji="0" lang="en-US" altLang="en-US" sz="2000" b="0" i="0" u="none" strike="noStrike" cap="none" normalizeH="0" baseline="0" dirty="0" smtClean="0">
              <a:ln>
                <a:noFill/>
              </a:ln>
              <a:solidFill>
                <a:schemeClr val="accent4">
                  <a:lumMod val="60000"/>
                  <a:lumOff val="40000"/>
                </a:schemeClr>
              </a:solidFill>
              <a:effectLst/>
              <a:latin typeface="+mj-lt"/>
            </a:endParaRPr>
          </a:p>
        </p:txBody>
      </p:sp>
      <p:sp>
        <p:nvSpPr>
          <p:cNvPr id="5" name="Rectangle 2"/>
          <p:cNvSpPr>
            <a:spLocks noChangeArrowheads="1"/>
          </p:cNvSpPr>
          <p:nvPr/>
        </p:nvSpPr>
        <p:spPr bwMode="auto">
          <a:xfrm>
            <a:off x="2333171" y="4451464"/>
            <a:ext cx="7540172"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condition ) ? run this code : run this code instead</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233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9087" y="0"/>
            <a:ext cx="8287656"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LOOPS AND ITERATION</a:t>
            </a:r>
            <a:endParaRPr lang="en-US" sz="6000" b="1" dirty="0">
              <a:solidFill>
                <a:schemeClr val="accent6">
                  <a:lumMod val="60000"/>
                  <a:lumOff val="40000"/>
                </a:schemeClr>
              </a:solidFill>
            </a:endParaRPr>
          </a:p>
        </p:txBody>
      </p:sp>
      <p:sp>
        <p:nvSpPr>
          <p:cNvPr id="3" name="Rectangle 1"/>
          <p:cNvSpPr>
            <a:spLocks noChangeArrowheads="1"/>
          </p:cNvSpPr>
          <p:nvPr/>
        </p:nvSpPr>
        <p:spPr bwMode="auto">
          <a:xfrm>
            <a:off x="772887" y="1231811"/>
            <a:ext cx="10747828" cy="58477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b="1" u="sng" dirty="0" smtClean="0">
                <a:solidFill>
                  <a:schemeClr val="accent4">
                    <a:lumMod val="60000"/>
                    <a:lumOff val="40000"/>
                  </a:schemeClr>
                </a:solidFill>
                <a:latin typeface="+mj-lt"/>
                <a:cs typeface="Arial" panose="020B0604020202020204" pitchFamily="34" charset="0"/>
              </a:rPr>
              <a:t>For Statement</a:t>
            </a:r>
            <a:endParaRPr kumimoji="0" lang="en-US" altLang="en-US" b="1" i="0" u="sng" strike="noStrike" cap="none" normalizeH="0" baseline="0" dirty="0" smtClean="0">
              <a:ln>
                <a:noFill/>
              </a:ln>
              <a:solidFill>
                <a:schemeClr val="accent4">
                  <a:lumMod val="60000"/>
                  <a:lumOff val="40000"/>
                </a:schemeClr>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A </a:t>
            </a: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for</a:t>
            </a: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loop repeats until a specified condition evaluates to false.</a:t>
            </a:r>
          </a:p>
        </p:txBody>
      </p:sp>
      <p:sp>
        <p:nvSpPr>
          <p:cNvPr id="4" name="Rectangle 2"/>
          <p:cNvSpPr>
            <a:spLocks noChangeArrowheads="1"/>
          </p:cNvSpPr>
          <p:nvPr/>
        </p:nvSpPr>
        <p:spPr bwMode="auto">
          <a:xfrm>
            <a:off x="1741716" y="2017345"/>
            <a:ext cx="7257142" cy="396526"/>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for ([initialExpression]; [condition]; [incrementExpression]) statement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772887" y="2653597"/>
            <a:ext cx="10747828" cy="86177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2000" b="1" dirty="0" smtClean="0">
                <a:solidFill>
                  <a:schemeClr val="accent4">
                    <a:lumMod val="60000"/>
                    <a:lumOff val="40000"/>
                  </a:schemeClr>
                </a:solidFill>
                <a:latin typeface="+mj-lt"/>
                <a:cs typeface="Arial" panose="020B0604020202020204" pitchFamily="34" charset="0"/>
              </a:rPr>
              <a:t>2.   </a:t>
            </a:r>
            <a:r>
              <a:rPr lang="en-US" altLang="en-US" sz="2000" b="1" u="sng" dirty="0" smtClean="0">
                <a:solidFill>
                  <a:schemeClr val="accent4">
                    <a:lumMod val="60000"/>
                    <a:lumOff val="40000"/>
                  </a:schemeClr>
                </a:solidFill>
                <a:latin typeface="+mj-lt"/>
                <a:cs typeface="Arial" panose="020B0604020202020204" pitchFamily="34" charset="0"/>
              </a:rPr>
              <a:t>Do…while Statement</a:t>
            </a:r>
            <a:endParaRPr kumimoji="0" lang="en-US" altLang="en-US" sz="2000" b="1" i="0" u="sng" strike="noStrike" cap="none" normalizeH="0" baseline="0" dirty="0" smtClean="0">
              <a:ln>
                <a:noFill/>
              </a:ln>
              <a:solidFill>
                <a:schemeClr val="accent4">
                  <a:lumMod val="60000"/>
                  <a:lumOff val="40000"/>
                </a:schemeClr>
              </a:solidFill>
              <a:effectLst/>
              <a:latin typeface="+mj-lt"/>
              <a:cs typeface="Arial" panose="020B0604020202020204" pitchFamily="34" charset="0"/>
            </a:endParaRPr>
          </a:p>
          <a:p>
            <a:r>
              <a:rPr lang="en-US" altLang="en-US" dirty="0" smtClean="0">
                <a:solidFill>
                  <a:schemeClr val="accent4">
                    <a:lumMod val="60000"/>
                    <a:lumOff val="40000"/>
                  </a:schemeClr>
                </a:solidFill>
                <a:latin typeface="+mj-lt"/>
                <a:cs typeface="Arial" panose="020B0604020202020204" pitchFamily="34" charset="0"/>
              </a:rPr>
              <a:t>The</a:t>
            </a:r>
            <a:r>
              <a:rPr lang="en-US" altLang="en-US" dirty="0">
                <a:solidFill>
                  <a:schemeClr val="accent4">
                    <a:lumMod val="60000"/>
                    <a:lumOff val="40000"/>
                  </a:schemeClr>
                </a:solidFill>
                <a:latin typeface="+mj-lt"/>
                <a:cs typeface="Arial" panose="020B0604020202020204" pitchFamily="34" charset="0"/>
              </a:rPr>
              <a:t> </a:t>
            </a: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do...while</a:t>
            </a:r>
            <a:r>
              <a:rPr lang="en-US" altLang="en-US" dirty="0">
                <a:solidFill>
                  <a:schemeClr val="accent4">
                    <a:lumMod val="60000"/>
                    <a:lumOff val="40000"/>
                  </a:schemeClr>
                </a:solidFill>
                <a:latin typeface="+mj-lt"/>
                <a:cs typeface="Arial" panose="020B0604020202020204" pitchFamily="34" charset="0"/>
              </a:rPr>
              <a:t> statement repeats until a specified condition evaluates to false. A </a:t>
            </a:r>
            <a:r>
              <a:rPr lang="en-US" altLang="en-US" dirty="0">
                <a:solidFill>
                  <a:schemeClr val="accent4">
                    <a:lumMod val="60000"/>
                    <a:lumOff val="40000"/>
                  </a:schemeClr>
                </a:solidFill>
                <a:latin typeface="+mj-lt"/>
                <a:cs typeface="Consolas" panose="020B0609020204030204" pitchFamily="49" charset="0"/>
              </a:rPr>
              <a:t>do...while</a:t>
            </a:r>
            <a:r>
              <a:rPr lang="en-US" altLang="en-US" dirty="0">
                <a:solidFill>
                  <a:schemeClr val="accent4">
                    <a:lumMod val="60000"/>
                    <a:lumOff val="40000"/>
                  </a:schemeClr>
                </a:solidFill>
                <a:latin typeface="+mj-lt"/>
                <a:cs typeface="Arial" panose="020B0604020202020204" pitchFamily="34" charset="0"/>
              </a:rPr>
              <a:t> statement looks as follows:</a:t>
            </a:r>
            <a:r>
              <a:rPr kumimoji="0" lang="en-US" altLang="en-US" b="0" i="0" u="none" strike="noStrike" cap="none" normalizeH="0" baseline="0" dirty="0" smtClean="0">
                <a:ln>
                  <a:noFill/>
                </a:ln>
                <a:solidFill>
                  <a:schemeClr val="accent4">
                    <a:lumMod val="60000"/>
                    <a:lumOff val="40000"/>
                  </a:schemeClr>
                </a:solidFill>
                <a:effectLst/>
                <a:latin typeface="+mj-lt"/>
              </a:rPr>
              <a:t> </a:t>
            </a:r>
            <a:endParaRPr lang="en-US" altLang="en-US" dirty="0">
              <a:solidFill>
                <a:schemeClr val="accent4">
                  <a:lumMod val="60000"/>
                  <a:lumOff val="40000"/>
                </a:schemeClr>
              </a:solidFill>
              <a:latin typeface="+mj-lt"/>
            </a:endParaRPr>
          </a:p>
        </p:txBody>
      </p:sp>
      <p:sp>
        <p:nvSpPr>
          <p:cNvPr id="6" name="Rectangle 3"/>
          <p:cNvSpPr>
            <a:spLocks noChangeArrowheads="1"/>
          </p:cNvSpPr>
          <p:nvPr/>
        </p:nvSpPr>
        <p:spPr bwMode="auto">
          <a:xfrm>
            <a:off x="772887" y="3925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741716" y="3714468"/>
            <a:ext cx="2055050" cy="919746"/>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333333"/>
                </a:solidFill>
                <a:latin typeface="Consolas" panose="020B0609020204030204" pitchFamily="49" charset="0"/>
                <a:cs typeface="Consolas" panose="020B0609020204030204" pitchFamily="49" charset="0"/>
              </a:rPr>
              <a:t> </a:t>
            </a:r>
            <a:r>
              <a:rPr lang="en-US" altLang="en-US" sz="1600" dirty="0" smtClean="0">
                <a:solidFill>
                  <a:srgbClr val="333333"/>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while (condition);</a:t>
            </a:r>
            <a:r>
              <a:rPr kumimoji="0" lang="en-US" altLang="en-US" sz="1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772887" y="5044344"/>
            <a:ext cx="10726056" cy="86177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3.  </a:t>
            </a:r>
            <a:r>
              <a:rPr kumimoji="0" lang="en-US" altLang="en-US" sz="2000" b="1" i="0" u="sng" strike="noStrike" cap="none" normalizeH="0" baseline="0" dirty="0" smtClean="0">
                <a:ln>
                  <a:noFill/>
                </a:ln>
                <a:solidFill>
                  <a:schemeClr val="accent4">
                    <a:lumMod val="60000"/>
                    <a:lumOff val="40000"/>
                  </a:schemeClr>
                </a:solidFill>
                <a:effectLst/>
                <a:latin typeface="+mj-lt"/>
                <a:cs typeface="Arial" panose="020B0604020202020204" pitchFamily="34" charset="0"/>
              </a:rPr>
              <a:t>While statement</a:t>
            </a:r>
            <a:endPar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A </a:t>
            </a: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while</a:t>
            </a: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statement executes its statements as long as a specified condition evaluates to true. A </a:t>
            </a:r>
            <a:r>
              <a:rPr kumimoji="0" lang="en-US" altLang="en-US" b="0" i="0" u="none" strike="noStrike" cap="none" normalizeH="0" baseline="0" dirty="0" smtClean="0">
                <a:ln>
                  <a:noFill/>
                </a:ln>
                <a:solidFill>
                  <a:schemeClr val="accent4">
                    <a:lumMod val="60000"/>
                    <a:lumOff val="40000"/>
                  </a:schemeClr>
                </a:solidFill>
                <a:effectLst/>
                <a:latin typeface="+mj-lt"/>
                <a:cs typeface="Consolas" panose="020B0609020204030204" pitchFamily="49" charset="0"/>
              </a:rPr>
              <a:t>while</a:t>
            </a:r>
            <a:r>
              <a:rPr kumimoji="0" lang="en-US" altLang="en-US" b="0" i="0" u="none" strike="noStrike" cap="none" normalizeH="0" baseline="0" dirty="0" smtClean="0">
                <a:ln>
                  <a:noFill/>
                </a:ln>
                <a:solidFill>
                  <a:schemeClr val="accent4">
                    <a:lumMod val="60000"/>
                    <a:lumOff val="40000"/>
                  </a:schemeClr>
                </a:solidFill>
                <a:effectLst/>
                <a:latin typeface="+mj-lt"/>
                <a:cs typeface="Arial" panose="020B0604020202020204" pitchFamily="34" charset="0"/>
              </a:rPr>
              <a:t> statement looks as follows:</a:t>
            </a:r>
            <a:r>
              <a:rPr kumimoji="0" lang="en-US" altLang="en-US" b="0" i="0" u="none" strike="noStrike" cap="none" normalizeH="0" baseline="0" dirty="0" smtClean="0">
                <a:ln>
                  <a:noFill/>
                </a:ln>
                <a:solidFill>
                  <a:schemeClr val="accent4">
                    <a:lumMod val="60000"/>
                    <a:lumOff val="40000"/>
                  </a:schemeClr>
                </a:solidFill>
                <a:effectLst/>
                <a:latin typeface="+mj-lt"/>
              </a:rPr>
              <a:t> </a:t>
            </a:r>
          </a:p>
        </p:txBody>
      </p:sp>
      <p:sp>
        <p:nvSpPr>
          <p:cNvPr id="10" name="Rectangle 7"/>
          <p:cNvSpPr>
            <a:spLocks noChangeArrowheads="1"/>
          </p:cNvSpPr>
          <p:nvPr/>
        </p:nvSpPr>
        <p:spPr bwMode="auto">
          <a:xfrm>
            <a:off x="1741716" y="6055025"/>
            <a:ext cx="2019784" cy="673525"/>
          </a:xfrm>
          <a:prstGeom prst="rect">
            <a:avLst/>
          </a:prstGeom>
          <a:solidFill>
            <a:srgbClr val="E4F0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while (condition)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statement</a:t>
            </a:r>
            <a:r>
              <a:rPr kumimoji="0" lang="en-US" altLang="en-US" sz="1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314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2" y="1155820"/>
            <a:ext cx="11437257" cy="1200329"/>
          </a:xfrm>
          <a:prstGeom prst="rect">
            <a:avLst/>
          </a:prstGeom>
        </p:spPr>
        <p:txBody>
          <a:bodyPr wrap="square">
            <a:spAutoFit/>
          </a:bodyPr>
          <a:lstStyle/>
          <a:p>
            <a:pPr>
              <a:spcAft>
                <a:spcPts val="1800"/>
              </a:spcAft>
            </a:pPr>
            <a:r>
              <a:rPr lang="en-US"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Arrays </a:t>
            </a:r>
            <a:r>
              <a:rPr lang="en-US" spc="-5" dirty="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are generally described as "list-like objects"; they are basically single objects that contain multiple values stored in a list. Array objects can be stored in variables and dealt with in much the same way as any other type of value, the difference being that we can access each value inside the list individually, and do super useful and efficient things with the list, like loop through it and do the same thing to every value.</a:t>
            </a:r>
            <a:endParaRPr lang="en-US" dirty="0">
              <a:solidFill>
                <a:schemeClr val="accent4">
                  <a:lumMod val="60000"/>
                  <a:lumOff val="40000"/>
                </a:schemeClr>
              </a:solidFill>
              <a:latin typeface="Times New Roman" panose="02020603050405020304" pitchFamily="18" charset="0"/>
              <a:ea typeface="Times New Roman" panose="02020603050405020304" pitchFamily="18" charset="0"/>
            </a:endParaRPr>
          </a:p>
        </p:txBody>
      </p:sp>
      <p:sp>
        <p:nvSpPr>
          <p:cNvPr id="3" name="TextBox 2"/>
          <p:cNvSpPr txBox="1"/>
          <p:nvPr/>
        </p:nvSpPr>
        <p:spPr>
          <a:xfrm>
            <a:off x="3686628" y="188686"/>
            <a:ext cx="4818743" cy="830997"/>
          </a:xfrm>
          <a:prstGeom prst="rect">
            <a:avLst/>
          </a:prstGeom>
          <a:noFill/>
        </p:spPr>
        <p:txBody>
          <a:bodyPr wrap="square" rtlCol="0">
            <a:spAutoFit/>
          </a:bodyPr>
          <a:lstStyle/>
          <a:p>
            <a:pPr algn="ctr"/>
            <a:r>
              <a:rPr lang="en-US" sz="4800" b="1" dirty="0" smtClean="0">
                <a:solidFill>
                  <a:schemeClr val="accent6">
                    <a:lumMod val="60000"/>
                    <a:lumOff val="40000"/>
                  </a:schemeClr>
                </a:solidFill>
              </a:rPr>
              <a:t>ARRAYS</a:t>
            </a:r>
            <a:endParaRPr lang="en-US" sz="4800" b="1" dirty="0">
              <a:solidFill>
                <a:schemeClr val="accent6">
                  <a:lumMod val="60000"/>
                  <a:lumOff val="40000"/>
                </a:schemeClr>
              </a:solidFill>
            </a:endParaRPr>
          </a:p>
        </p:txBody>
      </p:sp>
      <p:sp>
        <p:nvSpPr>
          <p:cNvPr id="4" name="Rectangle 3"/>
          <p:cNvSpPr/>
          <p:nvPr/>
        </p:nvSpPr>
        <p:spPr>
          <a:xfrm>
            <a:off x="1509486" y="2662278"/>
            <a:ext cx="8926286" cy="3884140"/>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pPr>
            <a:r>
              <a:rPr lang="en-US" b="1" u="sng" dirty="0">
                <a:solidFill>
                  <a:schemeClr val="accent4">
                    <a:lumMod val="60000"/>
                    <a:lumOff val="40000"/>
                  </a:schemeClr>
                </a:solidFill>
                <a:latin typeface="+mj-lt"/>
                <a:ea typeface="Calibri" panose="020F0502020204030204" pitchFamily="34" charset="0"/>
                <a:cs typeface="Mangal" panose="02040503050203030202" pitchFamily="18" charset="0"/>
              </a:rPr>
              <a:t>Creating Arrays</a:t>
            </a:r>
            <a:endParaRPr lang="en-US" dirty="0" smtClean="0">
              <a:solidFill>
                <a:schemeClr val="accent4">
                  <a:lumMod val="60000"/>
                  <a:lumOff val="40000"/>
                </a:schemeClr>
              </a:solidFill>
              <a:effectLst/>
              <a:latin typeface="+mj-lt"/>
              <a:ea typeface="Calibri" panose="020F0502020204030204" pitchFamily="34" charset="0"/>
              <a:cs typeface="Mangal" panose="02040503050203030202" pitchFamily="18" charset="0"/>
            </a:endParaRPr>
          </a:p>
          <a:p>
            <a:pPr marL="457200" marR="0">
              <a:spcBef>
                <a:spcPts val="0"/>
              </a:spcBef>
              <a:spcAft>
                <a:spcPts val="1800"/>
              </a:spcAft>
            </a:pPr>
            <a:r>
              <a:rPr lang="en-US" spc="-5" dirty="0">
                <a:solidFill>
                  <a:schemeClr val="accent4">
                    <a:lumMod val="60000"/>
                    <a:lumOff val="40000"/>
                  </a:schemeClr>
                </a:solidFill>
                <a:latin typeface="+mj-lt"/>
                <a:ea typeface="Times New Roman" panose="02020603050405020304" pitchFamily="18" charset="0"/>
                <a:cs typeface="Arial" panose="020B0604020202020204" pitchFamily="34" charset="0"/>
              </a:rPr>
              <a:t>Arrays are constructed of square brackets, which contain a list of items separated by commas.</a:t>
            </a:r>
            <a:endParaRPr lang="en-US" dirty="0">
              <a:solidFill>
                <a:schemeClr val="accent4">
                  <a:lumMod val="60000"/>
                  <a:lumOff val="40000"/>
                </a:schemeClr>
              </a:solidFill>
              <a:latin typeface="+mj-lt"/>
              <a:ea typeface="Times New Roman" panose="02020603050405020304" pitchFamily="18" charset="0"/>
            </a:endParaRPr>
          </a:p>
          <a:p>
            <a:pPr marL="457200" marR="0">
              <a:lnSpc>
                <a:spcPct val="107000"/>
              </a:lnSpc>
              <a:spcBef>
                <a:spcPts val="0"/>
              </a:spcBef>
              <a:spcAft>
                <a:spcPts val="450"/>
              </a:spcAft>
            </a:pPr>
            <a:r>
              <a:rPr lang="en-US" spc="-5" dirty="0">
                <a:solidFill>
                  <a:schemeClr val="accent4">
                    <a:lumMod val="60000"/>
                    <a:lumOff val="40000"/>
                  </a:schemeClr>
                </a:solidFill>
                <a:latin typeface="+mj-lt"/>
                <a:ea typeface="Times New Roman" panose="02020603050405020304" pitchFamily="18" charset="0"/>
                <a:cs typeface="Arial" panose="020B0604020202020204" pitchFamily="34" charset="0"/>
              </a:rPr>
              <a:t>Let's say we wanted to store a shopping list in an array — we'd do something like the following. </a:t>
            </a:r>
            <a:endParaRPr lang="en-US" dirty="0" smtClean="0">
              <a:solidFill>
                <a:schemeClr val="accent4">
                  <a:lumMod val="60000"/>
                  <a:lumOff val="40000"/>
                </a:schemeClr>
              </a:solidFill>
              <a:effectLst/>
              <a:latin typeface="+mj-lt"/>
              <a:ea typeface="Calibri" panose="020F0502020204030204" pitchFamily="34" charset="0"/>
              <a:cs typeface="Mangal" panose="02040503050203030202" pitchFamily="18" charset="0"/>
            </a:endParaRPr>
          </a:p>
          <a:p>
            <a:pPr>
              <a:lnSpc>
                <a:spcPct val="107000"/>
              </a:lnSpc>
              <a:spcAft>
                <a:spcPts val="450"/>
              </a:spcAft>
            </a:pPr>
            <a:r>
              <a:rPr lang="en-US" spc="-5" dirty="0">
                <a:solidFill>
                  <a:schemeClr val="accent4">
                    <a:lumMod val="60000"/>
                    <a:lumOff val="40000"/>
                  </a:schemeClr>
                </a:solidFill>
                <a:latin typeface="+mj-lt"/>
                <a:ea typeface="Times New Roman" panose="02020603050405020304" pitchFamily="18" charset="0"/>
                <a:cs typeface="Arial" panose="020B0604020202020204" pitchFamily="34" charset="0"/>
              </a:rPr>
              <a:t> </a:t>
            </a:r>
            <a:endParaRPr lang="en-US" dirty="0" smtClean="0">
              <a:solidFill>
                <a:schemeClr val="accent4">
                  <a:lumMod val="60000"/>
                  <a:lumOff val="40000"/>
                </a:schemeClr>
              </a:solidFill>
              <a:effectLst/>
              <a:latin typeface="+mj-lt"/>
              <a:ea typeface="Calibri" panose="020F0502020204030204" pitchFamily="34" charset="0"/>
              <a:cs typeface="Mangal" panose="02040503050203030202" pitchFamily="18" charset="0"/>
            </a:endParaRPr>
          </a:p>
          <a:p>
            <a:pPr marL="457200" marR="0">
              <a:lnSpc>
                <a:spcPct val="107000"/>
              </a:lnSpc>
              <a:spcBef>
                <a:spcPts val="0"/>
              </a:spcBef>
              <a:spcAft>
                <a:spcPts val="450"/>
              </a:spcAft>
            </a:pPr>
            <a:endParaRPr lang="en-US" spc="-5" dirty="0" smtClean="0">
              <a:solidFill>
                <a:schemeClr val="accent4">
                  <a:lumMod val="60000"/>
                  <a:lumOff val="40000"/>
                </a:schemeClr>
              </a:solidFill>
              <a:latin typeface="+mj-lt"/>
              <a:ea typeface="Times New Roman" panose="02020603050405020304" pitchFamily="18" charset="0"/>
              <a:cs typeface="Arial" panose="020B0604020202020204" pitchFamily="34" charset="0"/>
            </a:endParaRPr>
          </a:p>
          <a:p>
            <a:pPr marL="457200" marR="0">
              <a:lnSpc>
                <a:spcPct val="107000"/>
              </a:lnSpc>
              <a:spcBef>
                <a:spcPts val="0"/>
              </a:spcBef>
              <a:spcAft>
                <a:spcPts val="450"/>
              </a:spcAft>
            </a:pPr>
            <a:r>
              <a:rPr lang="en-US" spc="-5" dirty="0" smtClean="0">
                <a:solidFill>
                  <a:schemeClr val="accent4">
                    <a:lumMod val="60000"/>
                    <a:lumOff val="40000"/>
                  </a:schemeClr>
                </a:solidFill>
                <a:latin typeface="+mj-lt"/>
                <a:ea typeface="Times New Roman" panose="02020603050405020304" pitchFamily="18" charset="0"/>
                <a:cs typeface="Arial" panose="020B0604020202020204" pitchFamily="34" charset="0"/>
              </a:rPr>
              <a:t>In </a:t>
            </a:r>
            <a:r>
              <a:rPr lang="en-US" spc="-5" dirty="0">
                <a:solidFill>
                  <a:schemeClr val="accent4">
                    <a:lumMod val="60000"/>
                    <a:lumOff val="40000"/>
                  </a:schemeClr>
                </a:solidFill>
                <a:latin typeface="+mj-lt"/>
                <a:ea typeface="Times New Roman" panose="02020603050405020304" pitchFamily="18" charset="0"/>
                <a:cs typeface="Arial" panose="020B0604020202020204" pitchFamily="34" charset="0"/>
              </a:rPr>
              <a:t>this case, each item in the array is a string, but bear in mind that you can store any item in an array — string, number, object, another variable, even another array. You can also mix and match item types.</a:t>
            </a:r>
            <a:endParaRPr lang="en-US" dirty="0" smtClean="0">
              <a:solidFill>
                <a:schemeClr val="accent4">
                  <a:lumMod val="60000"/>
                  <a:lumOff val="40000"/>
                </a:schemeClr>
              </a:solidFill>
              <a:effectLst/>
              <a:latin typeface="+mj-lt"/>
              <a:ea typeface="Calibri" panose="020F0502020204030204" pitchFamily="34" charset="0"/>
              <a:cs typeface="Mangal" panose="02040503050203030202" pitchFamily="18" charset="0"/>
            </a:endParaRPr>
          </a:p>
          <a:p>
            <a:pPr marL="457200" marR="0">
              <a:spcBef>
                <a:spcPts val="0"/>
              </a:spcBef>
              <a:spcAft>
                <a:spcPts val="1800"/>
              </a:spcAft>
            </a:pPr>
            <a:r>
              <a:rPr lang="en-US" spc="-5" dirty="0">
                <a:solidFill>
                  <a:schemeClr val="accent4">
                    <a:lumMod val="60000"/>
                    <a:lumOff val="40000"/>
                  </a:schemeClr>
                </a:solidFill>
                <a:latin typeface="+mj-lt"/>
                <a:ea typeface="Times New Roman" panose="02020603050405020304" pitchFamily="18" charset="0"/>
                <a:cs typeface="Arial" panose="020B0604020202020204" pitchFamily="34" charset="0"/>
              </a:rPr>
              <a:t>                       </a:t>
            </a:r>
            <a:r>
              <a:rPr lang="en-US" b="1" spc="-5" dirty="0">
                <a:solidFill>
                  <a:schemeClr val="accent4">
                    <a:lumMod val="60000"/>
                    <a:lumOff val="40000"/>
                  </a:schemeClr>
                </a:solidFill>
                <a:latin typeface="+mj-lt"/>
                <a:ea typeface="Times New Roman" panose="02020603050405020304" pitchFamily="18" charset="0"/>
                <a:cs typeface="Arial" panose="020B0604020202020204" pitchFamily="34" charset="0"/>
              </a:rPr>
              <a:t> </a:t>
            </a:r>
            <a:endParaRPr lang="en-US" dirty="0">
              <a:solidFill>
                <a:schemeClr val="accent4">
                  <a:lumMod val="60000"/>
                  <a:lumOff val="40000"/>
                </a:schemeClr>
              </a:solidFill>
              <a:latin typeface="+mj-lt"/>
              <a:ea typeface="Times New Roman" panose="02020603050405020304" pitchFamily="18" charset="0"/>
            </a:endParaRPr>
          </a:p>
        </p:txBody>
      </p:sp>
      <p:sp>
        <p:nvSpPr>
          <p:cNvPr id="5" name="Rectangle 2"/>
          <p:cNvSpPr>
            <a:spLocks noChangeArrowheads="1"/>
          </p:cNvSpPr>
          <p:nvPr/>
        </p:nvSpPr>
        <p:spPr bwMode="auto">
          <a:xfrm>
            <a:off x="2471055" y="4604348"/>
            <a:ext cx="7540172"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2000" b="1" spc="-5" dirty="0" err="1" smtClean="0">
                <a:latin typeface="+mj-lt"/>
                <a:ea typeface="Times New Roman" panose="02020603050405020304" pitchFamily="18" charset="0"/>
                <a:cs typeface="Arial" panose="020B0604020202020204" pitchFamily="34" charset="0"/>
              </a:rPr>
              <a:t>var</a:t>
            </a:r>
            <a:r>
              <a:rPr lang="en-US" sz="2000" b="1" spc="-5" dirty="0" smtClean="0">
                <a:latin typeface="+mj-lt"/>
                <a:ea typeface="Times New Roman" panose="02020603050405020304" pitchFamily="18" charset="0"/>
                <a:cs typeface="Arial" panose="020B0604020202020204" pitchFamily="34" charset="0"/>
              </a:rPr>
              <a:t> </a:t>
            </a:r>
            <a:r>
              <a:rPr lang="en-US" sz="2000" b="1" spc="-5" dirty="0" smtClean="0">
                <a:solidFill>
                  <a:schemeClr val="accent1">
                    <a:lumMod val="75000"/>
                  </a:schemeClr>
                </a:solidFill>
                <a:latin typeface="+mj-lt"/>
                <a:ea typeface="Times New Roman" panose="02020603050405020304" pitchFamily="18" charset="0"/>
                <a:cs typeface="Arial" panose="020B0604020202020204" pitchFamily="34" charset="0"/>
              </a:rPr>
              <a:t>shopping</a:t>
            </a:r>
            <a:r>
              <a:rPr lang="en-US" sz="2000" b="1" spc="-5" dirty="0" smtClean="0">
                <a:latin typeface="+mj-lt"/>
                <a:ea typeface="Times New Roman" panose="02020603050405020304" pitchFamily="18" charset="0"/>
                <a:cs typeface="Arial" panose="020B0604020202020204" pitchFamily="34" charset="0"/>
              </a:rPr>
              <a:t> = [ </a:t>
            </a:r>
            <a:r>
              <a:rPr lang="en-US" sz="2000" b="1" spc="-5" dirty="0" smtClean="0">
                <a:solidFill>
                  <a:srgbClr val="7030A0"/>
                </a:solidFill>
                <a:latin typeface="+mj-lt"/>
                <a:ea typeface="Times New Roman" panose="02020603050405020304" pitchFamily="18" charset="0"/>
                <a:cs typeface="Arial" panose="020B0604020202020204" pitchFamily="34" charset="0"/>
              </a:rPr>
              <a:t>‘chips’, ‘popcorn’, ‘cookies’, ‘oats’</a:t>
            </a:r>
            <a:r>
              <a:rPr lang="en-US" sz="2000" b="1" spc="-5" dirty="0" smtClean="0">
                <a:latin typeface="+mj-lt"/>
                <a:ea typeface="Times New Roman" panose="02020603050405020304" pitchFamily="18" charset="0"/>
                <a:cs typeface="Arial" panose="020B0604020202020204" pitchFamily="34" charset="0"/>
              </a:rPr>
              <a:t> ];</a:t>
            </a:r>
            <a:endParaRPr lang="en-US" sz="2000" dirty="0" smtClean="0">
              <a:effectLst/>
              <a:latin typeface="+mj-lt"/>
              <a:ea typeface="Calibri" panose="020F0502020204030204" pitchFamily="34" charset="0"/>
              <a:cs typeface="Mangal" panose="02040503050203030202" pitchFamily="18" charset="0"/>
            </a:endParaRPr>
          </a:p>
        </p:txBody>
      </p:sp>
      <p:sp>
        <p:nvSpPr>
          <p:cNvPr id="6" name="Rectangle 2"/>
          <p:cNvSpPr>
            <a:spLocks noChangeArrowheads="1"/>
          </p:cNvSpPr>
          <p:nvPr/>
        </p:nvSpPr>
        <p:spPr bwMode="auto">
          <a:xfrm>
            <a:off x="2471055" y="6238641"/>
            <a:ext cx="7540172" cy="30777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sz="2000" b="1" spc="-5" dirty="0" err="1" smtClean="0">
                <a:latin typeface="+mj-lt"/>
                <a:ea typeface="Times New Roman" panose="02020603050405020304" pitchFamily="18" charset="0"/>
                <a:cs typeface="Arial" panose="020B0604020202020204" pitchFamily="34" charset="0"/>
              </a:rPr>
              <a:t>var</a:t>
            </a:r>
            <a:r>
              <a:rPr lang="en-US" sz="2000" b="1" spc="-5" dirty="0" smtClean="0">
                <a:latin typeface="+mj-lt"/>
                <a:ea typeface="Times New Roman" panose="02020603050405020304" pitchFamily="18" charset="0"/>
                <a:cs typeface="Arial" panose="020B0604020202020204" pitchFamily="34" charset="0"/>
              </a:rPr>
              <a:t> </a:t>
            </a:r>
            <a:r>
              <a:rPr lang="en-US" sz="2000" b="1" spc="-5" dirty="0" smtClean="0">
                <a:solidFill>
                  <a:schemeClr val="accent1">
                    <a:lumMod val="75000"/>
                  </a:schemeClr>
                </a:solidFill>
                <a:latin typeface="+mj-lt"/>
                <a:ea typeface="Times New Roman" panose="02020603050405020304" pitchFamily="18" charset="0"/>
                <a:cs typeface="Arial" panose="020B0604020202020204" pitchFamily="34" charset="0"/>
              </a:rPr>
              <a:t>random</a:t>
            </a:r>
            <a:r>
              <a:rPr lang="en-US" sz="2000" b="1" spc="-5" dirty="0" smtClean="0">
                <a:latin typeface="+mj-lt"/>
                <a:ea typeface="Times New Roman" panose="02020603050405020304" pitchFamily="18" charset="0"/>
                <a:cs typeface="Arial" panose="020B0604020202020204" pitchFamily="34" charset="0"/>
              </a:rPr>
              <a:t> = [ </a:t>
            </a:r>
            <a:r>
              <a:rPr lang="en-US" sz="2000" b="1" spc="-5" dirty="0" smtClean="0">
                <a:solidFill>
                  <a:srgbClr val="7030A0"/>
                </a:solidFill>
                <a:latin typeface="+mj-lt"/>
                <a:ea typeface="Times New Roman" panose="02020603050405020304" pitchFamily="18" charset="0"/>
                <a:cs typeface="Arial" panose="020B0604020202020204" pitchFamily="34" charset="0"/>
              </a:rPr>
              <a:t>‘tree’, 795, [0,1,2] </a:t>
            </a:r>
            <a:r>
              <a:rPr lang="en-US" sz="2000" b="1" spc="-5" dirty="0" smtClean="0">
                <a:latin typeface="+mj-lt"/>
                <a:ea typeface="Times New Roman" panose="02020603050405020304" pitchFamily="18" charset="0"/>
                <a:cs typeface="Arial" panose="020B0604020202020204" pitchFamily="34" charset="0"/>
              </a:rPr>
              <a:t>];</a:t>
            </a:r>
            <a:endParaRPr lang="en-US" sz="2000" dirty="0" smtClean="0">
              <a:latin typeface="+mj-lt"/>
              <a:ea typeface="Times New Roman" panose="02020603050405020304" pitchFamily="18" charset="0"/>
            </a:endParaRPr>
          </a:p>
        </p:txBody>
      </p:sp>
    </p:spTree>
    <p:extLst>
      <p:ext uri="{BB962C8B-B14F-4D97-AF65-F5344CB8AC3E}">
        <p14:creationId xmlns:p14="http://schemas.microsoft.com/office/powerpoint/2010/main" val="3889521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6628" y="188686"/>
            <a:ext cx="4818743" cy="830997"/>
          </a:xfrm>
          <a:prstGeom prst="rect">
            <a:avLst/>
          </a:prstGeom>
          <a:noFill/>
        </p:spPr>
        <p:txBody>
          <a:bodyPr wrap="square" rtlCol="0">
            <a:spAutoFit/>
          </a:bodyPr>
          <a:lstStyle/>
          <a:p>
            <a:pPr algn="ctr"/>
            <a:r>
              <a:rPr lang="en-US" sz="4800" b="1" dirty="0" smtClean="0">
                <a:solidFill>
                  <a:schemeClr val="accent6">
                    <a:lumMod val="60000"/>
                    <a:lumOff val="40000"/>
                  </a:schemeClr>
                </a:solidFill>
              </a:rPr>
              <a:t>ARRAYS</a:t>
            </a:r>
            <a:endParaRPr lang="en-US" sz="4800" b="1" dirty="0">
              <a:solidFill>
                <a:schemeClr val="accent6">
                  <a:lumMod val="60000"/>
                  <a:lumOff val="40000"/>
                </a:schemeClr>
              </a:solidFill>
            </a:endParaRPr>
          </a:p>
        </p:txBody>
      </p:sp>
      <p:sp>
        <p:nvSpPr>
          <p:cNvPr id="3" name="Rectangle 2"/>
          <p:cNvSpPr/>
          <p:nvPr/>
        </p:nvSpPr>
        <p:spPr>
          <a:xfrm>
            <a:off x="798286" y="892473"/>
            <a:ext cx="11088914" cy="5267404"/>
          </a:xfrm>
          <a:prstGeom prst="rect">
            <a:avLst/>
          </a:prstGeom>
        </p:spPr>
        <p:txBody>
          <a:bodyPr wrap="square">
            <a:spAutoFit/>
          </a:bodyPr>
          <a:lstStyle/>
          <a:p>
            <a:pPr marR="0" lvl="0">
              <a:spcBef>
                <a:spcPts val="0"/>
              </a:spcBef>
              <a:spcAft>
                <a:spcPts val="1800"/>
              </a:spcAft>
            </a:pPr>
            <a:r>
              <a:rPr lang="en-US" b="1"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2.   </a:t>
            </a:r>
            <a:r>
              <a:rPr lang="en-US" b="1" u="sng"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Accessing </a:t>
            </a:r>
            <a:r>
              <a:rPr lang="en-US" b="1" u="sng" spc="-5" dirty="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and Modifying array elements</a:t>
            </a:r>
            <a:endParaRPr lang="en-US" dirty="0">
              <a:solidFill>
                <a:schemeClr val="accent4">
                  <a:lumMod val="60000"/>
                  <a:lumOff val="40000"/>
                </a:schemeClr>
              </a:solidFill>
              <a:latin typeface="Times New Roman" panose="02020603050405020304" pitchFamily="18" charset="0"/>
              <a:ea typeface="Times New Roman" panose="02020603050405020304" pitchFamily="18" charset="0"/>
            </a:endParaRPr>
          </a:p>
          <a:p>
            <a:pPr marL="457200" marR="0">
              <a:lnSpc>
                <a:spcPct val="107000"/>
              </a:lnSpc>
              <a:spcBef>
                <a:spcPts val="0"/>
              </a:spcBef>
              <a:spcAft>
                <a:spcPts val="450"/>
              </a:spcAft>
            </a:pPr>
            <a:r>
              <a:rPr lang="en-US"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Enter the following into your console:</a:t>
            </a:r>
          </a:p>
          <a:p>
            <a:pPr marL="457200" marR="0">
              <a:lnSpc>
                <a:spcPct val="107000"/>
              </a:lnSpc>
              <a:spcBef>
                <a:spcPts val="0"/>
              </a:spcBef>
              <a:spcAft>
                <a:spcPts val="450"/>
              </a:spcAft>
            </a:pPr>
            <a:endParaRPr lang="en-US" sz="1600" dirty="0" smtClean="0">
              <a:solidFill>
                <a:schemeClr val="accent4">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450"/>
              </a:spcAft>
            </a:pPr>
            <a:endParaRPr lang="en-US" sz="1600" dirty="0" smtClean="0">
              <a:solidFill>
                <a:schemeClr val="accent4">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endParaRPr>
          </a:p>
          <a:p>
            <a:pPr marL="457200" marR="0">
              <a:lnSpc>
                <a:spcPct val="107000"/>
              </a:lnSpc>
              <a:spcBef>
                <a:spcPts val="0"/>
              </a:spcBef>
              <a:spcAft>
                <a:spcPts val="450"/>
              </a:spcAft>
            </a:pPr>
            <a:r>
              <a:rPr lang="en-US"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You </a:t>
            </a:r>
            <a:r>
              <a:rPr lang="en-US" spc="-5" dirty="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can also modify an item in an array by simply giving a single array item a new value. </a:t>
            </a:r>
            <a:endParaRPr lang="en-US" sz="1600" dirty="0" smtClean="0">
              <a:solidFill>
                <a:schemeClr val="accent4">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endParaRPr>
          </a:p>
          <a:p>
            <a:pPr marL="914400" marR="0">
              <a:lnSpc>
                <a:spcPct val="107000"/>
              </a:lnSpc>
              <a:spcBef>
                <a:spcPts val="0"/>
              </a:spcBef>
              <a:spcAft>
                <a:spcPts val="450"/>
              </a:spcAft>
            </a:pPr>
            <a:r>
              <a:rPr lang="en-US" spc="-5" dirty="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 </a:t>
            </a:r>
            <a:endParaRPr lang="en-US"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endParaRPr>
          </a:p>
          <a:p>
            <a:pPr marL="914400" marR="0">
              <a:lnSpc>
                <a:spcPct val="107000"/>
              </a:lnSpc>
              <a:spcBef>
                <a:spcPts val="0"/>
              </a:spcBef>
              <a:spcAft>
                <a:spcPts val="450"/>
              </a:spcAft>
            </a:pPr>
            <a:endParaRPr lang="en-US" sz="1600" spc="-5" dirty="0">
              <a:solidFill>
                <a:schemeClr val="accent4">
                  <a:lumMod val="60000"/>
                  <a:lumOff val="40000"/>
                </a:schemeClr>
              </a:solidFill>
              <a:effectLst/>
              <a:latin typeface="Calibri Light" panose="020F03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450"/>
              </a:spcAft>
            </a:pPr>
            <a:endParaRPr lang="en-US" sz="1600" spc="-5" dirty="0" smtClean="0">
              <a:solidFill>
                <a:schemeClr val="accent4">
                  <a:lumMod val="60000"/>
                  <a:lumOff val="40000"/>
                </a:schemeClr>
              </a:solidFill>
              <a:latin typeface="Calibri Light" panose="020F03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450"/>
              </a:spcAft>
            </a:pPr>
            <a:endParaRPr lang="en-US" sz="1600" spc="-5" dirty="0">
              <a:solidFill>
                <a:schemeClr val="accent4">
                  <a:lumMod val="60000"/>
                  <a:lumOff val="40000"/>
                </a:schemeClr>
              </a:solidFill>
              <a:effectLst/>
              <a:latin typeface="Calibri Light" panose="020F03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450"/>
              </a:spcAft>
            </a:pPr>
            <a:endParaRPr lang="en-US" sz="1600" spc="-5" dirty="0" smtClean="0">
              <a:solidFill>
                <a:schemeClr val="accent4">
                  <a:lumMod val="60000"/>
                  <a:lumOff val="40000"/>
                </a:schemeClr>
              </a:solidFill>
              <a:latin typeface="Calibri Light" panose="020F03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450"/>
              </a:spcAft>
            </a:pPr>
            <a:endParaRPr lang="en-US" sz="1600" dirty="0" smtClean="0">
              <a:solidFill>
                <a:schemeClr val="accent4">
                  <a:lumMod val="60000"/>
                  <a:lumOff val="40000"/>
                </a:schemeClr>
              </a:solidFill>
              <a:effectLst/>
              <a:latin typeface="Calibri" panose="020F0502020204030204" pitchFamily="34" charset="0"/>
              <a:ea typeface="Calibri" panose="020F0502020204030204" pitchFamily="34" charset="0"/>
              <a:cs typeface="Mangal" panose="02040503050203030202" pitchFamily="18" charset="0"/>
            </a:endParaRPr>
          </a:p>
          <a:p>
            <a:pPr marR="0" lvl="0">
              <a:spcBef>
                <a:spcPts val="0"/>
              </a:spcBef>
              <a:spcAft>
                <a:spcPts val="1800"/>
              </a:spcAft>
            </a:pPr>
            <a:r>
              <a:rPr lang="en-US" b="1" spc="-5"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3.   </a:t>
            </a:r>
            <a:r>
              <a:rPr lang="en-US" b="1" u="sng" spc="-5"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Finding </a:t>
            </a:r>
            <a:r>
              <a:rPr lang="en-US" b="1" u="sng" spc="-5" dirty="0" smtClean="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rPr>
              <a:t>length</a:t>
            </a:r>
          </a:p>
          <a:p>
            <a:pPr marL="342900" marR="0" lvl="0" indent="-342900">
              <a:spcBef>
                <a:spcPts val="0"/>
              </a:spcBef>
              <a:spcAft>
                <a:spcPts val="1800"/>
              </a:spcAft>
              <a:buFont typeface="+mj-lt"/>
              <a:buAutoNum type="arabicPeriod"/>
            </a:pPr>
            <a:endParaRPr lang="en-US" b="1" u="sng" spc="-5" dirty="0">
              <a:solidFill>
                <a:schemeClr val="accent4">
                  <a:lumMod val="60000"/>
                  <a:lumOff val="40000"/>
                </a:schemeClr>
              </a:solidFill>
              <a:latin typeface="Calibri Light" panose="020F0302020204030204" pitchFamily="34" charset="0"/>
              <a:ea typeface="Times New Roman" panose="02020603050405020304" pitchFamily="18" charset="0"/>
              <a:cs typeface="Arial" panose="020B0604020202020204" pitchFamily="34" charset="0"/>
            </a:endParaRPr>
          </a:p>
          <a:p>
            <a:pPr marR="0" lvl="0">
              <a:spcBef>
                <a:spcPts val="0"/>
              </a:spcBef>
              <a:spcAft>
                <a:spcPts val="1800"/>
              </a:spcAft>
            </a:pPr>
            <a:endParaRPr lang="en-US" dirty="0">
              <a:solidFill>
                <a:schemeClr val="accent4">
                  <a:lumMod val="60000"/>
                  <a:lumOff val="40000"/>
                </a:schemeClr>
              </a:solidFill>
              <a:latin typeface="Times New Roman" panose="02020603050405020304" pitchFamily="18" charset="0"/>
              <a:ea typeface="Times New Roman" panose="02020603050405020304" pitchFamily="18" charset="0"/>
            </a:endParaRPr>
          </a:p>
        </p:txBody>
      </p:sp>
      <p:sp>
        <p:nvSpPr>
          <p:cNvPr id="4" name="Rectangle 2"/>
          <p:cNvSpPr>
            <a:spLocks noChangeArrowheads="1"/>
          </p:cNvSpPr>
          <p:nvPr/>
        </p:nvSpPr>
        <p:spPr bwMode="auto">
          <a:xfrm>
            <a:off x="2902858" y="1873426"/>
            <a:ext cx="5094514" cy="2832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914400" marR="0">
              <a:lnSpc>
                <a:spcPct val="107000"/>
              </a:lnSpc>
              <a:spcBef>
                <a:spcPts val="0"/>
              </a:spcBef>
              <a:spcAft>
                <a:spcPts val="450"/>
              </a:spcAft>
            </a:pPr>
            <a:r>
              <a:rPr lang="en-US" b="1" spc="-5" dirty="0" smtClean="0">
                <a:latin typeface="Calibri Light" panose="020F0302020204030204" pitchFamily="34" charset="0"/>
                <a:ea typeface="Times New Roman" panose="02020603050405020304" pitchFamily="18" charset="0"/>
                <a:cs typeface="Arial" panose="020B0604020202020204" pitchFamily="34" charset="0"/>
              </a:rPr>
              <a:t>shopping[0];   // returns chips</a:t>
            </a:r>
            <a:endParaRPr lang="en-US" sz="1600" dirty="0" smtClean="0">
              <a:latin typeface="Calibri" panose="020F0502020204030204" pitchFamily="34" charset="0"/>
              <a:ea typeface="Calibri" panose="020F0502020204030204" pitchFamily="34" charset="0"/>
              <a:cs typeface="Mangal" panose="02040503050203030202" pitchFamily="18" charset="0"/>
            </a:endParaRPr>
          </a:p>
        </p:txBody>
      </p:sp>
      <p:sp>
        <p:nvSpPr>
          <p:cNvPr id="5" name="Rectangle 2"/>
          <p:cNvSpPr>
            <a:spLocks noChangeArrowheads="1"/>
          </p:cNvSpPr>
          <p:nvPr/>
        </p:nvSpPr>
        <p:spPr bwMode="auto">
          <a:xfrm>
            <a:off x="2870198" y="3137598"/>
            <a:ext cx="5548087" cy="135844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914400" marR="0">
              <a:lnSpc>
                <a:spcPct val="107000"/>
              </a:lnSpc>
              <a:spcBef>
                <a:spcPts val="0"/>
              </a:spcBef>
              <a:spcAft>
                <a:spcPts val="450"/>
              </a:spcAft>
            </a:pPr>
            <a:r>
              <a:rPr lang="en-US" b="1" spc="-5" dirty="0" smtClean="0">
                <a:latin typeface="Calibri Light" panose="020F0302020204030204" pitchFamily="34" charset="0"/>
                <a:ea typeface="Times New Roman" panose="02020603050405020304" pitchFamily="18" charset="0"/>
                <a:cs typeface="Arial" panose="020B0604020202020204" pitchFamily="34" charset="0"/>
              </a:rPr>
              <a:t>shopping[0] = ‘nachos’;</a:t>
            </a:r>
            <a:endParaRPr lang="en-US" sz="1600" dirty="0">
              <a:latin typeface="Calibri" panose="020F0502020204030204" pitchFamily="34" charset="0"/>
              <a:ea typeface="Calibri" panose="020F0502020204030204" pitchFamily="34" charset="0"/>
              <a:cs typeface="Mangal" panose="02040503050203030202" pitchFamily="18" charset="0"/>
            </a:endParaRPr>
          </a:p>
          <a:p>
            <a:pPr marL="914400" marR="0">
              <a:lnSpc>
                <a:spcPct val="107000"/>
              </a:lnSpc>
              <a:spcBef>
                <a:spcPts val="0"/>
              </a:spcBef>
              <a:spcAft>
                <a:spcPts val="450"/>
              </a:spcAft>
            </a:pPr>
            <a:r>
              <a:rPr lang="en-US" b="1" spc="-5" dirty="0" smtClean="0">
                <a:latin typeface="Calibri Light" panose="020F0302020204030204" pitchFamily="34" charset="0"/>
                <a:ea typeface="Times New Roman" panose="02020603050405020304" pitchFamily="18" charset="0"/>
                <a:cs typeface="Arial" panose="020B0604020202020204" pitchFamily="34" charset="0"/>
              </a:rPr>
              <a:t>shopping;</a:t>
            </a:r>
          </a:p>
          <a:p>
            <a:pPr marL="914400" marR="0">
              <a:lnSpc>
                <a:spcPct val="107000"/>
              </a:lnSpc>
              <a:spcBef>
                <a:spcPts val="0"/>
              </a:spcBef>
              <a:spcAft>
                <a:spcPts val="450"/>
              </a:spcAft>
            </a:pPr>
            <a:r>
              <a:rPr lang="en-US" sz="1600" b="1" spc="-5" dirty="0" smtClean="0">
                <a:latin typeface="Calibri Light" panose="020F0302020204030204" pitchFamily="34" charset="0"/>
                <a:ea typeface="Times New Roman" panose="02020603050405020304" pitchFamily="18" charset="0"/>
                <a:cs typeface="Arial" panose="020B0604020202020204" pitchFamily="34" charset="0"/>
              </a:rPr>
              <a:t>// returns    </a:t>
            </a:r>
            <a:r>
              <a:rPr lang="en-US" sz="1600" spc="-5" dirty="0" smtClean="0">
                <a:latin typeface="Calibri Light" panose="020F0302020204030204" pitchFamily="34" charset="0"/>
                <a:ea typeface="Times New Roman" panose="02020603050405020304" pitchFamily="18" charset="0"/>
                <a:cs typeface="Arial" panose="020B0604020202020204" pitchFamily="34" charset="0"/>
              </a:rPr>
              <a:t> </a:t>
            </a:r>
            <a:r>
              <a:rPr lang="en-US" sz="1600" b="1" spc="-5" dirty="0" smtClean="0">
                <a:latin typeface="Calibri Light" panose="020F0302020204030204" pitchFamily="34" charset="0"/>
                <a:ea typeface="Times New Roman" panose="02020603050405020304" pitchFamily="18" charset="0"/>
                <a:cs typeface="Arial" panose="020B0604020202020204" pitchFamily="34" charset="0"/>
              </a:rPr>
              <a:t>[‘nachos’, ‘popcorn’, ‘cookies’, ‘oats’ ]</a:t>
            </a:r>
            <a:endParaRPr lang="en-US" sz="1600" dirty="0">
              <a:latin typeface="Calibri" panose="020F0502020204030204" pitchFamily="34" charset="0"/>
              <a:ea typeface="Calibri" panose="020F0502020204030204" pitchFamily="34" charset="0"/>
              <a:cs typeface="Mangal" panose="02040503050203030202" pitchFamily="18" charset="0"/>
            </a:endParaRPr>
          </a:p>
          <a:p>
            <a:pPr eaLnBrk="0" fontAlgn="base" hangingPunct="0">
              <a:spcBef>
                <a:spcPct val="0"/>
              </a:spcBef>
              <a:spcAft>
                <a:spcPct val="0"/>
              </a:spcAft>
            </a:pPr>
            <a:endParaRPr lang="en-US" b="1" dirty="0" smtClean="0">
              <a:effectLst/>
              <a:latin typeface="+mj-lt"/>
              <a:ea typeface="Calibri" panose="020F0502020204030204" pitchFamily="34" charset="0"/>
              <a:cs typeface="Mangal" panose="02040503050203030202" pitchFamily="18" charset="0"/>
            </a:endParaRPr>
          </a:p>
        </p:txBody>
      </p:sp>
      <p:sp>
        <p:nvSpPr>
          <p:cNvPr id="6" name="Rectangle 2"/>
          <p:cNvSpPr>
            <a:spLocks noChangeArrowheads="1"/>
          </p:cNvSpPr>
          <p:nvPr/>
        </p:nvSpPr>
        <p:spPr bwMode="auto">
          <a:xfrm>
            <a:off x="2870198" y="5393063"/>
            <a:ext cx="7540172" cy="83099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b="1" spc="-5" dirty="0" err="1" smtClean="0">
                <a:latin typeface="+mj-lt"/>
                <a:ea typeface="Times New Roman" panose="02020603050405020304" pitchFamily="18" charset="0"/>
                <a:cs typeface="Arial" panose="020B0604020202020204" pitchFamily="34" charset="0"/>
              </a:rPr>
              <a:t>shopping.length</a:t>
            </a:r>
            <a:r>
              <a:rPr lang="en-US" b="1" spc="-5" dirty="0" smtClean="0">
                <a:latin typeface="+mj-lt"/>
                <a:ea typeface="Times New Roman" panose="02020603050405020304" pitchFamily="18" charset="0"/>
                <a:cs typeface="Arial" panose="020B0604020202020204" pitchFamily="34" charset="0"/>
              </a:rPr>
              <a:t>;</a:t>
            </a:r>
          </a:p>
          <a:p>
            <a:pPr eaLnBrk="0" fontAlgn="base" hangingPunct="0">
              <a:spcBef>
                <a:spcPct val="0"/>
              </a:spcBef>
              <a:spcAft>
                <a:spcPct val="0"/>
              </a:spcAft>
            </a:pPr>
            <a:endParaRPr lang="en-US" b="1" spc="-5" dirty="0">
              <a:effectLst/>
              <a:latin typeface="+mj-lt"/>
              <a:ea typeface="Calibri" panose="020F0502020204030204" pitchFamily="34" charset="0"/>
              <a:cs typeface="Arial" panose="020B0604020202020204" pitchFamily="34" charset="0"/>
            </a:endParaRPr>
          </a:p>
          <a:p>
            <a:pPr eaLnBrk="0" fontAlgn="base" hangingPunct="0">
              <a:spcBef>
                <a:spcPct val="0"/>
              </a:spcBef>
              <a:spcAft>
                <a:spcPct val="0"/>
              </a:spcAft>
            </a:pPr>
            <a:r>
              <a:rPr lang="en-US" b="1" spc="-5" dirty="0" smtClean="0">
                <a:latin typeface="+mj-lt"/>
                <a:ea typeface="Calibri" panose="020F0502020204030204" pitchFamily="34" charset="0"/>
                <a:cs typeface="Arial" panose="020B0604020202020204" pitchFamily="34" charset="0"/>
              </a:rPr>
              <a:t>//Output is 4</a:t>
            </a:r>
            <a:endParaRPr lang="en-US" dirty="0" smtClean="0">
              <a:effectLst/>
              <a:latin typeface="+mj-l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18951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FUNCTIONS</a:t>
            </a:r>
            <a:endParaRPr lang="en-US" sz="6000" b="1" dirty="0">
              <a:solidFill>
                <a:schemeClr val="accent6">
                  <a:lumMod val="60000"/>
                  <a:lumOff val="40000"/>
                </a:schemeClr>
              </a:solidFill>
            </a:endParaRPr>
          </a:p>
        </p:txBody>
      </p:sp>
      <p:sp>
        <p:nvSpPr>
          <p:cNvPr id="4" name="Rectangle 2"/>
          <p:cNvSpPr>
            <a:spLocks noChangeArrowheads="1"/>
          </p:cNvSpPr>
          <p:nvPr/>
        </p:nvSpPr>
        <p:spPr bwMode="auto">
          <a:xfrm>
            <a:off x="213762" y="1124690"/>
            <a:ext cx="11771086" cy="5539978"/>
          </a:xfrm>
          <a:prstGeom prst="rect">
            <a:avLst/>
          </a:prstGeom>
          <a:noFill/>
          <a:ln>
            <a:noFill/>
          </a:ln>
          <a:effectLst/>
        </p:spPr>
        <p:txBody>
          <a:bodyPr vert="horz" wrap="square" lIns="457056" tIns="0" rIns="0" bIns="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1"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altLang="en-US" b="1" i="0" u="sng" strike="noStrike" cap="none" normalizeH="0" baseline="0" dirty="0" smtClean="0">
                <a:ln>
                  <a:noFill/>
                </a:ln>
                <a:solidFill>
                  <a:schemeClr val="accent4">
                    <a:lumMod val="60000"/>
                    <a:lumOff val="40000"/>
                  </a:schemeClr>
                </a:solidFill>
                <a:effectLst/>
                <a:latin typeface="+mj-lt"/>
                <a:ea typeface="Times New Roman" panose="02020603050405020304" pitchFamily="18" charset="0"/>
              </a:rPr>
              <a:t>Defining functions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A </a:t>
            </a:r>
            <a:r>
              <a:rPr kumimoji="0" lang="en-US" altLang="en-US" b="1"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function definition</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 consists of the </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Consolas" panose="020B0609020204030204" pitchFamily="49" charset="0"/>
              </a:rPr>
              <a:t>function</a:t>
            </a:r>
            <a:r>
              <a:rPr lang="en-US" altLang="en-US" dirty="0">
                <a:solidFill>
                  <a:schemeClr val="accent4">
                    <a:lumMod val="60000"/>
                    <a:lumOff val="40000"/>
                  </a:schemeClr>
                </a:solidFill>
                <a:latin typeface="+mj-lt"/>
                <a:ea typeface="Times New Roman" panose="02020603050405020304" pitchFamily="18" charset="0"/>
                <a:cs typeface="Arial" panose="020B0604020202020204" pitchFamily="34" charset="0"/>
              </a:rPr>
              <a:t> </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keyword, followed by:</a:t>
            </a: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lvl="1">
              <a:buFontTx/>
              <a:buChar char="•"/>
            </a:pP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The name of the function.</a:t>
            </a: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lvl="1">
              <a:buFontTx/>
              <a:buChar char="•"/>
            </a:pP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A list of parameters to the function, enclosed in parentheses and separated by commas.</a:t>
            </a: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lvl="1">
              <a:buFontTx/>
              <a:buChar char="•"/>
            </a:pP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The JavaScript statements that define the function, enclosed in curly brackets, </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Consolas" panose="020B0609020204030204" pitchFamily="49" charset="0"/>
              </a:rPr>
              <a:t>{ }</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a:t>
            </a:r>
          </a:p>
          <a:p>
            <a:pPr lvl="1">
              <a:buFontTx/>
              <a:buChar char="•"/>
            </a:pPr>
            <a:endParaRPr lang="en-US" altLang="en-US" dirty="0">
              <a:solidFill>
                <a:schemeClr val="accent4">
                  <a:lumMod val="60000"/>
                  <a:lumOff val="40000"/>
                </a:schemeClr>
              </a:solidFill>
              <a:latin typeface="+mj-lt"/>
              <a:ea typeface="Times New Roman" panose="02020603050405020304" pitchFamily="18" charset="0"/>
              <a:cs typeface="Arial" panose="020B0604020202020204" pitchFamily="34" charset="0"/>
            </a:endParaRPr>
          </a:p>
          <a:p>
            <a:pPr lvl="1">
              <a:buFontTx/>
              <a:buChar char="•"/>
            </a:pP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b="1" i="0" u="none" strike="noStrike" cap="none" normalizeH="0" baseline="0" dirty="0" smtClean="0">
              <a:ln>
                <a:noFill/>
              </a:ln>
              <a:solidFill>
                <a:schemeClr val="accent4">
                  <a:lumMod val="60000"/>
                  <a:lumOff val="40000"/>
                </a:schemeClr>
              </a:solidFill>
              <a:effectLst/>
              <a:latin typeface="+mj-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lang="en-US" altLang="en-US" b="1" dirty="0">
              <a:solidFill>
                <a:schemeClr val="accent4">
                  <a:lumMod val="60000"/>
                  <a:lumOff val="40000"/>
                </a:schemeClr>
              </a:solidFill>
              <a:latin typeface="+mj-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b="1" i="0" u="none" strike="noStrike" cap="none" normalizeH="0" baseline="0" dirty="0" smtClean="0">
              <a:ln>
                <a:noFill/>
              </a:ln>
              <a:solidFill>
                <a:schemeClr val="accent4">
                  <a:lumMod val="60000"/>
                  <a:lumOff val="40000"/>
                </a:schemeClr>
              </a:solidFill>
              <a:effectLst/>
              <a:latin typeface="+mj-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b="1" i="0" u="none" strike="noStrike" cap="none" normalizeH="0" baseline="0" dirty="0" smtClean="0">
              <a:ln>
                <a:noFill/>
              </a:ln>
              <a:solidFill>
                <a:schemeClr val="accent4">
                  <a:lumMod val="60000"/>
                  <a:lumOff val="40000"/>
                </a:schemeClr>
              </a:solidFill>
              <a:effectLst/>
              <a:latin typeface="+mj-lt"/>
              <a:ea typeface="Calibri" panose="020F050202020403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tab pos="457200" algn="l"/>
              </a:tabLst>
            </a:pPr>
            <a:r>
              <a:rPr kumimoji="0" lang="en-US" altLang="en-US" b="1" i="0" u="none" strike="noStrike" cap="none" normalizeH="0" baseline="0" dirty="0" smtClean="0">
                <a:ln>
                  <a:noFill/>
                </a:ln>
                <a:solidFill>
                  <a:schemeClr val="accent4">
                    <a:lumMod val="60000"/>
                    <a:lumOff val="40000"/>
                  </a:schemeClr>
                </a:solidFill>
                <a:effectLst/>
                <a:latin typeface="+mj-lt"/>
                <a:ea typeface="Calibri" panose="020F0502020204030204" pitchFamily="34" charset="0"/>
                <a:cs typeface="Arial" panose="020B0604020202020204" pitchFamily="34" charset="0"/>
              </a:rPr>
              <a:t>2.   </a:t>
            </a:r>
            <a:r>
              <a:rPr kumimoji="0" lang="en-US" altLang="en-US" b="1" i="0" u="sng" strike="noStrike" cap="none" normalizeH="0" baseline="0" dirty="0" smtClean="0">
                <a:ln>
                  <a:noFill/>
                </a:ln>
                <a:solidFill>
                  <a:schemeClr val="accent4">
                    <a:lumMod val="60000"/>
                    <a:lumOff val="40000"/>
                  </a:schemeClr>
                </a:solidFill>
                <a:effectLst/>
                <a:latin typeface="+mj-lt"/>
                <a:ea typeface="Calibri" panose="020F0502020204030204" pitchFamily="34" charset="0"/>
                <a:cs typeface="Arial" panose="020B0604020202020204" pitchFamily="34" charset="0"/>
              </a:rPr>
              <a:t>Calling functions</a:t>
            </a:r>
            <a:endParaRPr kumimoji="0" lang="en-US" altLang="en-US" b="0" i="0" u="sng"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Defining a function does not execute it. Defining the function simply names the function and specifies what to do when the function is called. </a:t>
            </a:r>
            <a:r>
              <a:rPr kumimoji="0" lang="en-US" altLang="en-US" b="1"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Calling</a:t>
            </a:r>
            <a:r>
              <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cs typeface="Arial" panose="020B0604020202020204" pitchFamily="34" charset="0"/>
              </a:rPr>
              <a:t> the function actually performs the specified actions with the indicated parameters.</a:t>
            </a:r>
            <a:endParaRPr kumimoji="0" lang="en-US" altLang="en-US" b="0" i="0" u="none" strike="noStrike" cap="none" normalizeH="0" baseline="0" dirty="0" smtClean="0">
              <a:ln>
                <a:noFill/>
              </a:ln>
              <a:solidFill>
                <a:schemeClr val="accent4">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accent4">
                  <a:lumMod val="60000"/>
                  <a:lumOff val="4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dirty="0">
              <a:solidFill>
                <a:schemeClr val="accent4">
                  <a:lumMod val="60000"/>
                  <a:lumOff val="40000"/>
                </a:schemeClr>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accent4">
                  <a:lumMod val="60000"/>
                  <a:lumOff val="4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b="0" i="0" u="none" strike="noStrike" cap="none" normalizeH="0" baseline="0" dirty="0" smtClean="0">
              <a:ln>
                <a:noFill/>
              </a:ln>
              <a:solidFill>
                <a:schemeClr val="accent4">
                  <a:lumMod val="60000"/>
                  <a:lumOff val="40000"/>
                </a:schemeClr>
              </a:solidFill>
              <a:effectLst/>
              <a:latin typeface="+mj-lt"/>
            </a:endParaRPr>
          </a:p>
        </p:txBody>
      </p:sp>
      <p:sp>
        <p:nvSpPr>
          <p:cNvPr id="5" name="Rectangle 3"/>
          <p:cNvSpPr>
            <a:spLocks noChangeArrowheads="1"/>
          </p:cNvSpPr>
          <p:nvPr/>
        </p:nvSpPr>
        <p:spPr bwMode="auto">
          <a:xfrm>
            <a:off x="4752782" y="3266883"/>
            <a:ext cx="2693045" cy="104644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 multiply</a:t>
            </a: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x</a:t>
            </a: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y</a:t>
            </a: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x </a:t>
            </a:r>
            <a:r>
              <a:rPr kumimoji="0" lang="en-US" altLang="en-US" sz="16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y</a:t>
            </a: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4752781" y="5809187"/>
            <a:ext cx="2693046"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solidFill>
                  <a:srgbClr val="0077AA"/>
                </a:solidFill>
                <a:latin typeface="Consolas" panose="020B0609020204030204" pitchFamily="49" charset="0"/>
                <a:cs typeface="Consolas" panose="020B0609020204030204" pitchFamily="49" charset="0"/>
              </a:rPr>
              <a:t>Multiply(5,6);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//Output would be</a:t>
            </a:r>
            <a:r>
              <a:rPr lang="en-US" altLang="en-US" dirty="0">
                <a:solidFill>
                  <a:srgbClr val="0077AA"/>
                </a:solidFill>
                <a:latin typeface="Consolas" panose="020B0609020204030204" pitchFamily="49" charset="0"/>
                <a:cs typeface="Consolas" panose="020B0609020204030204" pitchFamily="49" charset="0"/>
              </a:rPr>
              <a:t> </a:t>
            </a:r>
            <a:r>
              <a:rPr kumimoji="0" lang="en-US" altLang="en-US" b="0" i="0" u="none" strike="noStrike" cap="none" normalizeH="0" dirty="0" smtClean="0">
                <a:ln>
                  <a:noFill/>
                </a:ln>
                <a:solidFill>
                  <a:srgbClr val="0077AA"/>
                </a:solidFill>
                <a:effectLst/>
                <a:latin typeface="Consolas" panose="020B0609020204030204" pitchFamily="49" charset="0"/>
                <a:cs typeface="Consolas" panose="020B0609020204030204" pitchFamily="49" charset="0"/>
              </a:rPr>
              <a:t>30</a:t>
            </a:r>
          </a:p>
        </p:txBody>
      </p:sp>
    </p:spTree>
    <p:extLst>
      <p:ext uri="{BB962C8B-B14F-4D97-AF65-F5344CB8AC3E}">
        <p14:creationId xmlns:p14="http://schemas.microsoft.com/office/powerpoint/2010/main" val="2632377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6001" y="109027"/>
            <a:ext cx="5094514"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FUNCTIONS</a:t>
            </a:r>
            <a:endParaRPr lang="en-US" sz="6000" b="1" dirty="0">
              <a:solidFill>
                <a:schemeClr val="accent6">
                  <a:lumMod val="60000"/>
                  <a:lumOff val="40000"/>
                </a:schemeClr>
              </a:solidFill>
            </a:endParaRPr>
          </a:p>
        </p:txBody>
      </p:sp>
      <p:sp>
        <p:nvSpPr>
          <p:cNvPr id="3" name="Rectangle 2"/>
          <p:cNvSpPr/>
          <p:nvPr/>
        </p:nvSpPr>
        <p:spPr>
          <a:xfrm>
            <a:off x="856343" y="1510996"/>
            <a:ext cx="10580914" cy="2616101"/>
          </a:xfrm>
          <a:prstGeom prst="rect">
            <a:avLst/>
          </a:prstGeom>
        </p:spPr>
        <p:txBody>
          <a:bodyPr wrap="square">
            <a:spAutoFit/>
          </a:bodyPr>
          <a:lstStyle/>
          <a:p>
            <a:pPr marR="0" lvl="0">
              <a:spcBef>
                <a:spcPts val="0"/>
              </a:spcBef>
              <a:spcAft>
                <a:spcPts val="0"/>
              </a:spcAft>
            </a:pPr>
            <a:r>
              <a:rPr lang="en-US" sz="2000" b="1" spc="-5" dirty="0" smtClean="0">
                <a:solidFill>
                  <a:schemeClr val="accent4">
                    <a:lumMod val="60000"/>
                    <a:lumOff val="40000"/>
                  </a:schemeClr>
                </a:solidFill>
                <a:latin typeface="+mj-lt"/>
                <a:ea typeface="Times New Roman" panose="02020603050405020304" pitchFamily="18" charset="0"/>
              </a:rPr>
              <a:t>3.  </a:t>
            </a:r>
            <a:r>
              <a:rPr lang="en-US" sz="2400" b="1" u="sng" spc="-5" dirty="0" smtClean="0">
                <a:solidFill>
                  <a:schemeClr val="accent4">
                    <a:lumMod val="60000"/>
                    <a:lumOff val="40000"/>
                  </a:schemeClr>
                </a:solidFill>
                <a:latin typeface="+mj-lt"/>
                <a:ea typeface="Times New Roman" panose="02020603050405020304" pitchFamily="18" charset="0"/>
              </a:rPr>
              <a:t>Function </a:t>
            </a:r>
            <a:r>
              <a:rPr lang="en-US" sz="2400" b="1" u="sng" spc="-5" dirty="0">
                <a:solidFill>
                  <a:schemeClr val="accent4">
                    <a:lumMod val="60000"/>
                    <a:lumOff val="40000"/>
                  </a:schemeClr>
                </a:solidFill>
                <a:latin typeface="+mj-lt"/>
                <a:ea typeface="Times New Roman" panose="02020603050405020304" pitchFamily="18" charset="0"/>
              </a:rPr>
              <a:t>Scope</a:t>
            </a:r>
            <a:endParaRPr lang="en-US" sz="2000" b="1" u="sng" dirty="0" smtClean="0">
              <a:solidFill>
                <a:schemeClr val="accent4">
                  <a:lumMod val="60000"/>
                  <a:lumOff val="40000"/>
                </a:schemeClr>
              </a:solidFill>
              <a:effectLst/>
              <a:latin typeface="+mj-lt"/>
              <a:ea typeface="Times New Roman" panose="02020603050405020304" pitchFamily="18" charset="0"/>
            </a:endParaRPr>
          </a:p>
          <a:p>
            <a:pPr marL="457200" marR="0">
              <a:spcBef>
                <a:spcPts val="0"/>
              </a:spcBef>
              <a:spcAft>
                <a:spcPts val="0"/>
              </a:spcAft>
            </a:pPr>
            <a:r>
              <a:rPr lang="en-US" sz="2000" b="1" spc="-5" dirty="0">
                <a:solidFill>
                  <a:schemeClr val="accent4">
                    <a:lumMod val="60000"/>
                    <a:lumOff val="40000"/>
                  </a:schemeClr>
                </a:solidFill>
                <a:latin typeface="+mj-lt"/>
                <a:ea typeface="Times New Roman" panose="02020603050405020304" pitchFamily="18" charset="0"/>
              </a:rPr>
              <a:t> </a:t>
            </a:r>
            <a:endParaRPr lang="en-US" sz="2000" b="1" dirty="0" smtClean="0">
              <a:solidFill>
                <a:schemeClr val="accent4">
                  <a:lumMod val="60000"/>
                  <a:lumOff val="40000"/>
                </a:schemeClr>
              </a:solidFill>
              <a:effectLst/>
              <a:latin typeface="+mj-lt"/>
              <a:ea typeface="Times New Roman" panose="02020603050405020304" pitchFamily="18" charset="0"/>
            </a:endParaRPr>
          </a:p>
          <a:p>
            <a:pPr>
              <a:spcAft>
                <a:spcPts val="1800"/>
              </a:spcAft>
            </a:pPr>
            <a:r>
              <a:rPr lang="en-US" sz="2000" spc="-5" dirty="0">
                <a:solidFill>
                  <a:schemeClr val="accent4">
                    <a:lumMod val="60000"/>
                    <a:lumOff val="40000"/>
                  </a:schemeClr>
                </a:solidFill>
                <a:latin typeface="+mj-lt"/>
                <a:ea typeface="Times New Roman" panose="02020603050405020304" pitchFamily="18" charset="0"/>
                <a:cs typeface="Arial" panose="020B0604020202020204" pitchFamily="34" charset="0"/>
              </a:rPr>
              <a:t>Variables defined inside a function cannot be accessed from anywhere outside the function, because the variable is defined only in the scope of the function. However, a function can access all variables and functions defined inside the scope in which it is defined. In other words, a function defined in the global scope can access all variables defined in the global scope. A function defined inside another function can also access all variables defined in its parent function and any other variable to which the parent function has access.</a:t>
            </a:r>
            <a:endParaRPr lang="en-US" sz="2000" dirty="0">
              <a:solidFill>
                <a:schemeClr val="accent4">
                  <a:lumMod val="60000"/>
                  <a:lumOff val="40000"/>
                </a:schemeClr>
              </a:solidFill>
              <a:latin typeface="+mj-lt"/>
              <a:ea typeface="Times New Roman" panose="02020603050405020304" pitchFamily="18" charset="0"/>
            </a:endParaRPr>
          </a:p>
        </p:txBody>
      </p:sp>
    </p:spTree>
    <p:extLst>
      <p:ext uri="{BB962C8B-B14F-4D97-AF65-F5344CB8AC3E}">
        <p14:creationId xmlns:p14="http://schemas.microsoft.com/office/powerpoint/2010/main" val="681755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380" t="23326" r="9380" b="7376"/>
          <a:stretch/>
        </p:blipFill>
        <p:spPr>
          <a:xfrm>
            <a:off x="1074058" y="1306285"/>
            <a:ext cx="10000342" cy="4795903"/>
          </a:xfrm>
          <a:prstGeom prst="rect">
            <a:avLst/>
          </a:prstGeom>
        </p:spPr>
      </p:pic>
      <p:sp>
        <p:nvSpPr>
          <p:cNvPr id="3" name="TextBox 2"/>
          <p:cNvSpPr txBox="1"/>
          <p:nvPr/>
        </p:nvSpPr>
        <p:spPr>
          <a:xfrm>
            <a:off x="493486" y="72571"/>
            <a:ext cx="11161486"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THE DOCUMENT OBJECT MODEL</a:t>
            </a:r>
            <a:endParaRPr lang="en-US" sz="6000" b="1" dirty="0">
              <a:solidFill>
                <a:schemeClr val="accent6">
                  <a:lumMod val="60000"/>
                  <a:lumOff val="40000"/>
                </a:schemeClr>
              </a:solidFill>
            </a:endParaRPr>
          </a:p>
        </p:txBody>
      </p:sp>
    </p:spTree>
    <p:extLst>
      <p:ext uri="{BB962C8B-B14F-4D97-AF65-F5344CB8AC3E}">
        <p14:creationId xmlns:p14="http://schemas.microsoft.com/office/powerpoint/2010/main" val="65959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8301" y="1336431"/>
            <a:ext cx="11282289" cy="4585871"/>
          </a:xfrm>
          <a:prstGeom prst="rect">
            <a:avLst/>
          </a:prstGeom>
          <a:noFill/>
        </p:spPr>
        <p:txBody>
          <a:bodyPr wrap="square" rtlCol="0">
            <a:spAutoFit/>
          </a:bodyPr>
          <a:lstStyle/>
          <a:p>
            <a:pPr algn="ctr"/>
            <a:r>
              <a:rPr lang="en-IN" sz="2800" b="1" dirty="0">
                <a:solidFill>
                  <a:schemeClr val="accent6">
                    <a:lumMod val="60000"/>
                    <a:lumOff val="40000"/>
                  </a:schemeClr>
                </a:solidFill>
              </a:rPr>
              <a:t>JavaScript is a scripting language that enables you to create dynamically updating content, control multimedia, animate images, and pretty much everything else. (Okay, not everything, but it is amazing what you can achieve with a few lines of JavaScript code</a:t>
            </a:r>
            <a:r>
              <a:rPr lang="en-IN" sz="2800" b="1" dirty="0" smtClean="0">
                <a:solidFill>
                  <a:schemeClr val="accent6">
                    <a:lumMod val="60000"/>
                    <a:lumOff val="40000"/>
                  </a:schemeClr>
                </a:solidFill>
              </a:rPr>
              <a:t>.)</a:t>
            </a:r>
          </a:p>
          <a:p>
            <a:pPr algn="ctr"/>
            <a:endParaRPr lang="en-IN" sz="2800" b="1" dirty="0" smtClean="0">
              <a:solidFill>
                <a:schemeClr val="accent6">
                  <a:lumMod val="60000"/>
                  <a:lumOff val="40000"/>
                </a:schemeClr>
              </a:solidFill>
            </a:endParaRPr>
          </a:p>
          <a:p>
            <a:pPr algn="ctr"/>
            <a:endParaRPr lang="en-IN" sz="2800" b="1" dirty="0">
              <a:solidFill>
                <a:schemeClr val="accent6">
                  <a:lumMod val="60000"/>
                  <a:lumOff val="40000"/>
                </a:schemeClr>
              </a:solidFill>
            </a:endParaRPr>
          </a:p>
          <a:p>
            <a:pPr algn="ctr"/>
            <a:endParaRPr lang="en-IN" sz="2800" b="1" dirty="0">
              <a:solidFill>
                <a:schemeClr val="accent6">
                  <a:lumMod val="60000"/>
                  <a:lumOff val="40000"/>
                </a:schemeClr>
              </a:solidFill>
            </a:endParaRPr>
          </a:p>
          <a:p>
            <a:pPr algn="ctr"/>
            <a:r>
              <a:rPr lang="en-IN" sz="4800" b="1" dirty="0" smtClean="0">
                <a:solidFill>
                  <a:srgbClr val="FFC000"/>
                </a:solidFill>
              </a:rPr>
              <a:t>Too hard to grab…..huh?!</a:t>
            </a:r>
          </a:p>
          <a:p>
            <a:pPr algn="ctr"/>
            <a:r>
              <a:rPr lang="en-IN" sz="4800" b="1" dirty="0" smtClean="0">
                <a:solidFill>
                  <a:srgbClr val="FFC000"/>
                </a:solidFill>
              </a:rPr>
              <a:t>Let’s take some help from an example.</a:t>
            </a:r>
            <a:endParaRPr lang="en-IN" sz="4800" b="1" dirty="0">
              <a:solidFill>
                <a:srgbClr val="FFC000"/>
              </a:solidFill>
            </a:endParaRPr>
          </a:p>
        </p:txBody>
      </p:sp>
    </p:spTree>
    <p:extLst>
      <p:ext uri="{BB962C8B-B14F-4D97-AF65-F5344CB8AC3E}">
        <p14:creationId xmlns:p14="http://schemas.microsoft.com/office/powerpoint/2010/main" val="2536377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977" t="35902" r="12555" b="23289"/>
          <a:stretch/>
        </p:blipFill>
        <p:spPr>
          <a:xfrm>
            <a:off x="1190171" y="1988457"/>
            <a:ext cx="9978063" cy="3033485"/>
          </a:xfrm>
          <a:prstGeom prst="rect">
            <a:avLst/>
          </a:prstGeom>
        </p:spPr>
      </p:pic>
      <p:sp>
        <p:nvSpPr>
          <p:cNvPr id="3" name="TextBox 2"/>
          <p:cNvSpPr txBox="1"/>
          <p:nvPr/>
        </p:nvSpPr>
        <p:spPr>
          <a:xfrm>
            <a:off x="1955544" y="188687"/>
            <a:ext cx="8447315"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DOM MANIPULATION</a:t>
            </a:r>
            <a:endParaRPr lang="en-US" sz="6000" b="1" dirty="0">
              <a:solidFill>
                <a:schemeClr val="accent6">
                  <a:lumMod val="60000"/>
                  <a:lumOff val="40000"/>
                </a:schemeClr>
              </a:solidFill>
            </a:endParaRPr>
          </a:p>
        </p:txBody>
      </p:sp>
    </p:spTree>
    <p:extLst>
      <p:ext uri="{BB962C8B-B14F-4D97-AF65-F5344CB8AC3E}">
        <p14:creationId xmlns:p14="http://schemas.microsoft.com/office/powerpoint/2010/main" val="202683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245" t="23070" r="13276" b="7888"/>
          <a:stretch/>
        </p:blipFill>
        <p:spPr>
          <a:xfrm>
            <a:off x="1403516" y="1422400"/>
            <a:ext cx="9551369" cy="4847771"/>
          </a:xfrm>
          <a:prstGeom prst="rect">
            <a:avLst/>
          </a:prstGeom>
        </p:spPr>
      </p:pic>
      <p:sp>
        <p:nvSpPr>
          <p:cNvPr id="4" name="TextBox 3"/>
          <p:cNvSpPr txBox="1"/>
          <p:nvPr/>
        </p:nvSpPr>
        <p:spPr>
          <a:xfrm>
            <a:off x="1955544" y="188687"/>
            <a:ext cx="8447315" cy="1015663"/>
          </a:xfrm>
          <a:prstGeom prst="rect">
            <a:avLst/>
          </a:prstGeom>
          <a:noFill/>
        </p:spPr>
        <p:txBody>
          <a:bodyPr wrap="square" rtlCol="0">
            <a:spAutoFit/>
          </a:bodyPr>
          <a:lstStyle/>
          <a:p>
            <a:pPr algn="ctr"/>
            <a:r>
              <a:rPr lang="en-US" sz="6000" b="1" dirty="0" smtClean="0">
                <a:solidFill>
                  <a:schemeClr val="accent6">
                    <a:lumMod val="60000"/>
                    <a:lumOff val="40000"/>
                  </a:schemeClr>
                </a:solidFill>
              </a:rPr>
              <a:t>EVENTS</a:t>
            </a:r>
            <a:endParaRPr lang="en-US" sz="6000" b="1" dirty="0">
              <a:solidFill>
                <a:schemeClr val="accent6">
                  <a:lumMod val="60000"/>
                  <a:lumOff val="40000"/>
                </a:schemeClr>
              </a:solidFill>
            </a:endParaRPr>
          </a:p>
        </p:txBody>
      </p:sp>
    </p:spTree>
    <p:extLst>
      <p:ext uri="{BB962C8B-B14F-4D97-AF65-F5344CB8AC3E}">
        <p14:creationId xmlns:p14="http://schemas.microsoft.com/office/powerpoint/2010/main" val="491861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256" t="23326" r="9668" b="8403"/>
          <a:stretch/>
        </p:blipFill>
        <p:spPr>
          <a:xfrm>
            <a:off x="714572" y="1306285"/>
            <a:ext cx="10929257" cy="5305077"/>
          </a:xfrm>
          <a:prstGeom prst="rect">
            <a:avLst/>
          </a:prstGeom>
        </p:spPr>
      </p:pic>
      <p:sp>
        <p:nvSpPr>
          <p:cNvPr id="3" name="TextBox 2"/>
          <p:cNvSpPr txBox="1"/>
          <p:nvPr/>
        </p:nvSpPr>
        <p:spPr>
          <a:xfrm>
            <a:off x="1137427" y="217715"/>
            <a:ext cx="10083545" cy="923330"/>
          </a:xfrm>
          <a:prstGeom prst="rect">
            <a:avLst/>
          </a:prstGeom>
          <a:noFill/>
        </p:spPr>
        <p:txBody>
          <a:bodyPr wrap="square" rtlCol="0">
            <a:spAutoFit/>
          </a:bodyPr>
          <a:lstStyle/>
          <a:p>
            <a:pPr algn="ctr"/>
            <a:r>
              <a:rPr lang="en-US" sz="5400" b="1" dirty="0" smtClean="0">
                <a:solidFill>
                  <a:schemeClr val="accent6">
                    <a:lumMod val="60000"/>
                    <a:lumOff val="40000"/>
                  </a:schemeClr>
                </a:solidFill>
              </a:rPr>
              <a:t>EVENTS AND THEIR PROCESSING</a:t>
            </a:r>
            <a:endParaRPr lang="en-US" sz="5400" b="1" dirty="0">
              <a:solidFill>
                <a:schemeClr val="accent6">
                  <a:lumMod val="60000"/>
                  <a:lumOff val="40000"/>
                </a:schemeClr>
              </a:solidFill>
            </a:endParaRPr>
          </a:p>
        </p:txBody>
      </p:sp>
    </p:spTree>
    <p:extLst>
      <p:ext uri="{BB962C8B-B14F-4D97-AF65-F5344CB8AC3E}">
        <p14:creationId xmlns:p14="http://schemas.microsoft.com/office/powerpoint/2010/main" val="395967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344" y="2409375"/>
            <a:ext cx="8447315" cy="1938992"/>
          </a:xfrm>
          <a:prstGeom prst="rect">
            <a:avLst/>
          </a:prstGeom>
          <a:noFill/>
        </p:spPr>
        <p:txBody>
          <a:bodyPr wrap="square" rtlCol="0">
            <a:spAutoFit/>
          </a:bodyPr>
          <a:lstStyle/>
          <a:p>
            <a:pPr algn="ctr"/>
            <a:r>
              <a:rPr lang="en-US" sz="6000" b="1" dirty="0" smtClean="0">
                <a:solidFill>
                  <a:schemeClr val="accent6">
                    <a:lumMod val="60000"/>
                    <a:lumOff val="40000"/>
                  </a:schemeClr>
                </a:solidFill>
              </a:rPr>
              <a:t>SEE YOU NEXT TIME</a:t>
            </a:r>
          </a:p>
          <a:p>
            <a:pPr algn="ctr"/>
            <a:r>
              <a:rPr lang="en-US" sz="6000" b="1" dirty="0" smtClean="0">
                <a:solidFill>
                  <a:schemeClr val="accent6">
                    <a:lumMod val="60000"/>
                    <a:lumOff val="40000"/>
                  </a:schemeClr>
                </a:solidFill>
                <a:sym typeface="Wingdings" panose="05000000000000000000" pitchFamily="2" charset="2"/>
              </a:rPr>
              <a:t></a:t>
            </a:r>
            <a:endParaRPr lang="en-US" sz="6000" b="1" dirty="0">
              <a:solidFill>
                <a:schemeClr val="accent6">
                  <a:lumMod val="60000"/>
                  <a:lumOff val="40000"/>
                </a:schemeClr>
              </a:solidFill>
            </a:endParaRPr>
          </a:p>
        </p:txBody>
      </p:sp>
    </p:spTree>
    <p:extLst>
      <p:ext uri="{BB962C8B-B14F-4D97-AF65-F5344CB8AC3E}">
        <p14:creationId xmlns:p14="http://schemas.microsoft.com/office/powerpoint/2010/main" val="362394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6" y="186239"/>
            <a:ext cx="5157787" cy="823912"/>
          </a:xfrm>
        </p:spPr>
        <p:txBody>
          <a:bodyPr>
            <a:normAutofit/>
          </a:bodyPr>
          <a:lstStyle/>
          <a:p>
            <a:pPr algn="ctr"/>
            <a:r>
              <a:rPr lang="en-US" sz="3200" u="sng" dirty="0" smtClean="0">
                <a:solidFill>
                  <a:schemeClr val="accent6">
                    <a:lumMod val="60000"/>
                    <a:lumOff val="40000"/>
                  </a:schemeClr>
                </a:solidFill>
              </a:rPr>
              <a:t>HTML CODE SNIPPET</a:t>
            </a:r>
            <a:endParaRPr lang="en-US" sz="3200" u="sng" dirty="0">
              <a:solidFill>
                <a:schemeClr val="accent6">
                  <a:lumMod val="60000"/>
                  <a:lumOff val="40000"/>
                </a:schemeClr>
              </a:solidFill>
            </a:endParaRPr>
          </a:p>
        </p:txBody>
      </p:sp>
      <p:sp>
        <p:nvSpPr>
          <p:cNvPr id="5" name="Text Placeholder 4"/>
          <p:cNvSpPr>
            <a:spLocks noGrp="1"/>
          </p:cNvSpPr>
          <p:nvPr>
            <p:ph type="body" sz="quarter" idx="3"/>
          </p:nvPr>
        </p:nvSpPr>
        <p:spPr>
          <a:xfrm>
            <a:off x="6172200" y="186239"/>
            <a:ext cx="5183188" cy="823912"/>
          </a:xfrm>
        </p:spPr>
        <p:txBody>
          <a:bodyPr>
            <a:normAutofit/>
          </a:bodyPr>
          <a:lstStyle/>
          <a:p>
            <a:pPr algn="ctr"/>
            <a:r>
              <a:rPr lang="en-US" sz="3200" u="sng" dirty="0" smtClean="0">
                <a:solidFill>
                  <a:schemeClr val="accent6">
                    <a:lumMod val="60000"/>
                    <a:lumOff val="40000"/>
                  </a:schemeClr>
                </a:solidFill>
              </a:rPr>
              <a:t>STYLING OUR PARAGRAPH</a:t>
            </a:r>
            <a:endParaRPr lang="en-US" sz="3200" u="sng" dirty="0">
              <a:solidFill>
                <a:schemeClr val="accent6">
                  <a:lumMod val="60000"/>
                  <a:lumOff val="40000"/>
                </a:schemeClr>
              </a:solidFill>
            </a:endParaRPr>
          </a:p>
        </p:txBody>
      </p:sp>
      <p:sp>
        <p:nvSpPr>
          <p:cNvPr id="7" name="Rectangle 1"/>
          <p:cNvSpPr>
            <a:spLocks noGrp="1" noChangeArrowheads="1"/>
          </p:cNvSpPr>
          <p:nvPr>
            <p:ph sz="half" idx="2"/>
          </p:nvPr>
        </p:nvSpPr>
        <p:spPr bwMode="auto">
          <a:xfrm>
            <a:off x="455221" y="2815176"/>
            <a:ext cx="4773221"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p</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Player 1: Chris</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&lt;/</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p</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&gt;</a:t>
            </a:r>
            <a:r>
              <a:rPr kumimoji="0" lang="en-US" altLang="en-US" sz="3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https://mdn.mozillademos.org/files/13422/just-ht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475" y="5712995"/>
            <a:ext cx="2570712" cy="66648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Grp="1" noChangeArrowheads="1"/>
          </p:cNvSpPr>
          <p:nvPr>
            <p:ph sz="quarter" idx="4"/>
          </p:nvPr>
        </p:nvSpPr>
        <p:spPr bwMode="auto">
          <a:xfrm>
            <a:off x="6041093" y="1522514"/>
            <a:ext cx="5445401" cy="369331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 </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font-family</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67F59"/>
                </a:solidFill>
                <a:effectLst/>
                <a:latin typeface="Consolas" panose="020B0609020204030204" pitchFamily="49" charset="0"/>
                <a:cs typeface="Consolas" panose="020B0609020204030204" pitchFamily="49" charset="0"/>
              </a:rPr>
              <a:t>helvetica</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A67F59"/>
                </a:solidFill>
                <a:effectLst/>
                <a:latin typeface="Consolas" panose="020B0609020204030204" pitchFamily="49" charset="0"/>
                <a:cs typeface="Consolas" panose="020B0609020204030204" pitchFamily="49" charset="0"/>
              </a:rPr>
              <a:t>neue</a:t>
            </a:r>
            <a:r>
              <a:rPr lang="en-US" altLang="en-US" sz="1800" dirty="0" smtClean="0">
                <a:solidFill>
                  <a:srgbClr val="A67F59"/>
                </a:solidFill>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letter-spacing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text-transform</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uppercase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text-align</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center</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border</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 solid </a:t>
            </a:r>
            <a:r>
              <a:rPr kumimoji="0" lang="en-US" altLang="en-US" sz="1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rgba</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200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0.6</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background</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rgba</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200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0.3</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color</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rgba</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200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0.6</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box-shadow</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 </a:t>
            </a:r>
            <a:r>
              <a:rPr kumimoji="0" lang="en-US" altLang="en-US" sz="1800" b="0" i="0" u="none" strike="noStrike" cap="none" normalizeH="0" baseline="0" dirty="0" err="1" smtClean="0">
                <a:ln>
                  <a:noFill/>
                </a:ln>
                <a:solidFill>
                  <a:srgbClr val="990055"/>
                </a:solidFill>
                <a:effectLst/>
                <a:latin typeface="Consolas" panose="020B0609020204030204" pitchFamily="49" charset="0"/>
                <a:cs typeface="Consolas" panose="020B0609020204030204" pitchFamily="49" charset="0"/>
              </a:rPr>
              <a:t>1</a:t>
            </a:r>
            <a:r>
              <a:rPr kumimoji="0" lang="en-US" altLang="en-US" sz="18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px</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 </a:t>
            </a:r>
            <a:r>
              <a:rPr kumimoji="0" lang="en-US" altLang="en-US" sz="18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rgba</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200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0.4</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border-radius</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padding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3</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 </a:t>
            </a: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10</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display</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inline-block</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cursor</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pointer</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1030" name="Picture 6" descr="https://mdn.mozillademos.org/files/13424/html-and-c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543" y="5728196"/>
            <a:ext cx="2596499" cy="66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13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solidFill>
                  <a:schemeClr val="accent6">
                    <a:lumMod val="60000"/>
                    <a:lumOff val="40000"/>
                  </a:schemeClr>
                </a:solidFill>
              </a:rPr>
              <a:t>Bringing things into action…..</a:t>
            </a:r>
            <a:endParaRPr lang="en-US" sz="6000" b="1" dirty="0">
              <a:solidFill>
                <a:schemeClr val="accent6">
                  <a:lumMod val="60000"/>
                  <a:lumOff val="40000"/>
                </a:schemeClr>
              </a:solidFill>
            </a:endParaRPr>
          </a:p>
        </p:txBody>
      </p:sp>
      <p:sp>
        <p:nvSpPr>
          <p:cNvPr id="4" name="Rectangle 1"/>
          <p:cNvSpPr>
            <a:spLocks noGrp="1" noChangeArrowheads="1"/>
          </p:cNvSpPr>
          <p:nvPr>
            <p:ph idx="1"/>
          </p:nvPr>
        </p:nvSpPr>
        <p:spPr bwMode="auto">
          <a:xfrm>
            <a:off x="1123485" y="2314744"/>
            <a:ext cx="9945030" cy="258532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const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para </a:t>
            </a:r>
            <a:r>
              <a:rPr kumimoji="0" lang="en-US" altLang="en-US" sz="3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document</a:t>
            </a:r>
            <a:r>
              <a:rPr kumimoji="0" lang="en-US" altLang="en-US" sz="3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querySelector</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a:t>
            </a:r>
            <a:r>
              <a:rPr kumimoji="0" lang="en-US" altLang="en-US" sz="3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addEventListener</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'click'</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updateName</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err="1" smtClean="0">
                <a:ln>
                  <a:noFill/>
                </a:ln>
                <a:solidFill>
                  <a:srgbClr val="DD4A68"/>
                </a:solidFill>
                <a:effectLst/>
                <a:latin typeface="Consolas" panose="020B0609020204030204" pitchFamily="49" charset="0"/>
                <a:cs typeface="Consolas" panose="020B0609020204030204" pitchFamily="49" charset="0"/>
              </a:rPr>
              <a:t>updateName</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name </a:t>
            </a:r>
            <a:r>
              <a:rPr kumimoji="0" lang="en-US" altLang="en-US" sz="3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prompt</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'Enter a new name'</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para</a:t>
            </a:r>
            <a:r>
              <a:rPr kumimoji="0" lang="en-US" altLang="en-US" sz="3200" b="0" i="0" u="none" strike="noStrike" cap="none" normalizeH="0" baseline="0" dirty="0" err="1"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textContent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'Player 1: '</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name</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32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32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40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639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solidFill>
                  <a:schemeClr val="accent6">
                    <a:lumMod val="60000"/>
                    <a:lumOff val="40000"/>
                  </a:schemeClr>
                </a:solidFill>
              </a:rPr>
              <a:t>VARIABLES AND DATA-TYPES</a:t>
            </a:r>
            <a:endParaRPr lang="en-US" sz="6000" b="1" u="sng" dirty="0">
              <a:solidFill>
                <a:schemeClr val="accent6">
                  <a:lumMod val="60000"/>
                  <a:lumOff val="40000"/>
                </a:schemeClr>
              </a:solidFill>
            </a:endParaRPr>
          </a:p>
        </p:txBody>
      </p:sp>
      <p:sp>
        <p:nvSpPr>
          <p:cNvPr id="9" name="Rectangle 6"/>
          <p:cNvSpPr>
            <a:spLocks noChangeArrowheads="1"/>
          </p:cNvSpPr>
          <p:nvPr/>
        </p:nvSpPr>
        <p:spPr bwMode="auto">
          <a:xfrm>
            <a:off x="1533378" y="2658535"/>
            <a:ext cx="3024554"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myVariable</a:t>
            </a:r>
            <a:r>
              <a:rPr kumimoji="0" lang="en-US" alt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838200" y="1690688"/>
            <a:ext cx="10515600" cy="707886"/>
          </a:xfrm>
          <a:prstGeom prst="rect">
            <a:avLst/>
          </a:prstGeom>
          <a:noFill/>
        </p:spPr>
        <p:txBody>
          <a:bodyPr wrap="square" rtlCol="0">
            <a:spAutoFit/>
          </a:bodyPr>
          <a:lstStyle/>
          <a:p>
            <a:r>
              <a:rPr lang="en-IN" sz="2000" dirty="0" smtClean="0">
                <a:solidFill>
                  <a:schemeClr val="accent4">
                    <a:lumMod val="40000"/>
                    <a:lumOff val="60000"/>
                  </a:schemeClr>
                </a:solidFill>
              </a:rPr>
              <a:t>Variables are containers that you can store values in. You start by declaring a variable with the </a:t>
            </a:r>
            <a:r>
              <a:rPr lang="en-IN" sz="2000" dirty="0" err="1" smtClean="0">
                <a:solidFill>
                  <a:schemeClr val="accent4">
                    <a:lumMod val="40000"/>
                    <a:lumOff val="60000"/>
                  </a:schemeClr>
                </a:solidFill>
              </a:rPr>
              <a:t>var</a:t>
            </a:r>
            <a:r>
              <a:rPr lang="en-IN" sz="2000" dirty="0" smtClean="0">
                <a:solidFill>
                  <a:schemeClr val="accent4">
                    <a:lumMod val="40000"/>
                    <a:lumOff val="60000"/>
                  </a:schemeClr>
                </a:solidFill>
              </a:rPr>
              <a:t> keyword, followed by the name by which you want to call it with. </a:t>
            </a:r>
            <a:endParaRPr lang="en-US" sz="2800" b="1" u="sng" dirty="0">
              <a:solidFill>
                <a:schemeClr val="accent4">
                  <a:lumMod val="40000"/>
                  <a:lumOff val="60000"/>
                </a:schemeClr>
              </a:solidFill>
            </a:endParaRPr>
          </a:p>
        </p:txBody>
      </p:sp>
      <p:sp>
        <p:nvSpPr>
          <p:cNvPr id="11" name="Rectangle 7"/>
          <p:cNvSpPr>
            <a:spLocks noChangeArrowheads="1"/>
          </p:cNvSpPr>
          <p:nvPr/>
        </p:nvSpPr>
        <p:spPr bwMode="auto">
          <a:xfrm>
            <a:off x="1533378" y="4154281"/>
            <a:ext cx="3719732"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myVariable</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'Bob'</a:t>
            </a:r>
            <a:r>
              <a:rPr kumimoji="0" lang="en-US" altLang="en-US" sz="2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8"/>
          <p:cNvSpPr>
            <a:spLocks noChangeArrowheads="1"/>
          </p:cNvSpPr>
          <p:nvPr/>
        </p:nvSpPr>
        <p:spPr bwMode="auto">
          <a:xfrm>
            <a:off x="1533378" y="5487997"/>
            <a:ext cx="3385542" cy="7386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var</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myVariable</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'Bob';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myVariable</a:t>
            </a:r>
            <a:r>
              <a:rPr kumimoji="0" lang="en-US" altLang="en-US" sz="20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'Steve';</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
        <p:nvSpPr>
          <p:cNvPr id="13" name="TextBox 12"/>
          <p:cNvSpPr txBox="1"/>
          <p:nvPr/>
        </p:nvSpPr>
        <p:spPr>
          <a:xfrm>
            <a:off x="838200" y="3463433"/>
            <a:ext cx="10515600" cy="400110"/>
          </a:xfrm>
          <a:prstGeom prst="rect">
            <a:avLst/>
          </a:prstGeom>
          <a:noFill/>
        </p:spPr>
        <p:txBody>
          <a:bodyPr wrap="square" rtlCol="0">
            <a:spAutoFit/>
          </a:bodyPr>
          <a:lstStyle/>
          <a:p>
            <a:r>
              <a:rPr lang="en-US" sz="2000" dirty="0" smtClean="0">
                <a:solidFill>
                  <a:schemeClr val="accent4">
                    <a:lumMod val="40000"/>
                    <a:lumOff val="60000"/>
                  </a:schemeClr>
                </a:solidFill>
              </a:rPr>
              <a:t>You can declare the variable as well as initialize it with some value in the same line</a:t>
            </a:r>
            <a:endParaRPr lang="en-US" sz="2000" dirty="0">
              <a:solidFill>
                <a:schemeClr val="accent4">
                  <a:lumMod val="40000"/>
                  <a:lumOff val="60000"/>
                </a:schemeClr>
              </a:solidFill>
            </a:endParaRPr>
          </a:p>
        </p:txBody>
      </p:sp>
      <p:sp>
        <p:nvSpPr>
          <p:cNvPr id="14" name="TextBox 13"/>
          <p:cNvSpPr txBox="1"/>
          <p:nvPr/>
        </p:nvSpPr>
        <p:spPr>
          <a:xfrm>
            <a:off x="838200" y="4766372"/>
            <a:ext cx="10515600" cy="400110"/>
          </a:xfrm>
          <a:prstGeom prst="rect">
            <a:avLst/>
          </a:prstGeom>
          <a:noFill/>
        </p:spPr>
        <p:txBody>
          <a:bodyPr wrap="square" rtlCol="0">
            <a:spAutoFit/>
          </a:bodyPr>
          <a:lstStyle/>
          <a:p>
            <a:r>
              <a:rPr lang="en-IN" sz="2000" dirty="0">
                <a:solidFill>
                  <a:schemeClr val="accent4">
                    <a:lumMod val="40000"/>
                    <a:lumOff val="60000"/>
                  </a:schemeClr>
                </a:solidFill>
              </a:rPr>
              <a:t>After giving a variable a value, you can later choose to change it:</a:t>
            </a:r>
            <a:endParaRPr lang="en-US" sz="2400" dirty="0">
              <a:solidFill>
                <a:schemeClr val="accent4">
                  <a:lumMod val="40000"/>
                  <a:lumOff val="60000"/>
                </a:schemeClr>
              </a:solidFill>
            </a:endParaRPr>
          </a:p>
        </p:txBody>
      </p:sp>
    </p:spTree>
    <p:extLst>
      <p:ext uri="{BB962C8B-B14F-4D97-AF65-F5344CB8AC3E}">
        <p14:creationId xmlns:p14="http://schemas.microsoft.com/office/powerpoint/2010/main" val="29546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714518"/>
              </p:ext>
            </p:extLst>
          </p:nvPr>
        </p:nvGraphicFramePr>
        <p:xfrm>
          <a:off x="1200330" y="190868"/>
          <a:ext cx="10283484" cy="6400432"/>
        </p:xfrm>
        <a:graphic>
          <a:graphicData uri="http://schemas.openxmlformats.org/drawingml/2006/table">
            <a:tbl>
              <a:tblPr/>
              <a:tblGrid>
                <a:gridCol w="3427828">
                  <a:extLst>
                    <a:ext uri="{9D8B030D-6E8A-4147-A177-3AD203B41FA5}">
                      <a16:colId xmlns:a16="http://schemas.microsoft.com/office/drawing/2014/main" val="1374512838"/>
                    </a:ext>
                  </a:extLst>
                </a:gridCol>
                <a:gridCol w="3427828">
                  <a:extLst>
                    <a:ext uri="{9D8B030D-6E8A-4147-A177-3AD203B41FA5}">
                      <a16:colId xmlns:a16="http://schemas.microsoft.com/office/drawing/2014/main" val="641729439"/>
                    </a:ext>
                  </a:extLst>
                </a:gridCol>
                <a:gridCol w="3427828">
                  <a:extLst>
                    <a:ext uri="{9D8B030D-6E8A-4147-A177-3AD203B41FA5}">
                      <a16:colId xmlns:a16="http://schemas.microsoft.com/office/drawing/2014/main" val="821401120"/>
                    </a:ext>
                  </a:extLst>
                </a:gridCol>
              </a:tblGrid>
              <a:tr h="332043">
                <a:tc>
                  <a:txBody>
                    <a:bodyPr/>
                    <a:lstStyle/>
                    <a:p>
                      <a:pPr algn="l"/>
                      <a:r>
                        <a:rPr lang="en-US" sz="1400" b="1" dirty="0" smtClean="0">
                          <a:effectLst/>
                          <a:latin typeface="x-locale-heading-primary"/>
                        </a:rPr>
                        <a:t>                            </a:t>
                      </a:r>
                      <a:r>
                        <a:rPr lang="en-US" sz="1400" b="1" u="sng" dirty="0" smtClean="0">
                          <a:effectLst/>
                          <a:latin typeface="x-locale-heading-primary"/>
                        </a:rPr>
                        <a:t>Variable</a:t>
                      </a:r>
                      <a:endParaRPr lang="en-US" sz="1400" b="1" u="sng" dirty="0">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l"/>
                      <a:r>
                        <a:rPr lang="en-US" sz="1200" b="1" dirty="0" smtClean="0">
                          <a:effectLst/>
                          <a:latin typeface="x-locale-heading-primary"/>
                        </a:rPr>
                        <a:t>                           </a:t>
                      </a:r>
                      <a:r>
                        <a:rPr lang="en-US" sz="1400" b="1" u="sng" dirty="0" smtClean="0">
                          <a:effectLst/>
                          <a:latin typeface="x-locale-heading-primary"/>
                        </a:rPr>
                        <a:t>Explanation</a:t>
                      </a:r>
                      <a:endParaRPr lang="en-US" sz="1400" b="1" u="sng" dirty="0">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US" sz="1400" b="1" u="sng" dirty="0" smtClean="0">
                          <a:effectLst/>
                          <a:latin typeface="x-locale-heading-primary"/>
                        </a:rPr>
                        <a:t>Example</a:t>
                      </a:r>
                      <a:endParaRPr lang="en-US" sz="1200" b="1" u="sng" dirty="0">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47215033"/>
                  </a:ext>
                </a:extLst>
              </a:tr>
              <a:tr h="1213678">
                <a:tc>
                  <a:txBody>
                    <a:bodyPr/>
                    <a:lstStyle/>
                    <a:p>
                      <a:pPr algn="ctr"/>
                      <a:r>
                        <a:rPr lang="en-US" sz="1200" b="1" u="none" strike="noStrike" dirty="0">
                          <a:solidFill>
                            <a:schemeClr val="accent1">
                              <a:lumMod val="50000"/>
                            </a:schemeClr>
                          </a:solidFill>
                          <a:effectLst/>
                          <a:latin typeface="x-locale-heading-primary"/>
                        </a:rPr>
                        <a:t>String</a:t>
                      </a:r>
                      <a:endParaRPr lang="en-US" sz="1200" b="1" dirty="0">
                        <a:solidFill>
                          <a:schemeClr val="accent1">
                            <a:lumMod val="50000"/>
                          </a:schemeClr>
                        </a:solidFill>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l"/>
                      <a:r>
                        <a:rPr lang="en-IN" sz="1400" dirty="0">
                          <a:solidFill>
                            <a:schemeClr val="accent1">
                              <a:lumMod val="50000"/>
                            </a:schemeClr>
                          </a:solidFill>
                          <a:effectLst/>
                        </a:rPr>
                        <a:t>A sequence of text known as a string. To signify that the value is a string, you must enclose it in quote marks.</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US" sz="1200" dirty="0" err="1">
                          <a:solidFill>
                            <a:schemeClr val="accent1">
                              <a:lumMod val="50000"/>
                            </a:schemeClr>
                          </a:solidFill>
                          <a:effectLst/>
                        </a:rPr>
                        <a:t>var</a:t>
                      </a:r>
                      <a:r>
                        <a:rPr lang="en-US" sz="1200" dirty="0">
                          <a:solidFill>
                            <a:schemeClr val="accent1">
                              <a:lumMod val="50000"/>
                            </a:schemeClr>
                          </a:solidFill>
                          <a:effectLst/>
                        </a:rPr>
                        <a:t> </a:t>
                      </a:r>
                      <a:r>
                        <a:rPr lang="en-US" sz="1200" dirty="0" err="1">
                          <a:solidFill>
                            <a:schemeClr val="accent1">
                              <a:lumMod val="50000"/>
                            </a:schemeClr>
                          </a:solidFill>
                          <a:effectLst/>
                        </a:rPr>
                        <a:t>myVariable</a:t>
                      </a:r>
                      <a:r>
                        <a:rPr lang="en-US" sz="1200" dirty="0">
                          <a:solidFill>
                            <a:schemeClr val="accent1">
                              <a:lumMod val="50000"/>
                            </a:schemeClr>
                          </a:solidFill>
                          <a:effectLst/>
                        </a:rPr>
                        <a:t> = 'Bob';</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228584916"/>
                  </a:ext>
                </a:extLst>
              </a:tr>
              <a:tr h="664087">
                <a:tc>
                  <a:txBody>
                    <a:bodyPr/>
                    <a:lstStyle/>
                    <a:p>
                      <a:pPr algn="ctr"/>
                      <a:r>
                        <a:rPr lang="en-US" sz="1200" b="1" u="none" strike="noStrike" dirty="0">
                          <a:solidFill>
                            <a:schemeClr val="accent1">
                              <a:lumMod val="50000"/>
                            </a:schemeClr>
                          </a:solidFill>
                          <a:effectLst/>
                          <a:latin typeface="x-locale-heading-primary"/>
                        </a:rPr>
                        <a:t>Number</a:t>
                      </a:r>
                      <a:endParaRPr lang="en-US" sz="1200" b="1" dirty="0">
                        <a:solidFill>
                          <a:schemeClr val="accent1">
                            <a:lumMod val="50000"/>
                          </a:schemeClr>
                        </a:solidFill>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l"/>
                      <a:r>
                        <a:rPr lang="en-IN" sz="1400" dirty="0">
                          <a:solidFill>
                            <a:schemeClr val="accent1">
                              <a:lumMod val="50000"/>
                            </a:schemeClr>
                          </a:solidFill>
                          <a:effectLst/>
                        </a:rPr>
                        <a:t>A number. Numbers don't have quotes around them.</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US" sz="1200" dirty="0" err="1">
                          <a:solidFill>
                            <a:schemeClr val="accent1">
                              <a:lumMod val="50000"/>
                            </a:schemeClr>
                          </a:solidFill>
                          <a:effectLst/>
                        </a:rPr>
                        <a:t>var</a:t>
                      </a:r>
                      <a:r>
                        <a:rPr lang="en-US" sz="1200" dirty="0">
                          <a:solidFill>
                            <a:schemeClr val="accent1">
                              <a:lumMod val="50000"/>
                            </a:schemeClr>
                          </a:solidFill>
                          <a:effectLst/>
                        </a:rPr>
                        <a:t> </a:t>
                      </a:r>
                      <a:r>
                        <a:rPr lang="en-US" sz="1200" dirty="0" err="1">
                          <a:solidFill>
                            <a:schemeClr val="accent1">
                              <a:lumMod val="50000"/>
                            </a:schemeClr>
                          </a:solidFill>
                          <a:effectLst/>
                        </a:rPr>
                        <a:t>myVariable</a:t>
                      </a:r>
                      <a:r>
                        <a:rPr lang="en-US" sz="1200" dirty="0">
                          <a:solidFill>
                            <a:schemeClr val="accent1">
                              <a:lumMod val="50000"/>
                            </a:schemeClr>
                          </a:solidFill>
                          <a:effectLst/>
                        </a:rPr>
                        <a:t> = 10;</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26220318"/>
                  </a:ext>
                </a:extLst>
              </a:tr>
              <a:tr h="1213678">
                <a:tc>
                  <a:txBody>
                    <a:bodyPr/>
                    <a:lstStyle/>
                    <a:p>
                      <a:pPr algn="ctr"/>
                      <a:r>
                        <a:rPr lang="en-US" sz="1200" b="1" u="none" strike="noStrike" dirty="0">
                          <a:solidFill>
                            <a:schemeClr val="accent1">
                              <a:lumMod val="50000"/>
                            </a:schemeClr>
                          </a:solidFill>
                          <a:effectLst/>
                          <a:latin typeface="x-locale-heading-primary"/>
                        </a:rPr>
                        <a:t>Boolean</a:t>
                      </a:r>
                      <a:endParaRPr lang="en-US" sz="1200" b="1" dirty="0">
                        <a:solidFill>
                          <a:schemeClr val="accent1">
                            <a:lumMod val="50000"/>
                          </a:schemeClr>
                        </a:solidFill>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l"/>
                      <a:r>
                        <a:rPr lang="en-IN" sz="1400" dirty="0">
                          <a:solidFill>
                            <a:schemeClr val="accent1">
                              <a:lumMod val="50000"/>
                            </a:schemeClr>
                          </a:solidFill>
                          <a:effectLst/>
                        </a:rPr>
                        <a:t>A True/False value. The words true and false are special keywords in JS, and don't need quotes.</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US" sz="1200" dirty="0" err="1">
                          <a:solidFill>
                            <a:schemeClr val="accent1">
                              <a:lumMod val="50000"/>
                            </a:schemeClr>
                          </a:solidFill>
                          <a:effectLst/>
                        </a:rPr>
                        <a:t>var</a:t>
                      </a:r>
                      <a:r>
                        <a:rPr lang="en-US" sz="1200" dirty="0">
                          <a:solidFill>
                            <a:schemeClr val="accent1">
                              <a:lumMod val="50000"/>
                            </a:schemeClr>
                          </a:solidFill>
                          <a:effectLst/>
                        </a:rPr>
                        <a:t> </a:t>
                      </a:r>
                      <a:r>
                        <a:rPr lang="en-US" sz="1200" dirty="0" err="1">
                          <a:solidFill>
                            <a:schemeClr val="accent1">
                              <a:lumMod val="50000"/>
                            </a:schemeClr>
                          </a:solidFill>
                          <a:effectLst/>
                        </a:rPr>
                        <a:t>myVariable</a:t>
                      </a:r>
                      <a:r>
                        <a:rPr lang="en-US" sz="1200" dirty="0">
                          <a:solidFill>
                            <a:schemeClr val="accent1">
                              <a:lumMod val="50000"/>
                            </a:schemeClr>
                          </a:solidFill>
                          <a:effectLst/>
                        </a:rPr>
                        <a:t> = true;</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455951299"/>
                  </a:ext>
                </a:extLst>
              </a:tr>
              <a:tr h="1763268">
                <a:tc>
                  <a:txBody>
                    <a:bodyPr/>
                    <a:lstStyle/>
                    <a:p>
                      <a:pPr algn="ctr"/>
                      <a:r>
                        <a:rPr lang="en-US" sz="1200" b="1" u="none" strike="noStrike" dirty="0">
                          <a:solidFill>
                            <a:schemeClr val="accent1">
                              <a:lumMod val="50000"/>
                            </a:schemeClr>
                          </a:solidFill>
                          <a:effectLst/>
                          <a:latin typeface="x-locale-heading-primary"/>
                        </a:rPr>
                        <a:t>Array</a:t>
                      </a:r>
                      <a:endParaRPr lang="en-US" sz="1200" b="1" dirty="0">
                        <a:solidFill>
                          <a:schemeClr val="accent1">
                            <a:lumMod val="50000"/>
                          </a:schemeClr>
                        </a:solidFill>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l"/>
                      <a:r>
                        <a:rPr lang="en-IN" sz="1400" dirty="0">
                          <a:solidFill>
                            <a:schemeClr val="accent1">
                              <a:lumMod val="50000"/>
                            </a:schemeClr>
                          </a:solidFill>
                          <a:effectLst/>
                        </a:rPr>
                        <a:t>A structure that allows you to store multiple values in one single reference.</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IN" sz="1200" dirty="0" err="1">
                          <a:solidFill>
                            <a:schemeClr val="accent1">
                              <a:lumMod val="50000"/>
                            </a:schemeClr>
                          </a:solidFill>
                          <a:effectLst/>
                        </a:rPr>
                        <a:t>var</a:t>
                      </a:r>
                      <a:r>
                        <a:rPr lang="en-IN" sz="1200" dirty="0">
                          <a:solidFill>
                            <a:schemeClr val="accent1">
                              <a:lumMod val="50000"/>
                            </a:schemeClr>
                          </a:solidFill>
                          <a:effectLst/>
                        </a:rPr>
                        <a:t> </a:t>
                      </a:r>
                      <a:r>
                        <a:rPr lang="en-IN" sz="1200" dirty="0" err="1">
                          <a:solidFill>
                            <a:schemeClr val="accent1">
                              <a:lumMod val="50000"/>
                            </a:schemeClr>
                          </a:solidFill>
                          <a:effectLst/>
                        </a:rPr>
                        <a:t>myVariable</a:t>
                      </a:r>
                      <a:r>
                        <a:rPr lang="en-IN" sz="1200" dirty="0">
                          <a:solidFill>
                            <a:schemeClr val="accent1">
                              <a:lumMod val="50000"/>
                            </a:schemeClr>
                          </a:solidFill>
                          <a:effectLst/>
                        </a:rPr>
                        <a:t> = [1,'Bob','Steve',10];</a:t>
                      </a:r>
                      <a:br>
                        <a:rPr lang="en-IN" sz="1200" dirty="0">
                          <a:solidFill>
                            <a:schemeClr val="accent1">
                              <a:lumMod val="50000"/>
                            </a:schemeClr>
                          </a:solidFill>
                          <a:effectLst/>
                        </a:rPr>
                      </a:br>
                      <a:r>
                        <a:rPr lang="en-IN" sz="1200" dirty="0">
                          <a:solidFill>
                            <a:schemeClr val="accent1">
                              <a:lumMod val="50000"/>
                            </a:schemeClr>
                          </a:solidFill>
                          <a:effectLst/>
                        </a:rPr>
                        <a:t>Refer to each member of the array like this:</a:t>
                      </a:r>
                      <a:br>
                        <a:rPr lang="en-IN" sz="1200" dirty="0">
                          <a:solidFill>
                            <a:schemeClr val="accent1">
                              <a:lumMod val="50000"/>
                            </a:schemeClr>
                          </a:solidFill>
                          <a:effectLst/>
                        </a:rPr>
                      </a:br>
                      <a:r>
                        <a:rPr lang="en-IN" sz="1200" dirty="0" err="1">
                          <a:solidFill>
                            <a:schemeClr val="accent1">
                              <a:lumMod val="50000"/>
                            </a:schemeClr>
                          </a:solidFill>
                          <a:effectLst/>
                        </a:rPr>
                        <a:t>myVariable</a:t>
                      </a:r>
                      <a:r>
                        <a:rPr lang="en-IN" sz="1200" dirty="0">
                          <a:solidFill>
                            <a:schemeClr val="accent1">
                              <a:lumMod val="50000"/>
                            </a:schemeClr>
                          </a:solidFill>
                          <a:effectLst/>
                        </a:rPr>
                        <a:t>[0], </a:t>
                      </a:r>
                      <a:r>
                        <a:rPr lang="en-IN" sz="1200" dirty="0" err="1">
                          <a:solidFill>
                            <a:schemeClr val="accent1">
                              <a:lumMod val="50000"/>
                            </a:schemeClr>
                          </a:solidFill>
                          <a:effectLst/>
                        </a:rPr>
                        <a:t>myVariable</a:t>
                      </a:r>
                      <a:r>
                        <a:rPr lang="en-IN" sz="1200" dirty="0">
                          <a:solidFill>
                            <a:schemeClr val="accent1">
                              <a:lumMod val="50000"/>
                            </a:schemeClr>
                          </a:solidFill>
                          <a:effectLst/>
                        </a:rPr>
                        <a:t>[1], etc.</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65812372"/>
                  </a:ext>
                </a:extLst>
              </a:tr>
              <a:tr h="1213678">
                <a:tc>
                  <a:txBody>
                    <a:bodyPr/>
                    <a:lstStyle/>
                    <a:p>
                      <a:pPr algn="ctr"/>
                      <a:r>
                        <a:rPr lang="en-US" sz="1200" b="1" u="none" strike="noStrike" dirty="0" smtClean="0">
                          <a:solidFill>
                            <a:schemeClr val="accent1">
                              <a:lumMod val="50000"/>
                            </a:schemeClr>
                          </a:solidFill>
                          <a:effectLst/>
                          <a:latin typeface="x-locale-heading-primary"/>
                        </a:rPr>
                        <a:t>Object</a:t>
                      </a:r>
                      <a:endParaRPr lang="en-US" sz="1200" b="1" dirty="0">
                        <a:solidFill>
                          <a:schemeClr val="accent1">
                            <a:lumMod val="50000"/>
                          </a:schemeClr>
                        </a:solidFill>
                        <a:effectLst/>
                        <a:latin typeface="x-locale-heading-primary"/>
                      </a:endParaRPr>
                    </a:p>
                  </a:txBody>
                  <a:tcPr marL="51894" marR="51894" marT="12974" marB="25947"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D4DDE4"/>
                      </a:solidFill>
                      <a:prstDash val="solid"/>
                      <a:round/>
                      <a:headEnd type="none" w="med" len="med"/>
                      <a:tailEnd type="none" w="med" len="med"/>
                    </a:lnB>
                    <a:solidFill>
                      <a:srgbClr val="FFFFFF"/>
                    </a:solidFill>
                  </a:tcPr>
                </a:tc>
                <a:tc>
                  <a:txBody>
                    <a:bodyPr/>
                    <a:lstStyle/>
                    <a:p>
                      <a:pPr algn="l"/>
                      <a:r>
                        <a:rPr lang="en-IN" sz="1400" dirty="0">
                          <a:solidFill>
                            <a:schemeClr val="accent1">
                              <a:lumMod val="50000"/>
                            </a:schemeClr>
                          </a:solidFill>
                          <a:effectLst/>
                        </a:rPr>
                        <a:t>Basically, anything. Everything in JavaScript is an object, and can be stored in a variable. Keep this in mind as you learn.</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tc>
                  <a:txBody>
                    <a:bodyPr/>
                    <a:lstStyle/>
                    <a:p>
                      <a:pPr algn="ctr"/>
                      <a:r>
                        <a:rPr lang="en-IN" sz="1200" dirty="0" err="1">
                          <a:solidFill>
                            <a:schemeClr val="accent1">
                              <a:lumMod val="50000"/>
                            </a:schemeClr>
                          </a:solidFill>
                          <a:effectLst/>
                        </a:rPr>
                        <a:t>var</a:t>
                      </a:r>
                      <a:r>
                        <a:rPr lang="en-IN" sz="1200" dirty="0">
                          <a:solidFill>
                            <a:schemeClr val="accent1">
                              <a:lumMod val="50000"/>
                            </a:schemeClr>
                          </a:solidFill>
                          <a:effectLst/>
                        </a:rPr>
                        <a:t> </a:t>
                      </a:r>
                      <a:r>
                        <a:rPr lang="en-IN" sz="1200" dirty="0" err="1">
                          <a:solidFill>
                            <a:schemeClr val="accent1">
                              <a:lumMod val="50000"/>
                            </a:schemeClr>
                          </a:solidFill>
                          <a:effectLst/>
                        </a:rPr>
                        <a:t>myVariable</a:t>
                      </a:r>
                      <a:r>
                        <a:rPr lang="en-IN" sz="1200" dirty="0">
                          <a:solidFill>
                            <a:schemeClr val="accent1">
                              <a:lumMod val="50000"/>
                            </a:schemeClr>
                          </a:solidFill>
                          <a:effectLst/>
                        </a:rPr>
                        <a:t> = </a:t>
                      </a:r>
                      <a:r>
                        <a:rPr lang="en-IN" sz="1200" dirty="0" err="1">
                          <a:solidFill>
                            <a:schemeClr val="accent1">
                              <a:lumMod val="50000"/>
                            </a:schemeClr>
                          </a:solidFill>
                          <a:effectLst/>
                        </a:rPr>
                        <a:t>document.querySelector</a:t>
                      </a:r>
                      <a:r>
                        <a:rPr lang="en-IN" sz="1200" dirty="0">
                          <a:solidFill>
                            <a:schemeClr val="accent1">
                              <a:lumMod val="50000"/>
                            </a:schemeClr>
                          </a:solidFill>
                          <a:effectLst/>
                        </a:rPr>
                        <a:t>('h1');</a:t>
                      </a:r>
                      <a:br>
                        <a:rPr lang="en-IN" sz="1200" dirty="0">
                          <a:solidFill>
                            <a:schemeClr val="accent1">
                              <a:lumMod val="50000"/>
                            </a:schemeClr>
                          </a:solidFill>
                          <a:effectLst/>
                        </a:rPr>
                      </a:br>
                      <a:r>
                        <a:rPr lang="en-IN" sz="1200" dirty="0">
                          <a:solidFill>
                            <a:schemeClr val="accent1">
                              <a:lumMod val="50000"/>
                            </a:schemeClr>
                          </a:solidFill>
                          <a:effectLst/>
                        </a:rPr>
                        <a:t>All of the above examples too.</a:t>
                      </a:r>
                    </a:p>
                  </a:txBody>
                  <a:tcPr marL="51894" marR="51894" marT="38921" marB="38921"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859808840"/>
                  </a:ext>
                </a:extLst>
              </a:tr>
            </a:tbl>
          </a:graphicData>
        </a:graphic>
      </p:graphicFrame>
      <p:sp>
        <p:nvSpPr>
          <p:cNvPr id="3" name="TextBox 2"/>
          <p:cNvSpPr txBox="1"/>
          <p:nvPr/>
        </p:nvSpPr>
        <p:spPr>
          <a:xfrm rot="16200000">
            <a:off x="-2214329" y="2664496"/>
            <a:ext cx="5628987" cy="1200329"/>
          </a:xfrm>
          <a:prstGeom prst="rect">
            <a:avLst/>
          </a:prstGeom>
          <a:noFill/>
        </p:spPr>
        <p:txBody>
          <a:bodyPr wrap="square" rtlCol="0">
            <a:spAutoFit/>
          </a:bodyPr>
          <a:lstStyle/>
          <a:p>
            <a:pPr algn="ctr"/>
            <a:r>
              <a:rPr lang="en-US" sz="7200" b="1" dirty="0" smtClean="0">
                <a:solidFill>
                  <a:schemeClr val="accent6">
                    <a:lumMod val="60000"/>
                    <a:lumOff val="40000"/>
                  </a:schemeClr>
                </a:solidFill>
              </a:rPr>
              <a:t>DATA-TYPES</a:t>
            </a:r>
            <a:endParaRPr lang="en-US" sz="7200" b="1" dirty="0">
              <a:solidFill>
                <a:schemeClr val="accent6">
                  <a:lumMod val="60000"/>
                  <a:lumOff val="40000"/>
                </a:schemeClr>
              </a:solidFill>
            </a:endParaRPr>
          </a:p>
        </p:txBody>
      </p:sp>
    </p:spTree>
    <p:extLst>
      <p:ext uri="{BB962C8B-B14F-4D97-AF65-F5344CB8AC3E}">
        <p14:creationId xmlns:p14="http://schemas.microsoft.com/office/powerpoint/2010/main" val="3622574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9100467"/>
              </p:ext>
            </p:extLst>
          </p:nvPr>
        </p:nvGraphicFramePr>
        <p:xfrm>
          <a:off x="1902279" y="2356825"/>
          <a:ext cx="8648700" cy="3840480"/>
        </p:xfrm>
        <a:graphic>
          <a:graphicData uri="http://schemas.openxmlformats.org/drawingml/2006/table">
            <a:tbl>
              <a:tblPr/>
              <a:tblGrid>
                <a:gridCol w="2152650">
                  <a:extLst>
                    <a:ext uri="{9D8B030D-6E8A-4147-A177-3AD203B41FA5}">
                      <a16:colId xmlns:a16="http://schemas.microsoft.com/office/drawing/2014/main" val="2650126698"/>
                    </a:ext>
                  </a:extLst>
                </a:gridCol>
                <a:gridCol w="6496050">
                  <a:extLst>
                    <a:ext uri="{9D8B030D-6E8A-4147-A177-3AD203B41FA5}">
                      <a16:colId xmlns:a16="http://schemas.microsoft.com/office/drawing/2014/main" val="3458399246"/>
                    </a:ext>
                  </a:extLst>
                </a:gridCol>
              </a:tblGrid>
              <a:tr h="0">
                <a:tc>
                  <a:txBody>
                    <a:bodyPr/>
                    <a:lstStyle/>
                    <a:p>
                      <a:pPr algn="ctr" fontAlgn="t"/>
                      <a:r>
                        <a:rPr lang="en-US" b="1" dirty="0">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92410038"/>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dirty="0">
                          <a:effectLst/>
                        </a:rPr>
                        <a:t>Addition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12450608"/>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dirty="0">
                          <a:effectLst/>
                        </a:rPr>
                        <a:t>Subtraction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45248700"/>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dirty="0">
                          <a:effectLst/>
                        </a:rPr>
                        <a:t>Multiplication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79873479"/>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dirty="0" smtClean="0">
                          <a:effectLst/>
                        </a:rPr>
                        <a:t>Exponentiation</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86514891"/>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dirty="0">
                          <a:effectLst/>
                        </a:rPr>
                        <a:t>Division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91433126"/>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fontAlgn="t"/>
                      <a:r>
                        <a:rPr lang="en-US" dirty="0">
                          <a:effectLst/>
                        </a:rPr>
                        <a:t>Modulus (Division Remainder)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91103359"/>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ctr" fontAlgn="t"/>
                      <a:r>
                        <a:rPr lang="en-US" dirty="0">
                          <a:effectLst/>
                        </a:rPr>
                        <a:t>Increment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009101124"/>
                  </a:ext>
                </a:extLst>
              </a:tr>
              <a:tr h="0">
                <a:tc>
                  <a:txBody>
                    <a:bodyPr/>
                    <a:lstStyle/>
                    <a:p>
                      <a:pPr algn="ctr"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dirty="0">
                          <a:effectLst/>
                        </a:rPr>
                        <a:t>Decrement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1398949"/>
                  </a:ext>
                </a:extLst>
              </a:tr>
            </a:tbl>
          </a:graphicData>
        </a:graphic>
      </p:graphicFrame>
      <p:sp>
        <p:nvSpPr>
          <p:cNvPr id="4" name="TextBox 3"/>
          <p:cNvSpPr txBox="1"/>
          <p:nvPr/>
        </p:nvSpPr>
        <p:spPr>
          <a:xfrm>
            <a:off x="1902280" y="798286"/>
            <a:ext cx="8648700" cy="1138773"/>
          </a:xfrm>
          <a:prstGeom prst="rect">
            <a:avLst/>
          </a:prstGeom>
          <a:noFill/>
        </p:spPr>
        <p:txBody>
          <a:bodyPr wrap="square" rtlCol="0">
            <a:spAutoFit/>
          </a:bodyPr>
          <a:lstStyle/>
          <a:p>
            <a:r>
              <a:rPr lang="en-US" sz="2800" b="1" u="sng" dirty="0" smtClean="0">
                <a:solidFill>
                  <a:schemeClr val="accent4">
                    <a:lumMod val="60000"/>
                    <a:lumOff val="40000"/>
                  </a:schemeClr>
                </a:solidFill>
              </a:rPr>
              <a:t>Arithmetic Operators:</a:t>
            </a:r>
          </a:p>
          <a:p>
            <a:r>
              <a:rPr lang="en-US" sz="2000" dirty="0" smtClean="0">
                <a:solidFill>
                  <a:schemeClr val="accent4">
                    <a:lumMod val="60000"/>
                    <a:lumOff val="40000"/>
                  </a:schemeClr>
                </a:solidFill>
              </a:rPr>
              <a:t>They as their name suggests are, responsible for the arithmetic operations onto numbers or strings.</a:t>
            </a:r>
            <a:endParaRPr lang="en-US" sz="2000" dirty="0">
              <a:solidFill>
                <a:schemeClr val="accent4">
                  <a:lumMod val="60000"/>
                  <a:lumOff val="40000"/>
                </a:schemeClr>
              </a:solidFill>
            </a:endParaRPr>
          </a:p>
        </p:txBody>
      </p:sp>
      <p:sp>
        <p:nvSpPr>
          <p:cNvPr id="5" name="TextBox 4"/>
          <p:cNvSpPr txBox="1"/>
          <p:nvPr/>
        </p:nvSpPr>
        <p:spPr>
          <a:xfrm rot="16200000">
            <a:off x="-1625599" y="2980233"/>
            <a:ext cx="5094514" cy="1107996"/>
          </a:xfrm>
          <a:prstGeom prst="rect">
            <a:avLst/>
          </a:prstGeom>
          <a:noFill/>
        </p:spPr>
        <p:txBody>
          <a:bodyPr wrap="square" rtlCol="0">
            <a:spAutoFit/>
          </a:bodyPr>
          <a:lstStyle/>
          <a:p>
            <a:pPr algn="ctr"/>
            <a:r>
              <a:rPr lang="en-US" sz="6600" b="1" dirty="0" smtClean="0">
                <a:solidFill>
                  <a:schemeClr val="accent6">
                    <a:lumMod val="60000"/>
                    <a:lumOff val="40000"/>
                  </a:schemeClr>
                </a:solidFill>
              </a:rPr>
              <a:t>OPERATORS</a:t>
            </a:r>
            <a:endParaRPr lang="en-US" sz="6600" b="1" dirty="0">
              <a:solidFill>
                <a:schemeClr val="accent6">
                  <a:lumMod val="60000"/>
                  <a:lumOff val="40000"/>
                </a:schemeClr>
              </a:solidFill>
            </a:endParaRPr>
          </a:p>
        </p:txBody>
      </p:sp>
    </p:spTree>
    <p:extLst>
      <p:ext uri="{BB962C8B-B14F-4D97-AF65-F5344CB8AC3E}">
        <p14:creationId xmlns:p14="http://schemas.microsoft.com/office/powerpoint/2010/main" val="1104333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6200000">
            <a:off x="-1669142" y="2980233"/>
            <a:ext cx="5094514" cy="1107996"/>
          </a:xfrm>
          <a:prstGeom prst="rect">
            <a:avLst/>
          </a:prstGeom>
          <a:noFill/>
        </p:spPr>
        <p:txBody>
          <a:bodyPr wrap="square" rtlCol="0">
            <a:spAutoFit/>
          </a:bodyPr>
          <a:lstStyle/>
          <a:p>
            <a:pPr algn="ctr"/>
            <a:r>
              <a:rPr lang="en-US" sz="6600" b="1" dirty="0" smtClean="0">
                <a:solidFill>
                  <a:schemeClr val="accent6">
                    <a:lumMod val="60000"/>
                    <a:lumOff val="40000"/>
                  </a:schemeClr>
                </a:solidFill>
              </a:rPr>
              <a:t>OPERATORS</a:t>
            </a:r>
            <a:endParaRPr lang="en-US" sz="6600" b="1" dirty="0">
              <a:solidFill>
                <a:schemeClr val="accent6">
                  <a:lumMod val="60000"/>
                  <a:lumOff val="4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1677154"/>
              </p:ext>
            </p:extLst>
          </p:nvPr>
        </p:nvGraphicFramePr>
        <p:xfrm>
          <a:off x="1771650" y="2830286"/>
          <a:ext cx="8648700" cy="2987040"/>
        </p:xfrm>
        <a:graphic>
          <a:graphicData uri="http://schemas.openxmlformats.org/drawingml/2006/table">
            <a:tbl>
              <a:tblPr/>
              <a:tblGrid>
                <a:gridCol w="2152650">
                  <a:extLst>
                    <a:ext uri="{9D8B030D-6E8A-4147-A177-3AD203B41FA5}">
                      <a16:colId xmlns:a16="http://schemas.microsoft.com/office/drawing/2014/main" val="981459135"/>
                    </a:ext>
                  </a:extLst>
                </a:gridCol>
                <a:gridCol w="3248025">
                  <a:extLst>
                    <a:ext uri="{9D8B030D-6E8A-4147-A177-3AD203B41FA5}">
                      <a16:colId xmlns:a16="http://schemas.microsoft.com/office/drawing/2014/main" val="242667121"/>
                    </a:ext>
                  </a:extLst>
                </a:gridCol>
                <a:gridCol w="3248025">
                  <a:extLst>
                    <a:ext uri="{9D8B030D-6E8A-4147-A177-3AD203B41FA5}">
                      <a16:colId xmlns:a16="http://schemas.microsoft.com/office/drawing/2014/main" val="1536400792"/>
                    </a:ext>
                  </a:extLst>
                </a:gridCol>
              </a:tblGrid>
              <a:tr h="307408">
                <a:tc>
                  <a:txBody>
                    <a:bodyPr/>
                    <a:lstStyle/>
                    <a:p>
                      <a:pPr algn="l" fontAlgn="t"/>
                      <a:r>
                        <a:rPr lang="en-US">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Same As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0483086"/>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9633466"/>
                  </a:ext>
                </a:extLst>
              </a:tr>
              <a:tr h="0">
                <a:tc>
                  <a:txBody>
                    <a:bodyPr/>
                    <a:lstStyle/>
                    <a:p>
                      <a:pPr algn="l" fontAlgn="t"/>
                      <a:r>
                        <a:rPr lang="en-US" dirty="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x = 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74208653"/>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55336174"/>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x = 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24102911"/>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x = 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458347993"/>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x = 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2336661"/>
                  </a:ext>
                </a:extLst>
              </a:tr>
            </a:tbl>
          </a:graphicData>
        </a:graphic>
      </p:graphicFrame>
      <p:sp>
        <p:nvSpPr>
          <p:cNvPr id="4" name="TextBox 3"/>
          <p:cNvSpPr txBox="1"/>
          <p:nvPr/>
        </p:nvSpPr>
        <p:spPr>
          <a:xfrm>
            <a:off x="1771650" y="986974"/>
            <a:ext cx="8648700" cy="1138773"/>
          </a:xfrm>
          <a:prstGeom prst="rect">
            <a:avLst/>
          </a:prstGeom>
          <a:noFill/>
        </p:spPr>
        <p:txBody>
          <a:bodyPr wrap="square" rtlCol="0">
            <a:spAutoFit/>
          </a:bodyPr>
          <a:lstStyle/>
          <a:p>
            <a:r>
              <a:rPr lang="en-US" sz="2800" b="1" u="sng" dirty="0" smtClean="0">
                <a:solidFill>
                  <a:schemeClr val="accent4">
                    <a:lumMod val="60000"/>
                    <a:lumOff val="40000"/>
                  </a:schemeClr>
                </a:solidFill>
              </a:rPr>
              <a:t>Assignment Operators:</a:t>
            </a:r>
          </a:p>
          <a:p>
            <a:r>
              <a:rPr lang="en-US" sz="2000" dirty="0" smtClean="0">
                <a:solidFill>
                  <a:schemeClr val="accent4">
                    <a:lumMod val="60000"/>
                    <a:lumOff val="40000"/>
                  </a:schemeClr>
                </a:solidFill>
              </a:rPr>
              <a:t>They assign values to the JS variables and also have the capability to perform arithmetic operations on the variables.</a:t>
            </a:r>
            <a:endParaRPr lang="en-US" sz="2000" dirty="0">
              <a:solidFill>
                <a:schemeClr val="accent4">
                  <a:lumMod val="60000"/>
                  <a:lumOff val="40000"/>
                </a:schemeClr>
              </a:solidFill>
            </a:endParaRPr>
          </a:p>
        </p:txBody>
      </p:sp>
    </p:spTree>
    <p:extLst>
      <p:ext uri="{BB962C8B-B14F-4D97-AF65-F5344CB8AC3E}">
        <p14:creationId xmlns:p14="http://schemas.microsoft.com/office/powerpoint/2010/main" val="191174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6200000">
            <a:off x="-1611085" y="2835093"/>
            <a:ext cx="5094514" cy="1107996"/>
          </a:xfrm>
          <a:prstGeom prst="rect">
            <a:avLst/>
          </a:prstGeom>
          <a:noFill/>
        </p:spPr>
        <p:txBody>
          <a:bodyPr wrap="square" rtlCol="0">
            <a:spAutoFit/>
          </a:bodyPr>
          <a:lstStyle/>
          <a:p>
            <a:pPr algn="ctr"/>
            <a:r>
              <a:rPr lang="en-US" sz="6600" b="1" dirty="0" smtClean="0">
                <a:solidFill>
                  <a:schemeClr val="accent6">
                    <a:lumMod val="60000"/>
                    <a:lumOff val="40000"/>
                  </a:schemeClr>
                </a:solidFill>
              </a:rPr>
              <a:t>OPERATORS</a:t>
            </a:r>
            <a:endParaRPr lang="en-US" sz="6600" b="1" dirty="0">
              <a:solidFill>
                <a:schemeClr val="accent6">
                  <a:lumMod val="60000"/>
                  <a:lumOff val="40000"/>
                </a:schemeClr>
              </a:solidFill>
            </a:endParaRPr>
          </a:p>
        </p:txBody>
      </p:sp>
      <p:sp>
        <p:nvSpPr>
          <p:cNvPr id="3" name="TextBox 2"/>
          <p:cNvSpPr txBox="1"/>
          <p:nvPr/>
        </p:nvSpPr>
        <p:spPr>
          <a:xfrm>
            <a:off x="1829707" y="369409"/>
            <a:ext cx="8648700" cy="523220"/>
          </a:xfrm>
          <a:prstGeom prst="rect">
            <a:avLst/>
          </a:prstGeom>
          <a:noFill/>
        </p:spPr>
        <p:txBody>
          <a:bodyPr wrap="square" rtlCol="0">
            <a:spAutoFit/>
          </a:bodyPr>
          <a:lstStyle/>
          <a:p>
            <a:r>
              <a:rPr lang="en-US" sz="2800" b="1" u="sng" dirty="0" smtClean="0">
                <a:solidFill>
                  <a:schemeClr val="accent4">
                    <a:lumMod val="60000"/>
                    <a:lumOff val="40000"/>
                  </a:schemeClr>
                </a:solidFill>
              </a:rPr>
              <a:t>String Operators</a:t>
            </a:r>
          </a:p>
        </p:txBody>
      </p:sp>
      <p:sp>
        <p:nvSpPr>
          <p:cNvPr id="4" name="Rectangle 3"/>
          <p:cNvSpPr/>
          <p:nvPr/>
        </p:nvSpPr>
        <p:spPr>
          <a:xfrm>
            <a:off x="1829707" y="1153050"/>
            <a:ext cx="6096000" cy="923330"/>
          </a:xfrm>
          <a:prstGeom prst="rect">
            <a:avLst/>
          </a:prstGeom>
          <a:solidFill>
            <a:schemeClr val="bg1">
              <a:lumMod val="95000"/>
            </a:schemeClr>
          </a:solidFill>
        </p:spPr>
        <p:txBody>
          <a:bodyPr>
            <a:spAutoFit/>
          </a:bodyPr>
          <a:lstStyle/>
          <a:p>
            <a:r>
              <a:rPr lang="sv-SE" b="0" i="0" dirty="0" smtClean="0">
                <a:solidFill>
                  <a:srgbClr val="0000CD"/>
                </a:solidFill>
                <a:effectLst/>
                <a:latin typeface="Consolas" panose="020B0609020204030204" pitchFamily="49" charset="0"/>
              </a:rPr>
              <a:t>var</a:t>
            </a:r>
            <a:r>
              <a:rPr lang="sv-SE" b="0" i="0" dirty="0" smtClean="0">
                <a:solidFill>
                  <a:srgbClr val="000000"/>
                </a:solidFill>
                <a:effectLst/>
                <a:latin typeface="Consolas" panose="020B0609020204030204" pitchFamily="49" charset="0"/>
              </a:rPr>
              <a:t> txt1 = </a:t>
            </a:r>
            <a:r>
              <a:rPr lang="sv-SE" b="0" i="0" dirty="0" smtClean="0">
                <a:solidFill>
                  <a:srgbClr val="A52A2A"/>
                </a:solidFill>
                <a:effectLst/>
                <a:latin typeface="Consolas" panose="020B0609020204030204" pitchFamily="49" charset="0"/>
              </a:rPr>
              <a:t>”ACM"</a:t>
            </a:r>
            <a:r>
              <a:rPr lang="sv-SE" b="0" i="0" dirty="0" smtClean="0">
                <a:solidFill>
                  <a:srgbClr val="000000"/>
                </a:solidFill>
                <a:effectLst/>
                <a:latin typeface="Consolas" panose="020B0609020204030204" pitchFamily="49" charset="0"/>
              </a:rPr>
              <a:t>;</a:t>
            </a:r>
            <a:r>
              <a:rPr lang="sv-SE" dirty="0" smtClean="0"/>
              <a:t/>
            </a:r>
            <a:br>
              <a:rPr lang="sv-SE" dirty="0" smtClean="0"/>
            </a:br>
            <a:r>
              <a:rPr lang="sv-SE" b="0" i="0" dirty="0" smtClean="0">
                <a:solidFill>
                  <a:srgbClr val="0000CD"/>
                </a:solidFill>
                <a:effectLst/>
                <a:latin typeface="Consolas" panose="020B0609020204030204" pitchFamily="49" charset="0"/>
              </a:rPr>
              <a:t>var</a:t>
            </a:r>
            <a:r>
              <a:rPr lang="sv-SE" b="0" i="0" dirty="0" smtClean="0">
                <a:solidFill>
                  <a:srgbClr val="000000"/>
                </a:solidFill>
                <a:effectLst/>
                <a:latin typeface="Consolas" panose="020B0609020204030204" pitchFamily="49" charset="0"/>
              </a:rPr>
              <a:t> txt2 = </a:t>
            </a:r>
            <a:r>
              <a:rPr lang="sv-SE" b="0" i="0" dirty="0" smtClean="0">
                <a:solidFill>
                  <a:srgbClr val="A52A2A"/>
                </a:solidFill>
                <a:effectLst/>
                <a:latin typeface="Consolas" panose="020B0609020204030204" pitchFamily="49" charset="0"/>
              </a:rPr>
              <a:t>”BVP"</a:t>
            </a:r>
            <a:r>
              <a:rPr lang="sv-SE" b="0" i="0" dirty="0" smtClean="0">
                <a:solidFill>
                  <a:srgbClr val="000000"/>
                </a:solidFill>
                <a:effectLst/>
                <a:latin typeface="Consolas" panose="020B0609020204030204" pitchFamily="49" charset="0"/>
              </a:rPr>
              <a:t>;</a:t>
            </a:r>
            <a:r>
              <a:rPr lang="sv-SE" dirty="0" smtClean="0"/>
              <a:t/>
            </a:r>
            <a:br>
              <a:rPr lang="sv-SE" dirty="0" smtClean="0"/>
            </a:br>
            <a:r>
              <a:rPr lang="sv-SE" b="0" i="0" dirty="0" smtClean="0">
                <a:solidFill>
                  <a:srgbClr val="0000CD"/>
                </a:solidFill>
                <a:effectLst/>
                <a:latin typeface="Consolas" panose="020B0609020204030204" pitchFamily="49" charset="0"/>
              </a:rPr>
              <a:t>var</a:t>
            </a:r>
            <a:r>
              <a:rPr lang="sv-SE" b="0" i="0" dirty="0" smtClean="0">
                <a:solidFill>
                  <a:srgbClr val="000000"/>
                </a:solidFill>
                <a:effectLst/>
                <a:latin typeface="Consolas" panose="020B0609020204030204" pitchFamily="49" charset="0"/>
              </a:rPr>
              <a:t> txt3 = txt1 + </a:t>
            </a:r>
            <a:r>
              <a:rPr lang="sv-SE" b="0" i="0" dirty="0" smtClean="0">
                <a:solidFill>
                  <a:srgbClr val="A52A2A"/>
                </a:solidFill>
                <a:effectLst/>
                <a:latin typeface="Consolas" panose="020B0609020204030204" pitchFamily="49" charset="0"/>
              </a:rPr>
              <a:t>" "</a:t>
            </a:r>
            <a:r>
              <a:rPr lang="sv-SE" b="0" i="0" dirty="0" smtClean="0">
                <a:solidFill>
                  <a:srgbClr val="000000"/>
                </a:solidFill>
                <a:effectLst/>
                <a:latin typeface="Consolas" panose="020B0609020204030204" pitchFamily="49" charset="0"/>
              </a:rPr>
              <a:t> + txt2;</a:t>
            </a:r>
            <a:endParaRPr lang="en-US" dirty="0"/>
          </a:p>
        </p:txBody>
      </p:sp>
      <p:sp>
        <p:nvSpPr>
          <p:cNvPr id="6" name="Rectangle 1"/>
          <p:cNvSpPr>
            <a:spLocks noChangeArrowheads="1"/>
          </p:cNvSpPr>
          <p:nvPr/>
        </p:nvSpPr>
        <p:spPr bwMode="auto">
          <a:xfrm>
            <a:off x="1829707" y="3018050"/>
            <a:ext cx="1475084" cy="461665"/>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ACM BVP</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829707" y="2205926"/>
            <a:ext cx="8648700" cy="707886"/>
          </a:xfrm>
          <a:prstGeom prst="rect">
            <a:avLst/>
          </a:prstGeom>
          <a:noFill/>
        </p:spPr>
        <p:txBody>
          <a:bodyPr wrap="square" rtlCol="0">
            <a:spAutoFit/>
          </a:bodyPr>
          <a:lstStyle/>
          <a:p>
            <a:r>
              <a:rPr lang="en-US" sz="2000" dirty="0" smtClean="0">
                <a:solidFill>
                  <a:schemeClr val="accent4">
                    <a:lumMod val="60000"/>
                    <a:lumOff val="40000"/>
                  </a:schemeClr>
                </a:solidFill>
              </a:rPr>
              <a:t>The ‘+’ operator concatenates the two strings txt1 and txt2, and the output would be as follows:</a:t>
            </a:r>
          </a:p>
        </p:txBody>
      </p:sp>
      <p:sp>
        <p:nvSpPr>
          <p:cNvPr id="8" name="Rectangle 7"/>
          <p:cNvSpPr/>
          <p:nvPr/>
        </p:nvSpPr>
        <p:spPr>
          <a:xfrm>
            <a:off x="1829707" y="4535185"/>
            <a:ext cx="6096000" cy="923330"/>
          </a:xfrm>
          <a:prstGeom prst="rect">
            <a:avLst/>
          </a:prstGeom>
          <a:solidFill>
            <a:schemeClr val="bg1">
              <a:lumMod val="95000"/>
            </a:schemeClr>
          </a:solidFill>
        </p:spPr>
        <p:txBody>
          <a:bodyPr>
            <a:spAutoFit/>
          </a:bodyPr>
          <a:lstStyle/>
          <a:p>
            <a:r>
              <a:rPr lang="en-US" b="0" i="0" dirty="0" err="1" smtClean="0">
                <a:solidFill>
                  <a:srgbClr val="0000CD"/>
                </a:solidFill>
                <a:effectLst/>
                <a:latin typeface="Consolas" panose="020B0609020204030204" pitchFamily="49" charset="0"/>
              </a:rPr>
              <a:t>var</a:t>
            </a:r>
            <a:r>
              <a:rPr lang="en-US" b="0" i="0" dirty="0" smtClean="0">
                <a:solidFill>
                  <a:srgbClr val="000000"/>
                </a:solidFill>
                <a:effectLst/>
                <a:latin typeface="Consolas" panose="020B0609020204030204" pitchFamily="49" charset="0"/>
              </a:rPr>
              <a:t> x = </a:t>
            </a:r>
            <a:r>
              <a:rPr lang="en-US" b="0" i="0" dirty="0" smtClean="0">
                <a:solidFill>
                  <a:srgbClr val="FF0000"/>
                </a:solidFill>
                <a:effectLst/>
                <a:latin typeface="Consolas" panose="020B0609020204030204" pitchFamily="49" charset="0"/>
              </a:rPr>
              <a:t>5</a:t>
            </a:r>
            <a:r>
              <a:rPr lang="en-US" b="0" i="0" dirty="0" smtClean="0">
                <a:solidFill>
                  <a:srgbClr val="000000"/>
                </a:solidFill>
                <a:effectLst/>
                <a:latin typeface="Consolas" panose="020B0609020204030204" pitchFamily="49" charset="0"/>
              </a:rPr>
              <a:t> + </a:t>
            </a:r>
            <a:r>
              <a:rPr lang="en-US" b="0" i="0" dirty="0" smtClean="0">
                <a:solidFill>
                  <a:srgbClr val="FF0000"/>
                </a:solidFill>
                <a:effectLst/>
                <a:latin typeface="Consolas" panose="020B0609020204030204" pitchFamily="49" charset="0"/>
              </a:rPr>
              <a:t>5</a:t>
            </a:r>
            <a:r>
              <a:rPr lang="en-US" b="0" i="0" dirty="0" smtClean="0">
                <a:solidFill>
                  <a:srgbClr val="000000"/>
                </a:solidFill>
                <a:effectLst/>
                <a:latin typeface="Consolas" panose="020B0609020204030204" pitchFamily="49" charset="0"/>
              </a:rPr>
              <a:t>;</a:t>
            </a:r>
            <a:r>
              <a:rPr lang="en-US" dirty="0" smtClean="0"/>
              <a:t/>
            </a:r>
            <a:br>
              <a:rPr lang="en-US" dirty="0" smtClean="0"/>
            </a:br>
            <a:r>
              <a:rPr lang="en-US" b="0" i="0" dirty="0" err="1" smtClean="0">
                <a:solidFill>
                  <a:srgbClr val="0000CD"/>
                </a:solidFill>
                <a:effectLst/>
                <a:latin typeface="Consolas" panose="020B0609020204030204" pitchFamily="49" charset="0"/>
              </a:rPr>
              <a:t>var</a:t>
            </a:r>
            <a:r>
              <a:rPr lang="en-US" b="0" i="0" dirty="0" smtClean="0">
                <a:solidFill>
                  <a:srgbClr val="000000"/>
                </a:solidFill>
                <a:effectLst/>
                <a:latin typeface="Consolas" panose="020B0609020204030204" pitchFamily="49" charset="0"/>
              </a:rPr>
              <a:t> y = </a:t>
            </a:r>
            <a:r>
              <a:rPr lang="en-US" b="0" i="0" dirty="0" smtClean="0">
                <a:solidFill>
                  <a:srgbClr val="A52A2A"/>
                </a:solidFill>
                <a:effectLst/>
                <a:latin typeface="Consolas" panose="020B0609020204030204" pitchFamily="49" charset="0"/>
              </a:rPr>
              <a:t>"5"</a:t>
            </a:r>
            <a:r>
              <a:rPr lang="en-US" b="0" i="0" dirty="0" smtClean="0">
                <a:solidFill>
                  <a:srgbClr val="000000"/>
                </a:solidFill>
                <a:effectLst/>
                <a:latin typeface="Consolas" panose="020B0609020204030204" pitchFamily="49" charset="0"/>
              </a:rPr>
              <a:t> + </a:t>
            </a:r>
            <a:r>
              <a:rPr lang="en-US" b="0" i="0" dirty="0" smtClean="0">
                <a:solidFill>
                  <a:srgbClr val="FF0000"/>
                </a:solidFill>
                <a:effectLst/>
                <a:latin typeface="Consolas" panose="020B0609020204030204" pitchFamily="49" charset="0"/>
              </a:rPr>
              <a:t>5</a:t>
            </a:r>
            <a:r>
              <a:rPr lang="en-US" b="0" i="0" dirty="0" smtClean="0">
                <a:solidFill>
                  <a:srgbClr val="000000"/>
                </a:solidFill>
                <a:effectLst/>
                <a:latin typeface="Consolas" panose="020B0609020204030204" pitchFamily="49" charset="0"/>
              </a:rPr>
              <a:t>;</a:t>
            </a:r>
            <a:r>
              <a:rPr lang="en-US" dirty="0" smtClean="0"/>
              <a:t/>
            </a:r>
            <a:br>
              <a:rPr lang="en-US" dirty="0" smtClean="0"/>
            </a:br>
            <a:r>
              <a:rPr lang="en-US" b="0" i="0" dirty="0" err="1" smtClean="0">
                <a:solidFill>
                  <a:srgbClr val="0000CD"/>
                </a:solidFill>
                <a:effectLst/>
                <a:latin typeface="Consolas" panose="020B0609020204030204" pitchFamily="49" charset="0"/>
              </a:rPr>
              <a:t>var</a:t>
            </a:r>
            <a:r>
              <a:rPr lang="en-US" b="0" i="0" dirty="0" smtClean="0">
                <a:solidFill>
                  <a:srgbClr val="000000"/>
                </a:solidFill>
                <a:effectLst/>
                <a:latin typeface="Consolas" panose="020B0609020204030204" pitchFamily="49" charset="0"/>
              </a:rPr>
              <a:t> z = </a:t>
            </a:r>
            <a:r>
              <a:rPr lang="en-US" b="0" i="0" dirty="0" smtClean="0">
                <a:solidFill>
                  <a:srgbClr val="A52A2A"/>
                </a:solidFill>
                <a:effectLst/>
                <a:latin typeface="Consolas" panose="020B0609020204030204" pitchFamily="49" charset="0"/>
              </a:rPr>
              <a:t>"Hello"</a:t>
            </a:r>
            <a:r>
              <a:rPr lang="en-US" b="0" i="0" dirty="0" smtClean="0">
                <a:solidFill>
                  <a:srgbClr val="000000"/>
                </a:solidFill>
                <a:effectLst/>
                <a:latin typeface="Consolas" panose="020B0609020204030204" pitchFamily="49" charset="0"/>
              </a:rPr>
              <a:t> + </a:t>
            </a:r>
            <a:r>
              <a:rPr lang="en-US" b="0" i="0" dirty="0" smtClean="0">
                <a:solidFill>
                  <a:srgbClr val="FF0000"/>
                </a:solidFill>
                <a:effectLst/>
                <a:latin typeface="Consolas" panose="020B0609020204030204" pitchFamily="49" charset="0"/>
              </a:rPr>
              <a:t>5</a:t>
            </a:r>
            <a:r>
              <a:rPr lang="en-US" b="0" i="0" dirty="0" smtClean="0">
                <a:solidFill>
                  <a:srgbClr val="000000"/>
                </a:solidFill>
                <a:effectLst/>
                <a:latin typeface="Consolas" panose="020B0609020204030204" pitchFamily="49" charset="0"/>
              </a:rPr>
              <a:t>;</a:t>
            </a:r>
            <a:endParaRPr lang="en-US" dirty="0"/>
          </a:p>
        </p:txBody>
      </p:sp>
      <p:sp>
        <p:nvSpPr>
          <p:cNvPr id="9" name="Rectangle 8"/>
          <p:cNvSpPr/>
          <p:nvPr/>
        </p:nvSpPr>
        <p:spPr>
          <a:xfrm>
            <a:off x="1829707" y="5666992"/>
            <a:ext cx="6096000" cy="923330"/>
          </a:xfrm>
          <a:prstGeom prst="rect">
            <a:avLst/>
          </a:prstGeom>
          <a:solidFill>
            <a:schemeClr val="bg1"/>
          </a:solidFill>
        </p:spPr>
        <p:txBody>
          <a:bodyPr>
            <a:spAutoFit/>
          </a:bodyPr>
          <a:lstStyle/>
          <a:p>
            <a:r>
              <a:rPr lang="en-US" b="0" i="0" dirty="0" smtClean="0">
                <a:solidFill>
                  <a:srgbClr val="000000"/>
                </a:solidFill>
                <a:effectLst/>
                <a:latin typeface="Courier New" panose="02070309020205020404" pitchFamily="49" charset="0"/>
              </a:rPr>
              <a:t>10</a:t>
            </a:r>
            <a:r>
              <a:rPr lang="en-US" dirty="0" smtClean="0"/>
              <a:t/>
            </a:r>
            <a:br>
              <a:rPr lang="en-US" dirty="0" smtClean="0"/>
            </a:br>
            <a:r>
              <a:rPr lang="en-US" b="0" i="0" dirty="0" smtClean="0">
                <a:solidFill>
                  <a:srgbClr val="000000"/>
                </a:solidFill>
                <a:effectLst/>
                <a:latin typeface="Courier New" panose="02070309020205020404" pitchFamily="49" charset="0"/>
              </a:rPr>
              <a:t>55</a:t>
            </a:r>
            <a:r>
              <a:rPr lang="en-US" dirty="0" smtClean="0"/>
              <a:t/>
            </a:r>
            <a:br>
              <a:rPr lang="en-US" dirty="0" smtClean="0"/>
            </a:br>
            <a:r>
              <a:rPr lang="en-US" b="0" i="0" dirty="0" smtClean="0">
                <a:solidFill>
                  <a:srgbClr val="000000"/>
                </a:solidFill>
                <a:effectLst/>
                <a:latin typeface="Courier New" panose="02070309020205020404" pitchFamily="49" charset="0"/>
              </a:rPr>
              <a:t>Hello5</a:t>
            </a:r>
            <a:endParaRPr lang="en-US" dirty="0"/>
          </a:p>
        </p:txBody>
      </p:sp>
      <p:sp>
        <p:nvSpPr>
          <p:cNvPr id="10" name="TextBox 9"/>
          <p:cNvSpPr txBox="1"/>
          <p:nvPr/>
        </p:nvSpPr>
        <p:spPr>
          <a:xfrm>
            <a:off x="1829707" y="3723061"/>
            <a:ext cx="8648700" cy="707886"/>
          </a:xfrm>
          <a:prstGeom prst="rect">
            <a:avLst/>
          </a:prstGeom>
          <a:noFill/>
        </p:spPr>
        <p:txBody>
          <a:bodyPr wrap="square" rtlCol="0">
            <a:spAutoFit/>
          </a:bodyPr>
          <a:lstStyle/>
          <a:p>
            <a:r>
              <a:rPr lang="en-IN" sz="2000" dirty="0">
                <a:solidFill>
                  <a:schemeClr val="accent4">
                    <a:lumMod val="60000"/>
                    <a:lumOff val="40000"/>
                  </a:schemeClr>
                </a:solidFill>
              </a:rPr>
              <a:t>Adding two numbers, will return the sum, but adding a number and a string will return a </a:t>
            </a:r>
            <a:r>
              <a:rPr lang="en-IN" sz="2000" dirty="0" smtClean="0">
                <a:solidFill>
                  <a:schemeClr val="accent4">
                    <a:lumMod val="60000"/>
                    <a:lumOff val="40000"/>
                  </a:schemeClr>
                </a:solidFill>
              </a:rPr>
              <a:t>string.</a:t>
            </a:r>
            <a:endParaRPr lang="en-US" sz="2400" dirty="0" smtClean="0">
              <a:solidFill>
                <a:schemeClr val="accent4">
                  <a:lumMod val="60000"/>
                  <a:lumOff val="40000"/>
                </a:schemeClr>
              </a:solidFill>
            </a:endParaRPr>
          </a:p>
        </p:txBody>
      </p:sp>
    </p:spTree>
    <p:extLst>
      <p:ext uri="{BB962C8B-B14F-4D97-AF65-F5344CB8AC3E}">
        <p14:creationId xmlns:p14="http://schemas.microsoft.com/office/powerpoint/2010/main" val="2974010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1035</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Consolas</vt:lpstr>
      <vt:lpstr>Courier New</vt:lpstr>
      <vt:lpstr>Mangal</vt:lpstr>
      <vt:lpstr>Times New Roman</vt:lpstr>
      <vt:lpstr>Wingdings</vt:lpstr>
      <vt:lpstr>x-locale-heading-primary</vt:lpstr>
      <vt:lpstr>Office Theme</vt:lpstr>
      <vt:lpstr>What is JavaScript ?!!!</vt:lpstr>
      <vt:lpstr>PowerPoint Presentation</vt:lpstr>
      <vt:lpstr>PowerPoint Presentation</vt:lpstr>
      <vt:lpstr>Bringing things into action…..</vt:lpstr>
      <vt:lpstr>VARIABLES AND DATA-TYPES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JavaScript ?!!!</dc:title>
  <dc:creator>Akshat Aggarwal</dc:creator>
  <cp:lastModifiedBy>Akshat Aggarwal</cp:lastModifiedBy>
  <cp:revision>31</cp:revision>
  <dcterms:created xsi:type="dcterms:W3CDTF">2019-01-23T16:16:49Z</dcterms:created>
  <dcterms:modified xsi:type="dcterms:W3CDTF">2019-01-23T21:48:08Z</dcterms:modified>
</cp:coreProperties>
</file>