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ED81-2DDE-48B6-BCFF-D918DAEBC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6325E-D752-4CCE-A832-0A15FA521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1B4F-1E4D-4309-9302-B578D73B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EF8E-0C4A-46CD-9697-3C0B97000466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C4703-A5E0-436D-BBB1-86BAA4A3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89049-3768-417E-A650-07CD98C0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7DD3-A1F9-45BC-937E-44F18B20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F09F-1566-4FCC-B98C-2875495A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CFFAA-9619-4DFF-B22D-0B50FAE25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98C24-D3EC-4B14-9773-3AD8D181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EF8E-0C4A-46CD-9697-3C0B97000466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F311-01AF-4002-9D08-8C0DF468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83D8B-3291-4541-8C44-378BA617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7DD3-A1F9-45BC-937E-44F18B20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82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2E8DE-7B79-441E-95B8-F8DCB9EFE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6CD4B-A6E1-482E-9FD1-D351A10B7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C662-CC71-47F6-8918-8C8A6F4C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EF8E-0C4A-46CD-9697-3C0B97000466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EAE48-2B51-4C58-9B87-E0C2CBE3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BACC0-3512-45D4-8298-D5D4F4A6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7DD3-A1F9-45BC-937E-44F18B20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17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018C-933C-46A0-9773-88E548F3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68A83-7DF3-4152-BE5E-5FC1B68F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B81A1-FFCE-425C-A98B-8DE09D6B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EF8E-0C4A-46CD-9697-3C0B97000466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D4675-0D2B-4268-A5D5-5CA045E3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06C0-948E-4D5A-AF90-C4C8C6F0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7DD3-A1F9-45BC-937E-44F18B20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19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8164-6DE2-4603-AF1B-D78733F2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36752-9137-4872-9602-2F41B3131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8E163-E4CE-46C5-AA7E-0A9DFE26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EF8E-0C4A-46CD-9697-3C0B97000466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599A8-B0C5-403D-B394-D4EB03CE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30B1C-C5A5-4BC9-8D65-E2D0B97A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7DD3-A1F9-45BC-937E-44F18B20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94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0F6A-3A91-496D-BF56-C9826930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6F232-43CE-4EB6-A762-F0ADCAF64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EA6D7-09DA-4A3B-A91F-0FAF67A19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9C470-DCED-4B33-B340-13FF5A65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EF8E-0C4A-46CD-9697-3C0B97000466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22F19-7FFA-40CA-9F5C-D0D88E4F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82140-DA26-4EF2-A55E-511EA985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7DD3-A1F9-45BC-937E-44F18B20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6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A4BA-8EDC-4622-95B8-1F18B9622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84893-95EA-4CFF-840A-87FDE37EA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009E4-0EFB-423B-9221-1BD66F1BA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80D4C-DE44-43C6-9C87-CCB4F6CCF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7CC7C-8260-4081-A35A-E0E2D9666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D62E6-9010-4A4E-A13F-B2237FAE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EF8E-0C4A-46CD-9697-3C0B97000466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121CAC-3D66-4BF5-AFDB-C982C0F5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02DEC-7B14-49CB-B2C9-C6E8FDE7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7DD3-A1F9-45BC-937E-44F18B20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02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AB2D-64FA-4BBB-B399-5C5C8D3D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3480F-E1CC-4BF5-9801-2159A3F1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EF8E-0C4A-46CD-9697-3C0B97000466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9432B-7783-4B22-8586-129FBE6D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F4AB6-3722-4B70-ADEC-26C58F1F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7DD3-A1F9-45BC-937E-44F18B20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69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1637B-73E8-4606-AB85-805747C3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EF8E-0C4A-46CD-9697-3C0B97000466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D3C39-B8D1-44DD-B9C8-C308C321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AA1E6-5069-480B-98D4-E2FA1071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7DD3-A1F9-45BC-937E-44F18B20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66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589D-0C94-47BE-94B5-1FD3DA39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E7BE-4874-4641-94C9-A92397FF1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022C2-6481-4643-9FF7-DE5ED3730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8A3E7-90BA-4D10-B27B-DB8AEBE9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EF8E-0C4A-46CD-9697-3C0B97000466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D849D-2347-4F30-B42F-DE7811CA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595D4-784A-4B0F-ADFF-2D75959E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7DD3-A1F9-45BC-937E-44F18B20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51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D7E6-2C8D-4100-BD71-5E2D68552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69B49-9E52-44DA-A202-568FE9DB5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B1C98-7EE3-4287-85DA-A993E4241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116EA-A96D-4048-84C4-41B2490F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EF8E-0C4A-46CD-9697-3C0B97000466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3ABF4-A910-4F50-BF12-2056946D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469E0-1F3E-4C14-9272-94E28A87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7DD3-A1F9-45BC-937E-44F18B20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92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FFD71D-9E76-40E7-83BC-64F05ECF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AB93A-79B0-4380-B210-FAA020C28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1480D-BC2C-49ED-8AF9-688D207CE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EEF8E-0C4A-46CD-9697-3C0B97000466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DB268-D416-42AD-BA4F-0EE7E798F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D611F-A049-4DDD-B35E-6D43908C3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17DD3-A1F9-45BC-937E-44F18B20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94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tp://ftp.rfc-editor.org/in-notes/std/std6.tx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org/" TargetMode="External"/><Relationship Id="rId2" Type="http://schemas.openxmlformats.org/officeDocument/2006/relationships/hyperlink" Target="ftp://ftp.rfc-editor.org/in-notes/std/std13.tx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xample.com/" TargetMode="External"/><Relationship Id="rId4" Type="http://schemas.openxmlformats.org/officeDocument/2006/relationships/hyperlink" Target="http://www.icann.org/tld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ftp://ftp.rfc-editor.org/in-notes/rfc2616.tx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something.html" TargetMode="External"/><Relationship Id="rId2" Type="http://schemas.openxmlformats.org/officeDocument/2006/relationships/hyperlink" Target="ftp://ftp.rfc-editor.org/in-notes/rfc2396.tx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tp://ftp.rfc-editor.org/in-notes/rfc2396.txt" TargetMode="External"/><Relationship Id="rId2" Type="http://schemas.openxmlformats.org/officeDocument/2006/relationships/hyperlink" Target="ftp://ftp.rfc-editor.org/in-notes/rfc2141.tx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ftp://ftp.rfc-editor.org/in-notes/rfc2046.txt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ana.org/assignments/character-se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tomcat.apache.org/tomcat-5.0-doc/confi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tp://ftp.rfc-editor.org/in-notes/std/std5.txt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ftp://ftp.rfc-editor.org/in-notes/rfc2246.txt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ana.org/assignments/port-numb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61DB-B92C-45BF-8C2B-665F7F848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ENGINEERING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Code: ETCS-308 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4FFD1-85E7-4B63-B1AB-BB08D1913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626" y="3010487"/>
            <a:ext cx="11633980" cy="360132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Books: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[T1] Web Technologies: A Computer Science Perspective, Jeffrey C. Jackson, Pearson Education India, 2007.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[T2] Web Engineering: A Practitioner's Approach by Roger S Pressman, David Lowe, TMH, 2008.</a:t>
            </a: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[R1]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Achyut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Godbole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Atul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Kahate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“Web Technologies”, McGraw-Hill Education, Third Edition.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[R2]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Uttam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Roy, “Web Technologies”, Oxford University Press, 2012.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[R3] Chris Bates, "Web Programming", Wiley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[R4] Web Engineering by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Gertel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Keppel, Birgit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Proll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Siegfried Reich, Werner R., John Wiley.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[R5] Thinking on the Web: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Berner's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Godel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Turing, John Wiley &amp; Sons Inc.</a:t>
            </a:r>
          </a:p>
        </p:txBody>
      </p:sp>
    </p:spTree>
    <p:extLst>
      <p:ext uri="{BB962C8B-B14F-4D97-AF65-F5344CB8AC3E}">
        <p14:creationId xmlns:p14="http://schemas.microsoft.com/office/powerpoint/2010/main" val="661812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1FF62D0D-09CF-4C0F-9322-C3E6A5FD71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F56137-1FDD-4DB7-ACE3-23CB88BC1101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736940B4-36C1-4BD6-907C-BFB889821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TCP</a:t>
            </a: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DA57D6FC-F966-49B4-A575-7910A12B8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828800"/>
            <a:ext cx="1524000" cy="434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Source</a:t>
            </a:r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id="{A8730491-47DC-475C-BD82-1611964A8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1828800"/>
            <a:ext cx="1524000" cy="434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Destination</a:t>
            </a:r>
          </a:p>
        </p:txBody>
      </p:sp>
      <p:sp>
        <p:nvSpPr>
          <p:cNvPr id="16391" name="Line 6">
            <a:extLst>
              <a:ext uri="{FF2B5EF4-FFF2-40B4-BE49-F238E27FC236}">
                <a16:creationId xmlns:a16="http://schemas.microsoft.com/office/drawing/2014/main" id="{40428B2B-35D9-4B98-8EA7-8C6C7FF51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300288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2" name="Text Box 7">
            <a:extLst>
              <a:ext uri="{FF2B5EF4-FFF2-40B4-BE49-F238E27FC236}">
                <a16:creationId xmlns:a16="http://schemas.microsoft.com/office/drawing/2014/main" id="{629536B2-8545-4145-BFA7-A3ADDB7BB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995488"/>
            <a:ext cx="196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Can I talk to you?</a:t>
            </a:r>
          </a:p>
        </p:txBody>
      </p:sp>
      <p:sp>
        <p:nvSpPr>
          <p:cNvPr id="16393" name="Line 8">
            <a:extLst>
              <a:ext uri="{FF2B5EF4-FFF2-40B4-BE49-F238E27FC236}">
                <a16:creationId xmlns:a16="http://schemas.microsoft.com/office/drawing/2014/main" id="{9584D28F-6D10-4141-8756-A233D32F1D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2833688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4" name="Text Box 9">
            <a:extLst>
              <a:ext uri="{FF2B5EF4-FFF2-40B4-BE49-F238E27FC236}">
                <a16:creationId xmlns:a16="http://schemas.microsoft.com/office/drawing/2014/main" id="{0487ADE3-A2FA-40F0-A897-845E452B7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528888"/>
            <a:ext cx="2482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OK.  Can I talk to you?</a:t>
            </a:r>
          </a:p>
        </p:txBody>
      </p:sp>
      <p:sp>
        <p:nvSpPr>
          <p:cNvPr id="16395" name="Line 10">
            <a:extLst>
              <a:ext uri="{FF2B5EF4-FFF2-40B4-BE49-F238E27FC236}">
                <a16:creationId xmlns:a16="http://schemas.microsoft.com/office/drawing/2014/main" id="{B813497B-73A9-4F8A-97B5-AF5967605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367088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6" name="Text Box 11">
            <a:extLst>
              <a:ext uri="{FF2B5EF4-FFF2-40B4-BE49-F238E27FC236}">
                <a16:creationId xmlns:a16="http://schemas.microsoft.com/office/drawing/2014/main" id="{B3CB893A-9DA7-43EE-897F-7B98A46C6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062288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OK.</a:t>
            </a:r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9F617363-BDBF-4CD8-BD90-B83915ED1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505201"/>
            <a:ext cx="183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Here’s a packet.</a:t>
            </a:r>
          </a:p>
        </p:txBody>
      </p:sp>
      <p:sp>
        <p:nvSpPr>
          <p:cNvPr id="16398" name="Line 14">
            <a:extLst>
              <a:ext uri="{FF2B5EF4-FFF2-40B4-BE49-F238E27FC236}">
                <a16:creationId xmlns:a16="http://schemas.microsoft.com/office/drawing/2014/main" id="{5E210D92-C428-404A-A194-3AB71353CE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6096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9" name="Text Box 15">
            <a:extLst>
              <a:ext uri="{FF2B5EF4-FFF2-40B4-BE49-F238E27FC236}">
                <a16:creationId xmlns:a16="http://schemas.microsoft.com/office/drawing/2014/main" id="{52914AE6-9733-4DA9-83D8-CA9E3E50F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791201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Got it.</a:t>
            </a:r>
          </a:p>
        </p:txBody>
      </p:sp>
      <p:sp>
        <p:nvSpPr>
          <p:cNvPr id="16400" name="Text Box 17">
            <a:extLst>
              <a:ext uri="{FF2B5EF4-FFF2-40B4-BE49-F238E27FC236}">
                <a16:creationId xmlns:a16="http://schemas.microsoft.com/office/drawing/2014/main" id="{4AF1E090-CC4C-4495-B277-BF068CBBF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800601"/>
            <a:ext cx="183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Here’s a packet.</a:t>
            </a:r>
          </a:p>
        </p:txBody>
      </p:sp>
      <p:sp>
        <p:nvSpPr>
          <p:cNvPr id="16401" name="Text Box 19">
            <a:extLst>
              <a:ext uri="{FF2B5EF4-FFF2-40B4-BE49-F238E27FC236}">
                <a16:creationId xmlns:a16="http://schemas.microsoft.com/office/drawing/2014/main" id="{7731697A-27A1-4EE1-A562-D3F069CF4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334001"/>
            <a:ext cx="2533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Here’s a resent packet.</a:t>
            </a:r>
          </a:p>
        </p:txBody>
      </p:sp>
      <p:sp>
        <p:nvSpPr>
          <p:cNvPr id="16402" name="Line 20">
            <a:extLst>
              <a:ext uri="{FF2B5EF4-FFF2-40B4-BE49-F238E27FC236}">
                <a16:creationId xmlns:a16="http://schemas.microsoft.com/office/drawing/2014/main" id="{0ACB7434-441F-4081-A643-9B951081EF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343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3" name="Text Box 21">
            <a:extLst>
              <a:ext uri="{FF2B5EF4-FFF2-40B4-BE49-F238E27FC236}">
                <a16:creationId xmlns:a16="http://schemas.microsoft.com/office/drawing/2014/main" id="{0278C9B7-C360-49A0-A1F7-23B45A24F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038601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Got it.</a:t>
            </a:r>
          </a:p>
        </p:txBody>
      </p:sp>
      <p:sp>
        <p:nvSpPr>
          <p:cNvPr id="16404" name="Line 22">
            <a:extLst>
              <a:ext uri="{FF2B5EF4-FFF2-40B4-BE49-F238E27FC236}">
                <a16:creationId xmlns:a16="http://schemas.microsoft.com/office/drawing/2014/main" id="{9275E553-F350-4EE6-9CFE-4A9C8A5C9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6388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5" name="Line 23">
            <a:extLst>
              <a:ext uri="{FF2B5EF4-FFF2-40B4-BE49-F238E27FC236}">
                <a16:creationId xmlns:a16="http://schemas.microsoft.com/office/drawing/2014/main" id="{EBF94C31-431A-47EE-9C3D-ED41D0921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10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6" name="Line 24">
            <a:extLst>
              <a:ext uri="{FF2B5EF4-FFF2-40B4-BE49-F238E27FC236}">
                <a16:creationId xmlns:a16="http://schemas.microsoft.com/office/drawing/2014/main" id="{E114173F-5291-489E-8F16-C8FA81220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105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7" name="Text Box 25">
            <a:extLst>
              <a:ext uri="{FF2B5EF4-FFF2-40B4-BE49-F238E27FC236}">
                <a16:creationId xmlns:a16="http://schemas.microsoft.com/office/drawing/2014/main" id="{669419B9-7190-4C74-B177-DDD49A907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057400"/>
            <a:ext cx="1352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Establish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connection.</a:t>
            </a:r>
          </a:p>
        </p:txBody>
      </p:sp>
      <p:sp>
        <p:nvSpPr>
          <p:cNvPr id="16408" name="Text Box 26">
            <a:extLst>
              <a:ext uri="{FF2B5EF4-FFF2-40B4-BE49-F238E27FC236}">
                <a16:creationId xmlns:a16="http://schemas.microsoft.com/office/drawing/2014/main" id="{4A393F58-1E51-4D69-BCCA-6A1B987FE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1676401"/>
            <a:ext cx="5238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0">
                <a:latin typeface="Arial" panose="020B0604020202020204" pitchFamily="34" charset="0"/>
              </a:rPr>
              <a:t>{</a:t>
            </a:r>
          </a:p>
        </p:txBody>
      </p:sp>
      <p:sp>
        <p:nvSpPr>
          <p:cNvPr id="16409" name="Text Box 27">
            <a:extLst>
              <a:ext uri="{FF2B5EF4-FFF2-40B4-BE49-F238E27FC236}">
                <a16:creationId xmlns:a16="http://schemas.microsoft.com/office/drawing/2014/main" id="{9E239DDB-F000-4E15-A27A-B178400E7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352801"/>
            <a:ext cx="5238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0">
                <a:latin typeface="Arial" panose="020B0604020202020204" pitchFamily="34" charset="0"/>
              </a:rPr>
              <a:t>{</a:t>
            </a:r>
          </a:p>
        </p:txBody>
      </p:sp>
      <p:sp>
        <p:nvSpPr>
          <p:cNvPr id="16410" name="Text Box 28">
            <a:extLst>
              <a:ext uri="{FF2B5EF4-FFF2-40B4-BE49-F238E27FC236}">
                <a16:creationId xmlns:a16="http://schemas.microsoft.com/office/drawing/2014/main" id="{4866E7C8-E870-405A-8D0B-297ABC52B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4800601"/>
            <a:ext cx="5238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0">
                <a:latin typeface="Arial" panose="020B0604020202020204" pitchFamily="34" charset="0"/>
              </a:rPr>
              <a:t>{</a:t>
            </a:r>
          </a:p>
        </p:txBody>
      </p:sp>
      <p:sp>
        <p:nvSpPr>
          <p:cNvPr id="16411" name="Text Box 29">
            <a:extLst>
              <a:ext uri="{FF2B5EF4-FFF2-40B4-BE49-F238E27FC236}">
                <a16:creationId xmlns:a16="http://schemas.microsoft.com/office/drawing/2014/main" id="{DCCB27B2-119C-4C20-9106-D10FE793E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657600"/>
            <a:ext cx="1962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Send packet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with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acknowledgment.</a:t>
            </a:r>
          </a:p>
        </p:txBody>
      </p:sp>
      <p:sp>
        <p:nvSpPr>
          <p:cNvPr id="16412" name="Text Box 30">
            <a:extLst>
              <a:ext uri="{FF2B5EF4-FFF2-40B4-BE49-F238E27FC236}">
                <a16:creationId xmlns:a16="http://schemas.microsoft.com/office/drawing/2014/main" id="{B3DD2BD8-B6EA-4296-A0BE-95258B574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4989514"/>
            <a:ext cx="1962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Resend packet if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no (or delayed)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acknowledgment.</a:t>
            </a:r>
          </a:p>
        </p:txBody>
      </p:sp>
    </p:spTree>
    <p:extLst>
      <p:ext uri="{BB962C8B-B14F-4D97-AF65-F5344CB8AC3E}">
        <p14:creationId xmlns:p14="http://schemas.microsoft.com/office/powerpoint/2010/main" val="3222571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9732000D-5BC6-4C91-8E51-4E0DD28A3F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BD1DC7-1686-432A-97B5-4F92B03956CE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275F34A3-F02B-424E-B33B-DD457F9C5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TCP</a:t>
            </a:r>
          </a:p>
        </p:txBody>
      </p:sp>
      <p:pic>
        <p:nvPicPr>
          <p:cNvPr id="18437" name="Picture 4" descr="TCPIP">
            <a:extLst>
              <a:ext uri="{FF2B5EF4-FFF2-40B4-BE49-F238E27FC236}">
                <a16:creationId xmlns:a16="http://schemas.microsoft.com/office/drawing/2014/main" id="{E3CF2799-B5BF-4FE8-B51E-446899DDB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24001"/>
            <a:ext cx="6553200" cy="416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89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AFD7ECDC-2178-4C48-9F6A-E13B63E619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5AB473-6216-488C-996A-69B53EF2DB37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AEF08A7B-00F7-4358-AE07-BA51E2487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User Datagram Protocol (</a:t>
            </a:r>
            <a:r>
              <a:rPr lang="en-US" altLang="en-US">
                <a:hlinkClick r:id="rId2"/>
              </a:rPr>
              <a:t>UDP</a:t>
            </a:r>
            <a:r>
              <a:rPr lang="en-US" altLang="en-US"/>
              <a:t>)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78909D9F-027B-4541-A0B8-56D41C6FE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Like TCP in that:</a:t>
            </a:r>
          </a:p>
          <a:p>
            <a:pPr lvl="1" eaLnBrk="1" hangingPunct="1"/>
            <a:r>
              <a:rPr lang="en-US" altLang="en-US"/>
              <a:t>Builds on IP</a:t>
            </a:r>
          </a:p>
          <a:p>
            <a:pPr lvl="1" eaLnBrk="1" hangingPunct="1"/>
            <a:r>
              <a:rPr lang="en-US" altLang="en-US"/>
              <a:t>Provides port concept</a:t>
            </a:r>
          </a:p>
          <a:p>
            <a:pPr eaLnBrk="1" hangingPunct="1"/>
            <a:r>
              <a:rPr lang="en-US" altLang="en-US"/>
              <a:t>Unlike TCP in that:</a:t>
            </a:r>
          </a:p>
          <a:p>
            <a:pPr lvl="1" eaLnBrk="1" hangingPunct="1"/>
            <a:r>
              <a:rPr lang="en-US" altLang="en-US"/>
              <a:t>No connection concept</a:t>
            </a:r>
          </a:p>
          <a:p>
            <a:pPr lvl="1" eaLnBrk="1" hangingPunct="1"/>
            <a:r>
              <a:rPr lang="en-US" altLang="en-US"/>
              <a:t>No transmission guarantee</a:t>
            </a:r>
          </a:p>
          <a:p>
            <a:pPr eaLnBrk="1" hangingPunct="1"/>
            <a:r>
              <a:rPr lang="en-US" altLang="en-US"/>
              <a:t>Advantage of UDP vs. TCP:</a:t>
            </a:r>
          </a:p>
          <a:p>
            <a:pPr lvl="1" eaLnBrk="1" hangingPunct="1"/>
            <a:r>
              <a:rPr lang="en-US" altLang="en-US">
                <a:solidFill>
                  <a:schemeClr val="hlink"/>
                </a:solidFill>
              </a:rPr>
              <a:t>Lightweight</a:t>
            </a:r>
            <a:r>
              <a:rPr lang="en-US" altLang="en-US"/>
              <a:t>, so faster for one-time messages</a:t>
            </a:r>
          </a:p>
        </p:txBody>
      </p:sp>
    </p:spTree>
    <p:extLst>
      <p:ext uri="{BB962C8B-B14F-4D97-AF65-F5344CB8AC3E}">
        <p14:creationId xmlns:p14="http://schemas.microsoft.com/office/powerpoint/2010/main" val="265147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33EF3B82-02BA-4FF2-8E84-009FC5D075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68FBB1E-2AF7-4C93-856A-F6BFE2079CD3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AFDA99F2-C46B-4CD2-927D-9477A930D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Domain Name Service (</a:t>
            </a:r>
            <a:r>
              <a:rPr lang="en-US" altLang="en-US">
                <a:hlinkClick r:id="rId2"/>
              </a:rPr>
              <a:t>DNS</a:t>
            </a:r>
            <a:r>
              <a:rPr lang="en-US" altLang="en-US"/>
              <a:t>)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A6D7475C-936C-451A-B21B-63C4CB520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1601" y="1488281"/>
            <a:ext cx="9933402" cy="5233194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altLang="en-US" dirty="0"/>
              <a:t>DNS is the “phone book” for the Internet</a:t>
            </a:r>
          </a:p>
          <a:p>
            <a:pPr lvl="1" algn="just" eaLnBrk="1" hangingPunct="1"/>
            <a:r>
              <a:rPr lang="en-US" altLang="en-US" dirty="0"/>
              <a:t>Map between host names and IP addresses</a:t>
            </a:r>
          </a:p>
          <a:p>
            <a:pPr lvl="1" algn="just" eaLnBrk="1" hangingPunct="1"/>
            <a:r>
              <a:rPr lang="en-US" altLang="en-US" dirty="0"/>
              <a:t>DNS often uses UDP for communication</a:t>
            </a:r>
          </a:p>
          <a:p>
            <a:pPr algn="just" eaLnBrk="1" hangingPunct="1"/>
            <a:r>
              <a:rPr lang="en-US" altLang="en-US" dirty="0"/>
              <a:t>Host names</a:t>
            </a:r>
          </a:p>
          <a:p>
            <a:pPr lvl="1" algn="just" eaLnBrk="1" hangingPunct="1"/>
            <a:r>
              <a:rPr lang="en-US" altLang="en-US" dirty="0">
                <a:solidFill>
                  <a:schemeClr val="hlink"/>
                </a:solidFill>
              </a:rPr>
              <a:t>Labels</a:t>
            </a:r>
            <a:r>
              <a:rPr lang="en-US" altLang="en-US" dirty="0"/>
              <a:t> separated by dots, e.g., </a:t>
            </a:r>
            <a:r>
              <a:rPr lang="en-US" altLang="en-US" dirty="0">
                <a:latin typeface="Lucida Sans Typewriter" panose="020B0509030504030204" pitchFamily="49" charset="0"/>
                <a:hlinkClick r:id="rId3"/>
              </a:rPr>
              <a:t>www.example.org</a:t>
            </a:r>
            <a:endParaRPr lang="en-US" altLang="en-US" dirty="0">
              <a:latin typeface="Lucida Sans Typewriter" panose="020B0509030504030204" pitchFamily="49" charset="0"/>
            </a:endParaRPr>
          </a:p>
          <a:p>
            <a:pPr lvl="1" algn="just" eaLnBrk="1" hangingPunct="1"/>
            <a:r>
              <a:rPr lang="en-US" altLang="en-US" dirty="0"/>
              <a:t>Final label is </a:t>
            </a:r>
            <a:r>
              <a:rPr lang="en-US" altLang="en-US" i="1" dirty="0">
                <a:hlinkClick r:id="rId4"/>
              </a:rPr>
              <a:t>top-level domain</a:t>
            </a:r>
            <a:endParaRPr lang="en-US" altLang="en-US" i="1" dirty="0"/>
          </a:p>
          <a:p>
            <a:pPr lvl="2" algn="just" eaLnBrk="1" hangingPunct="1"/>
            <a:r>
              <a:rPr lang="en-US" altLang="en-US" dirty="0"/>
              <a:t>Generic: .com, .org, etc.</a:t>
            </a:r>
          </a:p>
          <a:p>
            <a:pPr algn="just"/>
            <a:r>
              <a:rPr lang="en-US" altLang="en-US" dirty="0"/>
              <a:t>Country-code: .us, .in, etc. Domains are divided into second-level domains, which can be further divided into subdomains, etc.</a:t>
            </a:r>
          </a:p>
          <a:p>
            <a:pPr lvl="1" algn="just"/>
            <a:r>
              <a:rPr lang="en-US" altLang="en-US" dirty="0"/>
              <a:t>E.g., in </a:t>
            </a:r>
            <a:r>
              <a:rPr lang="en-US" altLang="en-US" dirty="0">
                <a:latin typeface="Lucida Sans Typewriter" panose="020B0509030504030204" pitchFamily="49" charset="0"/>
                <a:hlinkClick r:id="rId5"/>
              </a:rPr>
              <a:t>www.example.com</a:t>
            </a:r>
            <a:r>
              <a:rPr lang="en-US" altLang="en-US" dirty="0"/>
              <a:t>, </a:t>
            </a:r>
            <a:r>
              <a:rPr lang="en-US" altLang="en-US" dirty="0">
                <a:latin typeface="Lucida Sans Typewriter" panose="020B0509030504030204" pitchFamily="49" charset="0"/>
              </a:rPr>
              <a:t>example</a:t>
            </a:r>
            <a:r>
              <a:rPr lang="en-US" altLang="en-US" dirty="0"/>
              <a:t> is a second-level domain</a:t>
            </a:r>
          </a:p>
          <a:p>
            <a:pPr algn="just"/>
            <a:r>
              <a:rPr lang="en-US" altLang="en-US" dirty="0"/>
              <a:t>A host name plus domain name information is called the </a:t>
            </a:r>
            <a:r>
              <a:rPr lang="en-US" altLang="en-US" dirty="0">
                <a:solidFill>
                  <a:schemeClr val="hlink"/>
                </a:solidFill>
              </a:rPr>
              <a:t>fully qualified domain name</a:t>
            </a:r>
            <a:r>
              <a:rPr lang="en-US" altLang="en-US" dirty="0"/>
              <a:t> of the computer</a:t>
            </a:r>
          </a:p>
          <a:p>
            <a:pPr lvl="1" algn="just"/>
            <a:r>
              <a:rPr lang="en-US" altLang="en-US" dirty="0"/>
              <a:t>Above, </a:t>
            </a:r>
            <a:r>
              <a:rPr lang="en-US" altLang="en-US" dirty="0">
                <a:latin typeface="Lucida Sans Typewriter" panose="020B0509030504030204" pitchFamily="49" charset="0"/>
              </a:rPr>
              <a:t>www</a:t>
            </a:r>
            <a:r>
              <a:rPr lang="en-US" altLang="en-US" dirty="0"/>
              <a:t> is the host name, </a:t>
            </a:r>
            <a:r>
              <a:rPr lang="en-US" altLang="en-US" dirty="0">
                <a:latin typeface="Lucida Sans Typewriter" panose="020B0509030504030204" pitchFamily="49" charset="0"/>
                <a:hlinkClick r:id="rId5"/>
              </a:rPr>
              <a:t>www.example.com</a:t>
            </a:r>
            <a:r>
              <a:rPr lang="en-US" altLang="en-US" dirty="0"/>
              <a:t> is the FQDN</a:t>
            </a:r>
          </a:p>
          <a:p>
            <a:pPr lvl="2" eaLnBrk="1" hangingPunct="1"/>
            <a:endParaRPr lang="en-US" altLang="en-US" dirty="0"/>
          </a:p>
          <a:p>
            <a:pPr marL="914400" lvl="2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12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67615975-23F3-4796-8498-2212237D14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F2DC49-843E-4941-B66F-7F33EE910BD3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2429BFBF-BD98-4D37-8D61-F4AE59FED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DNS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42565F1F-2F54-48BD-987D-F90DFFCFE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0706" y="1488280"/>
            <a:ext cx="10270588" cy="4868069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 lookup program provides command-line access to DNS (on most systems)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up a host name given an IP address is known as a </a:t>
            </a: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lookup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that single host may have multiple IP addresses.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returned is the </a:t>
            </a: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canonical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address specified in the DNS system.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ipconfig (on windows) can be used to find the IP address (addresses) of your machine</a:t>
            </a:r>
          </a:p>
          <a:p>
            <a:pPr algn="just"/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ipconfig /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displaydns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contents of the DNS Resolver Cache 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ipconfig /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flushdns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flush it) </a:t>
            </a:r>
          </a:p>
          <a:p>
            <a:pPr lvl="1" algn="just"/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6766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DAB18EE0-9CEB-4FD4-AC98-30537DE4CB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8A5AF7-C5B0-4BC7-8E12-D623F281F01F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A389DD97-6A95-4727-A7A6-6A9E9135C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Analogy to Telephone Network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ACEE214B-C80D-42ED-8B9F-6969A4F0E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dirty="0"/>
              <a:t>IP ~ the telephone network</a:t>
            </a:r>
          </a:p>
          <a:p>
            <a:pPr algn="just" eaLnBrk="1" hangingPunct="1"/>
            <a:r>
              <a:rPr lang="en-US" altLang="en-US" dirty="0"/>
              <a:t>TCP ~ calling someone who answers, having a conversation, and hanging up</a:t>
            </a:r>
          </a:p>
          <a:p>
            <a:pPr algn="just" eaLnBrk="1" hangingPunct="1"/>
            <a:r>
              <a:rPr lang="en-US" altLang="en-US" dirty="0"/>
              <a:t>UDP ~ calling someone and leaving a message</a:t>
            </a:r>
          </a:p>
          <a:p>
            <a:pPr algn="just" eaLnBrk="1" hangingPunct="1"/>
            <a:r>
              <a:rPr lang="en-US" altLang="en-US" dirty="0"/>
              <a:t>DNS ~ directory assistance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1604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CFC67622-8D6E-4199-800C-34E5FDE663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B954763-2316-4053-9B4F-5655551F52FD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540815F9-A959-4C84-9452-D3E0002B0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Higher-level Protocols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AB4BDA74-99AB-4934-BBA3-261D68726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3881438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protocols build on TCP</a:t>
            </a:r>
          </a:p>
          <a:p>
            <a:pPr lvl="1"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 analogy: TCP specifies how we initiate and terminate the phone call, but some other protocol specifies how we carry on the actual conversation</a:t>
            </a:r>
          </a:p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examples:</a:t>
            </a:r>
          </a:p>
          <a:p>
            <a:pPr lvl="1" algn="just" eaLnBrk="1" hangingPunct="1"/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SMTP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(email) (25)</a:t>
            </a:r>
          </a:p>
          <a:p>
            <a:pPr lvl="1" algn="just" eaLnBrk="1" hangingPunct="1"/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(file transfer) (21)</a:t>
            </a:r>
          </a:p>
          <a:p>
            <a:pPr lvl="1" algn="just" eaLnBrk="1" hangingPunct="1"/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(transfer of Web documents) (80)</a:t>
            </a:r>
          </a:p>
        </p:txBody>
      </p:sp>
    </p:spTree>
    <p:extLst>
      <p:ext uri="{BB962C8B-B14F-4D97-AF65-F5344CB8AC3E}">
        <p14:creationId xmlns:p14="http://schemas.microsoft.com/office/powerpoint/2010/main" val="549083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6C418C40-E4B3-42EE-922A-1C03EAC3E5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1744C8-BD3E-40CA-B6FC-2155AF5F9121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9DBD8DE3-3ECC-47FF-ACD1-FB16E36CE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Wide Web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C9CF77B4-9C18-423A-BA33-D351D2F192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Originally, one of several systems for organizing Internet-based information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Competitors: WAIS, Gopher, ARCHIE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Distinctive feature of Web: support for hypertext (text containing links)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via </a:t>
            </a: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Hypertext Transport Protocol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(HTTP)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representation using </a:t>
            </a: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Hypertext Markup Language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is the collection of machines (</a:t>
            </a: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servers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 the Internet that provide information, particularly HTML documents, via HTTP.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 that access information on the Web are known as </a:t>
            </a: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clients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browser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software used by an end user to access the Web.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3103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322DF04C-0CD7-4930-99D1-FC583A5CDC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AA1F0A-6B25-4136-8127-9EA4F1510677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3953DA97-4C92-454B-941B-67DB1E425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Hypertext Transport Protocol (HTTP)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D4910355-200E-406E-9DFD-158F57FCB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based on the </a:t>
            </a: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request-response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 model:</a:t>
            </a:r>
          </a:p>
          <a:p>
            <a:pPr lvl="1"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sends a request</a:t>
            </a:r>
          </a:p>
          <a:p>
            <a:pPr lvl="1"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sends a response</a:t>
            </a:r>
          </a:p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is a </a:t>
            </a: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protocol: </a:t>
            </a:r>
          </a:p>
          <a:p>
            <a:pPr lvl="1"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protocol does not require the server to remember anything about the client between requests.</a:t>
            </a: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8198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8DDCDDEA-A9E9-4852-B88C-74F8761096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3519D3-3736-4040-82A1-A39B8D8C51B5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9CD60A0F-6D69-4C56-B671-F28973C3A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037CE199-0E5F-4485-B72F-BA4064D26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54332"/>
            <a:ext cx="10880188" cy="518458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implemented over a TCP connection (80 is standard port number for HTTP)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browser-server interaction: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enters Web address in browser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uses DNS to locate IP address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opens TCP connection to server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sends HTTP request over connection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sends HTTP response to browser over connection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displays body of response in the </a:t>
            </a: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area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browser window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transmitted using HTTP is often entirely text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the Internet’s </a:t>
            </a: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Telnet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 to simulate browser request and view server response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218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F00432-D448-4C06-A181-965C69595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053" y="2402414"/>
            <a:ext cx="9144000" cy="3255962"/>
          </a:xfrm>
        </p:spPr>
        <p:txBody>
          <a:bodyPr>
            <a:normAutofit/>
          </a:bodyPr>
          <a:lstStyle/>
          <a:p>
            <a:r>
              <a:rPr lang="en-IN" dirty="0"/>
              <a:t>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the Internet,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Internet Protocols,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Wide Web (W3C),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 Hypertext Transfer Protocol.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F4729D6-B91C-494C-ADB6-C0FDCDE25E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84738" y="1122363"/>
            <a:ext cx="10733650" cy="1705243"/>
          </a:xfrm>
        </p:spPr>
        <p:txBody>
          <a:bodyPr>
            <a:normAutofit fontScale="90000"/>
          </a:bodyPr>
          <a:lstStyle/>
          <a:p>
            <a:pPr algn="l" eaLnBrk="1" hangingPunct="1"/>
            <a:br>
              <a:rPr lang="en-US" altLang="en-US" sz="4000" dirty="0">
                <a:solidFill>
                  <a:srgbClr val="FF0000"/>
                </a:solidFill>
              </a:rPr>
            </a:br>
            <a:r>
              <a:rPr lang="en-US" altLang="en-US" sz="4000" dirty="0">
                <a:solidFill>
                  <a:srgbClr val="FF0000"/>
                </a:solidFill>
              </a:rPr>
              <a:t> </a:t>
            </a:r>
            <a:r>
              <a:rPr lang="en-US" altLang="en-US" sz="4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Web Essentials: Clients, Servers, and Communication</a:t>
            </a:r>
            <a:br>
              <a:rPr lang="en-US" altLang="en-US" sz="4000" dirty="0">
                <a:solidFill>
                  <a:srgbClr val="FF0000"/>
                </a:solidFill>
              </a:rPr>
            </a:br>
            <a:br>
              <a:rPr lang="en-US" altLang="en-US" sz="4000" dirty="0">
                <a:solidFill>
                  <a:srgbClr val="FF0000"/>
                </a:solidFill>
              </a:rPr>
            </a:br>
            <a:endParaRPr lang="en-US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57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C6D6A2DC-17F1-4CA3-A960-C5DF049894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D91E1B-B6D1-410E-80E6-9C2CC1E3A623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60630FD0-8F16-4569-B237-6A57AA3448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HTTP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ACECBA6F-140A-47D2-82D2-48AC924B0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147889"/>
            <a:ext cx="5029200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$ </a:t>
            </a:r>
            <a:r>
              <a:rPr lang="en-US" altLang="en-US" sz="1800" b="1">
                <a:latin typeface="Lucida Sans Typewriter" panose="020B0509030504030204" pitchFamily="49" charset="0"/>
              </a:rPr>
              <a:t>telnet www.example.org 80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Trying 192.0.34.166...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Connected to www.example.com (192.0.34.166).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Escape character is ’^]’.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Lucida Sans Typewriter" panose="020B0509030504030204" pitchFamily="49" charset="0"/>
              </a:rPr>
              <a:t>GET / HTTP/1.1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Lucida Sans Typewriter" panose="020B0509030504030204" pitchFamily="49" charset="0"/>
              </a:rPr>
              <a:t>Host: www.example.org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Lucida Sans Typewriter" panose="020B05090305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HTTP/1.1 200 OK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Date: Thu, 09 Oct 2003 20:30:49 GMT</a:t>
            </a:r>
            <a:br>
              <a:rPr lang="en-US" altLang="en-US" sz="1800">
                <a:latin typeface="Lucida Sans Typewriter" panose="020B0509030504030204" pitchFamily="49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C3CE513F-3F1C-4136-86B7-EE8BFA9B2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429001"/>
            <a:ext cx="438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6000">
                <a:latin typeface="Arial" panose="020B0604020202020204" pitchFamily="34" charset="0"/>
              </a:rPr>
              <a:t>{</a:t>
            </a:r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id="{6A804E3D-BD49-4041-B548-873A2B8A2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505200"/>
            <a:ext cx="1035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Send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Request</a:t>
            </a:r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id="{82BD8838-03AD-4D24-B9C8-4AF6B14E1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267201"/>
            <a:ext cx="438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6000">
                <a:latin typeface="Arial" panose="020B0604020202020204" pitchFamily="34" charset="0"/>
              </a:rPr>
              <a:t>{</a:t>
            </a:r>
          </a:p>
        </p:txBody>
      </p:sp>
      <p:sp>
        <p:nvSpPr>
          <p:cNvPr id="31753" name="Text Box 9">
            <a:extLst>
              <a:ext uri="{FF2B5EF4-FFF2-40B4-BE49-F238E27FC236}">
                <a16:creationId xmlns:a16="http://schemas.microsoft.com/office/drawing/2014/main" id="{2B8341AF-95BE-4ADF-BF84-35C0FE932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95800"/>
            <a:ext cx="1212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Receive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Response</a:t>
            </a:r>
          </a:p>
        </p:txBody>
      </p:sp>
      <p:sp>
        <p:nvSpPr>
          <p:cNvPr id="31754" name="Text Box 10">
            <a:extLst>
              <a:ext uri="{FF2B5EF4-FFF2-40B4-BE49-F238E27FC236}">
                <a16:creationId xmlns:a16="http://schemas.microsoft.com/office/drawing/2014/main" id="{6BAE5E4E-9CE7-407D-9265-ED4FFDA34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2170113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Connect</a:t>
            </a:r>
          </a:p>
        </p:txBody>
      </p:sp>
      <p:sp>
        <p:nvSpPr>
          <p:cNvPr id="31755" name="Text Box 11">
            <a:extLst>
              <a:ext uri="{FF2B5EF4-FFF2-40B4-BE49-F238E27FC236}">
                <a16:creationId xmlns:a16="http://schemas.microsoft.com/office/drawing/2014/main" id="{B2937199-C6D6-4F37-90F0-58DA23CB6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2097088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3498282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A8F78AAA-9F55-40FB-9913-107D4A52DD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9DC94CA-BFD5-424F-BFD1-260C251149E0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2FAA01C9-39ED-4D2D-82C6-94242E2BA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HTTP Request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C3690CA2-E5C4-436C-9E41-F1ED24D028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 of the request:</a:t>
            </a:r>
          </a:p>
          <a:p>
            <a:pPr lvl="1" eaLnBrk="1" hangingPunct="1"/>
            <a:r>
              <a:rPr lang="en-US" altLang="en-US"/>
              <a:t>start line</a:t>
            </a:r>
          </a:p>
          <a:p>
            <a:pPr lvl="1" eaLnBrk="1" hangingPunct="1"/>
            <a:r>
              <a:rPr lang="en-US" altLang="en-US"/>
              <a:t>header field(s)</a:t>
            </a:r>
          </a:p>
          <a:p>
            <a:pPr lvl="1" eaLnBrk="1" hangingPunct="1"/>
            <a:r>
              <a:rPr lang="en-US" altLang="en-US"/>
              <a:t>blank line</a:t>
            </a:r>
          </a:p>
          <a:p>
            <a:pPr lvl="1" eaLnBrk="1" hangingPunct="1"/>
            <a:r>
              <a:rPr lang="en-US" altLang="en-US"/>
              <a:t>optional body</a:t>
            </a:r>
          </a:p>
        </p:txBody>
      </p:sp>
    </p:spTree>
    <p:extLst>
      <p:ext uri="{BB962C8B-B14F-4D97-AF65-F5344CB8AC3E}">
        <p14:creationId xmlns:p14="http://schemas.microsoft.com/office/powerpoint/2010/main" val="2190350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7E452EB-2270-4159-BA0A-6A3E906BAF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B49022-9B7D-43D0-999E-E56462170389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ABED7979-44F3-4BAA-939B-5EC6FB6AB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HTTP Request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E245329C-3CD8-45C8-808A-34ED12929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 of the request:</a:t>
            </a:r>
          </a:p>
          <a:p>
            <a:pPr lvl="1" eaLnBrk="1" hangingPunct="1"/>
            <a:r>
              <a:rPr lang="en-US" altLang="en-US" b="1"/>
              <a:t>start line</a:t>
            </a:r>
          </a:p>
          <a:p>
            <a:pPr lvl="1" eaLnBrk="1" hangingPunct="1"/>
            <a:r>
              <a:rPr lang="en-US" altLang="en-US"/>
              <a:t>header field(s)</a:t>
            </a:r>
          </a:p>
          <a:p>
            <a:pPr lvl="1" eaLnBrk="1" hangingPunct="1"/>
            <a:r>
              <a:rPr lang="en-US" altLang="en-US"/>
              <a:t>blank line</a:t>
            </a:r>
          </a:p>
          <a:p>
            <a:pPr lvl="1" eaLnBrk="1" hangingPunct="1"/>
            <a:r>
              <a:rPr lang="en-US" altLang="en-US"/>
              <a:t>optional body</a:t>
            </a:r>
          </a:p>
        </p:txBody>
      </p:sp>
    </p:spTree>
    <p:extLst>
      <p:ext uri="{BB962C8B-B14F-4D97-AF65-F5344CB8AC3E}">
        <p14:creationId xmlns:p14="http://schemas.microsoft.com/office/powerpoint/2010/main" val="2801503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2D540DEA-D975-409A-A56D-EB98233B2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81A90B-1C80-486A-8168-F1C95A20F973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04E6D744-BBB3-4CD6-B5ED-89F72789D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HTTP Request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861A9AB0-3294-4EF7-A8F1-2169082A3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Start line</a:t>
            </a:r>
          </a:p>
          <a:p>
            <a:pPr lvl="1" eaLnBrk="1" hangingPunct="1"/>
            <a:r>
              <a:rPr lang="en-US" altLang="en-US"/>
              <a:t>Example: </a:t>
            </a:r>
            <a:r>
              <a:rPr lang="en-US" altLang="en-US">
                <a:latin typeface="Lucida Sans Typewriter" panose="020B0509030504030204" pitchFamily="49" charset="0"/>
              </a:rPr>
              <a:t>GET / HTTP/1.1</a:t>
            </a:r>
          </a:p>
          <a:p>
            <a:pPr eaLnBrk="1" hangingPunct="1"/>
            <a:r>
              <a:rPr lang="en-US" altLang="en-US"/>
              <a:t>Three space-separated parts:</a:t>
            </a:r>
          </a:p>
          <a:p>
            <a:pPr lvl="1" eaLnBrk="1" hangingPunct="1"/>
            <a:r>
              <a:rPr lang="en-US" altLang="en-US"/>
              <a:t>HTTP request method</a:t>
            </a:r>
          </a:p>
          <a:p>
            <a:pPr lvl="1" eaLnBrk="1" hangingPunct="1"/>
            <a:r>
              <a:rPr lang="en-US" altLang="en-US"/>
              <a:t>Request-URI (</a:t>
            </a:r>
            <a:r>
              <a:rPr lang="en-US" altLang="en-US">
                <a:solidFill>
                  <a:schemeClr val="hlink"/>
                </a:solidFill>
              </a:rPr>
              <a:t>Uniform Resource Identifier</a:t>
            </a:r>
            <a:r>
              <a:rPr lang="en-US" altLang="en-US"/>
              <a:t>)</a:t>
            </a:r>
          </a:p>
          <a:p>
            <a:pPr lvl="1" eaLnBrk="1" hangingPunct="1"/>
            <a:r>
              <a:rPr lang="en-US" altLang="en-US"/>
              <a:t>HTTP version</a:t>
            </a:r>
          </a:p>
        </p:txBody>
      </p:sp>
    </p:spTree>
    <p:extLst>
      <p:ext uri="{BB962C8B-B14F-4D97-AF65-F5344CB8AC3E}">
        <p14:creationId xmlns:p14="http://schemas.microsoft.com/office/powerpoint/2010/main" val="4264813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5">
            <a:extLst>
              <a:ext uri="{FF2B5EF4-FFF2-40B4-BE49-F238E27FC236}">
                <a16:creationId xmlns:a16="http://schemas.microsoft.com/office/drawing/2014/main" id="{A42A55B2-ED76-4979-B187-E6929B48F5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CE966E3-2914-4BF2-8668-08E3904E1A69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209C124A-7852-4B35-BC63-7693A6418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HTTP Request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41F6C332-FAF4-4A8A-B857-F56BEC4EBA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Start line</a:t>
            </a:r>
          </a:p>
          <a:p>
            <a:pPr lvl="1" eaLnBrk="1" hangingPunct="1"/>
            <a:r>
              <a:rPr lang="en-US" altLang="en-US"/>
              <a:t>Example: </a:t>
            </a:r>
            <a:r>
              <a:rPr lang="en-US" altLang="en-US">
                <a:latin typeface="Lucida Sans Typewriter" panose="020B0509030504030204" pitchFamily="49" charset="0"/>
              </a:rPr>
              <a:t>GET / HTTP/1.1</a:t>
            </a:r>
          </a:p>
          <a:p>
            <a:pPr eaLnBrk="1" hangingPunct="1"/>
            <a:r>
              <a:rPr lang="en-US" altLang="en-US"/>
              <a:t>Three space-separated parts:</a:t>
            </a:r>
          </a:p>
          <a:p>
            <a:pPr lvl="1" eaLnBrk="1" hangingPunct="1"/>
            <a:r>
              <a:rPr lang="en-US" altLang="en-US"/>
              <a:t>HTTP request method</a:t>
            </a:r>
          </a:p>
          <a:p>
            <a:pPr lvl="1" eaLnBrk="1" hangingPunct="1"/>
            <a:r>
              <a:rPr lang="en-US" altLang="en-US"/>
              <a:t>Request-URI</a:t>
            </a:r>
          </a:p>
          <a:p>
            <a:pPr lvl="1" eaLnBrk="1" hangingPunct="1"/>
            <a:r>
              <a:rPr lang="en-US" altLang="en-US" b="1"/>
              <a:t>HTTP version</a:t>
            </a:r>
          </a:p>
          <a:p>
            <a:pPr lvl="2" eaLnBrk="1" hangingPunct="1"/>
            <a:r>
              <a:rPr lang="en-US" altLang="en-US"/>
              <a:t>We will cover 1.1, in which version part of start line must be exactly as shown</a:t>
            </a:r>
          </a:p>
        </p:txBody>
      </p:sp>
    </p:spTree>
    <p:extLst>
      <p:ext uri="{BB962C8B-B14F-4D97-AF65-F5344CB8AC3E}">
        <p14:creationId xmlns:p14="http://schemas.microsoft.com/office/powerpoint/2010/main" val="1897690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>
            <a:extLst>
              <a:ext uri="{FF2B5EF4-FFF2-40B4-BE49-F238E27FC236}">
                <a16:creationId xmlns:a16="http://schemas.microsoft.com/office/drawing/2014/main" id="{F8728A92-4092-4E61-89FE-B66CE2AD23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535F43-383E-4D12-AABE-ABE8C990443C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BE623FDB-DB11-4818-A257-72C1A5CEE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HTTP Request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0FEEA665-404E-4224-945A-6FDF9DC446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Start line</a:t>
            </a:r>
          </a:p>
          <a:p>
            <a:pPr lvl="1" eaLnBrk="1" hangingPunct="1"/>
            <a:r>
              <a:rPr lang="en-US" altLang="en-US"/>
              <a:t>Example: </a:t>
            </a:r>
            <a:r>
              <a:rPr lang="en-US" altLang="en-US">
                <a:latin typeface="Lucida Sans Typewriter" panose="020B0509030504030204" pitchFamily="49" charset="0"/>
              </a:rPr>
              <a:t>GET / HTTP/1.1</a:t>
            </a:r>
          </a:p>
          <a:p>
            <a:pPr eaLnBrk="1" hangingPunct="1"/>
            <a:r>
              <a:rPr lang="en-US" altLang="en-US"/>
              <a:t>Three space-separated parts:</a:t>
            </a:r>
          </a:p>
          <a:p>
            <a:pPr lvl="1" eaLnBrk="1" hangingPunct="1"/>
            <a:r>
              <a:rPr lang="en-US" altLang="en-US"/>
              <a:t>HTTP request method</a:t>
            </a:r>
          </a:p>
          <a:p>
            <a:pPr lvl="1" eaLnBrk="1" hangingPunct="1"/>
            <a:r>
              <a:rPr lang="en-US" altLang="en-US" b="1"/>
              <a:t>Request-URI</a:t>
            </a:r>
          </a:p>
          <a:p>
            <a:pPr lvl="1" eaLnBrk="1" hangingPunct="1"/>
            <a:r>
              <a:rPr lang="en-US" altLang="en-US"/>
              <a:t>HTTP version</a:t>
            </a:r>
          </a:p>
        </p:txBody>
      </p:sp>
    </p:spTree>
    <p:extLst>
      <p:ext uri="{BB962C8B-B14F-4D97-AF65-F5344CB8AC3E}">
        <p14:creationId xmlns:p14="http://schemas.microsoft.com/office/powerpoint/2010/main" val="1184571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5">
            <a:extLst>
              <a:ext uri="{FF2B5EF4-FFF2-40B4-BE49-F238E27FC236}">
                <a16:creationId xmlns:a16="http://schemas.microsoft.com/office/drawing/2014/main" id="{2261DFE1-E21A-4026-81F2-C48C6DBB09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8D93578-08E4-466F-B438-565D004F6C8C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ABA55930-995B-4AEF-830E-40E4C0732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HTTP Request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A8935A29-1BA2-4582-A4A8-35AB5FF633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Uniform Resource Identifier</a:t>
            </a:r>
            <a:r>
              <a:rPr lang="en-US" altLang="en-US"/>
              <a:t> (</a:t>
            </a:r>
            <a:r>
              <a:rPr lang="en-US" altLang="en-US">
                <a:hlinkClick r:id="rId2"/>
              </a:rPr>
              <a:t>URI</a:t>
            </a:r>
            <a:r>
              <a:rPr lang="en-US" altLang="en-US"/>
              <a:t>)</a:t>
            </a:r>
          </a:p>
          <a:p>
            <a:pPr lvl="1" eaLnBrk="1" hangingPunct="1"/>
            <a:r>
              <a:rPr lang="en-US" altLang="en-US"/>
              <a:t>Syntax: </a:t>
            </a:r>
            <a:r>
              <a:rPr lang="en-US" altLang="en-US" i="1">
                <a:latin typeface="Lucida Sans Typewriter" panose="020B0509030504030204" pitchFamily="49" charset="0"/>
              </a:rPr>
              <a:t>scheme</a:t>
            </a:r>
            <a:r>
              <a:rPr lang="en-US" altLang="en-US">
                <a:latin typeface="Lucida Sans Typewriter" panose="020B0509030504030204" pitchFamily="49" charset="0"/>
              </a:rPr>
              <a:t> : </a:t>
            </a:r>
            <a:r>
              <a:rPr lang="en-US" altLang="en-US" i="1">
                <a:latin typeface="Lucida Sans Typewriter" panose="020B0509030504030204" pitchFamily="49" charset="0"/>
              </a:rPr>
              <a:t>scheme-depend-part</a:t>
            </a:r>
            <a:endParaRPr lang="en-US" altLang="en-US" i="1"/>
          </a:p>
          <a:p>
            <a:pPr lvl="2" eaLnBrk="1" hangingPunct="1"/>
            <a:r>
              <a:rPr lang="en-US" altLang="en-US"/>
              <a:t>Ex: In </a:t>
            </a:r>
            <a:r>
              <a:rPr lang="en-US" altLang="en-US">
                <a:latin typeface="Lucida Sans Typewriter" panose="020B0509030504030204" pitchFamily="49" charset="0"/>
                <a:hlinkClick r:id="rId3"/>
              </a:rPr>
              <a:t>http://www.example.com/</a:t>
            </a:r>
            <a:br>
              <a:rPr lang="en-US" altLang="en-US">
                <a:latin typeface="Lucida Sans Typewriter" panose="020B0509030504030204" pitchFamily="49" charset="0"/>
              </a:rPr>
            </a:br>
            <a:r>
              <a:rPr lang="en-US" altLang="en-US"/>
              <a:t>the </a:t>
            </a:r>
            <a:r>
              <a:rPr lang="en-US" altLang="en-US">
                <a:solidFill>
                  <a:schemeClr val="hlink"/>
                </a:solidFill>
              </a:rPr>
              <a:t>scheme</a:t>
            </a:r>
            <a:r>
              <a:rPr lang="en-US" altLang="en-US"/>
              <a:t> is </a:t>
            </a:r>
            <a:r>
              <a:rPr lang="en-US" altLang="en-US">
                <a:latin typeface="Lucida Sans Typewriter" panose="020B0509030504030204" pitchFamily="49" charset="0"/>
              </a:rPr>
              <a:t>http</a:t>
            </a:r>
          </a:p>
          <a:p>
            <a:pPr lvl="1" eaLnBrk="1" hangingPunct="1"/>
            <a:r>
              <a:rPr lang="en-US" altLang="en-US">
                <a:solidFill>
                  <a:schemeClr val="hlink"/>
                </a:solidFill>
              </a:rPr>
              <a:t>Request-URI</a:t>
            </a:r>
            <a:r>
              <a:rPr lang="en-US" altLang="en-US"/>
              <a:t> is the portion of the requested URI that follows the host name (which is supplied by the required Host header field)</a:t>
            </a:r>
          </a:p>
          <a:p>
            <a:pPr lvl="2" eaLnBrk="1" hangingPunct="1"/>
            <a:r>
              <a:rPr lang="en-US" altLang="en-US"/>
              <a:t>Ex: </a:t>
            </a:r>
            <a:r>
              <a:rPr lang="en-US" altLang="en-US">
                <a:latin typeface="Lucida Sans Typewriter" panose="020B0509030504030204" pitchFamily="49" charset="0"/>
              </a:rPr>
              <a:t>/</a:t>
            </a:r>
            <a:r>
              <a:rPr lang="en-US" altLang="en-US"/>
              <a:t> is Request-URI portion of </a:t>
            </a:r>
            <a:r>
              <a:rPr lang="en-US" altLang="en-US">
                <a:latin typeface="Lucida Sans Typewriter" panose="020B0509030504030204" pitchFamily="49" charset="0"/>
              </a:rPr>
              <a:t>http://www.example.com/</a:t>
            </a:r>
          </a:p>
          <a:p>
            <a:pPr lvl="1" eaLnBrk="1" hangingPunct="1"/>
            <a:endParaRPr lang="en-US" altLang="en-US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34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C401225E-95A1-455C-90B1-C31913BDFB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B21B8C-04AE-4FE2-9902-7040FC01B917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088E13C6-04C6-4736-ADB3-5817A7BB8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URI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452149EF-C40B-48F6-B131-DD502581C7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URI’s are of two types:</a:t>
            </a:r>
          </a:p>
          <a:p>
            <a:pPr lvl="1" eaLnBrk="1" hangingPunct="1"/>
            <a:r>
              <a:rPr lang="en-US" altLang="en-US">
                <a:solidFill>
                  <a:schemeClr val="hlink"/>
                </a:solidFill>
              </a:rPr>
              <a:t>Uniform Resource Name</a:t>
            </a:r>
            <a:r>
              <a:rPr lang="en-US" altLang="en-US"/>
              <a:t> (</a:t>
            </a:r>
            <a:r>
              <a:rPr lang="en-US" altLang="en-US">
                <a:hlinkClick r:id="rId2"/>
              </a:rPr>
              <a:t>URN</a:t>
            </a:r>
            <a:r>
              <a:rPr lang="en-US" altLang="en-US"/>
              <a:t>)</a:t>
            </a:r>
          </a:p>
          <a:p>
            <a:pPr lvl="2" eaLnBrk="1" hangingPunct="1"/>
            <a:r>
              <a:rPr lang="en-US" altLang="en-US"/>
              <a:t>Can be used to identify resources with unique names, such as books (which have unique ISBN’s)</a:t>
            </a:r>
          </a:p>
          <a:p>
            <a:pPr lvl="2" eaLnBrk="1" hangingPunct="1"/>
            <a:r>
              <a:rPr lang="en-US" altLang="en-US"/>
              <a:t>Scheme is </a:t>
            </a:r>
            <a:r>
              <a:rPr lang="en-US" altLang="en-US">
                <a:latin typeface="Lucida Sans Typewriter" panose="020B0509030504030204" pitchFamily="49" charset="0"/>
              </a:rPr>
              <a:t>urn</a:t>
            </a:r>
          </a:p>
          <a:p>
            <a:pPr lvl="1" eaLnBrk="1" hangingPunct="1"/>
            <a:r>
              <a:rPr lang="en-US" altLang="en-US">
                <a:solidFill>
                  <a:schemeClr val="hlink"/>
                </a:solidFill>
              </a:rPr>
              <a:t>Uniform Resource Locator</a:t>
            </a:r>
            <a:r>
              <a:rPr lang="en-US" altLang="en-US"/>
              <a:t> (</a:t>
            </a:r>
            <a:r>
              <a:rPr lang="en-US" altLang="en-US">
                <a:hlinkClick r:id="rId3"/>
              </a:rPr>
              <a:t>URL</a:t>
            </a:r>
            <a:r>
              <a:rPr lang="en-US" altLang="en-US"/>
              <a:t>)</a:t>
            </a:r>
          </a:p>
          <a:p>
            <a:pPr lvl="2" eaLnBrk="1" hangingPunct="1"/>
            <a:r>
              <a:rPr lang="en-US" altLang="en-US"/>
              <a:t>Specifies location at which a resource can be found</a:t>
            </a:r>
          </a:p>
          <a:p>
            <a:pPr lvl="2" eaLnBrk="1" hangingPunct="1"/>
            <a:r>
              <a:rPr lang="en-US" altLang="en-US"/>
              <a:t>In addition to </a:t>
            </a:r>
            <a:r>
              <a:rPr lang="en-US" altLang="en-US">
                <a:latin typeface="Lucida Sans Typewriter" panose="020B0509030504030204" pitchFamily="49" charset="0"/>
              </a:rPr>
              <a:t>http</a:t>
            </a:r>
            <a:r>
              <a:rPr lang="en-US" altLang="en-US"/>
              <a:t>, some other URL schemes are </a:t>
            </a:r>
            <a:r>
              <a:rPr lang="en-US" altLang="en-US">
                <a:latin typeface="Lucida Sans Typewriter" panose="020B0509030504030204" pitchFamily="49" charset="0"/>
              </a:rPr>
              <a:t>https</a:t>
            </a:r>
            <a:r>
              <a:rPr lang="en-US" altLang="en-US"/>
              <a:t>, </a:t>
            </a:r>
            <a:r>
              <a:rPr lang="en-US" altLang="en-US">
                <a:latin typeface="Lucida Sans Typewriter" panose="020B0509030504030204" pitchFamily="49" charset="0"/>
              </a:rPr>
              <a:t>ftp</a:t>
            </a:r>
            <a:r>
              <a:rPr lang="en-US" altLang="en-US"/>
              <a:t>, </a:t>
            </a:r>
            <a:r>
              <a:rPr lang="en-US" altLang="en-US">
                <a:latin typeface="Lucida Sans Typewriter" panose="020B0509030504030204" pitchFamily="49" charset="0"/>
              </a:rPr>
              <a:t>mailto</a:t>
            </a:r>
            <a:r>
              <a:rPr lang="en-US" altLang="en-US"/>
              <a:t>, and </a:t>
            </a:r>
            <a:r>
              <a:rPr lang="en-US" altLang="en-US">
                <a:latin typeface="Lucida Sans Typewriter" panose="020B0509030504030204" pitchFamily="49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886406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5">
            <a:extLst>
              <a:ext uri="{FF2B5EF4-FFF2-40B4-BE49-F238E27FC236}">
                <a16:creationId xmlns:a16="http://schemas.microsoft.com/office/drawing/2014/main" id="{5A64AE24-B842-4A21-BB04-ECC0DF3D03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CDAA4C-EB47-4FCF-8600-83707829C06C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13CBB8BA-B811-42CD-8C8E-3DC906EDD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HTTP Request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91E5A570-B7F2-4FED-BBD8-F97B249F3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Start line</a:t>
            </a:r>
          </a:p>
          <a:p>
            <a:pPr lvl="1" eaLnBrk="1" hangingPunct="1"/>
            <a:r>
              <a:rPr lang="en-US" altLang="en-US"/>
              <a:t>Example: </a:t>
            </a:r>
            <a:r>
              <a:rPr lang="en-US" altLang="en-US">
                <a:latin typeface="Lucida Sans Typewriter" panose="020B0509030504030204" pitchFamily="49" charset="0"/>
              </a:rPr>
              <a:t>GET / HTTP/1.1</a:t>
            </a:r>
          </a:p>
          <a:p>
            <a:pPr eaLnBrk="1" hangingPunct="1"/>
            <a:r>
              <a:rPr lang="en-US" altLang="en-US"/>
              <a:t>Three space-separated parts:</a:t>
            </a:r>
          </a:p>
          <a:p>
            <a:pPr lvl="1" eaLnBrk="1" hangingPunct="1"/>
            <a:r>
              <a:rPr lang="en-US" altLang="en-US" b="1"/>
              <a:t>HTTP request method</a:t>
            </a:r>
          </a:p>
          <a:p>
            <a:pPr lvl="1" eaLnBrk="1" hangingPunct="1"/>
            <a:r>
              <a:rPr lang="en-US" altLang="en-US"/>
              <a:t>Request-URI</a:t>
            </a:r>
          </a:p>
          <a:p>
            <a:pPr lvl="1" eaLnBrk="1" hangingPunct="1"/>
            <a:r>
              <a:rPr lang="en-US" altLang="en-US"/>
              <a:t>HTTP version</a:t>
            </a:r>
          </a:p>
        </p:txBody>
      </p:sp>
    </p:spTree>
    <p:extLst>
      <p:ext uri="{BB962C8B-B14F-4D97-AF65-F5344CB8AC3E}">
        <p14:creationId xmlns:p14="http://schemas.microsoft.com/office/powerpoint/2010/main" val="3795329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5">
            <a:extLst>
              <a:ext uri="{FF2B5EF4-FFF2-40B4-BE49-F238E27FC236}">
                <a16:creationId xmlns:a16="http://schemas.microsoft.com/office/drawing/2014/main" id="{A251203F-D6EF-40AF-967C-AC2FA0F1E8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85DDB0-1E81-4CFC-9DC0-A446F2231B4C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7D1A4D70-9829-4BFB-BA37-30FF2D86D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HTTP Request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B4F07A16-807E-4420-B36C-BD09E452A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Common request methods: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GET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Used if link is clicked or address typed in browser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No body in request with GET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POST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Used when submit button is clicked on a form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Form information contained in body of request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HEAD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Requests that only header fields (no body) be returned in the response</a:t>
            </a:r>
          </a:p>
        </p:txBody>
      </p:sp>
    </p:spTree>
    <p:extLst>
      <p:ext uri="{BB962C8B-B14F-4D97-AF65-F5344CB8AC3E}">
        <p14:creationId xmlns:p14="http://schemas.microsoft.com/office/powerpoint/2010/main" val="346933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id="{AC8AE222-8333-46F7-8B46-458EC02308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6B84D11-878A-4780-97C8-944DF17F8F6D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CA" altLang="en-US" sz="1400" dirty="0">
              <a:solidFill>
                <a:schemeClr val="folHlink"/>
              </a:solidFill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EDBEF409-8AC7-46B8-AE2C-4468C0D76F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51A0BB61-0104-4304-9C25-6622F1D77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origin: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ARPANET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(late 1960’s)</a:t>
            </a:r>
          </a:p>
          <a:p>
            <a:pPr lvl="1"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earliest attempts to network heterogeneous, geographically dispersed computers</a:t>
            </a:r>
          </a:p>
          <a:p>
            <a:pPr lvl="1"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first available on ARPANET in 1972 (and quickly very popular!)</a:t>
            </a:r>
          </a:p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ARPANET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was limited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selected DOD(Department of Defense)-funded organizations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Open-access networks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university networks (e.g.,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SURAnet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CSNET for CS departments not on ARPANET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NSFNET (1985-1995)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purpose: connect supercomputer centers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purpose: provide backbone to connect regional networks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87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5">
            <a:extLst>
              <a:ext uri="{FF2B5EF4-FFF2-40B4-BE49-F238E27FC236}">
                <a16:creationId xmlns:a16="http://schemas.microsoft.com/office/drawing/2014/main" id="{228DEFBC-6488-4A78-A848-4D0B0E6D77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1F8870-3784-4180-AAC0-4B51A98286E9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CBA31A4F-8EE1-4E9B-B281-D4E47A8DA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HTTP Request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16B49F82-160B-48A1-AF03-856A27117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 of the request:</a:t>
            </a:r>
          </a:p>
          <a:p>
            <a:pPr lvl="1" eaLnBrk="1" hangingPunct="1"/>
            <a:r>
              <a:rPr lang="en-US" altLang="en-US"/>
              <a:t>start line</a:t>
            </a:r>
          </a:p>
          <a:p>
            <a:pPr lvl="1" eaLnBrk="1" hangingPunct="1"/>
            <a:r>
              <a:rPr lang="en-US" altLang="en-US" b="1"/>
              <a:t>header field(s)</a:t>
            </a:r>
          </a:p>
          <a:p>
            <a:pPr lvl="1" eaLnBrk="1" hangingPunct="1"/>
            <a:r>
              <a:rPr lang="en-US" altLang="en-US"/>
              <a:t>blank line</a:t>
            </a:r>
          </a:p>
          <a:p>
            <a:pPr lvl="1" eaLnBrk="1" hangingPunct="1"/>
            <a:r>
              <a:rPr lang="en-US" altLang="en-US"/>
              <a:t>optional body</a:t>
            </a:r>
          </a:p>
        </p:txBody>
      </p:sp>
    </p:spTree>
    <p:extLst>
      <p:ext uri="{BB962C8B-B14F-4D97-AF65-F5344CB8AC3E}">
        <p14:creationId xmlns:p14="http://schemas.microsoft.com/office/powerpoint/2010/main" val="2080944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5">
            <a:extLst>
              <a:ext uri="{FF2B5EF4-FFF2-40B4-BE49-F238E27FC236}">
                <a16:creationId xmlns:a16="http://schemas.microsoft.com/office/drawing/2014/main" id="{FC22772F-2847-41DE-B831-2F41B9AAB7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C016753-E2E5-4DBE-AB98-4F38A8A4C40B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C1E08F38-287F-43F7-810C-1F93266E7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HTTP Request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1E001BF5-646C-4589-8F85-38D5E6101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Header field structure:</a:t>
            </a:r>
          </a:p>
          <a:p>
            <a:pPr lvl="1" eaLnBrk="1" hangingPunct="1"/>
            <a:r>
              <a:rPr lang="en-US" altLang="en-US" i="1">
                <a:latin typeface="Lucida Sans Typewriter" panose="020B0509030504030204" pitchFamily="49" charset="0"/>
              </a:rPr>
              <a:t>field name</a:t>
            </a:r>
            <a:r>
              <a:rPr lang="en-US" altLang="en-US">
                <a:latin typeface="Lucida Sans Typewriter" panose="020B0509030504030204" pitchFamily="49" charset="0"/>
              </a:rPr>
              <a:t> : </a:t>
            </a:r>
            <a:r>
              <a:rPr lang="en-US" altLang="en-US" i="1">
                <a:latin typeface="Lucida Sans Typewriter" panose="020B0509030504030204" pitchFamily="49" charset="0"/>
              </a:rPr>
              <a:t>field value</a:t>
            </a:r>
          </a:p>
          <a:p>
            <a:pPr eaLnBrk="1" hangingPunct="1"/>
            <a:r>
              <a:rPr lang="en-US" altLang="en-US"/>
              <a:t>Syntax</a:t>
            </a:r>
          </a:p>
          <a:p>
            <a:pPr lvl="1" eaLnBrk="1" hangingPunct="1"/>
            <a:r>
              <a:rPr lang="en-US" altLang="en-US">
                <a:solidFill>
                  <a:schemeClr val="hlink"/>
                </a:solidFill>
              </a:rPr>
              <a:t>Field name</a:t>
            </a:r>
            <a:r>
              <a:rPr lang="en-US" altLang="en-US"/>
              <a:t> is not case sensitive</a:t>
            </a:r>
          </a:p>
          <a:p>
            <a:pPr lvl="1" eaLnBrk="1" hangingPunct="1"/>
            <a:r>
              <a:rPr lang="en-US" altLang="en-US">
                <a:solidFill>
                  <a:schemeClr val="hlink"/>
                </a:solidFill>
              </a:rPr>
              <a:t>Field value</a:t>
            </a:r>
            <a:r>
              <a:rPr lang="en-US" altLang="en-US"/>
              <a:t> may continue on multiple lines by starting continuation lines with white space</a:t>
            </a:r>
          </a:p>
          <a:p>
            <a:pPr lvl="1" eaLnBrk="1" hangingPunct="1"/>
            <a:r>
              <a:rPr lang="en-US" altLang="en-US"/>
              <a:t>Field values may contain </a:t>
            </a:r>
            <a:r>
              <a:rPr lang="en-US" altLang="en-US">
                <a:solidFill>
                  <a:schemeClr val="accent2"/>
                </a:solidFill>
              </a:rPr>
              <a:t>MIME types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</a:rPr>
              <a:t>quality values</a:t>
            </a:r>
            <a:r>
              <a:rPr lang="en-US" altLang="en-US" i="1"/>
              <a:t>, </a:t>
            </a:r>
            <a:r>
              <a:rPr lang="en-US" altLang="en-US"/>
              <a:t>and </a:t>
            </a:r>
            <a:r>
              <a:rPr lang="en-US" altLang="en-US">
                <a:solidFill>
                  <a:schemeClr val="accent2"/>
                </a:solidFill>
              </a:rPr>
              <a:t>wildcard characters</a:t>
            </a:r>
            <a:r>
              <a:rPr lang="en-US" altLang="en-US"/>
              <a:t> (*’s)</a:t>
            </a:r>
          </a:p>
        </p:txBody>
      </p:sp>
    </p:spTree>
    <p:extLst>
      <p:ext uri="{BB962C8B-B14F-4D97-AF65-F5344CB8AC3E}">
        <p14:creationId xmlns:p14="http://schemas.microsoft.com/office/powerpoint/2010/main" val="205852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>
            <a:extLst>
              <a:ext uri="{FF2B5EF4-FFF2-40B4-BE49-F238E27FC236}">
                <a16:creationId xmlns:a16="http://schemas.microsoft.com/office/drawing/2014/main" id="{D6593F64-F193-4836-86E2-E0F8C463AE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ED43FEC-7AFB-4271-9EFC-BB58E8A21B33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DCE28038-C887-4EDB-9B3F-B1AB2583D6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Multipurpose Internet Mail Extensions (</a:t>
            </a:r>
            <a:r>
              <a:rPr lang="en-US" altLang="en-US" sz="4000">
                <a:hlinkClick r:id="rId2"/>
              </a:rPr>
              <a:t>MIME</a:t>
            </a:r>
            <a:r>
              <a:rPr lang="en-US" altLang="en-US" sz="4000"/>
              <a:t>) 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0BA47854-0421-4E1C-9BD6-DC22110A17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Convention for specifying </a:t>
            </a:r>
            <a:r>
              <a:rPr lang="en-US" altLang="en-US">
                <a:solidFill>
                  <a:schemeClr val="hlink"/>
                </a:solidFill>
              </a:rPr>
              <a:t>content type</a:t>
            </a:r>
            <a:r>
              <a:rPr lang="en-US" altLang="en-US"/>
              <a:t> of a message</a:t>
            </a:r>
          </a:p>
          <a:p>
            <a:pPr lvl="1" eaLnBrk="1" hangingPunct="1"/>
            <a:r>
              <a:rPr lang="en-US" altLang="en-US"/>
              <a:t>In HTTP, typically used to specify content type of the body of the response</a:t>
            </a:r>
          </a:p>
          <a:p>
            <a:pPr eaLnBrk="1" hangingPunct="1"/>
            <a:r>
              <a:rPr lang="en-US" altLang="en-US"/>
              <a:t>MIME content type syntax:</a:t>
            </a:r>
          </a:p>
          <a:p>
            <a:pPr lvl="1" eaLnBrk="1" hangingPunct="1"/>
            <a:r>
              <a:rPr lang="en-US" altLang="en-US" i="1">
                <a:latin typeface="Lucida Sans Typewriter" panose="020B0509030504030204" pitchFamily="49" charset="0"/>
              </a:rPr>
              <a:t>top-level type</a:t>
            </a:r>
            <a:r>
              <a:rPr lang="en-US" altLang="en-US">
                <a:latin typeface="Lucida Sans Typewriter" panose="020B0509030504030204" pitchFamily="49" charset="0"/>
              </a:rPr>
              <a:t> / </a:t>
            </a:r>
            <a:r>
              <a:rPr lang="en-US" altLang="en-US" i="1">
                <a:latin typeface="Lucida Sans Typewriter" panose="020B0509030504030204" pitchFamily="49" charset="0"/>
              </a:rPr>
              <a:t>subtype</a:t>
            </a:r>
          </a:p>
          <a:p>
            <a:pPr eaLnBrk="1" hangingPunct="1"/>
            <a:r>
              <a:rPr lang="en-US" altLang="en-US"/>
              <a:t>Examples: text/html, image/jpeg</a:t>
            </a:r>
          </a:p>
        </p:txBody>
      </p:sp>
    </p:spTree>
    <p:extLst>
      <p:ext uri="{BB962C8B-B14F-4D97-AF65-F5344CB8AC3E}">
        <p14:creationId xmlns:p14="http://schemas.microsoft.com/office/powerpoint/2010/main" val="3324594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5">
            <a:extLst>
              <a:ext uri="{FF2B5EF4-FFF2-40B4-BE49-F238E27FC236}">
                <a16:creationId xmlns:a16="http://schemas.microsoft.com/office/drawing/2014/main" id="{7F74EC73-FF83-48F6-AE32-37A32837D4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304D4B1-AD2F-473C-85FB-A98EF28E01B7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1F3B5ACF-795C-4268-936E-A8D95952E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HTTP Quality Values and Wildcards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47A0C045-CEF1-4CD1-9F2D-932D71170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Example header field with </a:t>
            </a:r>
            <a:r>
              <a:rPr lang="en-US" altLang="en-US" dirty="0">
                <a:solidFill>
                  <a:schemeClr val="hlink"/>
                </a:solidFill>
              </a:rPr>
              <a:t>quality values</a:t>
            </a:r>
            <a:r>
              <a:rPr lang="en-US" altLang="en-US" dirty="0"/>
              <a:t>:</a:t>
            </a:r>
            <a:br>
              <a:rPr lang="en-US" altLang="en-US" dirty="0"/>
            </a:br>
            <a:r>
              <a:rPr lang="en-US" altLang="en-US" dirty="0">
                <a:latin typeface="Lucida Sans Typewriter" panose="020B0509030504030204" pitchFamily="49" charset="0"/>
              </a:rPr>
              <a:t>accept:</a:t>
            </a:r>
            <a:br>
              <a:rPr lang="en-US" altLang="en-US" dirty="0">
                <a:latin typeface="Lucida Sans Typewriter" panose="020B0509030504030204" pitchFamily="49" charset="0"/>
              </a:rPr>
            </a:br>
            <a:r>
              <a:rPr lang="en-US" altLang="en-US" dirty="0">
                <a:latin typeface="Lucida Sans Typewriter" panose="020B0509030504030204" pitchFamily="49" charset="0"/>
              </a:rPr>
              <a:t>  text/</a:t>
            </a:r>
            <a:r>
              <a:rPr lang="en-US" altLang="en-US" dirty="0" err="1">
                <a:latin typeface="Lucida Sans Typewriter" panose="020B0509030504030204" pitchFamily="49" charset="0"/>
              </a:rPr>
              <a:t>xml,text</a:t>
            </a:r>
            <a:r>
              <a:rPr lang="en-US" altLang="en-US" dirty="0">
                <a:latin typeface="Lucida Sans Typewriter" panose="020B0509030504030204" pitchFamily="49" charset="0"/>
              </a:rPr>
              <a:t>/</a:t>
            </a:r>
            <a:r>
              <a:rPr lang="en-US" altLang="en-US" dirty="0" err="1">
                <a:latin typeface="Lucida Sans Typewriter" panose="020B0509030504030204" pitchFamily="49" charset="0"/>
              </a:rPr>
              <a:t>html;q</a:t>
            </a:r>
            <a:r>
              <a:rPr lang="en-US" altLang="en-US" dirty="0">
                <a:latin typeface="Lucida Sans Typewriter" panose="020B0509030504030204" pitchFamily="49" charset="0"/>
              </a:rPr>
              <a:t>=0.9,</a:t>
            </a:r>
            <a:br>
              <a:rPr lang="en-US" altLang="en-US" dirty="0">
                <a:latin typeface="Lucida Sans Typewriter" panose="020B0509030504030204" pitchFamily="49" charset="0"/>
              </a:rPr>
            </a:br>
            <a:r>
              <a:rPr lang="en-US" altLang="en-US" dirty="0">
                <a:latin typeface="Lucida Sans Typewriter" panose="020B0509030504030204" pitchFamily="49" charset="0"/>
              </a:rPr>
              <a:t>  text/</a:t>
            </a:r>
            <a:r>
              <a:rPr lang="en-US" altLang="en-US" dirty="0" err="1">
                <a:latin typeface="Lucida Sans Typewriter" panose="020B0509030504030204" pitchFamily="49" charset="0"/>
              </a:rPr>
              <a:t>plain;q</a:t>
            </a:r>
            <a:r>
              <a:rPr lang="en-US" altLang="en-US" dirty="0">
                <a:latin typeface="Lucida Sans Typewriter" panose="020B0509030504030204" pitchFamily="49" charset="0"/>
              </a:rPr>
              <a:t>=0.8, image/jpeg,   </a:t>
            </a:r>
            <a:br>
              <a:rPr lang="en-US" altLang="en-US" dirty="0">
                <a:latin typeface="Lucida Sans Typewriter" panose="020B0509030504030204" pitchFamily="49" charset="0"/>
              </a:rPr>
            </a:br>
            <a:r>
              <a:rPr lang="en-US" altLang="en-US" dirty="0">
                <a:latin typeface="Lucida Sans Typewriter" panose="020B0509030504030204" pitchFamily="49" charset="0"/>
              </a:rPr>
              <a:t>  image/</a:t>
            </a:r>
            <a:r>
              <a:rPr lang="en-US" altLang="en-US" dirty="0" err="1">
                <a:latin typeface="Lucida Sans Typewriter" panose="020B0509030504030204" pitchFamily="49" charset="0"/>
              </a:rPr>
              <a:t>gif;q</a:t>
            </a:r>
            <a:r>
              <a:rPr lang="en-US" altLang="en-US" dirty="0">
                <a:latin typeface="Lucida Sans Typewriter" panose="020B0509030504030204" pitchFamily="49" charset="0"/>
              </a:rPr>
              <a:t>=0.2,*/*;q=0.1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Quality value applies to all preceding items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Higher the value, higher the preference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Note use of wildcards to specify quality 0.1 for any MIME type not specified earlier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1959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5">
            <a:extLst>
              <a:ext uri="{FF2B5EF4-FFF2-40B4-BE49-F238E27FC236}">
                <a16:creationId xmlns:a16="http://schemas.microsoft.com/office/drawing/2014/main" id="{0CBB3543-5A4D-4301-AB91-C815CE0008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68E049-0EAA-4434-B247-05BA94B630EF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4CB89BCE-A4F5-44CD-9747-6257E509A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HTTP Request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078156CB-0582-4D70-831E-3DCFCCF001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Common header fields: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Host</a:t>
            </a:r>
            <a:r>
              <a:rPr lang="en-US" altLang="en-US"/>
              <a:t>: host name from URL (required)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User-Agent</a:t>
            </a:r>
            <a:r>
              <a:rPr lang="en-US" altLang="en-US"/>
              <a:t>: type of browser sending request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Accept</a:t>
            </a:r>
            <a:r>
              <a:rPr lang="en-US" altLang="en-US"/>
              <a:t>: MIME types of acceptable documents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Connection</a:t>
            </a:r>
            <a:r>
              <a:rPr lang="en-US" altLang="en-US"/>
              <a:t>: value </a:t>
            </a:r>
            <a:r>
              <a:rPr lang="en-US" altLang="en-US">
                <a:latin typeface="Lucida Sans Typewriter" panose="020B0509030504030204" pitchFamily="49" charset="0"/>
              </a:rPr>
              <a:t>close</a:t>
            </a:r>
            <a:r>
              <a:rPr lang="en-US" altLang="en-US"/>
              <a:t> tells server to close connection after single request/response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Content-Type</a:t>
            </a:r>
            <a:r>
              <a:rPr lang="en-US" altLang="en-US"/>
              <a:t>: MIME type of (POST) body, normally application/x-www-form-urlencoded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Content-Length</a:t>
            </a:r>
            <a:r>
              <a:rPr lang="en-US" altLang="en-US"/>
              <a:t>: bytes in 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Referer</a:t>
            </a:r>
            <a:r>
              <a:rPr lang="en-US" altLang="en-US"/>
              <a:t>: URL of document containing link that supplied URI for this HTTP request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541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5">
            <a:extLst>
              <a:ext uri="{FF2B5EF4-FFF2-40B4-BE49-F238E27FC236}">
                <a16:creationId xmlns:a16="http://schemas.microsoft.com/office/drawing/2014/main" id="{D22911D2-BE65-47D1-8756-A1D07A4B6B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30C2D6-BB83-4D5F-87C3-3E31A6A068FB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B1B47CE1-AD35-4202-ABF7-9940AFFA4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HTTP Response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335584C5-BF19-468F-A728-9527327BC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 of the response:</a:t>
            </a:r>
          </a:p>
          <a:p>
            <a:pPr lvl="1" eaLnBrk="1" hangingPunct="1"/>
            <a:r>
              <a:rPr lang="en-US" altLang="en-US"/>
              <a:t>status line</a:t>
            </a:r>
          </a:p>
          <a:p>
            <a:pPr lvl="1" eaLnBrk="1" hangingPunct="1"/>
            <a:r>
              <a:rPr lang="en-US" altLang="en-US"/>
              <a:t>header field(s)</a:t>
            </a:r>
          </a:p>
          <a:p>
            <a:pPr lvl="1" eaLnBrk="1" hangingPunct="1"/>
            <a:r>
              <a:rPr lang="en-US" altLang="en-US"/>
              <a:t>blank line</a:t>
            </a:r>
          </a:p>
          <a:p>
            <a:pPr lvl="1" eaLnBrk="1" hangingPunct="1"/>
            <a:r>
              <a:rPr lang="en-US" altLang="en-US"/>
              <a:t>optional body</a:t>
            </a:r>
          </a:p>
        </p:txBody>
      </p:sp>
    </p:spTree>
    <p:extLst>
      <p:ext uri="{BB962C8B-B14F-4D97-AF65-F5344CB8AC3E}">
        <p14:creationId xmlns:p14="http://schemas.microsoft.com/office/powerpoint/2010/main" val="1250437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lide Number Placeholder 5">
            <a:extLst>
              <a:ext uri="{FF2B5EF4-FFF2-40B4-BE49-F238E27FC236}">
                <a16:creationId xmlns:a16="http://schemas.microsoft.com/office/drawing/2014/main" id="{C0651901-1248-4598-9159-6797C43D8C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F0BF12-5A81-4026-805F-7EF5732FE06E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B52BD3DF-7EE6-401E-A4FD-F949593FA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HTTP Response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2E6E1006-A0A7-4845-8524-6A5FE0CD67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 of the response:</a:t>
            </a:r>
          </a:p>
          <a:p>
            <a:pPr lvl="1" eaLnBrk="1" hangingPunct="1"/>
            <a:r>
              <a:rPr lang="en-US" altLang="en-US" b="1"/>
              <a:t>status line</a:t>
            </a:r>
          </a:p>
          <a:p>
            <a:pPr lvl="1" eaLnBrk="1" hangingPunct="1"/>
            <a:r>
              <a:rPr lang="en-US" altLang="en-US"/>
              <a:t>header field(s)</a:t>
            </a:r>
          </a:p>
          <a:p>
            <a:pPr lvl="1" eaLnBrk="1" hangingPunct="1"/>
            <a:r>
              <a:rPr lang="en-US" altLang="en-US"/>
              <a:t>blank line</a:t>
            </a:r>
          </a:p>
          <a:p>
            <a:pPr lvl="1" eaLnBrk="1" hangingPunct="1"/>
            <a:r>
              <a:rPr lang="en-US" altLang="en-US"/>
              <a:t>optional body</a:t>
            </a:r>
          </a:p>
        </p:txBody>
      </p:sp>
    </p:spTree>
    <p:extLst>
      <p:ext uri="{BB962C8B-B14F-4D97-AF65-F5344CB8AC3E}">
        <p14:creationId xmlns:p14="http://schemas.microsoft.com/office/powerpoint/2010/main" val="2454849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5">
            <a:extLst>
              <a:ext uri="{FF2B5EF4-FFF2-40B4-BE49-F238E27FC236}">
                <a16:creationId xmlns:a16="http://schemas.microsoft.com/office/drawing/2014/main" id="{35C7FC6C-6A19-40C4-BFC6-C879E9639B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F27DE6-053D-4C7D-A261-22A976192F16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B839D148-55BC-4A6D-9BFA-5F453D893B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HTTP Response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F4969822-0903-4525-9893-9502A0D54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Status line</a:t>
            </a:r>
          </a:p>
          <a:p>
            <a:pPr lvl="1" eaLnBrk="1" hangingPunct="1"/>
            <a:r>
              <a:rPr lang="en-US" altLang="en-US"/>
              <a:t>Example: HTTP/1.1 200 OK</a:t>
            </a:r>
            <a:endParaRPr lang="en-US" altLang="en-US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/>
              <a:t>Three space-separated parts:</a:t>
            </a:r>
          </a:p>
          <a:p>
            <a:pPr lvl="1" eaLnBrk="1" hangingPunct="1"/>
            <a:r>
              <a:rPr lang="en-US" altLang="en-US"/>
              <a:t>HTTP version </a:t>
            </a:r>
          </a:p>
          <a:p>
            <a:pPr lvl="1" eaLnBrk="1" hangingPunct="1"/>
            <a:r>
              <a:rPr lang="en-US" altLang="en-US"/>
              <a:t>status code</a:t>
            </a:r>
          </a:p>
          <a:p>
            <a:pPr lvl="1" eaLnBrk="1" hangingPunct="1"/>
            <a:r>
              <a:rPr lang="en-US" altLang="en-US"/>
              <a:t>reason phrase (intended for human use)</a:t>
            </a:r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3993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Slide Number Placeholder 5">
            <a:extLst>
              <a:ext uri="{FF2B5EF4-FFF2-40B4-BE49-F238E27FC236}">
                <a16:creationId xmlns:a16="http://schemas.microsoft.com/office/drawing/2014/main" id="{99A55674-1D35-451F-9287-261BAEC05B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B55557-989E-45B5-B7BB-3A4D9E6F1CEB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EAF35A9B-FBFA-4949-BF0B-1DBBEEB30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HTTP Response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9C94C087-AE47-4357-B7A3-5D0A85CDF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Status code</a:t>
            </a:r>
          </a:p>
          <a:p>
            <a:pPr lvl="1" eaLnBrk="1" hangingPunct="1"/>
            <a:r>
              <a:rPr lang="en-US" altLang="en-US" dirty="0"/>
              <a:t>Three-digit number</a:t>
            </a:r>
          </a:p>
          <a:p>
            <a:pPr lvl="1" eaLnBrk="1" hangingPunct="1"/>
            <a:r>
              <a:rPr lang="en-US" altLang="en-US" dirty="0"/>
              <a:t>First digit is class of the status code:</a:t>
            </a:r>
          </a:p>
          <a:p>
            <a:pPr lvl="2" eaLnBrk="1" hangingPunct="1"/>
            <a:r>
              <a:rPr lang="en-US" altLang="en-US" dirty="0"/>
              <a:t>1=Informational</a:t>
            </a:r>
          </a:p>
          <a:p>
            <a:pPr lvl="2" eaLnBrk="1" hangingPunct="1"/>
            <a:r>
              <a:rPr lang="en-US" altLang="en-US" dirty="0"/>
              <a:t>2=Success</a:t>
            </a:r>
          </a:p>
          <a:p>
            <a:pPr lvl="2" eaLnBrk="1" hangingPunct="1"/>
            <a:r>
              <a:rPr lang="en-US" altLang="en-US" dirty="0"/>
              <a:t>3=Redirection (alternate URL is supplied)</a:t>
            </a:r>
          </a:p>
          <a:p>
            <a:pPr lvl="2" eaLnBrk="1" hangingPunct="1"/>
            <a:r>
              <a:rPr lang="en-US" altLang="en-US" dirty="0"/>
              <a:t>4=Client Error</a:t>
            </a:r>
          </a:p>
          <a:p>
            <a:pPr lvl="2" eaLnBrk="1" hangingPunct="1"/>
            <a:r>
              <a:rPr lang="en-US" altLang="en-US" dirty="0"/>
              <a:t>5=Server Error</a:t>
            </a:r>
          </a:p>
          <a:p>
            <a:pPr lvl="1" eaLnBrk="1" hangingPunct="1"/>
            <a:r>
              <a:rPr lang="en-US" altLang="en-US" dirty="0"/>
              <a:t>Other two digits provide additional information</a:t>
            </a:r>
          </a:p>
          <a:p>
            <a:pPr marL="457200" lvl="1" indent="0" eaLnBrk="1" hangingPunct="1"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21207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5">
            <a:extLst>
              <a:ext uri="{FF2B5EF4-FFF2-40B4-BE49-F238E27FC236}">
                <a16:creationId xmlns:a16="http://schemas.microsoft.com/office/drawing/2014/main" id="{3E95F863-D69A-4F3C-BA3E-31E23E13EF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CFBDF7-025A-4528-8EE8-5A05A2D79C05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D50CC81A-B8CB-41BA-A6CF-13387C78F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HTTP Response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D5905B73-62A5-4D71-8AAD-F80629245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 of the response:</a:t>
            </a:r>
          </a:p>
          <a:p>
            <a:pPr lvl="1" eaLnBrk="1" hangingPunct="1"/>
            <a:r>
              <a:rPr lang="en-US" altLang="en-US"/>
              <a:t>status line</a:t>
            </a:r>
          </a:p>
          <a:p>
            <a:pPr lvl="1" eaLnBrk="1" hangingPunct="1"/>
            <a:r>
              <a:rPr lang="en-US" altLang="en-US" b="1"/>
              <a:t>header field(s)</a:t>
            </a:r>
          </a:p>
          <a:p>
            <a:pPr lvl="1" eaLnBrk="1" hangingPunct="1"/>
            <a:r>
              <a:rPr lang="en-US" altLang="en-US"/>
              <a:t>blank line</a:t>
            </a:r>
          </a:p>
          <a:p>
            <a:pPr lvl="1" eaLnBrk="1" hangingPunct="1"/>
            <a:r>
              <a:rPr lang="en-US" altLang="en-US"/>
              <a:t>optional body</a:t>
            </a:r>
          </a:p>
        </p:txBody>
      </p:sp>
    </p:spTree>
    <p:extLst>
      <p:ext uri="{BB962C8B-B14F-4D97-AF65-F5344CB8AC3E}">
        <p14:creationId xmlns:p14="http://schemas.microsoft.com/office/powerpoint/2010/main" val="283801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NSFNetBackbone">
            <a:extLst>
              <a:ext uri="{FF2B5EF4-FFF2-40B4-BE49-F238E27FC236}">
                <a16:creationId xmlns:a16="http://schemas.microsoft.com/office/drawing/2014/main" id="{9EDFF5F6-AA4B-4370-AF5D-B03EA7B72F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003" y="1463040"/>
            <a:ext cx="7371471" cy="539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0C6C025-8456-44C3-B4E6-CF3BFA0A9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Arial" panose="020B0604020202020204" pitchFamily="34" charset="0"/>
              </a:rPr>
              <a:t>The 6 supercomputer centers connected by the early NSFNET backbone </a:t>
            </a:r>
          </a:p>
        </p:txBody>
      </p:sp>
    </p:spTree>
    <p:extLst>
      <p:ext uri="{BB962C8B-B14F-4D97-AF65-F5344CB8AC3E}">
        <p14:creationId xmlns:p14="http://schemas.microsoft.com/office/powerpoint/2010/main" val="1159457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lide Number Placeholder 5">
            <a:extLst>
              <a:ext uri="{FF2B5EF4-FFF2-40B4-BE49-F238E27FC236}">
                <a16:creationId xmlns:a16="http://schemas.microsoft.com/office/drawing/2014/main" id="{D08F0C18-F922-4EC1-BB94-C68600D417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69EDB5-5CC6-4BEE-A3F6-E38551500DD0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EBFCC017-1A7E-454B-BFA5-45878D6A8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HTTP Response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2694E7A8-235D-449C-9BB8-B2AF5016F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Common header fields: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Connection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</a:rPr>
              <a:t>Content-Type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</a:rPr>
              <a:t>Content-Length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Date</a:t>
            </a:r>
            <a:r>
              <a:rPr lang="en-US" altLang="en-US"/>
              <a:t>: date and time at which response was generated (required)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Location</a:t>
            </a:r>
            <a:r>
              <a:rPr lang="en-US" altLang="en-US"/>
              <a:t>: alternate URI if status is redirection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Last-Modified</a:t>
            </a:r>
            <a:r>
              <a:rPr lang="en-US" altLang="en-US"/>
              <a:t>: date and time the requested resource was last modified on the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Expires</a:t>
            </a:r>
            <a:r>
              <a:rPr lang="en-US" altLang="en-US"/>
              <a:t>: date and time after which the client’s copy of the resource will be out-of-date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ETag</a:t>
            </a:r>
            <a:r>
              <a:rPr lang="en-US" altLang="en-US"/>
              <a:t>: a unique identifier for this version of the requested resource (changes if resource changes)</a:t>
            </a:r>
          </a:p>
        </p:txBody>
      </p:sp>
    </p:spTree>
    <p:extLst>
      <p:ext uri="{BB962C8B-B14F-4D97-AF65-F5344CB8AC3E}">
        <p14:creationId xmlns:p14="http://schemas.microsoft.com/office/powerpoint/2010/main" val="2671544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5">
            <a:extLst>
              <a:ext uri="{FF2B5EF4-FFF2-40B4-BE49-F238E27FC236}">
                <a16:creationId xmlns:a16="http://schemas.microsoft.com/office/drawing/2014/main" id="{71D1D7C5-F6B8-4012-BF90-B92EA53224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BC6F26-3E53-4BE0-92E7-F13BBB2CF6E6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8288F05F-5743-437E-A888-668D0B130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Client Caching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A45C80A7-FD66-4190-987A-E459F8FD7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>
                <a:solidFill>
                  <a:schemeClr val="hlink"/>
                </a:solidFill>
              </a:rPr>
              <a:t>cache</a:t>
            </a:r>
            <a:r>
              <a:rPr lang="en-US" altLang="en-US"/>
              <a:t> is a local copy of information obtained from some other source</a:t>
            </a:r>
          </a:p>
          <a:p>
            <a:pPr eaLnBrk="1" hangingPunct="1"/>
            <a:r>
              <a:rPr lang="en-US" altLang="en-US"/>
              <a:t>Most web browsers use cache to store requested resources so that subsequent requests to the same resource will not necessarily require an HTTP request/response</a:t>
            </a:r>
          </a:p>
          <a:p>
            <a:pPr lvl="1" eaLnBrk="1" hangingPunct="1"/>
            <a:r>
              <a:rPr lang="en-US" altLang="en-US"/>
              <a:t>Ex: icon appearing multiple times in a Web page </a:t>
            </a:r>
          </a:p>
        </p:txBody>
      </p:sp>
    </p:spTree>
    <p:extLst>
      <p:ext uri="{BB962C8B-B14F-4D97-AF65-F5344CB8AC3E}">
        <p14:creationId xmlns:p14="http://schemas.microsoft.com/office/powerpoint/2010/main" val="868107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Slide Number Placeholder 4">
            <a:extLst>
              <a:ext uri="{FF2B5EF4-FFF2-40B4-BE49-F238E27FC236}">
                <a16:creationId xmlns:a16="http://schemas.microsoft.com/office/drawing/2014/main" id="{0D88BEA0-1143-4919-ADD6-D362AD2EA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320B63-8F56-48EB-B839-22EAFB9AAD34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E014700A-FC5B-480B-8BA4-82BE0E3FE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Client Caching</a:t>
            </a:r>
          </a:p>
        </p:txBody>
      </p:sp>
      <p:sp>
        <p:nvSpPr>
          <p:cNvPr id="54277" name="Rectangle 4">
            <a:extLst>
              <a:ext uri="{FF2B5EF4-FFF2-40B4-BE49-F238E27FC236}">
                <a16:creationId xmlns:a16="http://schemas.microsoft.com/office/drawing/2014/main" id="{A98DDE1F-10A1-49B2-A1F4-0EDAE127A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57400"/>
            <a:ext cx="1447800" cy="2667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Browser</a:t>
            </a:r>
          </a:p>
        </p:txBody>
      </p:sp>
      <p:sp>
        <p:nvSpPr>
          <p:cNvPr id="54278" name="Rectangle 5">
            <a:extLst>
              <a:ext uri="{FF2B5EF4-FFF2-40B4-BE49-F238E27FC236}">
                <a16:creationId xmlns:a16="http://schemas.microsoft.com/office/drawing/2014/main" id="{2E4CF228-59AF-4778-A2BC-2B1C311D7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057400"/>
            <a:ext cx="1447800" cy="281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Web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Server</a:t>
            </a: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03ABF175-A1E9-40E2-9BE6-FC724D88A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2860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80" name="Text Box 7">
            <a:extLst>
              <a:ext uri="{FF2B5EF4-FFF2-40B4-BE49-F238E27FC236}">
                <a16:creationId xmlns:a16="http://schemas.microsoft.com/office/drawing/2014/main" id="{1F04FC81-169A-4A20-A496-7E47AD9D1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981201"/>
            <a:ext cx="287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1. HTTP request for image</a:t>
            </a:r>
          </a:p>
        </p:txBody>
      </p:sp>
      <p:sp>
        <p:nvSpPr>
          <p:cNvPr id="54281" name="Line 8">
            <a:extLst>
              <a:ext uri="{FF2B5EF4-FFF2-40B4-BE49-F238E27FC236}">
                <a16:creationId xmlns:a16="http://schemas.microsoft.com/office/drawing/2014/main" id="{2D7830E0-A51F-45F0-B89C-1F40BDD848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82" name="Text Box 9">
            <a:extLst>
              <a:ext uri="{FF2B5EF4-FFF2-40B4-BE49-F238E27FC236}">
                <a16:creationId xmlns:a16="http://schemas.microsoft.com/office/drawing/2014/main" id="{4F0DA737-F70F-4D5A-BAF8-F826238DF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514601"/>
            <a:ext cx="3829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2. HTTP response containing image</a:t>
            </a:r>
          </a:p>
        </p:txBody>
      </p:sp>
      <p:sp>
        <p:nvSpPr>
          <p:cNvPr id="54283" name="Rectangle 11">
            <a:extLst>
              <a:ext uri="{FF2B5EF4-FFF2-40B4-BE49-F238E27FC236}">
                <a16:creationId xmlns:a16="http://schemas.microsoft.com/office/drawing/2014/main" id="{4CFDB87E-74F2-4370-88CF-BAC9A0C29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00"/>
            <a:ext cx="22098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4284" name="Text Box 13">
            <a:extLst>
              <a:ext uri="{FF2B5EF4-FFF2-40B4-BE49-F238E27FC236}">
                <a16:creationId xmlns:a16="http://schemas.microsoft.com/office/drawing/2014/main" id="{9E941B55-D9DD-444F-8CFE-47E46D1D5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143001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Client</a:t>
            </a:r>
          </a:p>
        </p:txBody>
      </p:sp>
      <p:sp>
        <p:nvSpPr>
          <p:cNvPr id="54285" name="Rectangle 15">
            <a:extLst>
              <a:ext uri="{FF2B5EF4-FFF2-40B4-BE49-F238E27FC236}">
                <a16:creationId xmlns:a16="http://schemas.microsoft.com/office/drawing/2014/main" id="{9306BEAE-6DA1-4AFE-8D2D-9641FE553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447800"/>
            <a:ext cx="22098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4286" name="Text Box 16">
            <a:extLst>
              <a:ext uri="{FF2B5EF4-FFF2-40B4-BE49-F238E27FC236}">
                <a16:creationId xmlns:a16="http://schemas.microsoft.com/office/drawing/2014/main" id="{C1D5FB09-A871-44AD-90C1-6796E7929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110331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Server</a:t>
            </a:r>
          </a:p>
        </p:txBody>
      </p:sp>
      <p:sp>
        <p:nvSpPr>
          <p:cNvPr id="54287" name="AutoShape 17">
            <a:extLst>
              <a:ext uri="{FF2B5EF4-FFF2-40B4-BE49-F238E27FC236}">
                <a16:creationId xmlns:a16="http://schemas.microsoft.com/office/drawing/2014/main" id="{CD37C485-C88D-4C04-8D59-A5538D01D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257800"/>
            <a:ext cx="1143000" cy="990600"/>
          </a:xfrm>
          <a:prstGeom prst="can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Cache</a:t>
            </a:r>
          </a:p>
        </p:txBody>
      </p:sp>
      <p:sp>
        <p:nvSpPr>
          <p:cNvPr id="54288" name="Line 18">
            <a:extLst>
              <a:ext uri="{FF2B5EF4-FFF2-40B4-BE49-F238E27FC236}">
                <a16:creationId xmlns:a16="http://schemas.microsoft.com/office/drawing/2014/main" id="{EE7F9FF7-9BEE-4E9B-86F3-06020D28D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724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89" name="Text Box 19">
            <a:extLst>
              <a:ext uri="{FF2B5EF4-FFF2-40B4-BE49-F238E27FC236}">
                <a16:creationId xmlns:a16="http://schemas.microsoft.com/office/drawing/2014/main" id="{F358148F-FB1F-4DC2-8C72-7EE4B9969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4760913"/>
            <a:ext cx="1670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3. Store image</a:t>
            </a:r>
          </a:p>
        </p:txBody>
      </p:sp>
    </p:spTree>
    <p:extLst>
      <p:ext uri="{BB962C8B-B14F-4D97-AF65-F5344CB8AC3E}">
        <p14:creationId xmlns:p14="http://schemas.microsoft.com/office/powerpoint/2010/main" val="3403934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280A4BAD-36D9-46B4-8BA0-7EBB069F01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0CED27-3E4D-4A7C-A3F0-55368BA8F3B1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EA7A3B10-D856-4311-ADD3-7522E9F8B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Client Caching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4627D68E-1F55-4294-BD6C-14074A335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57400"/>
            <a:ext cx="1447800" cy="2667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Browser</a:t>
            </a:r>
          </a:p>
        </p:txBody>
      </p:sp>
      <p:sp>
        <p:nvSpPr>
          <p:cNvPr id="55302" name="Rectangle 4">
            <a:extLst>
              <a:ext uri="{FF2B5EF4-FFF2-40B4-BE49-F238E27FC236}">
                <a16:creationId xmlns:a16="http://schemas.microsoft.com/office/drawing/2014/main" id="{A5553361-4142-4B6D-82C9-86528C57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057400"/>
            <a:ext cx="1447800" cy="281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Web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Server</a:t>
            </a:r>
          </a:p>
        </p:txBody>
      </p:sp>
      <p:sp>
        <p:nvSpPr>
          <p:cNvPr id="55303" name="Rectangle 9">
            <a:extLst>
              <a:ext uri="{FF2B5EF4-FFF2-40B4-BE49-F238E27FC236}">
                <a16:creationId xmlns:a16="http://schemas.microsoft.com/office/drawing/2014/main" id="{0BEC020C-260A-4587-AA3B-1311BC39F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00"/>
            <a:ext cx="22098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5304" name="Text Box 10">
            <a:extLst>
              <a:ext uri="{FF2B5EF4-FFF2-40B4-BE49-F238E27FC236}">
                <a16:creationId xmlns:a16="http://schemas.microsoft.com/office/drawing/2014/main" id="{EE8DD379-0434-4EE6-9F88-07F50DA55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143001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Client</a:t>
            </a:r>
          </a:p>
        </p:txBody>
      </p:sp>
      <p:sp>
        <p:nvSpPr>
          <p:cNvPr id="55305" name="Rectangle 11">
            <a:extLst>
              <a:ext uri="{FF2B5EF4-FFF2-40B4-BE49-F238E27FC236}">
                <a16:creationId xmlns:a16="http://schemas.microsoft.com/office/drawing/2014/main" id="{3761E62F-727F-4957-8E18-69B2316B4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447800"/>
            <a:ext cx="22098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5306" name="Text Box 12">
            <a:extLst>
              <a:ext uri="{FF2B5EF4-FFF2-40B4-BE49-F238E27FC236}">
                <a16:creationId xmlns:a16="http://schemas.microsoft.com/office/drawing/2014/main" id="{A00D2D91-D047-4997-9087-1DE3E70DB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110331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Server</a:t>
            </a:r>
          </a:p>
        </p:txBody>
      </p:sp>
      <p:sp>
        <p:nvSpPr>
          <p:cNvPr id="55307" name="AutoShape 13">
            <a:extLst>
              <a:ext uri="{FF2B5EF4-FFF2-40B4-BE49-F238E27FC236}">
                <a16:creationId xmlns:a16="http://schemas.microsoft.com/office/drawing/2014/main" id="{A244B61D-A6AE-40BA-92CE-314F7A056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257800"/>
            <a:ext cx="1143000" cy="990600"/>
          </a:xfrm>
          <a:prstGeom prst="can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Cache</a:t>
            </a:r>
          </a:p>
        </p:txBody>
      </p:sp>
      <p:sp>
        <p:nvSpPr>
          <p:cNvPr id="55308" name="Text Box 16">
            <a:extLst>
              <a:ext uri="{FF2B5EF4-FFF2-40B4-BE49-F238E27FC236}">
                <a16:creationId xmlns:a16="http://schemas.microsoft.com/office/drawing/2014/main" id="{6D949D10-93D1-4BBA-B216-91EB0F5EA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3617914"/>
            <a:ext cx="1327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I need that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image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again…</a:t>
            </a:r>
          </a:p>
        </p:txBody>
      </p:sp>
    </p:spTree>
    <p:extLst>
      <p:ext uri="{BB962C8B-B14F-4D97-AF65-F5344CB8AC3E}">
        <p14:creationId xmlns:p14="http://schemas.microsoft.com/office/powerpoint/2010/main" val="24626666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Slide Number Placeholder 4">
            <a:extLst>
              <a:ext uri="{FF2B5EF4-FFF2-40B4-BE49-F238E27FC236}">
                <a16:creationId xmlns:a16="http://schemas.microsoft.com/office/drawing/2014/main" id="{7AF49712-51BA-44DE-BDEC-A6048A8C29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3AEA4C6-4087-4280-9916-D678327DE353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A69A71C2-3C50-435C-BC26-DDE001B93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Client Caching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492E52E3-F925-40B9-B1A1-5187777DA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57400"/>
            <a:ext cx="1447800" cy="2667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Browser</a:t>
            </a:r>
          </a:p>
        </p:txBody>
      </p:sp>
      <p:sp>
        <p:nvSpPr>
          <p:cNvPr id="56326" name="Rectangle 4">
            <a:extLst>
              <a:ext uri="{FF2B5EF4-FFF2-40B4-BE49-F238E27FC236}">
                <a16:creationId xmlns:a16="http://schemas.microsoft.com/office/drawing/2014/main" id="{0EC8709D-2A47-4308-8841-00D0B764B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057400"/>
            <a:ext cx="1447800" cy="281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Web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Server</a:t>
            </a:r>
          </a:p>
        </p:txBody>
      </p:sp>
      <p:sp>
        <p:nvSpPr>
          <p:cNvPr id="56327" name="Rectangle 5">
            <a:extLst>
              <a:ext uri="{FF2B5EF4-FFF2-40B4-BE49-F238E27FC236}">
                <a16:creationId xmlns:a16="http://schemas.microsoft.com/office/drawing/2014/main" id="{23D4593B-6071-435A-9711-74AC0A637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00"/>
            <a:ext cx="22098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6328" name="Text Box 6">
            <a:extLst>
              <a:ext uri="{FF2B5EF4-FFF2-40B4-BE49-F238E27FC236}">
                <a16:creationId xmlns:a16="http://schemas.microsoft.com/office/drawing/2014/main" id="{3F910E11-B77E-4BDD-BF68-C21DFF26D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143001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Client</a:t>
            </a:r>
          </a:p>
        </p:txBody>
      </p:sp>
      <p:sp>
        <p:nvSpPr>
          <p:cNvPr id="56329" name="Rectangle 7">
            <a:extLst>
              <a:ext uri="{FF2B5EF4-FFF2-40B4-BE49-F238E27FC236}">
                <a16:creationId xmlns:a16="http://schemas.microsoft.com/office/drawing/2014/main" id="{B51D2790-A643-40C5-893E-4DD762474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447800"/>
            <a:ext cx="22098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6330" name="Text Box 8">
            <a:extLst>
              <a:ext uri="{FF2B5EF4-FFF2-40B4-BE49-F238E27FC236}">
                <a16:creationId xmlns:a16="http://schemas.microsoft.com/office/drawing/2014/main" id="{759C5FC4-DC52-4A5A-85E4-581316AAB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110331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Server</a:t>
            </a:r>
          </a:p>
        </p:txBody>
      </p:sp>
      <p:sp>
        <p:nvSpPr>
          <p:cNvPr id="56331" name="AutoShape 9">
            <a:extLst>
              <a:ext uri="{FF2B5EF4-FFF2-40B4-BE49-F238E27FC236}">
                <a16:creationId xmlns:a16="http://schemas.microsoft.com/office/drawing/2014/main" id="{EDFE915B-BB38-49C0-A770-CE5F36239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257800"/>
            <a:ext cx="1143000" cy="990600"/>
          </a:xfrm>
          <a:prstGeom prst="can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Cache</a:t>
            </a:r>
          </a:p>
        </p:txBody>
      </p:sp>
      <p:sp>
        <p:nvSpPr>
          <p:cNvPr id="56332" name="Text Box 10">
            <a:extLst>
              <a:ext uri="{FF2B5EF4-FFF2-40B4-BE49-F238E27FC236}">
                <a16:creationId xmlns:a16="http://schemas.microsoft.com/office/drawing/2014/main" id="{5D0208F9-3099-43F9-B682-778A97C4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3617914"/>
            <a:ext cx="1263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 need that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image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again…</a:t>
            </a:r>
          </a:p>
        </p:txBody>
      </p:sp>
      <p:sp>
        <p:nvSpPr>
          <p:cNvPr id="56333" name="Line 11">
            <a:extLst>
              <a:ext uri="{FF2B5EF4-FFF2-40B4-BE49-F238E27FC236}">
                <a16:creationId xmlns:a16="http://schemas.microsoft.com/office/drawing/2014/main" id="{D8CC5F35-D4F3-4EDA-B863-9387107D0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2766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34" name="Text Box 12">
            <a:extLst>
              <a:ext uri="{FF2B5EF4-FFF2-40B4-BE49-F238E27FC236}">
                <a16:creationId xmlns:a16="http://schemas.microsoft.com/office/drawing/2014/main" id="{5E5116B8-6DA2-4E9A-900E-4A92469C9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971801"/>
            <a:ext cx="268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HTTP request for image</a:t>
            </a:r>
          </a:p>
        </p:txBody>
      </p:sp>
      <p:sp>
        <p:nvSpPr>
          <p:cNvPr id="56335" name="Line 13">
            <a:extLst>
              <a:ext uri="{FF2B5EF4-FFF2-40B4-BE49-F238E27FC236}">
                <a16:creationId xmlns:a16="http://schemas.microsoft.com/office/drawing/2014/main" id="{BBB7CAF9-737E-480F-B336-8BDC820468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8100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36" name="Text Box 14">
            <a:extLst>
              <a:ext uri="{FF2B5EF4-FFF2-40B4-BE49-F238E27FC236}">
                <a16:creationId xmlns:a16="http://schemas.microsoft.com/office/drawing/2014/main" id="{107D2DE7-F5A8-4053-8DD9-5129E4349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505201"/>
            <a:ext cx="357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HTTP response containing image</a:t>
            </a:r>
          </a:p>
        </p:txBody>
      </p:sp>
      <p:sp>
        <p:nvSpPr>
          <p:cNvPr id="56337" name="Text Box 15">
            <a:extLst>
              <a:ext uri="{FF2B5EF4-FFF2-40B4-BE49-F238E27FC236}">
                <a16:creationId xmlns:a16="http://schemas.microsoft.com/office/drawing/2014/main" id="{BC1C491C-0BD7-45B2-8E1B-8DE0E7E2F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2246313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This…</a:t>
            </a:r>
          </a:p>
        </p:txBody>
      </p:sp>
    </p:spTree>
    <p:extLst>
      <p:ext uri="{BB962C8B-B14F-4D97-AF65-F5344CB8AC3E}">
        <p14:creationId xmlns:p14="http://schemas.microsoft.com/office/powerpoint/2010/main" val="1276644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lide Number Placeholder 4">
            <a:extLst>
              <a:ext uri="{FF2B5EF4-FFF2-40B4-BE49-F238E27FC236}">
                <a16:creationId xmlns:a16="http://schemas.microsoft.com/office/drawing/2014/main" id="{A84DF1B4-285E-4D33-B018-4BED90056B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35791F2-ABD2-49A5-8DA7-4DFA06B7E265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53567BA3-9414-4E37-AAF1-EF78ED00A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Client Caching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44DB491C-ADCB-446E-9CA9-F62B235BF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57400"/>
            <a:ext cx="1447800" cy="2667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Browser</a:t>
            </a:r>
          </a:p>
        </p:txBody>
      </p:sp>
      <p:sp>
        <p:nvSpPr>
          <p:cNvPr id="57350" name="Rectangle 4">
            <a:extLst>
              <a:ext uri="{FF2B5EF4-FFF2-40B4-BE49-F238E27FC236}">
                <a16:creationId xmlns:a16="http://schemas.microsoft.com/office/drawing/2014/main" id="{11BA6D83-F5F0-458F-9FFA-A7B24EAF3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057400"/>
            <a:ext cx="1447800" cy="281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Web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Server</a:t>
            </a:r>
          </a:p>
        </p:txBody>
      </p:sp>
      <p:sp>
        <p:nvSpPr>
          <p:cNvPr id="57351" name="Rectangle 5">
            <a:extLst>
              <a:ext uri="{FF2B5EF4-FFF2-40B4-BE49-F238E27FC236}">
                <a16:creationId xmlns:a16="http://schemas.microsoft.com/office/drawing/2014/main" id="{B21D931C-4880-4DDE-AB92-3C629BBA3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00"/>
            <a:ext cx="22098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7352" name="Text Box 6">
            <a:extLst>
              <a:ext uri="{FF2B5EF4-FFF2-40B4-BE49-F238E27FC236}">
                <a16:creationId xmlns:a16="http://schemas.microsoft.com/office/drawing/2014/main" id="{17B08371-6A35-47B9-9A44-839820D35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143001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Client</a:t>
            </a:r>
          </a:p>
        </p:txBody>
      </p:sp>
      <p:sp>
        <p:nvSpPr>
          <p:cNvPr id="57353" name="Rectangle 7">
            <a:extLst>
              <a:ext uri="{FF2B5EF4-FFF2-40B4-BE49-F238E27FC236}">
                <a16:creationId xmlns:a16="http://schemas.microsoft.com/office/drawing/2014/main" id="{AA5BB6A1-4924-4C8B-B094-BB55A5C25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447800"/>
            <a:ext cx="22098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7354" name="Text Box 8">
            <a:extLst>
              <a:ext uri="{FF2B5EF4-FFF2-40B4-BE49-F238E27FC236}">
                <a16:creationId xmlns:a16="http://schemas.microsoft.com/office/drawing/2014/main" id="{673BED58-0D14-4CA2-8ED3-D57F24E5E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110331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Server</a:t>
            </a:r>
          </a:p>
        </p:txBody>
      </p:sp>
      <p:sp>
        <p:nvSpPr>
          <p:cNvPr id="57355" name="AutoShape 9">
            <a:extLst>
              <a:ext uri="{FF2B5EF4-FFF2-40B4-BE49-F238E27FC236}">
                <a16:creationId xmlns:a16="http://schemas.microsoft.com/office/drawing/2014/main" id="{796D6931-58FF-4B95-B3F9-709993A27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257800"/>
            <a:ext cx="1143000" cy="990600"/>
          </a:xfrm>
          <a:prstGeom prst="can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Cache</a:t>
            </a:r>
          </a:p>
        </p:txBody>
      </p:sp>
      <p:sp>
        <p:nvSpPr>
          <p:cNvPr id="57356" name="Text Box 10">
            <a:extLst>
              <a:ext uri="{FF2B5EF4-FFF2-40B4-BE49-F238E27FC236}">
                <a16:creationId xmlns:a16="http://schemas.microsoft.com/office/drawing/2014/main" id="{F59C3E55-A0A7-4D02-840C-EE0AE4E7F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3617914"/>
            <a:ext cx="1263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 need that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image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again…</a:t>
            </a:r>
          </a:p>
        </p:txBody>
      </p:sp>
      <p:sp>
        <p:nvSpPr>
          <p:cNvPr id="57357" name="Line 11">
            <a:extLst>
              <a:ext uri="{FF2B5EF4-FFF2-40B4-BE49-F238E27FC236}">
                <a16:creationId xmlns:a16="http://schemas.microsoft.com/office/drawing/2014/main" id="{4757C726-DC68-4E37-8A0E-EDB288867E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472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58" name="Text Box 12">
            <a:extLst>
              <a:ext uri="{FF2B5EF4-FFF2-40B4-BE49-F238E27FC236}">
                <a16:creationId xmlns:a16="http://schemas.microsoft.com/office/drawing/2014/main" id="{8478FF52-84D4-4ECD-9C80-7944CB89A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4760913"/>
            <a:ext cx="806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Get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image</a:t>
            </a:r>
          </a:p>
        </p:txBody>
      </p:sp>
      <p:sp>
        <p:nvSpPr>
          <p:cNvPr id="57359" name="Text Box 13">
            <a:extLst>
              <a:ext uri="{FF2B5EF4-FFF2-40B4-BE49-F238E27FC236}">
                <a16:creationId xmlns:a16="http://schemas.microsoft.com/office/drawing/2014/main" id="{B097E93B-D029-4B6A-A869-B2FC13CE0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5" y="4760913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… or this</a:t>
            </a:r>
          </a:p>
        </p:txBody>
      </p:sp>
    </p:spTree>
    <p:extLst>
      <p:ext uri="{BB962C8B-B14F-4D97-AF65-F5344CB8AC3E}">
        <p14:creationId xmlns:p14="http://schemas.microsoft.com/office/powerpoint/2010/main" val="30047994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Slide Number Placeholder 5">
            <a:extLst>
              <a:ext uri="{FF2B5EF4-FFF2-40B4-BE49-F238E27FC236}">
                <a16:creationId xmlns:a16="http://schemas.microsoft.com/office/drawing/2014/main" id="{C6E3E658-B218-4AFE-9C05-41EBF05690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76BAF43-B8B4-46B9-AA64-F93915499182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D12A9CB9-3B25-47FC-AD88-C44CF6E8B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Client Caching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0B5E3B9B-5D68-49EA-A70D-33AEADC5D4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advantages</a:t>
            </a:r>
          </a:p>
          <a:p>
            <a:pPr lvl="1" eaLnBrk="1" hangingPunct="1"/>
            <a:r>
              <a:rPr lang="en-US" altLang="en-US"/>
              <a:t>(Much) faster than HTTP request/response</a:t>
            </a:r>
          </a:p>
          <a:p>
            <a:pPr lvl="1" eaLnBrk="1" hangingPunct="1"/>
            <a:r>
              <a:rPr lang="en-US" altLang="en-US"/>
              <a:t>Less network traffic</a:t>
            </a:r>
          </a:p>
          <a:p>
            <a:pPr lvl="1" eaLnBrk="1" hangingPunct="1"/>
            <a:r>
              <a:rPr lang="en-US" altLang="en-US"/>
              <a:t>Less load on server</a:t>
            </a:r>
          </a:p>
          <a:p>
            <a:pPr eaLnBrk="1" hangingPunct="1"/>
            <a:r>
              <a:rPr lang="en-US" altLang="en-US"/>
              <a:t>Cache disadvantage</a:t>
            </a:r>
          </a:p>
          <a:p>
            <a:pPr lvl="1" eaLnBrk="1" hangingPunct="1"/>
            <a:r>
              <a:rPr lang="en-US" altLang="en-US"/>
              <a:t>Cached copy of resource may be </a:t>
            </a:r>
            <a:r>
              <a:rPr lang="en-US" altLang="en-US">
                <a:solidFill>
                  <a:schemeClr val="hlink"/>
                </a:solidFill>
              </a:rPr>
              <a:t>invalid</a:t>
            </a:r>
            <a:r>
              <a:rPr lang="en-US" altLang="en-US"/>
              <a:t> (inconsistent with remote version)</a:t>
            </a:r>
          </a:p>
        </p:txBody>
      </p:sp>
    </p:spTree>
    <p:extLst>
      <p:ext uri="{BB962C8B-B14F-4D97-AF65-F5344CB8AC3E}">
        <p14:creationId xmlns:p14="http://schemas.microsoft.com/office/powerpoint/2010/main" val="25021871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Slide Number Placeholder 5">
            <a:extLst>
              <a:ext uri="{FF2B5EF4-FFF2-40B4-BE49-F238E27FC236}">
                <a16:creationId xmlns:a16="http://schemas.microsoft.com/office/drawing/2014/main" id="{CC171A9C-1CDF-4FCC-BC71-8866B0C8D9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9E87F9-50A8-41B2-AF39-829D2C69C11E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4BE2B0D7-D763-4646-874B-FE38EFB27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Client Caching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B634988F-AF4A-4CED-B734-80001B0CC1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Validating cached resource:</a:t>
            </a:r>
          </a:p>
          <a:p>
            <a:pPr lvl="1" eaLnBrk="1" hangingPunct="1"/>
            <a:r>
              <a:rPr lang="en-US" altLang="en-US"/>
              <a:t>Send HTTP HEAD request and check Last-Modified or ETag header in response</a:t>
            </a:r>
          </a:p>
          <a:p>
            <a:pPr lvl="1" eaLnBrk="1" hangingPunct="1"/>
            <a:r>
              <a:rPr lang="en-US" altLang="en-US"/>
              <a:t>Compare current date/time with Expires header sent in response containing resource</a:t>
            </a:r>
          </a:p>
          <a:p>
            <a:pPr lvl="1" eaLnBrk="1" hangingPunct="1"/>
            <a:r>
              <a:rPr lang="en-US" altLang="en-US"/>
              <a:t>If no Expires header was sent, use heuristic algorithm to estimate value for Expires</a:t>
            </a:r>
          </a:p>
          <a:p>
            <a:pPr lvl="2" eaLnBrk="1" hangingPunct="1"/>
            <a:r>
              <a:rPr lang="en-US" altLang="en-US"/>
              <a:t>Ex: Expires = 0.01 * (Date – Last-Modified) + Date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93167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Slide Number Placeholder 5">
            <a:extLst>
              <a:ext uri="{FF2B5EF4-FFF2-40B4-BE49-F238E27FC236}">
                <a16:creationId xmlns:a16="http://schemas.microsoft.com/office/drawing/2014/main" id="{9DC11B67-18C2-4A90-88AB-823B473856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ACB692-D86C-4C3D-8133-BCE2DE2C5AA7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99BC4CC8-05D8-4085-A430-26EE435D94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Sets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3FC63AF7-1F42-4BA6-9067-D0C99E304D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Every document is represented by a string of integer values (</a:t>
            </a:r>
            <a:r>
              <a:rPr lang="en-US" altLang="en-US">
                <a:solidFill>
                  <a:schemeClr val="hlink"/>
                </a:solidFill>
              </a:rPr>
              <a:t>code points</a:t>
            </a:r>
            <a:r>
              <a:rPr lang="en-US" altLang="en-US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mapping from code points to characters is defined by a </a:t>
            </a:r>
            <a:r>
              <a:rPr lang="en-US" altLang="en-US">
                <a:solidFill>
                  <a:schemeClr val="hlink"/>
                </a:solidFill>
              </a:rPr>
              <a:t>character set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Some header fields have character set values: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Accept-Charset</a:t>
            </a:r>
            <a:r>
              <a:rPr lang="en-US" altLang="en-US"/>
              <a:t>: request header listing character sets that the client can recognize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Ex: accept-charset: ISO-8859-1,utf-8;q=0.7,*;q=0.5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Content-Type</a:t>
            </a:r>
            <a:r>
              <a:rPr lang="en-US" altLang="en-US"/>
              <a:t>: can include character set used to represent the body of the HTTP message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Ex: Content-Type: text/html; charset=UTF-8</a:t>
            </a:r>
          </a:p>
        </p:txBody>
      </p:sp>
    </p:spTree>
    <p:extLst>
      <p:ext uri="{BB962C8B-B14F-4D97-AF65-F5344CB8AC3E}">
        <p14:creationId xmlns:p14="http://schemas.microsoft.com/office/powerpoint/2010/main" val="16538653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Slide Number Placeholder 5">
            <a:extLst>
              <a:ext uri="{FF2B5EF4-FFF2-40B4-BE49-F238E27FC236}">
                <a16:creationId xmlns:a16="http://schemas.microsoft.com/office/drawing/2014/main" id="{108A56CF-0E07-446A-83FA-71B54ACA6C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E2034F-FC30-4BC1-ABAC-BBC7E01C970C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68CEAECB-D429-4FA1-BAE2-5A863EAC0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Sets</a:t>
            </a:r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D2892BAC-46CA-4CCC-BE3B-74D5F4370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Technically, many “character sets” are actually </a:t>
            </a:r>
            <a:r>
              <a:rPr lang="en-US" altLang="en-US">
                <a:solidFill>
                  <a:schemeClr val="hlink"/>
                </a:solidFill>
              </a:rPr>
              <a:t>character encodings</a:t>
            </a:r>
          </a:p>
          <a:p>
            <a:pPr lvl="1" eaLnBrk="1" hangingPunct="1"/>
            <a:r>
              <a:rPr lang="en-US" altLang="en-US"/>
              <a:t>An encoding represents code points using </a:t>
            </a:r>
            <a:r>
              <a:rPr lang="en-US" altLang="en-US">
                <a:solidFill>
                  <a:schemeClr val="hlink"/>
                </a:solidFill>
              </a:rPr>
              <a:t>variable-length</a:t>
            </a:r>
            <a:r>
              <a:rPr lang="en-US" altLang="en-US"/>
              <a:t> byte strings</a:t>
            </a:r>
          </a:p>
          <a:p>
            <a:pPr lvl="1" eaLnBrk="1" hangingPunct="1"/>
            <a:r>
              <a:rPr lang="en-US" altLang="en-US"/>
              <a:t>Most common examples are Unicode-based encodings UTF-8 and UTF-16</a:t>
            </a:r>
          </a:p>
          <a:p>
            <a:pPr eaLnBrk="1" hangingPunct="1"/>
            <a:r>
              <a:rPr lang="en-US" altLang="en-US"/>
              <a:t>IANA maintains </a:t>
            </a:r>
            <a:r>
              <a:rPr lang="en-US" altLang="en-US">
                <a:hlinkClick r:id="rId2"/>
              </a:rPr>
              <a:t>complete list </a:t>
            </a:r>
            <a:r>
              <a:rPr lang="en-US" altLang="en-US"/>
              <a:t>of Internet-recognized character sets/encodings</a:t>
            </a:r>
          </a:p>
        </p:txBody>
      </p:sp>
    </p:spTree>
    <p:extLst>
      <p:ext uri="{BB962C8B-B14F-4D97-AF65-F5344CB8AC3E}">
        <p14:creationId xmlns:p14="http://schemas.microsoft.com/office/powerpoint/2010/main" val="249471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34429-540B-4733-AFC5-9CF73A322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407963"/>
            <a:ext cx="11282289" cy="5769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NSFNET backbone speed: 56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kbit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Upgraded to 1.5 Mbit/s (T1) in 1988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Upgraded to 45 Mbit/s (T3) in 1991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1988, networks in Canada and France connected to NSFNET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1990, ARPANET is decommissioned, NSFNET the center of the internet</a:t>
            </a:r>
          </a:p>
          <a:p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protocol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how computers talk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Cf. telephone “protocol”: how you answer and end call, what language you speak, etc.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protocols developed as part of ARPANET research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ARPANET began using TCP/IP in 1982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use both within </a:t>
            </a: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area networks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(LAN’s) and between networks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5444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Slide Number Placeholder 5">
            <a:extLst>
              <a:ext uri="{FF2B5EF4-FFF2-40B4-BE49-F238E27FC236}">
                <a16:creationId xmlns:a16="http://schemas.microsoft.com/office/drawing/2014/main" id="{8C386F48-025D-4AA2-AC10-5890CCCC15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8B8D547-388D-489F-9A72-5C6786C074EC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82D01D82-5D20-45DD-BDDA-FDF7ADF50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Sets</a:t>
            </a:r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F1136BC1-5F2D-42D6-8E12-E6D71C3E8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3625" y="2057400"/>
            <a:ext cx="7958138" cy="388143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Typical US PC produces ASCII documents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US-ASCII</a:t>
            </a:r>
            <a:r>
              <a:rPr lang="en-US" altLang="en-US"/>
              <a:t> character set can be used for such documents, but is not recommended</a:t>
            </a:r>
          </a:p>
          <a:p>
            <a:pPr eaLnBrk="1" hangingPunct="1"/>
            <a:r>
              <a:rPr lang="en-US" altLang="en-US"/>
              <a:t>UTF-8 and ISO-8859-1 are supersets of US-ASCII and provide international compatibility</a:t>
            </a:r>
          </a:p>
          <a:p>
            <a:pPr lvl="1" eaLnBrk="1" hangingPunct="1"/>
            <a:r>
              <a:rPr lang="en-US" altLang="en-US">
                <a:solidFill>
                  <a:schemeClr val="accent2"/>
                </a:solidFill>
              </a:rPr>
              <a:t>UTF-8</a:t>
            </a:r>
            <a:r>
              <a:rPr lang="en-US" altLang="en-US"/>
              <a:t> can represent all ASCII characters using a single byte each and arbitrary Unicode characters using up to 4 bytes each</a:t>
            </a:r>
          </a:p>
          <a:p>
            <a:pPr lvl="1" eaLnBrk="1" hangingPunct="1"/>
            <a:r>
              <a:rPr lang="en-US" altLang="en-US">
                <a:solidFill>
                  <a:schemeClr val="accent2"/>
                </a:solidFill>
              </a:rPr>
              <a:t>ISO-8859-1</a:t>
            </a:r>
            <a:r>
              <a:rPr lang="en-US" altLang="en-US"/>
              <a:t> is 1-byte code that has many characters common in Western European languages, such as é</a:t>
            </a:r>
          </a:p>
        </p:txBody>
      </p:sp>
    </p:spTree>
    <p:extLst>
      <p:ext uri="{BB962C8B-B14F-4D97-AF65-F5344CB8AC3E}">
        <p14:creationId xmlns:p14="http://schemas.microsoft.com/office/powerpoint/2010/main" val="35188347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lide Number Placeholder 5">
            <a:extLst>
              <a:ext uri="{FF2B5EF4-FFF2-40B4-BE49-F238E27FC236}">
                <a16:creationId xmlns:a16="http://schemas.microsoft.com/office/drawing/2014/main" id="{3C8AD05C-E8D1-421C-9952-AF0A5573A1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5934BB-6116-46DA-91C5-EEDA08B76052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D2FC9879-6299-479E-84DB-4112F9022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Clients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FC4612EC-192F-4EE4-8773-B5763FB5C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Many possible web clients:</a:t>
            </a:r>
          </a:p>
          <a:p>
            <a:pPr lvl="1" eaLnBrk="1" hangingPunct="1"/>
            <a:r>
              <a:rPr lang="en-US" altLang="en-US"/>
              <a:t>Text-only “browser” (lynx)</a:t>
            </a:r>
          </a:p>
          <a:p>
            <a:pPr lvl="1" eaLnBrk="1" hangingPunct="1"/>
            <a:r>
              <a:rPr lang="en-US" altLang="en-US"/>
              <a:t>Mobile phones</a:t>
            </a:r>
          </a:p>
          <a:p>
            <a:pPr lvl="1" eaLnBrk="1" hangingPunct="1"/>
            <a:r>
              <a:rPr lang="en-US" altLang="en-US">
                <a:solidFill>
                  <a:schemeClr val="hlink"/>
                </a:solidFill>
              </a:rPr>
              <a:t>Robots</a:t>
            </a:r>
            <a:r>
              <a:rPr lang="en-US" altLang="en-US"/>
              <a:t> (software-only clients, e.g., search engine “crawlers”)</a:t>
            </a:r>
          </a:p>
          <a:p>
            <a:pPr lvl="1" eaLnBrk="1" hangingPunct="1"/>
            <a:r>
              <a:rPr lang="en-US" altLang="en-US"/>
              <a:t>etc.</a:t>
            </a:r>
          </a:p>
          <a:p>
            <a:pPr eaLnBrk="1" hangingPunct="1"/>
            <a:r>
              <a:rPr lang="en-US" altLang="en-US"/>
              <a:t>We will focus on traditional web browsers</a:t>
            </a:r>
          </a:p>
        </p:txBody>
      </p:sp>
    </p:spTree>
    <p:extLst>
      <p:ext uri="{BB962C8B-B14F-4D97-AF65-F5344CB8AC3E}">
        <p14:creationId xmlns:p14="http://schemas.microsoft.com/office/powerpoint/2010/main" val="5880603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lide Number Placeholder 5">
            <a:extLst>
              <a:ext uri="{FF2B5EF4-FFF2-40B4-BE49-F238E27FC236}">
                <a16:creationId xmlns:a16="http://schemas.microsoft.com/office/drawing/2014/main" id="{D7680E84-51D3-4E09-8225-B19F93276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6410D6-59DD-4C7F-9066-C5A5D5C6D9B7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FE680B12-5900-49CB-8F52-1FC1889E41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Browsers	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DBF97049-0001-47D9-84C2-5DCBAA108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3625" y="1909764"/>
            <a:ext cx="7958138" cy="3881437"/>
          </a:xfrm>
        </p:spPr>
        <p:txBody>
          <a:bodyPr/>
          <a:lstStyle/>
          <a:p>
            <a:pPr eaLnBrk="1" hangingPunct="1"/>
            <a:r>
              <a:rPr lang="en-US" altLang="en-US"/>
              <a:t>First graphical browser running on general-purpose platforms: Mosaic (1993)</a:t>
            </a:r>
          </a:p>
          <a:p>
            <a:pPr eaLnBrk="1" hangingPunct="1"/>
            <a:endParaRPr lang="en-US" altLang="en-US"/>
          </a:p>
        </p:txBody>
      </p:sp>
      <p:pic>
        <p:nvPicPr>
          <p:cNvPr id="64518" name="Picture 4">
            <a:extLst>
              <a:ext uri="{FF2B5EF4-FFF2-40B4-BE49-F238E27FC236}">
                <a16:creationId xmlns:a16="http://schemas.microsoft.com/office/drawing/2014/main" id="{00E0A7F4-DC9C-442E-A4A0-267FE0D67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3028950"/>
            <a:ext cx="39338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3686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Slide Number Placeholder 4">
            <a:extLst>
              <a:ext uri="{FF2B5EF4-FFF2-40B4-BE49-F238E27FC236}">
                <a16:creationId xmlns:a16="http://schemas.microsoft.com/office/drawing/2014/main" id="{665B43FB-D9B5-4BD4-8400-44E1B98FFB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336141-0997-4EB0-98F4-67CE863AD7EC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37DEB347-8569-4F79-8601-E71F60218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Browsers</a:t>
            </a:r>
          </a:p>
        </p:txBody>
      </p:sp>
      <p:pic>
        <p:nvPicPr>
          <p:cNvPr id="65541" name="Picture 4" descr="LabeledBrowser">
            <a:extLst>
              <a:ext uri="{FF2B5EF4-FFF2-40B4-BE49-F238E27FC236}">
                <a16:creationId xmlns:a16="http://schemas.microsoft.com/office/drawing/2014/main" id="{896F7653-05C3-439D-87B4-E351C3DC1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2057401"/>
            <a:ext cx="78136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5639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Slide Number Placeholder 5">
            <a:extLst>
              <a:ext uri="{FF2B5EF4-FFF2-40B4-BE49-F238E27FC236}">
                <a16:creationId xmlns:a16="http://schemas.microsoft.com/office/drawing/2014/main" id="{21E95227-CAE1-4EEB-8294-7E00C0673E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662701-73E6-4EED-A221-F1F9DE0A2082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093C3FE1-C874-4FED-9AE8-38CC61285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Browsers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CD09E2D3-C563-476D-B5CD-1CA8C5726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Primary tasks:</a:t>
            </a:r>
          </a:p>
          <a:p>
            <a:pPr lvl="1" eaLnBrk="1" hangingPunct="1"/>
            <a:r>
              <a:rPr lang="en-US" altLang="en-US"/>
              <a:t>Convert web addresses (URL’s) to HTTP requests</a:t>
            </a:r>
          </a:p>
          <a:p>
            <a:pPr lvl="1" eaLnBrk="1" hangingPunct="1"/>
            <a:r>
              <a:rPr lang="en-US" altLang="en-US"/>
              <a:t>Communicate with web servers via HTTP</a:t>
            </a:r>
          </a:p>
          <a:p>
            <a:pPr lvl="1" eaLnBrk="1" hangingPunct="1"/>
            <a:r>
              <a:rPr lang="en-US" altLang="en-US">
                <a:solidFill>
                  <a:schemeClr val="hlink"/>
                </a:solidFill>
              </a:rPr>
              <a:t>Render</a:t>
            </a:r>
            <a:r>
              <a:rPr lang="en-US" altLang="en-US"/>
              <a:t> (appropriately display) documents returned by a server</a:t>
            </a:r>
          </a:p>
          <a:p>
            <a:pPr lvl="1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3060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Slide Number Placeholder 5">
            <a:extLst>
              <a:ext uri="{FF2B5EF4-FFF2-40B4-BE49-F238E27FC236}">
                <a16:creationId xmlns:a16="http://schemas.microsoft.com/office/drawing/2014/main" id="{6B617188-13BD-4803-950B-8803075BE3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5536D0-D01A-4960-89EA-7E56083A688C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63EA297C-4A34-4F53-85F2-1084D34DB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HTTP URL’s</a:t>
            </a:r>
          </a:p>
        </p:txBody>
      </p:sp>
      <p:sp>
        <p:nvSpPr>
          <p:cNvPr id="67589" name="Rectangle 24">
            <a:extLst>
              <a:ext uri="{FF2B5EF4-FFF2-40B4-BE49-F238E27FC236}">
                <a16:creationId xmlns:a16="http://schemas.microsoft.com/office/drawing/2014/main" id="{23CF44E9-4D60-4347-8B3A-EA8FBB1D6B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3625" y="3652838"/>
            <a:ext cx="7958138" cy="2443162"/>
          </a:xfrm>
        </p:spPr>
        <p:txBody>
          <a:bodyPr/>
          <a:lstStyle/>
          <a:p>
            <a:pPr eaLnBrk="1" hangingPunct="1"/>
            <a:r>
              <a:rPr lang="en-US" altLang="en-US"/>
              <a:t>Browser uses authority to connect via TCP</a:t>
            </a:r>
          </a:p>
          <a:p>
            <a:pPr eaLnBrk="1" hangingPunct="1"/>
            <a:r>
              <a:rPr lang="en-US" altLang="en-US"/>
              <a:t>Request-URI included in start line (/ used for path if none supplied)</a:t>
            </a:r>
          </a:p>
          <a:p>
            <a:pPr eaLnBrk="1" hangingPunct="1"/>
            <a:r>
              <a:rPr lang="en-US" altLang="en-US"/>
              <a:t>Fragment identifier not sent to server (used to scroll browser client area)</a:t>
            </a:r>
          </a:p>
        </p:txBody>
      </p:sp>
      <p:sp>
        <p:nvSpPr>
          <p:cNvPr id="67590" name="Rectangle 4">
            <a:extLst>
              <a:ext uri="{FF2B5EF4-FFF2-40B4-BE49-F238E27FC236}">
                <a16:creationId xmlns:a16="http://schemas.microsoft.com/office/drawing/2014/main" id="{80DAFA5A-E261-454C-A521-E3944B725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133601"/>
            <a:ext cx="650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http://www.example.org:</a:t>
            </a:r>
            <a:r>
              <a:rPr lang="en-US" altLang="en-US" sz="1800">
                <a:solidFill>
                  <a:srgbClr val="66CCFF"/>
                </a:solidFill>
                <a:latin typeface="Arial" panose="020B0604020202020204" pitchFamily="34" charset="0"/>
              </a:rPr>
              <a:t>56789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/a/b/c.txt</a:t>
            </a:r>
            <a:r>
              <a:rPr lang="en-US" altLang="en-US" sz="1800">
                <a:latin typeface="Arial" panose="020B0604020202020204" pitchFamily="34" charset="0"/>
              </a:rPr>
              <a:t>?</a:t>
            </a:r>
            <a:r>
              <a:rPr lang="en-US" altLang="en-US" sz="1800">
                <a:solidFill>
                  <a:srgbClr val="CC3300"/>
                </a:solidFill>
                <a:latin typeface="Arial" panose="020B0604020202020204" pitchFamily="34" charset="0"/>
              </a:rPr>
              <a:t>t=win&amp;s=chess</a:t>
            </a:r>
            <a:r>
              <a:rPr lang="en-US" altLang="en-US" sz="1800">
                <a:latin typeface="Arial" panose="020B0604020202020204" pitchFamily="34" charset="0"/>
              </a:rPr>
              <a:t>#</a:t>
            </a:r>
            <a:r>
              <a:rPr lang="en-US" altLang="en-US" sz="1800">
                <a:solidFill>
                  <a:srgbClr val="FF00FF"/>
                </a:solidFill>
                <a:latin typeface="Arial" panose="020B0604020202020204" pitchFamily="34" charset="0"/>
              </a:rPr>
              <a:t>para5</a:t>
            </a:r>
          </a:p>
        </p:txBody>
      </p:sp>
      <p:sp>
        <p:nvSpPr>
          <p:cNvPr id="67591" name="Line 5">
            <a:extLst>
              <a:ext uri="{FF2B5EF4-FFF2-40B4-BE49-F238E27FC236}">
                <a16:creationId xmlns:a16="http://schemas.microsoft.com/office/drawing/2014/main" id="{CE4521EF-E148-435A-86FC-AFC91F771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438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592" name="Line 6">
            <a:extLst>
              <a:ext uri="{FF2B5EF4-FFF2-40B4-BE49-F238E27FC236}">
                <a16:creationId xmlns:a16="http://schemas.microsoft.com/office/drawing/2014/main" id="{F95685EE-0F78-4745-80A1-F11736136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593" name="Text Box 7">
            <a:extLst>
              <a:ext uri="{FF2B5EF4-FFF2-40B4-BE49-F238E27FC236}">
                <a16:creationId xmlns:a16="http://schemas.microsoft.com/office/drawing/2014/main" id="{93997C01-A8FF-4B35-8170-6FF8716A7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667001"/>
            <a:ext cx="1479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(FQDN)</a:t>
            </a:r>
          </a:p>
        </p:txBody>
      </p:sp>
      <p:sp>
        <p:nvSpPr>
          <p:cNvPr id="67594" name="Line 8">
            <a:extLst>
              <a:ext uri="{FF2B5EF4-FFF2-40B4-BE49-F238E27FC236}">
                <a16:creationId xmlns:a16="http://schemas.microsoft.com/office/drawing/2014/main" id="{25F3D3F9-E20F-4749-BA99-CBA66AB16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438400"/>
            <a:ext cx="609600" cy="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595" name="Line 9">
            <a:extLst>
              <a:ext uri="{FF2B5EF4-FFF2-40B4-BE49-F238E27FC236}">
                <a16:creationId xmlns:a16="http://schemas.microsoft.com/office/drawing/2014/main" id="{8CBE0C72-1A1D-4384-B608-8D07F68B3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438400"/>
            <a:ext cx="0" cy="30480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596" name="Text Box 10">
            <a:extLst>
              <a:ext uri="{FF2B5EF4-FFF2-40B4-BE49-F238E27FC236}">
                <a16:creationId xmlns:a16="http://schemas.microsoft.com/office/drawing/2014/main" id="{A13808E9-D75B-4764-9591-0D9923F6E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2627313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66CCFF"/>
                </a:solidFill>
                <a:latin typeface="Arial" panose="020B0604020202020204" pitchFamily="34" charset="0"/>
              </a:rPr>
              <a:t>port</a:t>
            </a:r>
          </a:p>
        </p:txBody>
      </p:sp>
      <p:sp>
        <p:nvSpPr>
          <p:cNvPr id="67597" name="Line 11">
            <a:extLst>
              <a:ext uri="{FF2B5EF4-FFF2-40B4-BE49-F238E27FC236}">
                <a16:creationId xmlns:a16="http://schemas.microsoft.com/office/drawing/2014/main" id="{CDE37B68-B2BD-41C3-B95A-5F854B9248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124200"/>
            <a:ext cx="243840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598" name="Text Box 12">
            <a:extLst>
              <a:ext uri="{FF2B5EF4-FFF2-40B4-BE49-F238E27FC236}">
                <a16:creationId xmlns:a16="http://schemas.microsoft.com/office/drawing/2014/main" id="{950D7C62-8300-4E3A-A52E-836D8FB3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124201"/>
            <a:ext cx="106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FF00"/>
                </a:solidFill>
                <a:latin typeface="Arial" panose="020B0604020202020204" pitchFamily="34" charset="0"/>
              </a:rPr>
              <a:t>authority</a:t>
            </a:r>
          </a:p>
        </p:txBody>
      </p:sp>
      <p:sp>
        <p:nvSpPr>
          <p:cNvPr id="67599" name="Line 13">
            <a:extLst>
              <a:ext uri="{FF2B5EF4-FFF2-40B4-BE49-F238E27FC236}">
                <a16:creationId xmlns:a16="http://schemas.microsoft.com/office/drawing/2014/main" id="{A8CE9B45-D35F-4967-A4B8-12243FF03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4384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600" name="Line 14">
            <a:extLst>
              <a:ext uri="{FF2B5EF4-FFF2-40B4-BE49-F238E27FC236}">
                <a16:creationId xmlns:a16="http://schemas.microsoft.com/office/drawing/2014/main" id="{6E36D476-3ABB-4EF6-BB5B-A593DAAF73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438400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601" name="Text Box 15">
            <a:extLst>
              <a:ext uri="{FF2B5EF4-FFF2-40B4-BE49-F238E27FC236}">
                <a16:creationId xmlns:a16="http://schemas.microsoft.com/office/drawing/2014/main" id="{632E199F-076B-404E-B25F-C468E4830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2627313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path</a:t>
            </a:r>
          </a:p>
        </p:txBody>
      </p:sp>
      <p:sp>
        <p:nvSpPr>
          <p:cNvPr id="67602" name="Line 16">
            <a:extLst>
              <a:ext uri="{FF2B5EF4-FFF2-40B4-BE49-F238E27FC236}">
                <a16:creationId xmlns:a16="http://schemas.microsoft.com/office/drawing/2014/main" id="{2D5101BC-FAC1-45B2-AE81-3F8275B360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438400"/>
            <a:ext cx="1447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603" name="Line 17">
            <a:extLst>
              <a:ext uri="{FF2B5EF4-FFF2-40B4-BE49-F238E27FC236}">
                <a16:creationId xmlns:a16="http://schemas.microsoft.com/office/drawing/2014/main" id="{FEFF03A0-654A-477A-9924-897EFBCFB2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438400"/>
            <a:ext cx="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604" name="Text Box 18">
            <a:extLst>
              <a:ext uri="{FF2B5EF4-FFF2-40B4-BE49-F238E27FC236}">
                <a16:creationId xmlns:a16="http://schemas.microsoft.com/office/drawing/2014/main" id="{41E2CF86-49AA-4429-B169-919067334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667001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CC3300"/>
                </a:solidFill>
                <a:latin typeface="Arial" panose="020B0604020202020204" pitchFamily="34" charset="0"/>
              </a:rPr>
              <a:t>query</a:t>
            </a:r>
          </a:p>
        </p:txBody>
      </p:sp>
      <p:sp>
        <p:nvSpPr>
          <p:cNvPr id="67605" name="Line 19">
            <a:extLst>
              <a:ext uri="{FF2B5EF4-FFF2-40B4-BE49-F238E27FC236}">
                <a16:creationId xmlns:a16="http://schemas.microsoft.com/office/drawing/2014/main" id="{E6FA9A60-9446-41FE-A834-34F94BAC4B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2438400"/>
            <a:ext cx="533400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606" name="Line 20">
            <a:extLst>
              <a:ext uri="{FF2B5EF4-FFF2-40B4-BE49-F238E27FC236}">
                <a16:creationId xmlns:a16="http://schemas.microsoft.com/office/drawing/2014/main" id="{E4C9FE86-064F-492B-8647-CB4FAD22C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2438400"/>
            <a:ext cx="0" cy="3048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607" name="Text Box 21">
            <a:extLst>
              <a:ext uri="{FF2B5EF4-FFF2-40B4-BE49-F238E27FC236}">
                <a16:creationId xmlns:a16="http://schemas.microsoft.com/office/drawing/2014/main" id="{DCA11CCE-0108-49D0-B0AD-A20F721BE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667001"/>
            <a:ext cx="1085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00FF"/>
                </a:solidFill>
                <a:latin typeface="Arial" panose="020B0604020202020204" pitchFamily="34" charset="0"/>
              </a:rPr>
              <a:t>fragment</a:t>
            </a:r>
          </a:p>
        </p:txBody>
      </p:sp>
      <p:sp>
        <p:nvSpPr>
          <p:cNvPr id="67608" name="Line 22">
            <a:extLst>
              <a:ext uri="{FF2B5EF4-FFF2-40B4-BE49-F238E27FC236}">
                <a16:creationId xmlns:a16="http://schemas.microsoft.com/office/drawing/2014/main" id="{92628FD3-731E-4F94-B403-909FE4AF4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124200"/>
            <a:ext cx="2514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609" name="Text Box 23">
            <a:extLst>
              <a:ext uri="{FF2B5EF4-FFF2-40B4-BE49-F238E27FC236}">
                <a16:creationId xmlns:a16="http://schemas.microsoft.com/office/drawing/2014/main" id="{001EE3C8-C494-4862-8EC1-4B0C7B1F2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3084513"/>
            <a:ext cx="150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Request-URI</a:t>
            </a:r>
          </a:p>
        </p:txBody>
      </p:sp>
    </p:spTree>
    <p:extLst>
      <p:ext uri="{BB962C8B-B14F-4D97-AF65-F5344CB8AC3E}">
        <p14:creationId xmlns:p14="http://schemas.microsoft.com/office/powerpoint/2010/main" val="14186750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Slide Number Placeholder 5">
            <a:extLst>
              <a:ext uri="{FF2B5EF4-FFF2-40B4-BE49-F238E27FC236}">
                <a16:creationId xmlns:a16="http://schemas.microsoft.com/office/drawing/2014/main" id="{4B82004D-1B02-47E0-89F2-930407C046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255E26-D2B1-4D35-AA6F-A3F55923891D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DD6DD6D4-27FC-46D4-9DE3-74B355EC2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Browsers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21BCA8F1-8301-4573-B8E0-1471AD742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Standard features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solidFill>
                  <a:schemeClr val="accent2"/>
                </a:solidFill>
              </a:rPr>
              <a:t>Save</a:t>
            </a:r>
            <a:r>
              <a:rPr lang="en-US" altLang="en-US"/>
              <a:t> web page to disk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solidFill>
                  <a:schemeClr val="accent2"/>
                </a:solidFill>
              </a:rPr>
              <a:t>Find</a:t>
            </a:r>
            <a:r>
              <a:rPr lang="en-US" altLang="en-US"/>
              <a:t> string in page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solidFill>
                  <a:schemeClr val="accent2"/>
                </a:solidFill>
              </a:rPr>
              <a:t>Fill</a:t>
            </a:r>
            <a:r>
              <a:rPr lang="en-US" altLang="en-US"/>
              <a:t> forms automatically (passwords, CC numbers, …)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Set </a:t>
            </a:r>
            <a:r>
              <a:rPr lang="en-US" altLang="en-US">
                <a:solidFill>
                  <a:schemeClr val="accent2"/>
                </a:solidFill>
              </a:rPr>
              <a:t>preferences</a:t>
            </a:r>
            <a:r>
              <a:rPr lang="en-US" altLang="en-US"/>
              <a:t> (language, character set, cache and HTTP parameters)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Modify display </a:t>
            </a:r>
            <a:r>
              <a:rPr lang="en-US" altLang="en-US">
                <a:solidFill>
                  <a:schemeClr val="accent2"/>
                </a:solidFill>
              </a:rPr>
              <a:t>style</a:t>
            </a:r>
            <a:r>
              <a:rPr lang="en-US" altLang="en-US"/>
              <a:t> (e.g., increase font sizes)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Display raw HTML and HTTP header </a:t>
            </a:r>
            <a:r>
              <a:rPr lang="en-US" altLang="en-US">
                <a:solidFill>
                  <a:schemeClr val="accent2"/>
                </a:solidFill>
              </a:rPr>
              <a:t>info</a:t>
            </a:r>
            <a:r>
              <a:rPr lang="en-US" altLang="en-US"/>
              <a:t> (e.g., Last-Modified)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Choose browser </a:t>
            </a:r>
            <a:r>
              <a:rPr lang="en-US" altLang="en-US">
                <a:solidFill>
                  <a:schemeClr val="accent2"/>
                </a:solidFill>
              </a:rPr>
              <a:t>themes</a:t>
            </a:r>
            <a:r>
              <a:rPr lang="en-US" altLang="en-US"/>
              <a:t> (skins)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View </a:t>
            </a:r>
            <a:r>
              <a:rPr lang="en-US" altLang="en-US">
                <a:solidFill>
                  <a:schemeClr val="accent2"/>
                </a:solidFill>
              </a:rPr>
              <a:t>history</a:t>
            </a:r>
            <a:r>
              <a:rPr lang="en-US" altLang="en-US"/>
              <a:t> of web addresses visited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solidFill>
                  <a:schemeClr val="accent2"/>
                </a:solidFill>
              </a:rPr>
              <a:t>Bookmark</a:t>
            </a:r>
            <a:r>
              <a:rPr lang="en-US" altLang="en-US"/>
              <a:t> </a:t>
            </a:r>
            <a:r>
              <a:rPr lang="en-US" altLang="en-US">
                <a:solidFill>
                  <a:schemeClr val="accent2"/>
                </a:solidFill>
              </a:rPr>
              <a:t>favorite</a:t>
            </a:r>
            <a:r>
              <a:rPr lang="en-US" altLang="en-US"/>
              <a:t> pages for easy return</a:t>
            </a:r>
          </a:p>
        </p:txBody>
      </p:sp>
    </p:spTree>
    <p:extLst>
      <p:ext uri="{BB962C8B-B14F-4D97-AF65-F5344CB8AC3E}">
        <p14:creationId xmlns:p14="http://schemas.microsoft.com/office/powerpoint/2010/main" val="1849033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Slide Number Placeholder 5">
            <a:extLst>
              <a:ext uri="{FF2B5EF4-FFF2-40B4-BE49-F238E27FC236}">
                <a16:creationId xmlns:a16="http://schemas.microsoft.com/office/drawing/2014/main" id="{E13FE969-F197-4FDB-A888-801D2D86F6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C9062FE-2B04-4CC3-95AF-7D6000BEA60D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9E374EF3-DBA3-498A-A1E8-F006178BE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Browsers</a:t>
            </a:r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5B25AF99-959A-4631-A508-FCC1175B7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Additional functionality:</a:t>
            </a:r>
          </a:p>
          <a:p>
            <a:pPr lvl="1" eaLnBrk="1" hangingPunct="1"/>
            <a:r>
              <a:rPr lang="en-US" altLang="en-US"/>
              <a:t>Execution of </a:t>
            </a:r>
            <a:r>
              <a:rPr lang="en-US" altLang="en-US">
                <a:solidFill>
                  <a:schemeClr val="hlink"/>
                </a:solidFill>
              </a:rPr>
              <a:t>scripts</a:t>
            </a:r>
            <a:r>
              <a:rPr lang="en-US" altLang="en-US"/>
              <a:t> (e.g., drop-down menus)</a:t>
            </a:r>
          </a:p>
          <a:p>
            <a:pPr lvl="1" eaLnBrk="1" hangingPunct="1"/>
            <a:r>
              <a:rPr lang="en-US" altLang="en-US">
                <a:solidFill>
                  <a:schemeClr val="hlink"/>
                </a:solidFill>
              </a:rPr>
              <a:t>Event</a:t>
            </a:r>
            <a:r>
              <a:rPr lang="en-US" altLang="en-US"/>
              <a:t> handling (e.g., mouse clicks)</a:t>
            </a:r>
          </a:p>
          <a:p>
            <a:pPr lvl="1" eaLnBrk="1" hangingPunct="1"/>
            <a:r>
              <a:rPr lang="en-US" altLang="en-US"/>
              <a:t>GUI for </a:t>
            </a:r>
            <a:r>
              <a:rPr lang="en-US" altLang="en-US">
                <a:solidFill>
                  <a:schemeClr val="hlink"/>
                </a:solidFill>
              </a:rPr>
              <a:t>controls</a:t>
            </a:r>
            <a:r>
              <a:rPr lang="en-US" altLang="en-US"/>
              <a:t> (e.g., buttons)</a:t>
            </a:r>
          </a:p>
          <a:p>
            <a:pPr lvl="1" eaLnBrk="1" hangingPunct="1"/>
            <a:r>
              <a:rPr lang="en-US" altLang="en-US">
                <a:solidFill>
                  <a:schemeClr val="hlink"/>
                </a:solidFill>
              </a:rPr>
              <a:t>Secure communication</a:t>
            </a:r>
            <a:r>
              <a:rPr lang="en-US" altLang="en-US"/>
              <a:t> with servers</a:t>
            </a:r>
          </a:p>
          <a:p>
            <a:pPr lvl="1" eaLnBrk="1" hangingPunct="1"/>
            <a:r>
              <a:rPr lang="en-US" altLang="en-US"/>
              <a:t>Display of non-HTML documents (e.g., PDF) via </a:t>
            </a:r>
            <a:r>
              <a:rPr lang="en-US" altLang="en-US">
                <a:solidFill>
                  <a:schemeClr val="hlink"/>
                </a:solidFill>
              </a:rPr>
              <a:t>plug-ins</a:t>
            </a:r>
          </a:p>
        </p:txBody>
      </p:sp>
    </p:spTree>
    <p:extLst>
      <p:ext uri="{BB962C8B-B14F-4D97-AF65-F5344CB8AC3E}">
        <p14:creationId xmlns:p14="http://schemas.microsoft.com/office/powerpoint/2010/main" val="7805717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Slide Number Placeholder 5">
            <a:extLst>
              <a:ext uri="{FF2B5EF4-FFF2-40B4-BE49-F238E27FC236}">
                <a16:creationId xmlns:a16="http://schemas.microsoft.com/office/drawing/2014/main" id="{636275E2-5E33-4EA5-990A-EA5C89CAD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DF8D1C-6281-4EE7-9B0B-AB00CC020B50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65C58E06-D41B-4506-B73F-7138D86FC2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Servers</a:t>
            </a:r>
          </a:p>
        </p:txBody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9BC45759-3123-416A-9DC4-1176F709B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Basic functionality: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Receive HTTP request via TCP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Map Host header to specific </a:t>
            </a:r>
            <a:r>
              <a:rPr lang="en-US" altLang="en-US">
                <a:solidFill>
                  <a:schemeClr val="hlink"/>
                </a:solidFill>
              </a:rPr>
              <a:t>virtual host</a:t>
            </a:r>
            <a:r>
              <a:rPr lang="en-US" altLang="en-US" i="1"/>
              <a:t> </a:t>
            </a:r>
            <a:r>
              <a:rPr lang="en-US" altLang="en-US"/>
              <a:t>(one of many host names sharing an IP address)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Map Request-URI to specific resource associated with the virtual host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File: Return file in HTTP response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Program: Run program and return output in HTTP response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Map type of resource to appropriate MIME type and use to set Content-Type header in HTTP response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Log information about the request and response</a:t>
            </a:r>
          </a:p>
        </p:txBody>
      </p:sp>
    </p:spTree>
    <p:extLst>
      <p:ext uri="{BB962C8B-B14F-4D97-AF65-F5344CB8AC3E}">
        <p14:creationId xmlns:p14="http://schemas.microsoft.com/office/powerpoint/2010/main" val="21078454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Slide Number Placeholder 5">
            <a:extLst>
              <a:ext uri="{FF2B5EF4-FFF2-40B4-BE49-F238E27FC236}">
                <a16:creationId xmlns:a16="http://schemas.microsoft.com/office/drawing/2014/main" id="{58F60EA8-582A-47C8-9349-F339032DE9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42CDE2A-8CB9-465C-A0B4-241E1C4AEE2D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AD77949C-82E5-4998-9019-5BAB6D2DB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Servers</a:t>
            </a:r>
          </a:p>
        </p:txBody>
      </p:sp>
      <p:sp>
        <p:nvSpPr>
          <p:cNvPr id="71685" name="Rectangle 3">
            <a:extLst>
              <a:ext uri="{FF2B5EF4-FFF2-40B4-BE49-F238E27FC236}">
                <a16:creationId xmlns:a16="http://schemas.microsoft.com/office/drawing/2014/main" id="{EE0B7C6F-A1E8-457C-BF46-62ECB2CE8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httpd: UIUC, primary Web server c. 1995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Apache: “A patchy” version of httpd, now the most popular server (esp. on Linux platforms)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IIS: Microsoft Internet Information Server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hlinkClick r:id="rId2"/>
              </a:rPr>
              <a:t>Tomcat</a:t>
            </a:r>
            <a:r>
              <a:rPr lang="en-US" altLang="en-US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Java-based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Provides </a:t>
            </a:r>
            <a:r>
              <a:rPr lang="en-US" altLang="en-US">
                <a:solidFill>
                  <a:schemeClr val="hlink"/>
                </a:solidFill>
              </a:rPr>
              <a:t>container</a:t>
            </a:r>
            <a:r>
              <a:rPr lang="en-US" altLang="en-US"/>
              <a:t> (Catalina) for running Java </a:t>
            </a:r>
            <a:r>
              <a:rPr lang="en-US" altLang="en-US">
                <a:solidFill>
                  <a:schemeClr val="hlink"/>
                </a:solidFill>
              </a:rPr>
              <a:t>servlets</a:t>
            </a:r>
            <a:r>
              <a:rPr lang="en-US" altLang="en-US"/>
              <a:t> (HTML-generating programs) as back-end to Apache or IIS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 run stand-alone using Coyote HTTP front-end</a:t>
            </a:r>
          </a:p>
        </p:txBody>
      </p:sp>
    </p:spTree>
    <p:extLst>
      <p:ext uri="{BB962C8B-B14F-4D97-AF65-F5344CB8AC3E}">
        <p14:creationId xmlns:p14="http://schemas.microsoft.com/office/powerpoint/2010/main" val="346596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283A-4EE6-4791-9830-B6977FAE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358"/>
          </a:xfrm>
        </p:spPr>
        <p:txBody>
          <a:bodyPr/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Protocol (IP)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20D1D-2059-4F2F-9BA6-7CD7D5A0F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35" y="1455395"/>
            <a:ext cx="11830930" cy="5037479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IP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fundamental protocol defining the Internet (as the name implies!)</a:t>
            </a:r>
          </a:p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address: </a:t>
            </a:r>
          </a:p>
          <a:p>
            <a:pPr lvl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 number (in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IPv4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at most one device at a time (although device may have more than one)</a:t>
            </a:r>
          </a:p>
          <a:p>
            <a:pPr lvl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as four dot-separated bytes, e.g. 192.0.34.166</a:t>
            </a:r>
          </a:p>
          <a:p>
            <a:pPr algn="just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function: transfer data from </a:t>
            </a:r>
            <a:r>
              <a:rPr lang="en-US" altLang="en-US" sz="36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 to </a:t>
            </a:r>
            <a:r>
              <a:rPr lang="en-US" altLang="en-US" sz="36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</a:t>
            </a:r>
          </a:p>
          <a:p>
            <a:pPr algn="just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source software creates a </a:t>
            </a:r>
            <a:r>
              <a:rPr lang="en-US" altLang="en-US" sz="36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representing the data</a:t>
            </a:r>
          </a:p>
          <a:p>
            <a:pPr lvl="1" algn="just"/>
            <a:r>
              <a:rPr lang="en-US" alt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source and destination IP addresses, length of data, etc.</a:t>
            </a:r>
          </a:p>
          <a:p>
            <a:pPr lvl="1" algn="just"/>
            <a:r>
              <a:rPr lang="en-US" alt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itself</a:t>
            </a:r>
          </a:p>
          <a:p>
            <a:pPr algn="just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destination is on another LAN, packet is sent to a </a:t>
            </a:r>
            <a:r>
              <a:rPr lang="en-US" altLang="en-US" sz="36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connects to more than one network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5382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Slide Number Placeholder 5">
            <a:extLst>
              <a:ext uri="{FF2B5EF4-FFF2-40B4-BE49-F238E27FC236}">
                <a16:creationId xmlns:a16="http://schemas.microsoft.com/office/drawing/2014/main" id="{1DC2E719-2782-4D22-B297-756399F9F5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22F8D8-BCE9-41EA-AE17-B7A2EEB6185B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48F4D2BE-874C-4416-8FE9-6A96B9C3E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Servers</a:t>
            </a:r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0970C11C-7542-40DF-B8BF-6B5B2DC2B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Coyote communication parameters:</a:t>
            </a:r>
          </a:p>
          <a:p>
            <a:pPr lvl="1" eaLnBrk="1" hangingPunct="1"/>
            <a:r>
              <a:rPr lang="en-US" altLang="en-US"/>
              <a:t>Allowed/blocked IP addresses</a:t>
            </a:r>
          </a:p>
          <a:p>
            <a:pPr lvl="1" eaLnBrk="1" hangingPunct="1"/>
            <a:r>
              <a:rPr lang="en-US" altLang="en-US"/>
              <a:t>Max. simultaneous active TCP connections</a:t>
            </a:r>
          </a:p>
          <a:p>
            <a:pPr lvl="1" eaLnBrk="1" hangingPunct="1"/>
            <a:r>
              <a:rPr lang="en-US" altLang="en-US"/>
              <a:t>Max. queued TCP connection requests</a:t>
            </a:r>
          </a:p>
          <a:p>
            <a:pPr lvl="1" eaLnBrk="1" hangingPunct="1"/>
            <a:r>
              <a:rPr lang="en-US" altLang="en-US"/>
              <a:t>“Keep-alive” time for inactive TCP connections</a:t>
            </a:r>
          </a:p>
          <a:p>
            <a:pPr eaLnBrk="1" hangingPunct="1"/>
            <a:r>
              <a:rPr lang="en-US" altLang="en-US"/>
              <a:t>Modify parameters to </a:t>
            </a:r>
            <a:r>
              <a:rPr lang="en-US" altLang="en-US">
                <a:solidFill>
                  <a:schemeClr val="hlink"/>
                </a:solidFill>
              </a:rPr>
              <a:t>tune</a:t>
            </a:r>
            <a:r>
              <a:rPr lang="en-US" altLang="en-US"/>
              <a:t> server performance</a:t>
            </a:r>
          </a:p>
          <a:p>
            <a:pPr lvl="1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8872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Slide Number Placeholder 5">
            <a:extLst>
              <a:ext uri="{FF2B5EF4-FFF2-40B4-BE49-F238E27FC236}">
                <a16:creationId xmlns:a16="http://schemas.microsoft.com/office/drawing/2014/main" id="{1A138C8F-EDBC-4106-BA7F-345BF062E5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0C1004-B87F-4AAF-99F1-400876A8B9FC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3F65B333-B1C2-493F-8176-3FDCC8C02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Servers</a:t>
            </a:r>
          </a:p>
        </p:txBody>
      </p:sp>
      <p:sp>
        <p:nvSpPr>
          <p:cNvPr id="73733" name="Rectangle 3">
            <a:extLst>
              <a:ext uri="{FF2B5EF4-FFF2-40B4-BE49-F238E27FC236}">
                <a16:creationId xmlns:a16="http://schemas.microsoft.com/office/drawing/2014/main" id="{87530893-9E29-4550-90CC-A871332FA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Catalina container parameters:</a:t>
            </a:r>
          </a:p>
          <a:p>
            <a:pPr lvl="1" eaLnBrk="1" hangingPunct="1"/>
            <a:r>
              <a:rPr lang="en-US" altLang="en-US"/>
              <a:t>Virtual host names and associated ports</a:t>
            </a:r>
          </a:p>
          <a:p>
            <a:pPr lvl="1" eaLnBrk="1" hangingPunct="1"/>
            <a:r>
              <a:rPr lang="en-US" altLang="en-US"/>
              <a:t>Logging preferences</a:t>
            </a:r>
          </a:p>
          <a:p>
            <a:pPr lvl="1" eaLnBrk="1" hangingPunct="1"/>
            <a:r>
              <a:rPr lang="en-US" altLang="en-US"/>
              <a:t>Mapping from Request-URI’s to server resources</a:t>
            </a:r>
          </a:p>
          <a:p>
            <a:pPr lvl="1" eaLnBrk="1" hangingPunct="1"/>
            <a:r>
              <a:rPr lang="en-US" altLang="en-US"/>
              <a:t>Password protection of resources</a:t>
            </a:r>
          </a:p>
          <a:p>
            <a:pPr lvl="1" eaLnBrk="1" hangingPunct="1"/>
            <a:r>
              <a:rPr lang="en-US" altLang="en-US"/>
              <a:t>Use of server-side caching</a:t>
            </a:r>
          </a:p>
        </p:txBody>
      </p:sp>
    </p:spTree>
    <p:extLst>
      <p:ext uri="{BB962C8B-B14F-4D97-AF65-F5344CB8AC3E}">
        <p14:creationId xmlns:p14="http://schemas.microsoft.com/office/powerpoint/2010/main" val="26842877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Slide Number Placeholder 5">
            <a:extLst>
              <a:ext uri="{FF2B5EF4-FFF2-40B4-BE49-F238E27FC236}">
                <a16:creationId xmlns:a16="http://schemas.microsoft.com/office/drawing/2014/main" id="{522794E7-D36D-4C49-8CDF-7FC908C0C5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064A37-1513-40DF-AEE3-128CAD95C88D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65341E0D-AB15-4153-8686-A7B4F10BC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Tomcat Web Server</a:t>
            </a:r>
          </a:p>
        </p:txBody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6FE87DAC-63CD-45EA-9040-F3785B1529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HTML-based server administration</a:t>
            </a:r>
          </a:p>
          <a:p>
            <a:pPr eaLnBrk="1" hangingPunct="1"/>
            <a:r>
              <a:rPr lang="en-US" altLang="en-US"/>
              <a:t>Browse to</a:t>
            </a:r>
            <a:br>
              <a:rPr lang="en-US" altLang="en-US"/>
            </a:br>
            <a:r>
              <a:rPr lang="en-US" altLang="en-US">
                <a:latin typeface="Lucida Sans Typewriter" panose="020B0509030504030204" pitchFamily="49" charset="0"/>
                <a:hlinkClick r:id="rId2"/>
              </a:rPr>
              <a:t>http://localhost:8080</a:t>
            </a:r>
            <a:br>
              <a:rPr lang="en-US" altLang="en-US"/>
            </a:br>
            <a:r>
              <a:rPr lang="en-US" altLang="en-US"/>
              <a:t>and click on Server Administration link</a:t>
            </a:r>
          </a:p>
          <a:p>
            <a:pPr lvl="1" eaLnBrk="1" hangingPunct="1"/>
            <a:r>
              <a:rPr lang="en-US" altLang="en-US">
                <a:latin typeface="Lucida Sans Typewriter" panose="020B0509030504030204" pitchFamily="49" charset="0"/>
              </a:rPr>
              <a:t>localhost</a:t>
            </a:r>
            <a:r>
              <a:rPr lang="en-US" altLang="en-US"/>
              <a:t> is a special host name that means “this machine”</a:t>
            </a:r>
          </a:p>
        </p:txBody>
      </p:sp>
    </p:spTree>
    <p:extLst>
      <p:ext uri="{BB962C8B-B14F-4D97-AF65-F5344CB8AC3E}">
        <p14:creationId xmlns:p14="http://schemas.microsoft.com/office/powerpoint/2010/main" val="14192041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Slide Number Placeholder 4">
            <a:extLst>
              <a:ext uri="{FF2B5EF4-FFF2-40B4-BE49-F238E27FC236}">
                <a16:creationId xmlns:a16="http://schemas.microsoft.com/office/drawing/2014/main" id="{8C245DE4-A24E-4E5B-A1BF-1D9E89E12F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71A7D2-ACA1-44E1-A7E2-3CED34569E71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13D06505-6AD8-4799-ABB4-4BFA84748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Tomcat Web Server</a:t>
            </a:r>
          </a:p>
        </p:txBody>
      </p:sp>
      <p:pic>
        <p:nvPicPr>
          <p:cNvPr id="75781" name="Picture 4" descr="TomcatAdmin">
            <a:extLst>
              <a:ext uri="{FF2B5EF4-FFF2-40B4-BE49-F238E27FC236}">
                <a16:creationId xmlns:a16="http://schemas.microsoft.com/office/drawing/2014/main" id="{03AB2730-5958-491E-9A68-7CB7FFBC3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1371600"/>
            <a:ext cx="67437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2438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Slide Number Placeholder 4">
            <a:extLst>
              <a:ext uri="{FF2B5EF4-FFF2-40B4-BE49-F238E27FC236}">
                <a16:creationId xmlns:a16="http://schemas.microsoft.com/office/drawing/2014/main" id="{CCFF5768-0E0F-4F6E-B883-60ADEB9AF4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ED7ACA7-DDCB-4541-9F20-461A6056DA20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33414A1A-2965-4AB6-8DCE-0394999936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Tomcat Web Server</a:t>
            </a:r>
          </a:p>
        </p:txBody>
      </p:sp>
      <p:pic>
        <p:nvPicPr>
          <p:cNvPr id="76805" name="Picture 4" descr="ServiceComponents">
            <a:extLst>
              <a:ext uri="{FF2B5EF4-FFF2-40B4-BE49-F238E27FC236}">
                <a16:creationId xmlns:a16="http://schemas.microsoft.com/office/drawing/2014/main" id="{B40D73D5-E551-45CE-BE56-F769C07B1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1343025"/>
            <a:ext cx="67437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6085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Slide Number Placeholder 4">
            <a:extLst>
              <a:ext uri="{FF2B5EF4-FFF2-40B4-BE49-F238E27FC236}">
                <a16:creationId xmlns:a16="http://schemas.microsoft.com/office/drawing/2014/main" id="{A83A2356-D660-4E5B-A24F-0C98146D47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C1220E9-DD65-4FEF-89D4-DE4A3C36E729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3F3E087F-2CF7-4587-ABF4-8FA56CAC5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Tomcat Web Server</a:t>
            </a:r>
          </a:p>
        </p:txBody>
      </p:sp>
      <p:pic>
        <p:nvPicPr>
          <p:cNvPr id="77829" name="Picture 4" descr="EditConnector">
            <a:extLst>
              <a:ext uri="{FF2B5EF4-FFF2-40B4-BE49-F238E27FC236}">
                <a16:creationId xmlns:a16="http://schemas.microsoft.com/office/drawing/2014/main" id="{1CF16F2A-0E17-4F5B-B32E-1168C969B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9" y="1338264"/>
            <a:ext cx="67532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9888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Slide Number Placeholder 5">
            <a:extLst>
              <a:ext uri="{FF2B5EF4-FFF2-40B4-BE49-F238E27FC236}">
                <a16:creationId xmlns:a16="http://schemas.microsoft.com/office/drawing/2014/main" id="{3D3346CA-8684-4359-80EF-D1856393E0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B918AA9-3BD8-4F8C-B802-A7B12F3BCAF6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78852" name="Rectangle 2">
            <a:extLst>
              <a:ext uri="{FF2B5EF4-FFF2-40B4-BE49-F238E27FC236}">
                <a16:creationId xmlns:a16="http://schemas.microsoft.com/office/drawing/2014/main" id="{53621848-E764-460D-8FFC-663A71FE2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Tomcat Web Server</a:t>
            </a:r>
          </a:p>
        </p:txBody>
      </p:sp>
      <p:sp>
        <p:nvSpPr>
          <p:cNvPr id="78853" name="Rectangle 3">
            <a:extLst>
              <a:ext uri="{FF2B5EF4-FFF2-40B4-BE49-F238E27FC236}">
                <a16:creationId xmlns:a16="http://schemas.microsoft.com/office/drawing/2014/main" id="{B5E7BF70-FD78-4416-858A-11F325952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Connector fields:</a:t>
            </a:r>
          </a:p>
          <a:p>
            <a:pPr lvl="1" eaLnBrk="1" hangingPunct="1"/>
            <a:r>
              <a:rPr lang="en-US" altLang="en-US"/>
              <a:t>Port Number: port “owned” by this connector</a:t>
            </a:r>
          </a:p>
          <a:p>
            <a:pPr lvl="1" eaLnBrk="1" hangingPunct="1"/>
            <a:r>
              <a:rPr lang="en-US" altLang="en-US"/>
              <a:t>Max Threads: max connections processed simultaneously</a:t>
            </a:r>
          </a:p>
          <a:p>
            <a:pPr lvl="1" eaLnBrk="1" hangingPunct="1"/>
            <a:r>
              <a:rPr lang="en-US" altLang="en-US"/>
              <a:t>Connection Timeout: keep-alive time</a:t>
            </a:r>
          </a:p>
          <a:p>
            <a:pPr lvl="1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4146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Slide Number Placeholder 4">
            <a:extLst>
              <a:ext uri="{FF2B5EF4-FFF2-40B4-BE49-F238E27FC236}">
                <a16:creationId xmlns:a16="http://schemas.microsoft.com/office/drawing/2014/main" id="{ACB8C06B-F02F-4CC8-9C68-B0E91E573D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3B3C88F-EA5B-4181-A2CA-3342EE8E6AF2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CF0474AE-D658-4CC7-AC70-F30B075B1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Tomcat Web Server</a:t>
            </a:r>
          </a:p>
        </p:txBody>
      </p:sp>
      <p:pic>
        <p:nvPicPr>
          <p:cNvPr id="79877" name="Picture 4" descr="HostComponent">
            <a:extLst>
              <a:ext uri="{FF2B5EF4-FFF2-40B4-BE49-F238E27FC236}">
                <a16:creationId xmlns:a16="http://schemas.microsoft.com/office/drawing/2014/main" id="{B753B546-B84E-45F0-9F58-6D7284ACE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9" y="1362075"/>
            <a:ext cx="675322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6657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Slide Number Placeholder 5">
            <a:extLst>
              <a:ext uri="{FF2B5EF4-FFF2-40B4-BE49-F238E27FC236}">
                <a16:creationId xmlns:a16="http://schemas.microsoft.com/office/drawing/2014/main" id="{B1431E71-08AF-4B3C-93F9-11653B7437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14A195-E778-4876-B048-717D5F1B3AF3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A7928AD5-3043-42FC-A925-8086B5B4A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Tomcat Web Server</a:t>
            </a:r>
          </a:p>
        </p:txBody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FD03419D-2413-4CD8-B0F9-EEC1AFA00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Each Host is a virtual host (can have multiple per Connector)</a:t>
            </a:r>
          </a:p>
          <a:p>
            <a:pPr eaLnBrk="1" hangingPunct="1"/>
            <a:r>
              <a:rPr lang="en-US" altLang="en-US"/>
              <a:t>Some fields:</a:t>
            </a:r>
          </a:p>
          <a:p>
            <a:pPr lvl="1" eaLnBrk="1" hangingPunct="1"/>
            <a:r>
              <a:rPr lang="en-US" altLang="en-US"/>
              <a:t>Host: localhost or a fully qualified domain name</a:t>
            </a:r>
          </a:p>
          <a:p>
            <a:pPr lvl="1" eaLnBrk="1" hangingPunct="1"/>
            <a:r>
              <a:rPr lang="en-US" altLang="en-US">
                <a:solidFill>
                  <a:schemeClr val="accent2"/>
                </a:solidFill>
              </a:rPr>
              <a:t>Application Base</a:t>
            </a:r>
            <a:r>
              <a:rPr lang="en-US" altLang="en-US"/>
              <a:t>: directory (may be path relative to JWSDP installation directory) containing resources associated with this Host</a:t>
            </a:r>
          </a:p>
        </p:txBody>
      </p:sp>
    </p:spTree>
    <p:extLst>
      <p:ext uri="{BB962C8B-B14F-4D97-AF65-F5344CB8AC3E}">
        <p14:creationId xmlns:p14="http://schemas.microsoft.com/office/powerpoint/2010/main" val="1817290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Slide Number Placeholder 4">
            <a:extLst>
              <a:ext uri="{FF2B5EF4-FFF2-40B4-BE49-F238E27FC236}">
                <a16:creationId xmlns:a16="http://schemas.microsoft.com/office/drawing/2014/main" id="{53E0B2B7-92C8-494C-8B3A-68DF92B4FB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41DB64-439A-4EF9-BE5B-0D2FEE0EC94D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0311E729-E1C8-4619-8E7C-4A35FC3F2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Tomcat Web Server</a:t>
            </a:r>
          </a:p>
        </p:txBody>
      </p:sp>
      <p:pic>
        <p:nvPicPr>
          <p:cNvPr id="81925" name="Picture 4" descr="EditContext">
            <a:extLst>
              <a:ext uri="{FF2B5EF4-FFF2-40B4-BE49-F238E27FC236}">
                <a16:creationId xmlns:a16="http://schemas.microsoft.com/office/drawing/2014/main" id="{A0927F3C-4495-4CA9-9417-464559F3B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71601"/>
            <a:ext cx="65151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53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4">
            <a:extLst>
              <a:ext uri="{FF2B5EF4-FFF2-40B4-BE49-F238E27FC236}">
                <a16:creationId xmlns:a16="http://schemas.microsoft.com/office/drawing/2014/main" id="{7CD023D5-93FF-4E96-B136-1917CC6E30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40CFA9-581A-4EE0-A5E6-3709117CF536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2A2CCE57-9E5C-41F9-A943-26B414AB9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IP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36496D28-5D2F-4357-93CA-798C3DA3E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057400"/>
            <a:ext cx="1219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Source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34D15A73-D2A2-4C24-8063-12C0F3652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657600"/>
            <a:ext cx="1219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Gateway</a:t>
            </a:r>
          </a:p>
        </p:txBody>
      </p:sp>
      <p:sp>
        <p:nvSpPr>
          <p:cNvPr id="13319" name="Cloud">
            <a:extLst>
              <a:ext uri="{FF2B5EF4-FFF2-40B4-BE49-F238E27FC236}">
                <a16:creationId xmlns:a16="http://schemas.microsoft.com/office/drawing/2014/main" id="{835E3504-897C-4CCF-807C-E8D69E64E15F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2743200" y="3429000"/>
            <a:ext cx="4267200" cy="2859088"/>
          </a:xfrm>
          <a:custGeom>
            <a:avLst/>
            <a:gdLst>
              <a:gd name="T0" fmla="*/ 13236 w 21600"/>
              <a:gd name="T1" fmla="*/ 1429544 h 21600"/>
              <a:gd name="T2" fmla="*/ 2133600 w 21600"/>
              <a:gd name="T3" fmla="*/ 2856044 h 21600"/>
              <a:gd name="T4" fmla="*/ 4263644 w 21600"/>
              <a:gd name="T5" fmla="*/ 1429544 h 21600"/>
              <a:gd name="T6" fmla="*/ 2133600 w 21600"/>
              <a:gd name="T7" fmla="*/ 163471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0" name="Line 8">
            <a:extLst>
              <a:ext uri="{FF2B5EF4-FFF2-40B4-BE49-F238E27FC236}">
                <a16:creationId xmlns:a16="http://schemas.microsoft.com/office/drawing/2014/main" id="{EA62B897-3EA8-40E6-8CC1-E1DDEFD23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7432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1" name="Cloud">
            <a:extLst>
              <a:ext uri="{FF2B5EF4-FFF2-40B4-BE49-F238E27FC236}">
                <a16:creationId xmlns:a16="http://schemas.microsoft.com/office/drawing/2014/main" id="{845F90B6-AE81-42B6-ABBD-90D41C51C7F7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1676400" y="1677989"/>
            <a:ext cx="4724400" cy="3165475"/>
          </a:xfrm>
          <a:custGeom>
            <a:avLst/>
            <a:gdLst>
              <a:gd name="T0" fmla="*/ 14654 w 21600"/>
              <a:gd name="T1" fmla="*/ 1582737 h 21600"/>
              <a:gd name="T2" fmla="*/ 2362200 w 21600"/>
              <a:gd name="T3" fmla="*/ 3162104 h 21600"/>
              <a:gd name="T4" fmla="*/ 4720463 w 21600"/>
              <a:gd name="T5" fmla="*/ 1582737 h 21600"/>
              <a:gd name="T6" fmla="*/ 2362200 w 21600"/>
              <a:gd name="T7" fmla="*/ 18098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2" name="Cloud">
            <a:extLst>
              <a:ext uri="{FF2B5EF4-FFF2-40B4-BE49-F238E27FC236}">
                <a16:creationId xmlns:a16="http://schemas.microsoft.com/office/drawing/2014/main" id="{120877D9-657B-482E-B70D-A0376373CA7D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6248400" y="3200400"/>
            <a:ext cx="3733800" cy="2960688"/>
          </a:xfrm>
          <a:custGeom>
            <a:avLst/>
            <a:gdLst>
              <a:gd name="T0" fmla="*/ 11582 w 21600"/>
              <a:gd name="T1" fmla="*/ 1480344 h 21600"/>
              <a:gd name="T2" fmla="*/ 1866900 w 21600"/>
              <a:gd name="T3" fmla="*/ 2957535 h 21600"/>
              <a:gd name="T4" fmla="*/ 3730689 w 21600"/>
              <a:gd name="T5" fmla="*/ 1480344 h 21600"/>
              <a:gd name="T6" fmla="*/ 1866900 w 21600"/>
              <a:gd name="T7" fmla="*/ 16928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663F688F-6E40-43A6-AA39-90A08D3BB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495800"/>
            <a:ext cx="1219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Gateway</a:t>
            </a:r>
          </a:p>
        </p:txBody>
      </p:sp>
      <p:sp>
        <p:nvSpPr>
          <p:cNvPr id="13324" name="Line 12">
            <a:extLst>
              <a:ext uri="{FF2B5EF4-FFF2-40B4-BE49-F238E27FC236}">
                <a16:creationId xmlns:a16="http://schemas.microsoft.com/office/drawing/2014/main" id="{CF66079D-5BB6-41CF-ABE6-1C61681D0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2672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5" name="Text Box 13">
            <a:extLst>
              <a:ext uri="{FF2B5EF4-FFF2-40B4-BE49-F238E27FC236}">
                <a16:creationId xmlns:a16="http://schemas.microsoft.com/office/drawing/2014/main" id="{CC860B37-00C0-4D8C-8F67-9BB4D435B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5" y="2779713"/>
            <a:ext cx="1212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Network 1</a:t>
            </a:r>
          </a:p>
        </p:txBody>
      </p:sp>
      <p:sp>
        <p:nvSpPr>
          <p:cNvPr id="13326" name="Text Box 14">
            <a:extLst>
              <a:ext uri="{FF2B5EF4-FFF2-40B4-BE49-F238E27FC236}">
                <a16:creationId xmlns:a16="http://schemas.microsoft.com/office/drawing/2014/main" id="{A2A21B0B-5B7B-43C5-8178-C344799C8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5" y="5141913"/>
            <a:ext cx="1212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Network 2</a:t>
            </a:r>
          </a:p>
        </p:txBody>
      </p:sp>
      <p:sp>
        <p:nvSpPr>
          <p:cNvPr id="13327" name="Rectangle 15">
            <a:extLst>
              <a:ext uri="{FF2B5EF4-FFF2-40B4-BE49-F238E27FC236}">
                <a16:creationId xmlns:a16="http://schemas.microsoft.com/office/drawing/2014/main" id="{D53775BF-1498-432E-B364-33F2188A4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733800"/>
            <a:ext cx="1219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Destination</a:t>
            </a:r>
          </a:p>
        </p:txBody>
      </p:sp>
      <p:sp>
        <p:nvSpPr>
          <p:cNvPr id="13328" name="Line 16">
            <a:extLst>
              <a:ext uri="{FF2B5EF4-FFF2-40B4-BE49-F238E27FC236}">
                <a16:creationId xmlns:a16="http://schemas.microsoft.com/office/drawing/2014/main" id="{64558233-B825-4E9D-A10F-3FEB7F0EBE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40386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9" name="Text Box 17">
            <a:extLst>
              <a:ext uri="{FF2B5EF4-FFF2-40B4-BE49-F238E27FC236}">
                <a16:creationId xmlns:a16="http://schemas.microsoft.com/office/drawing/2014/main" id="{17C68012-2BA1-4F92-B1CE-C9E55323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5065713"/>
            <a:ext cx="1212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Network 3</a:t>
            </a:r>
          </a:p>
        </p:txBody>
      </p:sp>
    </p:spTree>
    <p:extLst>
      <p:ext uri="{BB962C8B-B14F-4D97-AF65-F5344CB8AC3E}">
        <p14:creationId xmlns:p14="http://schemas.microsoft.com/office/powerpoint/2010/main" val="5862258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Slide Number Placeholder 5">
            <a:extLst>
              <a:ext uri="{FF2B5EF4-FFF2-40B4-BE49-F238E27FC236}">
                <a16:creationId xmlns:a16="http://schemas.microsoft.com/office/drawing/2014/main" id="{CB93124B-4A29-4EED-88D8-CD2BFF6C2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1D693D-CB42-4C1B-BE22-799094EEF6EF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D20E9920-81BF-4E78-B277-19B19D05F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Tomcat Web Server</a:t>
            </a:r>
          </a:p>
        </p:txBody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819C980F-C9A5-48D4-BBB9-A7E3EB749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hlink"/>
                </a:solidFill>
              </a:rPr>
              <a:t>Context</a:t>
            </a:r>
            <a:r>
              <a:rPr lang="en-US" altLang="en-US"/>
              <a:t> provides mapping from Request-URI path to a </a:t>
            </a:r>
            <a:r>
              <a:rPr lang="en-US" altLang="en-US">
                <a:solidFill>
                  <a:schemeClr val="hlink"/>
                </a:solidFill>
              </a:rPr>
              <a:t>web application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Document Base</a:t>
            </a:r>
            <a:r>
              <a:rPr lang="en-US" altLang="en-US"/>
              <a:t> field is directory (possibly relative to Application Base) that contains resources for this web application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For this example, browsing to</a:t>
            </a:r>
            <a:br>
              <a:rPr lang="en-US" altLang="en-US"/>
            </a:br>
            <a:r>
              <a:rPr lang="en-US" altLang="en-US">
                <a:latin typeface="Lucida Sans Typewriter" panose="020B0509030504030204" pitchFamily="49" charset="0"/>
              </a:rPr>
              <a:t>http://localhost:8080/</a:t>
            </a:r>
            <a:br>
              <a:rPr lang="en-US" altLang="en-US"/>
            </a:br>
            <a:r>
              <a:rPr lang="en-US" altLang="en-US"/>
              <a:t>returns resource from</a:t>
            </a:r>
            <a:br>
              <a:rPr lang="en-US" altLang="en-US"/>
            </a:br>
            <a:r>
              <a:rPr lang="en-US" altLang="en-US">
                <a:latin typeface="Lucida Sans Typewriter" panose="020B0509030504030204" pitchFamily="49" charset="0"/>
              </a:rPr>
              <a:t>c:\jwsdp-1.3\webapps\ROOT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Returns index.html (standard </a:t>
            </a:r>
            <a:r>
              <a:rPr lang="en-US" altLang="en-US">
                <a:solidFill>
                  <a:schemeClr val="hlink"/>
                </a:solidFill>
              </a:rPr>
              <a:t>welcome file</a:t>
            </a:r>
            <a:r>
              <a:rPr lang="en-US" alt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95216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Slide Number Placeholder 5">
            <a:extLst>
              <a:ext uri="{FF2B5EF4-FFF2-40B4-BE49-F238E27FC236}">
                <a16:creationId xmlns:a16="http://schemas.microsoft.com/office/drawing/2014/main" id="{FA3BD4FA-5DE0-4F5E-91B5-054739089C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8417CD-990F-427D-A6BF-EBD149B12576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69F8E1D3-9AAC-461D-B5FD-A9FCA3975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Tomcat Web Server</a:t>
            </a:r>
          </a:p>
        </p:txBody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D57F8178-49E1-45FE-9085-0832A3AB5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hlink"/>
                </a:solidFill>
              </a:rPr>
              <a:t>Access log</a:t>
            </a:r>
            <a:r>
              <a:rPr lang="en-US" altLang="en-US" dirty="0"/>
              <a:t> records HTTP requests</a:t>
            </a:r>
          </a:p>
          <a:p>
            <a:pPr eaLnBrk="1" hangingPunct="1"/>
            <a:r>
              <a:rPr lang="en-US" altLang="en-US" dirty="0"/>
              <a:t>Parameters set using </a:t>
            </a:r>
            <a:r>
              <a:rPr lang="en-US" altLang="en-US" dirty="0" err="1"/>
              <a:t>AccessLogValve</a:t>
            </a:r>
            <a:endParaRPr lang="en-US" altLang="en-US" dirty="0"/>
          </a:p>
          <a:p>
            <a:pPr eaLnBrk="1" hangingPunct="1"/>
            <a:r>
              <a:rPr lang="en-US" altLang="en-US" dirty="0"/>
              <a:t>Default location: </a:t>
            </a:r>
            <a:r>
              <a:rPr lang="en-US" altLang="en-US" dirty="0">
                <a:latin typeface="Lucida Sans Typewriter" panose="020B0509030504030204" pitchFamily="49" charset="0"/>
              </a:rPr>
              <a:t>logs/access_log.*</a:t>
            </a:r>
            <a:r>
              <a:rPr lang="en-US" altLang="en-US" dirty="0"/>
              <a:t> under JWSDP installation directory</a:t>
            </a:r>
          </a:p>
          <a:p>
            <a:pPr eaLnBrk="1" hangingPunct="1"/>
            <a:r>
              <a:rPr lang="en-US" altLang="en-US" dirty="0"/>
              <a:t>Example “common” log format entry (one line):</a:t>
            </a:r>
            <a:br>
              <a:rPr lang="en-US" altLang="en-US" dirty="0"/>
            </a:br>
            <a:r>
              <a:rPr lang="en-US" altLang="en-US" dirty="0"/>
              <a:t>  </a:t>
            </a:r>
            <a:r>
              <a:rPr lang="en-US" altLang="en-US" dirty="0">
                <a:latin typeface="Lucida Sans Typewriter" panose="020B0509030504030204" pitchFamily="49" charset="0"/>
              </a:rPr>
              <a:t>www.example.org - admin   </a:t>
            </a:r>
            <a:br>
              <a:rPr lang="en-US" altLang="en-US" dirty="0">
                <a:latin typeface="Lucida Sans Typewriter" panose="020B0509030504030204" pitchFamily="49" charset="0"/>
              </a:rPr>
            </a:br>
            <a:r>
              <a:rPr lang="en-US" altLang="en-US" dirty="0">
                <a:latin typeface="Lucida Sans Typewriter" panose="020B0509030504030204" pitchFamily="49" charset="0"/>
              </a:rPr>
              <a:t> [20/Jul/2005:08:03:22 -0500] </a:t>
            </a:r>
            <a:br>
              <a:rPr lang="en-US" altLang="en-US" dirty="0">
                <a:latin typeface="Lucida Sans Typewriter" panose="020B0509030504030204" pitchFamily="49" charset="0"/>
              </a:rPr>
            </a:br>
            <a:r>
              <a:rPr lang="en-US" altLang="en-US" dirty="0">
                <a:latin typeface="Lucida Sans Typewriter" panose="020B0509030504030204" pitchFamily="49" charset="0"/>
              </a:rPr>
              <a:t> "GET /admin/</a:t>
            </a:r>
            <a:r>
              <a:rPr lang="en-US" altLang="en-US" dirty="0" err="1">
                <a:latin typeface="Lucida Sans Typewriter" panose="020B0509030504030204" pitchFamily="49" charset="0"/>
              </a:rPr>
              <a:t>frameset.jsp</a:t>
            </a:r>
            <a:r>
              <a:rPr lang="en-US" altLang="en-US" dirty="0">
                <a:latin typeface="Lucida Sans Typewriter" panose="020B0509030504030204" pitchFamily="49" charset="0"/>
              </a:rPr>
              <a:t> HTTP/1.1"  </a:t>
            </a:r>
            <a:br>
              <a:rPr lang="en-US" altLang="en-US" dirty="0">
                <a:latin typeface="Lucida Sans Typewriter" panose="020B0509030504030204" pitchFamily="49" charset="0"/>
              </a:rPr>
            </a:br>
            <a:r>
              <a:rPr lang="en-US" altLang="en-US" dirty="0">
                <a:latin typeface="Lucida Sans Typewriter" panose="020B0509030504030204" pitchFamily="49" charset="0"/>
              </a:rPr>
              <a:t> 200 920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80260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>
            <a:extLst>
              <a:ext uri="{FF2B5EF4-FFF2-40B4-BE49-F238E27FC236}">
                <a16:creationId xmlns:a16="http://schemas.microsoft.com/office/drawing/2014/main" id="{782DF102-38C6-4E29-8504-7E8C96751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8A7D189-8E68-41AA-8ED0-D1284F652241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4AC0202E-8556-43F7-B412-D9F6DFF8E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Tomcat Web Server</a:t>
            </a:r>
          </a:p>
        </p:txBody>
      </p:sp>
      <p:sp>
        <p:nvSpPr>
          <p:cNvPr id="84997" name="Rectangle 3">
            <a:extLst>
              <a:ext uri="{FF2B5EF4-FFF2-40B4-BE49-F238E27FC236}">
                <a16:creationId xmlns:a16="http://schemas.microsoft.com/office/drawing/2014/main" id="{39A07670-78FA-444B-B32A-9FDA17E3D2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logs provided by default in JWSDP:</a:t>
            </a:r>
          </a:p>
          <a:p>
            <a:pPr lvl="1" eaLnBrk="1" hangingPunct="1"/>
            <a:r>
              <a:rPr lang="en-US" altLang="en-US">
                <a:solidFill>
                  <a:schemeClr val="hlink"/>
                </a:solidFill>
              </a:rPr>
              <a:t>Message log</a:t>
            </a:r>
            <a:r>
              <a:rPr lang="en-US" altLang="en-US"/>
              <a:t> messages sent to log service by web applications or Tomcat itself</a:t>
            </a:r>
          </a:p>
          <a:p>
            <a:pPr lvl="2" eaLnBrk="1" hangingPunct="1"/>
            <a:r>
              <a:rPr lang="en-US" altLang="en-US">
                <a:latin typeface="Lucida Sans Typewriter" panose="020B0509030504030204" pitchFamily="49" charset="0"/>
              </a:rPr>
              <a:t>logs/jwsdp_log.*</a:t>
            </a:r>
            <a:r>
              <a:rPr lang="en-US" altLang="en-US"/>
              <a:t>: default message log</a:t>
            </a:r>
          </a:p>
          <a:p>
            <a:pPr lvl="2" eaLnBrk="1" hangingPunct="1"/>
            <a:r>
              <a:rPr lang="en-US" altLang="en-US">
                <a:latin typeface="Lucida Sans Typewriter" panose="020B0509030504030204" pitchFamily="49" charset="0"/>
              </a:rPr>
              <a:t>logs/localhost_admin_log.*</a:t>
            </a:r>
            <a:r>
              <a:rPr lang="en-US" altLang="en-US"/>
              <a:t>: message log for web apps within /admin context</a:t>
            </a:r>
          </a:p>
          <a:p>
            <a:pPr lvl="1" eaLnBrk="1" hangingPunct="1"/>
            <a:r>
              <a:rPr lang="en-US" altLang="en-US"/>
              <a:t>System.out and System.err output (exception traces often found here):</a:t>
            </a:r>
          </a:p>
          <a:p>
            <a:pPr lvl="2" eaLnBrk="1" hangingPunct="1"/>
            <a:r>
              <a:rPr lang="en-US" altLang="en-US">
                <a:latin typeface="Lucida Sans Typewriter" panose="020B0509030504030204" pitchFamily="49" charset="0"/>
              </a:rPr>
              <a:t>logs/launcher.server.log</a:t>
            </a:r>
          </a:p>
          <a:p>
            <a:pPr lvl="1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20135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Slide Number Placeholder 5">
            <a:extLst>
              <a:ext uri="{FF2B5EF4-FFF2-40B4-BE49-F238E27FC236}">
                <a16:creationId xmlns:a16="http://schemas.microsoft.com/office/drawing/2014/main" id="{0AA567EE-F1FE-41AD-ADFA-6ACDE2FED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E128048-699C-4F4B-BE8B-F76D88A8CE6F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26718BE8-8464-4833-8C8C-5481B7000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Tomcat Web Server</a:t>
            </a:r>
          </a:p>
        </p:txBody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479EED67-FE66-4AA9-8A98-6C72828971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 control:</a:t>
            </a:r>
          </a:p>
          <a:p>
            <a:pPr lvl="1" eaLnBrk="1" hangingPunct="1"/>
            <a:r>
              <a:rPr lang="en-US" altLang="en-US"/>
              <a:t>Password protection (e.g., admin pages)</a:t>
            </a:r>
          </a:p>
          <a:p>
            <a:pPr lvl="2" eaLnBrk="1" hangingPunct="1"/>
            <a:r>
              <a:rPr lang="en-US" altLang="en-US"/>
              <a:t>Users and </a:t>
            </a:r>
            <a:r>
              <a:rPr lang="en-US" altLang="en-US">
                <a:solidFill>
                  <a:schemeClr val="hlink"/>
                </a:solidFill>
              </a:rPr>
              <a:t>roles</a:t>
            </a:r>
            <a:r>
              <a:rPr lang="en-US" altLang="en-US"/>
              <a:t> defined in</a:t>
            </a:r>
            <a:br>
              <a:rPr lang="en-US" altLang="en-US"/>
            </a:br>
            <a:r>
              <a:rPr lang="en-US" altLang="en-US"/>
              <a:t> </a:t>
            </a:r>
            <a:r>
              <a:rPr lang="en-US" altLang="en-US">
                <a:latin typeface="Lucida Sans Typewriter" panose="020B0509030504030204" pitchFamily="49" charset="0"/>
              </a:rPr>
              <a:t>conf/tomcat-users.xml</a:t>
            </a:r>
          </a:p>
          <a:p>
            <a:pPr lvl="1" eaLnBrk="1" hangingPunct="1"/>
            <a:r>
              <a:rPr lang="en-US" altLang="en-US"/>
              <a:t>Deny access to machines </a:t>
            </a:r>
          </a:p>
          <a:p>
            <a:pPr lvl="2" eaLnBrk="1" hangingPunct="1"/>
            <a:r>
              <a:rPr lang="en-US" altLang="en-US"/>
              <a:t>Useful for denying access to certain users by denying access from the machines they use</a:t>
            </a:r>
          </a:p>
          <a:p>
            <a:pPr lvl="2" eaLnBrk="1" hangingPunct="1"/>
            <a:r>
              <a:rPr lang="en-US" altLang="en-US"/>
              <a:t>List of denied machines maintained in RemoteHostValve (deny by host name) or RemoteAddressValve (deny by IP address)</a:t>
            </a:r>
          </a:p>
          <a:p>
            <a:pPr lvl="2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9384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Slide Number Placeholder 5">
            <a:extLst>
              <a:ext uri="{FF2B5EF4-FFF2-40B4-BE49-F238E27FC236}">
                <a16:creationId xmlns:a16="http://schemas.microsoft.com/office/drawing/2014/main" id="{E3630E87-EBF5-4F1F-9FC6-2852604348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85347D-60A6-4333-BD54-39228EC5AF7B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1D90A5EA-9220-4C60-A453-CF51DA9A7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Secure Servers</a:t>
            </a:r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0ACAF9F4-106C-4DCB-BBA4-028CC9A0E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Since HTTP messages typically travel over a public network, private information (such as credit card numbers) should be </a:t>
            </a:r>
            <a:r>
              <a:rPr lang="en-US" altLang="en-US">
                <a:solidFill>
                  <a:schemeClr val="hlink"/>
                </a:solidFill>
              </a:rPr>
              <a:t>encrypted</a:t>
            </a:r>
            <a:r>
              <a:rPr lang="en-US" altLang="en-US"/>
              <a:t> to prevent </a:t>
            </a:r>
            <a:r>
              <a:rPr lang="en-US" altLang="en-US">
                <a:solidFill>
                  <a:schemeClr val="hlink"/>
                </a:solidFill>
              </a:rPr>
              <a:t>eavesdropping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hlink"/>
                </a:solidFill>
              </a:rPr>
              <a:t>https</a:t>
            </a:r>
            <a:r>
              <a:rPr lang="en-US" altLang="en-US"/>
              <a:t> URL scheme tells browser to use encryption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Common encryption standards: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Secure Socket Layer (SSL)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Transport Layer Security (</a:t>
            </a:r>
            <a:r>
              <a:rPr lang="en-US" altLang="en-US">
                <a:hlinkClick r:id="rId2"/>
              </a:rPr>
              <a:t>TLS</a:t>
            </a:r>
            <a:r>
              <a:rPr lang="en-US" alt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01725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Slide Number Placeholder 4">
            <a:extLst>
              <a:ext uri="{FF2B5EF4-FFF2-40B4-BE49-F238E27FC236}">
                <a16:creationId xmlns:a16="http://schemas.microsoft.com/office/drawing/2014/main" id="{F32D8E38-129B-43B7-835C-D8E4B1060F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AACFFFB-B341-4774-9183-F6D5D59FC1A9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88068" name="Rectangle 2">
            <a:extLst>
              <a:ext uri="{FF2B5EF4-FFF2-40B4-BE49-F238E27FC236}">
                <a16:creationId xmlns:a16="http://schemas.microsoft.com/office/drawing/2014/main" id="{A31F2E44-0092-47CF-952A-05A6856E6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Secure Servers</a:t>
            </a:r>
          </a:p>
        </p:txBody>
      </p:sp>
      <p:sp>
        <p:nvSpPr>
          <p:cNvPr id="88069" name="Rectangle 4">
            <a:extLst>
              <a:ext uri="{FF2B5EF4-FFF2-40B4-BE49-F238E27FC236}">
                <a16:creationId xmlns:a16="http://schemas.microsoft.com/office/drawing/2014/main" id="{A84831C4-85BB-4465-8117-ECEF6C68C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447800"/>
            <a:ext cx="10668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Browser</a:t>
            </a:r>
          </a:p>
        </p:txBody>
      </p:sp>
      <p:sp>
        <p:nvSpPr>
          <p:cNvPr id="88070" name="Rectangle 5">
            <a:extLst>
              <a:ext uri="{FF2B5EF4-FFF2-40B4-BE49-F238E27FC236}">
                <a16:creationId xmlns:a16="http://schemas.microsoft.com/office/drawing/2014/main" id="{64FCD680-C934-44E5-8BFF-AADC8ED76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1447800"/>
            <a:ext cx="13716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Web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Server</a:t>
            </a:r>
          </a:p>
        </p:txBody>
      </p:sp>
      <p:sp>
        <p:nvSpPr>
          <p:cNvPr id="88071" name="Line 6">
            <a:extLst>
              <a:ext uri="{FF2B5EF4-FFF2-40B4-BE49-F238E27FC236}">
                <a16:creationId xmlns:a16="http://schemas.microsoft.com/office/drawing/2014/main" id="{2EEC2843-B029-4722-8A16-C388961E7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6764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72" name="Text Box 7">
            <a:extLst>
              <a:ext uri="{FF2B5EF4-FFF2-40B4-BE49-F238E27FC236}">
                <a16:creationId xmlns:a16="http://schemas.microsoft.com/office/drawing/2014/main" id="{3F1742D7-F9A9-41A0-92E8-8DD0AA213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1331913"/>
            <a:ext cx="466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I’d like to talk securely to you (over port 443)</a:t>
            </a:r>
          </a:p>
        </p:txBody>
      </p:sp>
      <p:sp>
        <p:nvSpPr>
          <p:cNvPr id="88073" name="Line 8">
            <a:extLst>
              <a:ext uri="{FF2B5EF4-FFF2-40B4-BE49-F238E27FC236}">
                <a16:creationId xmlns:a16="http://schemas.microsoft.com/office/drawing/2014/main" id="{E0CB03A7-3554-409B-B912-FD7C15930B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22860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74" name="Text Box 9">
            <a:extLst>
              <a:ext uri="{FF2B5EF4-FFF2-40B4-BE49-F238E27FC236}">
                <a16:creationId xmlns:a16="http://schemas.microsoft.com/office/drawing/2014/main" id="{CBB73B90-9BE2-44B2-BD6E-20043D6CC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1941513"/>
            <a:ext cx="432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Here’s my certificate and encryption data</a:t>
            </a:r>
          </a:p>
        </p:txBody>
      </p:sp>
      <p:sp>
        <p:nvSpPr>
          <p:cNvPr id="88075" name="Line 10">
            <a:extLst>
              <a:ext uri="{FF2B5EF4-FFF2-40B4-BE49-F238E27FC236}">
                <a16:creationId xmlns:a16="http://schemas.microsoft.com/office/drawing/2014/main" id="{9C50EC4C-CCF7-4B42-A19A-9EBC92FFB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2766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76" name="Text Box 11">
            <a:extLst>
              <a:ext uri="{FF2B5EF4-FFF2-40B4-BE49-F238E27FC236}">
                <a16:creationId xmlns:a16="http://schemas.microsoft.com/office/drawing/2014/main" id="{6BE134C8-66E6-46DF-B079-2AE1D5DAA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895601"/>
            <a:ext cx="371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Here’s an encrypted HTTP request</a:t>
            </a:r>
          </a:p>
        </p:txBody>
      </p:sp>
      <p:sp>
        <p:nvSpPr>
          <p:cNvPr id="88077" name="Line 12">
            <a:extLst>
              <a:ext uri="{FF2B5EF4-FFF2-40B4-BE49-F238E27FC236}">
                <a16:creationId xmlns:a16="http://schemas.microsoft.com/office/drawing/2014/main" id="{094B319A-C2B2-4ADF-BD83-B8A6B74EC4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38862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78" name="Text Box 13">
            <a:extLst>
              <a:ext uri="{FF2B5EF4-FFF2-40B4-BE49-F238E27FC236}">
                <a16:creationId xmlns:a16="http://schemas.microsoft.com/office/drawing/2014/main" id="{9FA43A16-48D6-44B1-BEB5-4545B8173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3541713"/>
            <a:ext cx="3892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Here’s an encrypted HTTP response</a:t>
            </a:r>
          </a:p>
        </p:txBody>
      </p:sp>
      <p:sp>
        <p:nvSpPr>
          <p:cNvPr id="88079" name="Line 14">
            <a:extLst>
              <a:ext uri="{FF2B5EF4-FFF2-40B4-BE49-F238E27FC236}">
                <a16:creationId xmlns:a16="http://schemas.microsoft.com/office/drawing/2014/main" id="{C3EEA2C4-2814-4CE5-BB6F-FA303D69AF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0292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80" name="Text Box 15">
            <a:extLst>
              <a:ext uri="{FF2B5EF4-FFF2-40B4-BE49-F238E27FC236}">
                <a16:creationId xmlns:a16="http://schemas.microsoft.com/office/drawing/2014/main" id="{16766EAC-409E-480F-B3B4-CBEAD2D2D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648201"/>
            <a:ext cx="371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Here’s an encrypted HTTP request</a:t>
            </a:r>
          </a:p>
        </p:txBody>
      </p:sp>
      <p:sp>
        <p:nvSpPr>
          <p:cNvPr id="88081" name="Line 16">
            <a:extLst>
              <a:ext uri="{FF2B5EF4-FFF2-40B4-BE49-F238E27FC236}">
                <a16:creationId xmlns:a16="http://schemas.microsoft.com/office/drawing/2014/main" id="{FF808DAD-E486-4D21-A2B5-E251E4B7BA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56388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82" name="Text Box 17">
            <a:extLst>
              <a:ext uri="{FF2B5EF4-FFF2-40B4-BE49-F238E27FC236}">
                <a16:creationId xmlns:a16="http://schemas.microsoft.com/office/drawing/2014/main" id="{C8B01DF9-5A59-4BBF-BC75-54EBC37C0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5294313"/>
            <a:ext cx="3892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Here’s an encrypted HTTP response</a:t>
            </a:r>
          </a:p>
        </p:txBody>
      </p:sp>
      <p:sp>
        <p:nvSpPr>
          <p:cNvPr id="88083" name="Rectangle 18">
            <a:extLst>
              <a:ext uri="{FF2B5EF4-FFF2-40B4-BE49-F238E27FC236}">
                <a16:creationId xmlns:a16="http://schemas.microsoft.com/office/drawing/2014/main" id="{707BAA39-AE42-4FF7-B48A-B958EF7D3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447800"/>
            <a:ext cx="5334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TLS/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SSL</a:t>
            </a:r>
          </a:p>
        </p:txBody>
      </p:sp>
      <p:sp>
        <p:nvSpPr>
          <p:cNvPr id="88084" name="Rectangle 19">
            <a:extLst>
              <a:ext uri="{FF2B5EF4-FFF2-40B4-BE49-F238E27FC236}">
                <a16:creationId xmlns:a16="http://schemas.microsoft.com/office/drawing/2014/main" id="{41ED394C-2423-49DF-97D6-46F538C82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1447800"/>
            <a:ext cx="5334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TLS/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SSL</a:t>
            </a:r>
          </a:p>
        </p:txBody>
      </p:sp>
      <p:sp>
        <p:nvSpPr>
          <p:cNvPr id="88085" name="Line 20">
            <a:extLst>
              <a:ext uri="{FF2B5EF4-FFF2-40B4-BE49-F238E27FC236}">
                <a16:creationId xmlns:a16="http://schemas.microsoft.com/office/drawing/2014/main" id="{3A2D0F1F-33F2-40A5-9D35-CB30751C6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66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86" name="Text Box 21">
            <a:extLst>
              <a:ext uri="{FF2B5EF4-FFF2-40B4-BE49-F238E27FC236}">
                <a16:creationId xmlns:a16="http://schemas.microsoft.com/office/drawing/2014/main" id="{8019DDEC-EF8D-4449-906C-C3BA29BDB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81200"/>
            <a:ext cx="114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HTTP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Requests</a:t>
            </a:r>
          </a:p>
        </p:txBody>
      </p:sp>
      <p:sp>
        <p:nvSpPr>
          <p:cNvPr id="88087" name="Line 22">
            <a:extLst>
              <a:ext uri="{FF2B5EF4-FFF2-40B4-BE49-F238E27FC236}">
                <a16:creationId xmlns:a16="http://schemas.microsoft.com/office/drawing/2014/main" id="{B469E083-69DC-4397-82B8-41865FDB92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88" name="Text Box 23">
            <a:extLst>
              <a:ext uri="{FF2B5EF4-FFF2-40B4-BE49-F238E27FC236}">
                <a16:creationId xmlns:a16="http://schemas.microsoft.com/office/drawing/2014/main" id="{0686E36A-CF7F-406E-84EC-BCD3330C4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4913313"/>
            <a:ext cx="1327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HTTP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Responses</a:t>
            </a:r>
          </a:p>
        </p:txBody>
      </p:sp>
      <p:sp>
        <p:nvSpPr>
          <p:cNvPr id="88089" name="Line 24">
            <a:extLst>
              <a:ext uri="{FF2B5EF4-FFF2-40B4-BE49-F238E27FC236}">
                <a16:creationId xmlns:a16="http://schemas.microsoft.com/office/drawing/2014/main" id="{E2EDC818-C417-4C6E-A5EF-8C6952125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2590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90" name="Text Box 25">
            <a:extLst>
              <a:ext uri="{FF2B5EF4-FFF2-40B4-BE49-F238E27FC236}">
                <a16:creationId xmlns:a16="http://schemas.microsoft.com/office/drawing/2014/main" id="{DB9938B0-3986-4A40-BB2A-2EB4B3CFF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1905000"/>
            <a:ext cx="114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HTTP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Requests</a:t>
            </a:r>
          </a:p>
        </p:txBody>
      </p:sp>
      <p:sp>
        <p:nvSpPr>
          <p:cNvPr id="88091" name="Line 26">
            <a:extLst>
              <a:ext uri="{FF2B5EF4-FFF2-40B4-BE49-F238E27FC236}">
                <a16:creationId xmlns:a16="http://schemas.microsoft.com/office/drawing/2014/main" id="{C795F528-7707-47BF-BC6E-0EE094051E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392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92" name="Text Box 27">
            <a:extLst>
              <a:ext uri="{FF2B5EF4-FFF2-40B4-BE49-F238E27FC236}">
                <a16:creationId xmlns:a16="http://schemas.microsoft.com/office/drawing/2014/main" id="{764B57BB-114E-407D-B048-9021AE062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4953000"/>
            <a:ext cx="1327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HTTP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34911079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4">
            <a:extLst>
              <a:ext uri="{FF2B5EF4-FFF2-40B4-BE49-F238E27FC236}">
                <a16:creationId xmlns:a16="http://schemas.microsoft.com/office/drawing/2014/main" id="{DCFF5A0A-5220-43FC-8F59-3E7D5C57B0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86D91AA-AD67-4A58-8B45-BC65EF8F1B85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76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B3A20F64-0965-4737-94E5-B3E0826D9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Secure Servers</a:t>
            </a:r>
            <a:br>
              <a:rPr lang="en-US" altLang="en-US" sz="4000"/>
            </a:br>
            <a:r>
              <a:rPr lang="en-US" altLang="en-US" sz="4000"/>
              <a:t>Man-in-the-Middle Attack</a:t>
            </a:r>
          </a:p>
        </p:txBody>
      </p:sp>
      <p:sp>
        <p:nvSpPr>
          <p:cNvPr id="89093" name="Rectangle 4">
            <a:extLst>
              <a:ext uri="{FF2B5EF4-FFF2-40B4-BE49-F238E27FC236}">
                <a16:creationId xmlns:a16="http://schemas.microsoft.com/office/drawing/2014/main" id="{62145911-DB86-4BC8-B323-6B44E41AA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86200"/>
            <a:ext cx="16002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Browser</a:t>
            </a:r>
          </a:p>
        </p:txBody>
      </p:sp>
      <p:sp>
        <p:nvSpPr>
          <p:cNvPr id="89094" name="Rectangle 5">
            <a:extLst>
              <a:ext uri="{FF2B5EF4-FFF2-40B4-BE49-F238E27FC236}">
                <a16:creationId xmlns:a16="http://schemas.microsoft.com/office/drawing/2014/main" id="{618E01F2-9351-4690-B315-F0F608872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905000"/>
            <a:ext cx="1600200" cy="1066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Fake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DNS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Server</a:t>
            </a:r>
          </a:p>
        </p:txBody>
      </p:sp>
      <p:sp>
        <p:nvSpPr>
          <p:cNvPr id="89095" name="Line 6">
            <a:extLst>
              <a:ext uri="{FF2B5EF4-FFF2-40B4-BE49-F238E27FC236}">
                <a16:creationId xmlns:a16="http://schemas.microsoft.com/office/drawing/2014/main" id="{CB377D0B-D775-4238-89B1-AA7FC6AB0B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2971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9096" name="Text Box 7">
            <a:extLst>
              <a:ext uri="{FF2B5EF4-FFF2-40B4-BE49-F238E27FC236}">
                <a16:creationId xmlns:a16="http://schemas.microsoft.com/office/drawing/2014/main" id="{99456B23-5EE5-43B4-87F1-8DD741F5A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971800"/>
            <a:ext cx="21272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What’s IP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address for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www.example.org?</a:t>
            </a:r>
          </a:p>
        </p:txBody>
      </p:sp>
      <p:sp>
        <p:nvSpPr>
          <p:cNvPr id="89097" name="Line 8">
            <a:extLst>
              <a:ext uri="{FF2B5EF4-FFF2-40B4-BE49-F238E27FC236}">
                <a16:creationId xmlns:a16="http://schemas.microsoft.com/office/drawing/2014/main" id="{D5487E65-9B7F-49F7-9AD0-FB5F3E07F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971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9098" name="Text Box 9">
            <a:extLst>
              <a:ext uri="{FF2B5EF4-FFF2-40B4-BE49-F238E27FC236}">
                <a16:creationId xmlns:a16="http://schemas.microsoft.com/office/drawing/2014/main" id="{8546A6DE-FC81-499A-863E-9C9669D64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76601"/>
            <a:ext cx="1136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100.1.1.1</a:t>
            </a:r>
          </a:p>
        </p:txBody>
      </p:sp>
      <p:sp>
        <p:nvSpPr>
          <p:cNvPr id="89099" name="Rectangle 10">
            <a:extLst>
              <a:ext uri="{FF2B5EF4-FFF2-40B4-BE49-F238E27FC236}">
                <a16:creationId xmlns:a16="http://schemas.microsoft.com/office/drawing/2014/main" id="{8F37E55A-7895-4697-B7BF-FC968F7D6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905000"/>
            <a:ext cx="2286000" cy="1066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Fake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www.example.org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100.1.1.1</a:t>
            </a:r>
          </a:p>
        </p:txBody>
      </p:sp>
      <p:sp>
        <p:nvSpPr>
          <p:cNvPr id="89100" name="Rectangle 11">
            <a:extLst>
              <a:ext uri="{FF2B5EF4-FFF2-40B4-BE49-F238E27FC236}">
                <a16:creationId xmlns:a16="http://schemas.microsoft.com/office/drawing/2014/main" id="{637E419A-CB94-4D0F-88B3-58F0C2298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86200"/>
            <a:ext cx="22098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Real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www.example.org</a:t>
            </a:r>
          </a:p>
        </p:txBody>
      </p:sp>
      <p:sp>
        <p:nvSpPr>
          <p:cNvPr id="89101" name="Line 12">
            <a:extLst>
              <a:ext uri="{FF2B5EF4-FFF2-40B4-BE49-F238E27FC236}">
                <a16:creationId xmlns:a16="http://schemas.microsoft.com/office/drawing/2014/main" id="{55B77F96-27F1-4513-8FB3-B1DFA9A09C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438400"/>
            <a:ext cx="12192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9102" name="Text Box 13">
            <a:extLst>
              <a:ext uri="{FF2B5EF4-FFF2-40B4-BE49-F238E27FC236}">
                <a16:creationId xmlns:a16="http://schemas.microsoft.com/office/drawing/2014/main" id="{A9ABEB60-25A7-49CD-A2E8-55135FD82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3313113"/>
            <a:ext cx="291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My credit card number is…</a:t>
            </a:r>
          </a:p>
        </p:txBody>
      </p:sp>
    </p:spTree>
    <p:extLst>
      <p:ext uri="{BB962C8B-B14F-4D97-AF65-F5344CB8AC3E}">
        <p14:creationId xmlns:p14="http://schemas.microsoft.com/office/powerpoint/2010/main" val="30541819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Slide Number Placeholder 4">
            <a:extLst>
              <a:ext uri="{FF2B5EF4-FFF2-40B4-BE49-F238E27FC236}">
                <a16:creationId xmlns:a16="http://schemas.microsoft.com/office/drawing/2014/main" id="{A2E67B4B-EB38-4035-8669-AC60E6A2B7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697557-243F-49D7-998D-C9CF0D4E4F33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77</a:t>
            </a:fld>
            <a:endParaRPr lang="en-CA" altLang="en-US" sz="1400">
              <a:solidFill>
                <a:schemeClr val="folHlink"/>
              </a:solidFill>
            </a:endParaRPr>
          </a:p>
        </p:txBody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2DE0737E-7B3A-42D9-8F5C-B47CE5955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Secure Servers</a:t>
            </a:r>
            <a:br>
              <a:rPr lang="en-US" altLang="en-US" sz="4000"/>
            </a:br>
            <a:r>
              <a:rPr lang="en-US" altLang="en-US" sz="4000"/>
              <a:t>Preventing Man-in-the-Middle</a:t>
            </a:r>
          </a:p>
        </p:txBody>
      </p:sp>
      <p:sp>
        <p:nvSpPr>
          <p:cNvPr id="90117" name="Rectangle 3">
            <a:extLst>
              <a:ext uri="{FF2B5EF4-FFF2-40B4-BE49-F238E27FC236}">
                <a16:creationId xmlns:a16="http://schemas.microsoft.com/office/drawing/2014/main" id="{AFD6B673-40AA-4CEC-9CC4-39D7C3CD7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86200"/>
            <a:ext cx="16002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Browser</a:t>
            </a:r>
          </a:p>
        </p:txBody>
      </p:sp>
      <p:sp>
        <p:nvSpPr>
          <p:cNvPr id="90118" name="Rectangle 4">
            <a:extLst>
              <a:ext uri="{FF2B5EF4-FFF2-40B4-BE49-F238E27FC236}">
                <a16:creationId xmlns:a16="http://schemas.microsoft.com/office/drawing/2014/main" id="{D5371300-900A-452B-A551-4B6D61C5E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905000"/>
            <a:ext cx="1600200" cy="1066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Fake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DNS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Server</a:t>
            </a:r>
          </a:p>
        </p:txBody>
      </p:sp>
      <p:sp>
        <p:nvSpPr>
          <p:cNvPr id="90119" name="Line 5">
            <a:extLst>
              <a:ext uri="{FF2B5EF4-FFF2-40B4-BE49-F238E27FC236}">
                <a16:creationId xmlns:a16="http://schemas.microsoft.com/office/drawing/2014/main" id="{9594BE3A-E467-4DBA-A05B-4B284B9E7F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2971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0120" name="Text Box 6">
            <a:extLst>
              <a:ext uri="{FF2B5EF4-FFF2-40B4-BE49-F238E27FC236}">
                <a16:creationId xmlns:a16="http://schemas.microsoft.com/office/drawing/2014/main" id="{EE826580-58BC-497F-BC9C-C1284664C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971800"/>
            <a:ext cx="21272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What’s IP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address for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www.example.org?</a:t>
            </a:r>
          </a:p>
        </p:txBody>
      </p:sp>
      <p:sp>
        <p:nvSpPr>
          <p:cNvPr id="90121" name="Line 7">
            <a:extLst>
              <a:ext uri="{FF2B5EF4-FFF2-40B4-BE49-F238E27FC236}">
                <a16:creationId xmlns:a16="http://schemas.microsoft.com/office/drawing/2014/main" id="{E5978ADC-A335-4574-AA49-ADB949B75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971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0122" name="Text Box 8">
            <a:extLst>
              <a:ext uri="{FF2B5EF4-FFF2-40B4-BE49-F238E27FC236}">
                <a16:creationId xmlns:a16="http://schemas.microsoft.com/office/drawing/2014/main" id="{7EEDEDFC-06B5-4A09-801D-A2F448161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76601"/>
            <a:ext cx="1136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100.1.1.1</a:t>
            </a:r>
          </a:p>
        </p:txBody>
      </p:sp>
      <p:sp>
        <p:nvSpPr>
          <p:cNvPr id="90123" name="Rectangle 9">
            <a:extLst>
              <a:ext uri="{FF2B5EF4-FFF2-40B4-BE49-F238E27FC236}">
                <a16:creationId xmlns:a16="http://schemas.microsoft.com/office/drawing/2014/main" id="{9CEBD978-634A-4022-89D1-E9788750A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905000"/>
            <a:ext cx="2286000" cy="1066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Fake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www.example.org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100.1.1.1</a:t>
            </a:r>
          </a:p>
        </p:txBody>
      </p:sp>
      <p:sp>
        <p:nvSpPr>
          <p:cNvPr id="90124" name="Rectangle 10">
            <a:extLst>
              <a:ext uri="{FF2B5EF4-FFF2-40B4-BE49-F238E27FC236}">
                <a16:creationId xmlns:a16="http://schemas.microsoft.com/office/drawing/2014/main" id="{3D329869-E7DC-4B34-A7F4-7481336BB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86200"/>
            <a:ext cx="22098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Real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www.example.org</a:t>
            </a:r>
          </a:p>
        </p:txBody>
      </p:sp>
      <p:sp>
        <p:nvSpPr>
          <p:cNvPr id="90125" name="Line 11">
            <a:extLst>
              <a:ext uri="{FF2B5EF4-FFF2-40B4-BE49-F238E27FC236}">
                <a16:creationId xmlns:a16="http://schemas.microsoft.com/office/drawing/2014/main" id="{63EB260A-5697-4D8C-A342-816F139B05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438400"/>
            <a:ext cx="12192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0126" name="Text Box 12">
            <a:extLst>
              <a:ext uri="{FF2B5EF4-FFF2-40B4-BE49-F238E27FC236}">
                <a16:creationId xmlns:a16="http://schemas.microsoft.com/office/drawing/2014/main" id="{CD4E4C01-6743-44C2-ADBA-F2496F51E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3313113"/>
            <a:ext cx="3625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Send me a certificate of identity</a:t>
            </a:r>
          </a:p>
        </p:txBody>
      </p:sp>
    </p:spTree>
    <p:extLst>
      <p:ext uri="{BB962C8B-B14F-4D97-AF65-F5344CB8AC3E}">
        <p14:creationId xmlns:p14="http://schemas.microsoft.com/office/powerpoint/2010/main" val="50026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6F111E71-1009-42C3-9872-91BEB378C4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3813D04-6608-4A16-AE07-5363B1FD481E}" type="slidenum">
              <a:rPr lang="en-CA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CA" altLang="en-US" sz="1400" dirty="0">
              <a:solidFill>
                <a:schemeClr val="folHlink"/>
              </a:solidFill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3D58B3B6-6D70-4495-A831-149527FE5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IP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594F04C8-023F-4493-98BC-0F821FDEA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057400"/>
            <a:ext cx="1219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Source</a:t>
            </a:r>
          </a:p>
        </p:txBody>
      </p:sp>
      <p:sp>
        <p:nvSpPr>
          <p:cNvPr id="14342" name="Rectangle 4">
            <a:extLst>
              <a:ext uri="{FF2B5EF4-FFF2-40B4-BE49-F238E27FC236}">
                <a16:creationId xmlns:a16="http://schemas.microsoft.com/office/drawing/2014/main" id="{CB858CC2-06EA-420D-BDA0-EB041411F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657600"/>
            <a:ext cx="1219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Gateway</a:t>
            </a:r>
          </a:p>
        </p:txBody>
      </p:sp>
      <p:sp>
        <p:nvSpPr>
          <p:cNvPr id="14343" name="Cloud">
            <a:extLst>
              <a:ext uri="{FF2B5EF4-FFF2-40B4-BE49-F238E27FC236}">
                <a16:creationId xmlns:a16="http://schemas.microsoft.com/office/drawing/2014/main" id="{96817EB7-D8B3-4379-96C6-9D10E8CC4175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2743200" y="3429000"/>
            <a:ext cx="4267200" cy="2859088"/>
          </a:xfrm>
          <a:custGeom>
            <a:avLst/>
            <a:gdLst>
              <a:gd name="T0" fmla="*/ 13236 w 21600"/>
              <a:gd name="T1" fmla="*/ 1429544 h 21600"/>
              <a:gd name="T2" fmla="*/ 2133600 w 21600"/>
              <a:gd name="T3" fmla="*/ 2856044 h 21600"/>
              <a:gd name="T4" fmla="*/ 4263644 w 21600"/>
              <a:gd name="T5" fmla="*/ 1429544 h 21600"/>
              <a:gd name="T6" fmla="*/ 2133600 w 21600"/>
              <a:gd name="T7" fmla="*/ 163471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4" name="Line 6">
            <a:extLst>
              <a:ext uri="{FF2B5EF4-FFF2-40B4-BE49-F238E27FC236}">
                <a16:creationId xmlns:a16="http://schemas.microsoft.com/office/drawing/2014/main" id="{B550FB3C-99A4-4E18-B9A1-59CF66C14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7432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5" name="Cloud">
            <a:extLst>
              <a:ext uri="{FF2B5EF4-FFF2-40B4-BE49-F238E27FC236}">
                <a16:creationId xmlns:a16="http://schemas.microsoft.com/office/drawing/2014/main" id="{381C269F-5A54-4DA3-8922-22C59A78A123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1676400" y="1677989"/>
            <a:ext cx="4724400" cy="3165475"/>
          </a:xfrm>
          <a:custGeom>
            <a:avLst/>
            <a:gdLst>
              <a:gd name="T0" fmla="*/ 14654 w 21600"/>
              <a:gd name="T1" fmla="*/ 1582737 h 21600"/>
              <a:gd name="T2" fmla="*/ 2362200 w 21600"/>
              <a:gd name="T3" fmla="*/ 3162104 h 21600"/>
              <a:gd name="T4" fmla="*/ 4720463 w 21600"/>
              <a:gd name="T5" fmla="*/ 1582737 h 21600"/>
              <a:gd name="T6" fmla="*/ 2362200 w 21600"/>
              <a:gd name="T7" fmla="*/ 18098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6" name="Cloud">
            <a:extLst>
              <a:ext uri="{FF2B5EF4-FFF2-40B4-BE49-F238E27FC236}">
                <a16:creationId xmlns:a16="http://schemas.microsoft.com/office/drawing/2014/main" id="{3F545FC4-6056-4099-AB44-8638C8B0B51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6248400" y="3200400"/>
            <a:ext cx="3733800" cy="2960688"/>
          </a:xfrm>
          <a:custGeom>
            <a:avLst/>
            <a:gdLst>
              <a:gd name="T0" fmla="*/ 11582 w 21600"/>
              <a:gd name="T1" fmla="*/ 1480344 h 21600"/>
              <a:gd name="T2" fmla="*/ 1866900 w 21600"/>
              <a:gd name="T3" fmla="*/ 2957535 h 21600"/>
              <a:gd name="T4" fmla="*/ 3730689 w 21600"/>
              <a:gd name="T5" fmla="*/ 1480344 h 21600"/>
              <a:gd name="T6" fmla="*/ 1866900 w 21600"/>
              <a:gd name="T7" fmla="*/ 16928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7" name="Rectangle 9">
            <a:extLst>
              <a:ext uri="{FF2B5EF4-FFF2-40B4-BE49-F238E27FC236}">
                <a16:creationId xmlns:a16="http://schemas.microsoft.com/office/drawing/2014/main" id="{4B8CDB17-5DA8-4615-A015-2CE13C4B9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495800"/>
            <a:ext cx="1219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Gateway</a:t>
            </a:r>
          </a:p>
        </p:txBody>
      </p:sp>
      <p:sp>
        <p:nvSpPr>
          <p:cNvPr id="14348" name="Line 10">
            <a:extLst>
              <a:ext uri="{FF2B5EF4-FFF2-40B4-BE49-F238E27FC236}">
                <a16:creationId xmlns:a16="http://schemas.microsoft.com/office/drawing/2014/main" id="{D145087E-748B-4C78-88CC-4232EF466C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2672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9" name="Text Box 11">
            <a:extLst>
              <a:ext uri="{FF2B5EF4-FFF2-40B4-BE49-F238E27FC236}">
                <a16:creationId xmlns:a16="http://schemas.microsoft.com/office/drawing/2014/main" id="{E2CF1CBF-7220-47A4-9572-907B62984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5" y="2779713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LAN 1</a:t>
            </a:r>
          </a:p>
        </p:txBody>
      </p:sp>
      <p:sp>
        <p:nvSpPr>
          <p:cNvPr id="14350" name="Text Box 12">
            <a:extLst>
              <a:ext uri="{FF2B5EF4-FFF2-40B4-BE49-F238E27FC236}">
                <a16:creationId xmlns:a16="http://schemas.microsoft.com/office/drawing/2014/main" id="{DC771404-294F-4B33-A0DE-41C2F106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5" y="5141913"/>
            <a:ext cx="203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Internet Backbone</a:t>
            </a:r>
          </a:p>
        </p:txBody>
      </p:sp>
      <p:sp>
        <p:nvSpPr>
          <p:cNvPr id="14351" name="Rectangle 13">
            <a:extLst>
              <a:ext uri="{FF2B5EF4-FFF2-40B4-BE49-F238E27FC236}">
                <a16:creationId xmlns:a16="http://schemas.microsoft.com/office/drawing/2014/main" id="{E8E41808-D877-4D15-A1C7-FE645EB75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733800"/>
            <a:ext cx="1219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Destination</a:t>
            </a:r>
          </a:p>
        </p:txBody>
      </p:sp>
      <p:sp>
        <p:nvSpPr>
          <p:cNvPr id="14352" name="Line 14">
            <a:extLst>
              <a:ext uri="{FF2B5EF4-FFF2-40B4-BE49-F238E27FC236}">
                <a16:creationId xmlns:a16="http://schemas.microsoft.com/office/drawing/2014/main" id="{617E178E-DFA7-43F9-826F-3C1D2B102F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40386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53" name="Text Box 15">
            <a:extLst>
              <a:ext uri="{FF2B5EF4-FFF2-40B4-BE49-F238E27FC236}">
                <a16:creationId xmlns:a16="http://schemas.microsoft.com/office/drawing/2014/main" id="{FE5F1896-9B6D-4746-B4E8-20033850C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5065713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LAN 2</a:t>
            </a:r>
          </a:p>
        </p:txBody>
      </p:sp>
    </p:spTree>
    <p:extLst>
      <p:ext uri="{BB962C8B-B14F-4D97-AF65-F5344CB8AC3E}">
        <p14:creationId xmlns:p14="http://schemas.microsoft.com/office/powerpoint/2010/main" val="20318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29C7-5600-421B-98E0-9C234986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Transmission Control Protocol (TCP)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657D5-758D-4216-ABE2-BCF10563C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IP: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guarantee of packet delivery (packets can be dropped)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is one-way (source to destination)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adds concept of a </a:t>
            </a: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top of IP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guarantee that packets delivered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two-way (</a:t>
            </a: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duplex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communication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also adds concept of a </a:t>
            </a: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header contains port number representing an application program on the destination computer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port numbers have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standard meanings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port 25 is normally used for email transmitted using the Simple Mail Transfer Protocol (SMTP)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port numbers are available first-come-first served to any application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926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3663</TotalTime>
  <Words>3364</Words>
  <Application>Microsoft Office PowerPoint</Application>
  <PresentationFormat>Widescreen</PresentationFormat>
  <Paragraphs>653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4" baseType="lpstr">
      <vt:lpstr>Arial</vt:lpstr>
      <vt:lpstr>Calibri</vt:lpstr>
      <vt:lpstr>Calibri Light</vt:lpstr>
      <vt:lpstr>Lucida Sans Typewriter</vt:lpstr>
      <vt:lpstr>Times New Roman</vt:lpstr>
      <vt:lpstr>Wingdings</vt:lpstr>
      <vt:lpstr>Office Theme</vt:lpstr>
      <vt:lpstr>WEB ENGINEERING  Paper Code: ETCS-308  </vt:lpstr>
      <vt:lpstr>  Web Essentials: Clients, Servers, and Communication  </vt:lpstr>
      <vt:lpstr>The Internet</vt:lpstr>
      <vt:lpstr>The 6 supercomputer centers connected by the early NSFNET backbone </vt:lpstr>
      <vt:lpstr>PowerPoint Presentation</vt:lpstr>
      <vt:lpstr>Internet Protocol (IP)</vt:lpstr>
      <vt:lpstr>IP</vt:lpstr>
      <vt:lpstr>IP</vt:lpstr>
      <vt:lpstr>Transmission Control Protocol (TCP)</vt:lpstr>
      <vt:lpstr>TCP</vt:lpstr>
      <vt:lpstr>TCP</vt:lpstr>
      <vt:lpstr>User Datagram Protocol (UDP)</vt:lpstr>
      <vt:lpstr>Domain Name Service (DNS)</vt:lpstr>
      <vt:lpstr>DNS</vt:lpstr>
      <vt:lpstr>Analogy to Telephone Network</vt:lpstr>
      <vt:lpstr>Higher-level Protocols</vt:lpstr>
      <vt:lpstr>World Wide Web</vt:lpstr>
      <vt:lpstr>Hypertext Transport Protocol (HTTP)</vt:lpstr>
      <vt:lpstr>HTTP</vt:lpstr>
      <vt:lpstr>HTTP</vt:lpstr>
      <vt:lpstr>HTTP Request</vt:lpstr>
      <vt:lpstr>HTTP Request</vt:lpstr>
      <vt:lpstr>HTTP Request</vt:lpstr>
      <vt:lpstr>HTTP Request</vt:lpstr>
      <vt:lpstr>HTTP Request</vt:lpstr>
      <vt:lpstr>HTTP Request</vt:lpstr>
      <vt:lpstr>URI</vt:lpstr>
      <vt:lpstr>HTTP Request</vt:lpstr>
      <vt:lpstr>HTTP Request</vt:lpstr>
      <vt:lpstr>HTTP Request</vt:lpstr>
      <vt:lpstr>HTTP Request</vt:lpstr>
      <vt:lpstr>Multipurpose Internet Mail Extensions (MIME) </vt:lpstr>
      <vt:lpstr>HTTP Quality Values and Wildcards</vt:lpstr>
      <vt:lpstr>HTTP Request</vt:lpstr>
      <vt:lpstr>HTTP Response</vt:lpstr>
      <vt:lpstr>HTTP Response</vt:lpstr>
      <vt:lpstr>HTTP Response</vt:lpstr>
      <vt:lpstr>HTTP Response</vt:lpstr>
      <vt:lpstr>HTTP Response</vt:lpstr>
      <vt:lpstr>HTTP Response</vt:lpstr>
      <vt:lpstr>Client Caching</vt:lpstr>
      <vt:lpstr>Client Caching</vt:lpstr>
      <vt:lpstr>Client Caching</vt:lpstr>
      <vt:lpstr>Client Caching</vt:lpstr>
      <vt:lpstr>Client Caching</vt:lpstr>
      <vt:lpstr>Client Caching</vt:lpstr>
      <vt:lpstr>Client Caching</vt:lpstr>
      <vt:lpstr>Character Sets</vt:lpstr>
      <vt:lpstr>Character Sets</vt:lpstr>
      <vt:lpstr>Character Sets</vt:lpstr>
      <vt:lpstr>Web Clients</vt:lpstr>
      <vt:lpstr>Web Browsers </vt:lpstr>
      <vt:lpstr>Web Browsers</vt:lpstr>
      <vt:lpstr>Web Browsers</vt:lpstr>
      <vt:lpstr>HTTP URL’s</vt:lpstr>
      <vt:lpstr>Web Browsers</vt:lpstr>
      <vt:lpstr>Web Browsers</vt:lpstr>
      <vt:lpstr>Web Servers</vt:lpstr>
      <vt:lpstr>Web Servers</vt:lpstr>
      <vt:lpstr>Web Servers</vt:lpstr>
      <vt:lpstr>Web Servers</vt:lpstr>
      <vt:lpstr>Tomcat Web Server</vt:lpstr>
      <vt:lpstr>Tomcat Web Server</vt:lpstr>
      <vt:lpstr>Tomcat Web Server</vt:lpstr>
      <vt:lpstr>Tomcat Web Server</vt:lpstr>
      <vt:lpstr>Tomcat Web Server</vt:lpstr>
      <vt:lpstr>Tomcat Web Server</vt:lpstr>
      <vt:lpstr>Tomcat Web Server</vt:lpstr>
      <vt:lpstr>Tomcat Web Server</vt:lpstr>
      <vt:lpstr>Tomcat Web Server</vt:lpstr>
      <vt:lpstr>Tomcat Web Server</vt:lpstr>
      <vt:lpstr>Tomcat Web Server</vt:lpstr>
      <vt:lpstr>Tomcat Web Server</vt:lpstr>
      <vt:lpstr>Secure Servers</vt:lpstr>
      <vt:lpstr>Secure Servers</vt:lpstr>
      <vt:lpstr>Secure Servers Man-in-the-Middle Attack</vt:lpstr>
      <vt:lpstr>Secure Servers Preventing Man-in-the-Middle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  Paper Code: ETCS-308</dc:title>
  <dc:creator>alka leekha</dc:creator>
  <cp:lastModifiedBy>Gaurav Leekha</cp:lastModifiedBy>
  <cp:revision>16</cp:revision>
  <dcterms:created xsi:type="dcterms:W3CDTF">2017-12-19T07:10:52Z</dcterms:created>
  <dcterms:modified xsi:type="dcterms:W3CDTF">2019-01-22T08:19:45Z</dcterms:modified>
</cp:coreProperties>
</file>