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85" r:id="rId4"/>
    <p:sldId id="386" r:id="rId5"/>
    <p:sldId id="258" r:id="rId6"/>
    <p:sldId id="260" r:id="rId7"/>
    <p:sldId id="261" r:id="rId8"/>
    <p:sldId id="265" r:id="rId9"/>
    <p:sldId id="266" r:id="rId10"/>
    <p:sldId id="264" r:id="rId11"/>
    <p:sldId id="263" r:id="rId12"/>
    <p:sldId id="262" r:id="rId13"/>
    <p:sldId id="267" r:id="rId14"/>
    <p:sldId id="270" r:id="rId15"/>
    <p:sldId id="269" r:id="rId16"/>
    <p:sldId id="276" r:id="rId17"/>
    <p:sldId id="280" r:id="rId18"/>
    <p:sldId id="277" r:id="rId19"/>
    <p:sldId id="275" r:id="rId20"/>
    <p:sldId id="279" r:id="rId21"/>
    <p:sldId id="278" r:id="rId22"/>
    <p:sldId id="283" r:id="rId23"/>
    <p:sldId id="282" r:id="rId24"/>
    <p:sldId id="281" r:id="rId25"/>
    <p:sldId id="287" r:id="rId26"/>
    <p:sldId id="285" r:id="rId27"/>
    <p:sldId id="286" r:id="rId28"/>
    <p:sldId id="288" r:id="rId29"/>
    <p:sldId id="289" r:id="rId30"/>
    <p:sldId id="294" r:id="rId31"/>
    <p:sldId id="293" r:id="rId32"/>
    <p:sldId id="292" r:id="rId33"/>
    <p:sldId id="291" r:id="rId34"/>
    <p:sldId id="290" r:id="rId35"/>
    <p:sldId id="295" r:id="rId36"/>
    <p:sldId id="296" r:id="rId37"/>
    <p:sldId id="297" r:id="rId38"/>
    <p:sldId id="298" r:id="rId39"/>
    <p:sldId id="299" r:id="rId40"/>
    <p:sldId id="300" r:id="rId41"/>
    <p:sldId id="311" r:id="rId42"/>
    <p:sldId id="312" r:id="rId43"/>
    <p:sldId id="316" r:id="rId44"/>
    <p:sldId id="313" r:id="rId45"/>
    <p:sldId id="317" r:id="rId46"/>
    <p:sldId id="318" r:id="rId47"/>
    <p:sldId id="319" r:id="rId48"/>
    <p:sldId id="320" r:id="rId49"/>
    <p:sldId id="321" r:id="rId50"/>
    <p:sldId id="323" r:id="rId51"/>
    <p:sldId id="324" r:id="rId52"/>
    <p:sldId id="325" r:id="rId53"/>
    <p:sldId id="326" r:id="rId54"/>
    <p:sldId id="327" r:id="rId55"/>
    <p:sldId id="328" r:id="rId56"/>
    <p:sldId id="329" r:id="rId57"/>
    <p:sldId id="330" r:id="rId58"/>
    <p:sldId id="331" r:id="rId59"/>
    <p:sldId id="332" r:id="rId60"/>
    <p:sldId id="333" r:id="rId61"/>
    <p:sldId id="334" r:id="rId62"/>
    <p:sldId id="335" r:id="rId63"/>
    <p:sldId id="336" r:id="rId64"/>
    <p:sldId id="337" r:id="rId65"/>
    <p:sldId id="338" r:id="rId66"/>
    <p:sldId id="339" r:id="rId67"/>
    <p:sldId id="340" r:id="rId68"/>
    <p:sldId id="341" r:id="rId69"/>
    <p:sldId id="344" r:id="rId70"/>
    <p:sldId id="343" r:id="rId71"/>
    <p:sldId id="346" r:id="rId72"/>
    <p:sldId id="348" r:id="rId73"/>
    <p:sldId id="349" r:id="rId74"/>
    <p:sldId id="347" r:id="rId75"/>
    <p:sldId id="350" r:id="rId76"/>
    <p:sldId id="354" r:id="rId77"/>
    <p:sldId id="353" r:id="rId78"/>
    <p:sldId id="352" r:id="rId79"/>
    <p:sldId id="351" r:id="rId80"/>
    <p:sldId id="364" r:id="rId81"/>
    <p:sldId id="383" r:id="rId82"/>
    <p:sldId id="382" r:id="rId83"/>
    <p:sldId id="384" r:id="rId84"/>
    <p:sldId id="381" r:id="rId85"/>
    <p:sldId id="365" r:id="rId86"/>
    <p:sldId id="366" r:id="rId87"/>
    <p:sldId id="369" r:id="rId88"/>
    <p:sldId id="368" r:id="rId89"/>
    <p:sldId id="360" r:id="rId90"/>
    <p:sldId id="359" r:id="rId91"/>
    <p:sldId id="358" r:id="rId92"/>
    <p:sldId id="361" r:id="rId93"/>
    <p:sldId id="356" r:id="rId94"/>
    <p:sldId id="357" r:id="rId95"/>
    <p:sldId id="370" r:id="rId96"/>
    <p:sldId id="374" r:id="rId97"/>
    <p:sldId id="373" r:id="rId98"/>
    <p:sldId id="372" r:id="rId99"/>
    <p:sldId id="371" r:id="rId100"/>
    <p:sldId id="375" r:id="rId101"/>
    <p:sldId id="376" r:id="rId102"/>
    <p:sldId id="377" r:id="rId103"/>
    <p:sldId id="380"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8E7E0E6-1039-4AB5-942C-A8C3B53A6B2C}" type="datetimeFigureOut">
              <a:rPr lang="en-IN" smtClean="0"/>
              <a:pPr/>
              <a:t>28-01-2019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457BD-DB38-4B91-9E1A-69C47A9AD657}"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8E7E0E6-1039-4AB5-942C-A8C3B53A6B2C}" type="datetimeFigureOut">
              <a:rPr lang="en-IN" smtClean="0"/>
              <a:pPr/>
              <a:t>28-01-2019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457BD-DB38-4B91-9E1A-69C47A9AD65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8E7E0E6-1039-4AB5-942C-A8C3B53A6B2C}" type="datetimeFigureOut">
              <a:rPr lang="en-IN" smtClean="0"/>
              <a:pPr/>
              <a:t>28-01-2019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457BD-DB38-4B91-9E1A-69C47A9AD65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8E7E0E6-1039-4AB5-942C-A8C3B53A6B2C}" type="datetimeFigureOut">
              <a:rPr lang="en-IN" smtClean="0"/>
              <a:pPr/>
              <a:t>28-01-2019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457BD-DB38-4B91-9E1A-69C47A9AD65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E7E0E6-1039-4AB5-942C-A8C3B53A6B2C}" type="datetimeFigureOut">
              <a:rPr lang="en-IN" smtClean="0"/>
              <a:pPr/>
              <a:t>28-01-2019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457BD-DB38-4B91-9E1A-69C47A9AD657}"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8E7E0E6-1039-4AB5-942C-A8C3B53A6B2C}" type="datetimeFigureOut">
              <a:rPr lang="en-IN" smtClean="0"/>
              <a:pPr/>
              <a:t>28-01-2019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1457BD-DB38-4B91-9E1A-69C47A9AD65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8E7E0E6-1039-4AB5-942C-A8C3B53A6B2C}" type="datetimeFigureOut">
              <a:rPr lang="en-IN" smtClean="0"/>
              <a:pPr/>
              <a:t>28-01-2019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1457BD-DB38-4B91-9E1A-69C47A9AD65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8E7E0E6-1039-4AB5-942C-A8C3B53A6B2C}" type="datetimeFigureOut">
              <a:rPr lang="en-IN" smtClean="0"/>
              <a:pPr/>
              <a:t>28-01-2019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1457BD-DB38-4B91-9E1A-69C47A9AD65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E7E0E6-1039-4AB5-942C-A8C3B53A6B2C}" type="datetimeFigureOut">
              <a:rPr lang="en-IN" smtClean="0"/>
              <a:pPr/>
              <a:t>28-01-2019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1457BD-DB38-4B91-9E1A-69C47A9AD65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E7E0E6-1039-4AB5-942C-A8C3B53A6B2C}" type="datetimeFigureOut">
              <a:rPr lang="en-IN" smtClean="0"/>
              <a:pPr/>
              <a:t>28-01-2019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1457BD-DB38-4B91-9E1A-69C47A9AD65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E7E0E6-1039-4AB5-942C-A8C3B53A6B2C}" type="datetimeFigureOut">
              <a:rPr lang="en-IN" smtClean="0"/>
              <a:pPr/>
              <a:t>28-01-2019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1457BD-DB38-4B91-9E1A-69C47A9AD657}"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E7E0E6-1039-4AB5-942C-A8C3B53A6B2C}" type="datetimeFigureOut">
              <a:rPr lang="en-IN" smtClean="0"/>
              <a:pPr/>
              <a:t>28-01-2019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1457BD-DB38-4B91-9E1A-69C47A9AD65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5596" y="269408"/>
            <a:ext cx="7272808" cy="1323439"/>
          </a:xfrm>
          <a:prstGeom prst="rect">
            <a:avLst/>
          </a:prstGeom>
          <a:noFill/>
        </p:spPr>
        <p:txBody>
          <a:bodyPr wrap="square" rtlCol="0">
            <a:spAutoFit/>
          </a:bodyPr>
          <a:lstStyle/>
          <a:p>
            <a:r>
              <a:rPr lang="en-IN" sz="8000" dirty="0"/>
              <a:t>     </a:t>
            </a:r>
            <a:r>
              <a:rPr lang="en-IN" sz="8000" dirty="0">
                <a:latin typeface="Times New Roman" panose="02020603050405020304" pitchFamily="18" charset="0"/>
                <a:cs typeface="Times New Roman" panose="02020603050405020304" pitchFamily="18" charset="0"/>
              </a:rPr>
              <a:t>JavaScript</a:t>
            </a:r>
          </a:p>
        </p:txBody>
      </p:sp>
      <p:sp>
        <p:nvSpPr>
          <p:cNvPr id="2" name="Rectangle 1">
            <a:extLst>
              <a:ext uri="{FF2B5EF4-FFF2-40B4-BE49-F238E27FC236}">
                <a16:creationId xmlns:a16="http://schemas.microsoft.com/office/drawing/2014/main" id="{D83D9DA2-822F-4B1A-9D4B-338156EE0E19}"/>
              </a:ext>
            </a:extLst>
          </p:cNvPr>
          <p:cNvSpPr/>
          <p:nvPr/>
        </p:nvSpPr>
        <p:spPr>
          <a:xfrm>
            <a:off x="467544" y="2551837"/>
            <a:ext cx="8352928" cy="3539430"/>
          </a:xfrm>
          <a:prstGeom prst="rect">
            <a:avLst/>
          </a:prstGeom>
        </p:spPr>
        <p:txBody>
          <a:bodyPr wrap="square">
            <a:spAutoFit/>
          </a:bodyPr>
          <a:lstStyle/>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JavaScript developed by Brendan </a:t>
            </a:r>
            <a:r>
              <a:rPr lang="en-IN" sz="2800" dirty="0" err="1">
                <a:latin typeface="Times New Roman" panose="02020603050405020304" pitchFamily="18" charset="0"/>
                <a:cs typeface="Times New Roman" panose="02020603050405020304" pitchFamily="18" charset="0"/>
              </a:rPr>
              <a:t>Eich</a:t>
            </a:r>
            <a:r>
              <a:rPr lang="en-IN" sz="2800" dirty="0">
                <a:latin typeface="Times New Roman" panose="02020603050405020304" pitchFamily="18" charset="0"/>
                <a:cs typeface="Times New Roman" panose="02020603050405020304" pitchFamily="18" charset="0"/>
              </a:rPr>
              <a:t> called as </a:t>
            </a:r>
            <a:r>
              <a:rPr lang="en-IN" sz="2800" dirty="0" err="1">
                <a:latin typeface="Times New Roman" panose="02020603050405020304" pitchFamily="18" charset="0"/>
                <a:cs typeface="Times New Roman" panose="02020603050405020304" pitchFamily="18" charset="0"/>
              </a:rPr>
              <a:t>LiveScript</a:t>
            </a:r>
            <a:r>
              <a:rPr lang="en-IN" sz="2800" dirty="0">
                <a:latin typeface="Times New Roman" panose="02020603050405020304" pitchFamily="18" charset="0"/>
                <a:cs typeface="Times New Roman" panose="02020603050405020304" pitchFamily="18" charset="0"/>
              </a:rPr>
              <a:t> as a part of Netscape 2.0 release</a:t>
            </a:r>
          </a:p>
          <a:p>
            <a:pPr marL="457200" indent="-457200" algn="just">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Microsoft introduced JScript.</a:t>
            </a:r>
          </a:p>
          <a:p>
            <a:pPr algn="just"/>
            <a:endParaRPr lang="en-IN"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Another flavour of JavaScript known as ECMA Script. ECMA-262</a:t>
            </a:r>
          </a:p>
          <a:p>
            <a:pPr algn="just"/>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232749"/>
          </a:xfrm>
          <a:prstGeom prst="rect">
            <a:avLst/>
          </a:prstGeom>
        </p:spPr>
        <p:txBody>
          <a:bodyPr wrap="square">
            <a:spAutoFit/>
          </a:bodyPr>
          <a:lstStyle/>
          <a:p>
            <a:pPr algn="just"/>
            <a:r>
              <a:rPr lang="en-IN" sz="2800" dirty="0">
                <a:latin typeface="Times New Roman" panose="02020603050405020304" pitchFamily="18" charset="0"/>
                <a:cs typeface="Times New Roman" panose="02020603050405020304" pitchFamily="18" charset="0"/>
              </a:rPr>
              <a:t>JavaScript Comment</a:t>
            </a:r>
          </a:p>
          <a:p>
            <a:pPr algn="just"/>
            <a:endParaRPr lang="en-IN" sz="28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a:t>
            </a:r>
            <a:r>
              <a:rPr lang="en-IN" sz="2400" b="1" dirty="0">
                <a:latin typeface="Times New Roman" panose="02020603050405020304" pitchFamily="18" charset="0"/>
                <a:cs typeface="Times New Roman" panose="02020603050405020304" pitchFamily="18" charset="0"/>
              </a:rPr>
              <a:t>JavaScript comments</a:t>
            </a:r>
            <a:r>
              <a:rPr lang="en-IN" sz="2400" dirty="0">
                <a:latin typeface="Times New Roman" panose="02020603050405020304" pitchFamily="18" charset="0"/>
                <a:cs typeface="Times New Roman" panose="02020603050405020304" pitchFamily="18" charset="0"/>
              </a:rPr>
              <a:t> are meaningful way to deliver message. It is used to add information about the code, warnings or suggestions so that end user can easily interpret the code.</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JavaScript comment is ignored by the JavaScript engine i.e. embedded in the browser.</a:t>
            </a:r>
          </a:p>
          <a:p>
            <a:pPr algn="just"/>
            <a:endParaRPr lang="en-IN" sz="2400" b="1"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Advantages of JavaScript comments</a:t>
            </a:r>
          </a:p>
          <a:p>
            <a:pPr algn="just"/>
            <a:r>
              <a:rPr lang="en-IN" sz="2400" dirty="0">
                <a:latin typeface="Times New Roman" panose="02020603050405020304" pitchFamily="18" charset="0"/>
                <a:cs typeface="Times New Roman" panose="02020603050405020304" pitchFamily="18" charset="0"/>
              </a:rPr>
              <a:t>There are mainly two advantages of JavaScript comments.</a:t>
            </a:r>
          </a:p>
          <a:p>
            <a:pPr algn="just"/>
            <a:endParaRPr lang="en-IN" sz="2400" dirty="0">
              <a:latin typeface="Times New Roman" panose="02020603050405020304" pitchFamily="18" charset="0"/>
              <a:cs typeface="Times New Roman" panose="02020603050405020304" pitchFamily="18" charset="0"/>
            </a:endParaRPr>
          </a:p>
          <a:p>
            <a:pPr algn="just">
              <a:buFont typeface="Arial" pitchFamily="34" charset="0"/>
              <a:buChar char="•"/>
            </a:pPr>
            <a:r>
              <a:rPr lang="en-IN" sz="2400" b="1" dirty="0">
                <a:latin typeface="Times New Roman" panose="02020603050405020304" pitchFamily="18" charset="0"/>
                <a:cs typeface="Times New Roman" panose="02020603050405020304" pitchFamily="18" charset="0"/>
              </a:rPr>
              <a:t>To make code easy to understand</a:t>
            </a:r>
            <a:r>
              <a:rPr lang="en-IN" sz="2400" dirty="0">
                <a:latin typeface="Times New Roman" panose="02020603050405020304" pitchFamily="18" charset="0"/>
                <a:cs typeface="Times New Roman" panose="02020603050405020304" pitchFamily="18" charset="0"/>
              </a:rPr>
              <a:t> It can be used to elaborate the code so that end user can easily understand the code.</a:t>
            </a:r>
          </a:p>
          <a:p>
            <a:pPr algn="just">
              <a:buFont typeface="Arial" pitchFamily="34" charset="0"/>
              <a:buChar char="•"/>
            </a:pPr>
            <a:r>
              <a:rPr lang="en-IN" sz="2400" b="1" dirty="0">
                <a:latin typeface="Times New Roman" panose="02020603050405020304" pitchFamily="18" charset="0"/>
                <a:cs typeface="Times New Roman" panose="02020603050405020304" pitchFamily="18" charset="0"/>
              </a:rPr>
              <a:t>To avoid the unnecessary code</a:t>
            </a:r>
            <a:r>
              <a:rPr lang="en-IN" sz="2400" dirty="0">
                <a:latin typeface="Times New Roman" panose="02020603050405020304" pitchFamily="18" charset="0"/>
                <a:cs typeface="Times New Roman" panose="02020603050405020304" pitchFamily="18" charset="0"/>
              </a:rPr>
              <a:t> It can also be used to avoid the code being executed. Sometimes, we add the code to perform some action. But after sometime, there may be need to disable the code. In such case, it is better to use comments.</a:t>
            </a:r>
          </a:p>
          <a:p>
            <a:endParaRPr lang="en-IN" sz="24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171194"/>
          </a:xfrm>
          <a:prstGeom prst="rect">
            <a:avLst/>
          </a:prstGeom>
        </p:spPr>
        <p:txBody>
          <a:bodyPr wrap="square">
            <a:spAutoFit/>
          </a:bodyPr>
          <a:lstStyle/>
          <a:p>
            <a:r>
              <a:rPr lang="en-IN" sz="2800" dirty="0"/>
              <a:t>The </a:t>
            </a:r>
            <a:r>
              <a:rPr lang="en-IN" sz="2800" dirty="0" err="1"/>
              <a:t>onmouseover</a:t>
            </a:r>
            <a:r>
              <a:rPr lang="en-IN" sz="2800" dirty="0"/>
              <a:t> and </a:t>
            </a:r>
            <a:r>
              <a:rPr lang="en-IN" sz="2800" dirty="0" err="1"/>
              <a:t>onmouseout</a:t>
            </a:r>
            <a:r>
              <a:rPr lang="en-IN" sz="2800" dirty="0"/>
              <a:t> Events</a:t>
            </a:r>
          </a:p>
          <a:p>
            <a:r>
              <a:rPr lang="en-IN" dirty="0"/>
              <a:t>The </a:t>
            </a:r>
            <a:r>
              <a:rPr lang="en-IN" dirty="0" err="1"/>
              <a:t>onmouseover</a:t>
            </a:r>
            <a:r>
              <a:rPr lang="en-IN" dirty="0"/>
              <a:t> and </a:t>
            </a:r>
            <a:r>
              <a:rPr lang="en-IN" dirty="0" err="1"/>
              <a:t>onmouseout</a:t>
            </a:r>
            <a:r>
              <a:rPr lang="en-IN" dirty="0"/>
              <a:t> events can be used to trigger a function when the user </a:t>
            </a:r>
            <a:r>
              <a:rPr lang="en-IN" dirty="0" err="1"/>
              <a:t>mouses</a:t>
            </a:r>
            <a:r>
              <a:rPr lang="en-IN" dirty="0"/>
              <a:t> over, or out of, an HTML element:</a:t>
            </a:r>
          </a:p>
          <a:p>
            <a:endParaRPr lang="en-IN" dirty="0"/>
          </a:p>
          <a:p>
            <a:r>
              <a:rPr lang="en-IN" dirty="0"/>
              <a:t>&lt;!DOCTYPE html&gt;</a:t>
            </a:r>
          </a:p>
          <a:p>
            <a:r>
              <a:rPr lang="en-IN" dirty="0"/>
              <a:t>&lt;html&gt;</a:t>
            </a:r>
          </a:p>
          <a:p>
            <a:r>
              <a:rPr lang="en-IN" dirty="0"/>
              <a:t>&lt;body&gt;</a:t>
            </a:r>
          </a:p>
          <a:p>
            <a:endParaRPr lang="en-IN" dirty="0"/>
          </a:p>
          <a:p>
            <a:r>
              <a:rPr lang="en-IN" dirty="0"/>
              <a:t>&lt;div </a:t>
            </a:r>
            <a:r>
              <a:rPr lang="en-IN" dirty="0" err="1"/>
              <a:t>onmouseover</a:t>
            </a:r>
            <a:r>
              <a:rPr lang="en-IN" dirty="0"/>
              <a:t>="</a:t>
            </a:r>
            <a:r>
              <a:rPr lang="en-IN" dirty="0" err="1"/>
              <a:t>mOver</a:t>
            </a:r>
            <a:r>
              <a:rPr lang="en-IN" dirty="0"/>
              <a:t>(this)" </a:t>
            </a:r>
            <a:r>
              <a:rPr lang="en-IN" dirty="0" err="1"/>
              <a:t>onmouseout</a:t>
            </a:r>
            <a:r>
              <a:rPr lang="en-IN" dirty="0"/>
              <a:t>="</a:t>
            </a:r>
            <a:r>
              <a:rPr lang="en-IN" dirty="0" err="1"/>
              <a:t>mOut</a:t>
            </a:r>
            <a:r>
              <a:rPr lang="en-IN" dirty="0"/>
              <a:t>(this)" </a:t>
            </a:r>
          </a:p>
          <a:p>
            <a:r>
              <a:rPr lang="en-IN" dirty="0"/>
              <a:t>style="background-</a:t>
            </a:r>
            <a:r>
              <a:rPr lang="en-IN" dirty="0" err="1"/>
              <a:t>color</a:t>
            </a:r>
            <a:r>
              <a:rPr lang="en-IN" dirty="0"/>
              <a:t>:#D94A38;width:120px;height:20px;padding:40px;"&gt;</a:t>
            </a:r>
          </a:p>
          <a:p>
            <a:r>
              <a:rPr lang="en-IN" dirty="0"/>
              <a:t>Mouse Over Me&lt;/div&gt;</a:t>
            </a:r>
          </a:p>
          <a:p>
            <a:endParaRPr lang="en-IN" dirty="0"/>
          </a:p>
          <a:p>
            <a:r>
              <a:rPr lang="en-IN" dirty="0"/>
              <a:t>&lt;script&gt;</a:t>
            </a:r>
          </a:p>
          <a:p>
            <a:r>
              <a:rPr lang="en-IN" dirty="0"/>
              <a:t>function </a:t>
            </a:r>
            <a:r>
              <a:rPr lang="en-IN" dirty="0" err="1"/>
              <a:t>mOver</a:t>
            </a:r>
            <a:r>
              <a:rPr lang="en-IN" dirty="0"/>
              <a:t>(</a:t>
            </a:r>
            <a:r>
              <a:rPr lang="en-IN" dirty="0" err="1"/>
              <a:t>obj</a:t>
            </a:r>
            <a:r>
              <a:rPr lang="en-IN" dirty="0"/>
              <a:t>) {</a:t>
            </a:r>
          </a:p>
          <a:p>
            <a:r>
              <a:rPr lang="en-IN" dirty="0"/>
              <a:t>    </a:t>
            </a:r>
            <a:r>
              <a:rPr lang="en-IN" dirty="0" err="1"/>
              <a:t>obj.innerHTML</a:t>
            </a:r>
            <a:r>
              <a:rPr lang="en-IN" dirty="0"/>
              <a:t> = "Thank You"</a:t>
            </a:r>
          </a:p>
          <a:p>
            <a:r>
              <a:rPr lang="en-IN" dirty="0"/>
              <a:t>}</a:t>
            </a:r>
          </a:p>
          <a:p>
            <a:endParaRPr lang="en-IN" dirty="0"/>
          </a:p>
          <a:p>
            <a:r>
              <a:rPr lang="en-IN" dirty="0"/>
              <a:t>function </a:t>
            </a:r>
            <a:r>
              <a:rPr lang="en-IN" dirty="0" err="1"/>
              <a:t>mOut</a:t>
            </a:r>
            <a:r>
              <a:rPr lang="en-IN" dirty="0"/>
              <a:t>(</a:t>
            </a:r>
            <a:r>
              <a:rPr lang="en-IN" dirty="0" err="1"/>
              <a:t>obj</a:t>
            </a:r>
            <a:r>
              <a:rPr lang="en-IN" dirty="0"/>
              <a:t>) {</a:t>
            </a:r>
          </a:p>
          <a:p>
            <a:r>
              <a:rPr lang="en-IN" dirty="0"/>
              <a:t>    </a:t>
            </a:r>
            <a:r>
              <a:rPr lang="en-IN" dirty="0" err="1"/>
              <a:t>obj.innerHTML</a:t>
            </a:r>
            <a:r>
              <a:rPr lang="en-IN" dirty="0"/>
              <a:t> = "Mouse Over Me"</a:t>
            </a:r>
          </a:p>
          <a:p>
            <a:r>
              <a:rPr lang="en-IN" dirty="0"/>
              <a:t>}</a:t>
            </a:r>
          </a:p>
          <a:p>
            <a:r>
              <a:rPr lang="en-IN" dirty="0"/>
              <a:t>&lt;/script&gt;</a:t>
            </a:r>
          </a:p>
          <a:p>
            <a:endParaRPr lang="en-IN" dirty="0"/>
          </a:p>
          <a:p>
            <a:r>
              <a:rPr lang="en-IN" dirty="0"/>
              <a:t>&lt;/body&gt;</a:t>
            </a:r>
          </a:p>
          <a:p>
            <a:r>
              <a:rPr lang="en-IN" dirty="0"/>
              <a:t>&lt;/html&gt; </a:t>
            </a:r>
          </a:p>
          <a:p>
            <a:endParaRPr lang="en-IN"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8002191"/>
          </a:xfrm>
          <a:prstGeom prst="rect">
            <a:avLst/>
          </a:prstGeom>
        </p:spPr>
        <p:txBody>
          <a:bodyPr wrap="square">
            <a:spAutoFit/>
          </a:bodyPr>
          <a:lstStyle/>
          <a:p>
            <a:r>
              <a:rPr lang="en-IN" sz="2800" dirty="0"/>
              <a:t>The </a:t>
            </a:r>
            <a:r>
              <a:rPr lang="en-IN" sz="2800" dirty="0" err="1"/>
              <a:t>onmousedown</a:t>
            </a:r>
            <a:r>
              <a:rPr lang="en-IN" sz="2800" dirty="0"/>
              <a:t>, </a:t>
            </a:r>
            <a:r>
              <a:rPr lang="en-IN" sz="2800" dirty="0" err="1"/>
              <a:t>onmouseup</a:t>
            </a:r>
            <a:r>
              <a:rPr lang="en-IN" sz="2800" dirty="0"/>
              <a:t> and </a:t>
            </a:r>
            <a:r>
              <a:rPr lang="en-IN" sz="2800" dirty="0" err="1"/>
              <a:t>onclick</a:t>
            </a:r>
            <a:r>
              <a:rPr lang="en-IN" sz="2800" dirty="0"/>
              <a:t> Events</a:t>
            </a:r>
          </a:p>
          <a:p>
            <a:r>
              <a:rPr lang="en-IN" dirty="0"/>
              <a:t>The </a:t>
            </a:r>
            <a:r>
              <a:rPr lang="en-IN" dirty="0" err="1"/>
              <a:t>onmousedown</a:t>
            </a:r>
            <a:r>
              <a:rPr lang="en-IN" dirty="0"/>
              <a:t>, </a:t>
            </a:r>
            <a:r>
              <a:rPr lang="en-IN" dirty="0" err="1"/>
              <a:t>onmouseup</a:t>
            </a:r>
            <a:r>
              <a:rPr lang="en-IN" dirty="0"/>
              <a:t>, and </a:t>
            </a:r>
            <a:r>
              <a:rPr lang="en-IN" dirty="0" err="1"/>
              <a:t>onclick</a:t>
            </a:r>
            <a:r>
              <a:rPr lang="en-IN" dirty="0"/>
              <a:t> events are all parts of a mouse-click. First when a mouse-button is clicked, the </a:t>
            </a:r>
            <a:r>
              <a:rPr lang="en-IN" dirty="0" err="1"/>
              <a:t>onmousedown</a:t>
            </a:r>
            <a:r>
              <a:rPr lang="en-IN" dirty="0"/>
              <a:t> event is triggered, then, when the mouse-button is released, the </a:t>
            </a:r>
            <a:r>
              <a:rPr lang="en-IN" dirty="0" err="1"/>
              <a:t>onmouseup</a:t>
            </a:r>
            <a:r>
              <a:rPr lang="en-IN" dirty="0"/>
              <a:t> event is triggered, finally, when the mouse-click is completed, the </a:t>
            </a:r>
            <a:r>
              <a:rPr lang="en-IN" dirty="0" err="1"/>
              <a:t>onclick</a:t>
            </a:r>
            <a:r>
              <a:rPr lang="en-IN" dirty="0"/>
              <a:t> event is triggered.</a:t>
            </a:r>
          </a:p>
          <a:p>
            <a:r>
              <a:rPr lang="en-IN" dirty="0"/>
              <a:t>&lt;!DOCTYPE html&gt;</a:t>
            </a:r>
          </a:p>
          <a:p>
            <a:r>
              <a:rPr lang="en-IN" dirty="0"/>
              <a:t>&lt;html&gt;</a:t>
            </a:r>
          </a:p>
          <a:p>
            <a:r>
              <a:rPr lang="en-IN" dirty="0"/>
              <a:t>&lt;body&gt;</a:t>
            </a:r>
          </a:p>
          <a:p>
            <a:endParaRPr lang="en-IN" dirty="0"/>
          </a:p>
          <a:p>
            <a:r>
              <a:rPr lang="en-IN" dirty="0"/>
              <a:t>&lt;div </a:t>
            </a:r>
            <a:r>
              <a:rPr lang="en-IN" dirty="0" err="1"/>
              <a:t>onmousedown</a:t>
            </a:r>
            <a:r>
              <a:rPr lang="en-IN" dirty="0"/>
              <a:t>="</a:t>
            </a:r>
            <a:r>
              <a:rPr lang="en-IN" dirty="0" err="1"/>
              <a:t>mDown</a:t>
            </a:r>
            <a:r>
              <a:rPr lang="en-IN" dirty="0"/>
              <a:t>(this)" </a:t>
            </a:r>
            <a:r>
              <a:rPr lang="en-IN" dirty="0" err="1"/>
              <a:t>onmouseup</a:t>
            </a:r>
            <a:r>
              <a:rPr lang="en-IN" dirty="0"/>
              <a:t>="</a:t>
            </a:r>
            <a:r>
              <a:rPr lang="en-IN" dirty="0" err="1"/>
              <a:t>mUp</a:t>
            </a:r>
            <a:r>
              <a:rPr lang="en-IN" dirty="0"/>
              <a:t>(this)"</a:t>
            </a:r>
          </a:p>
          <a:p>
            <a:r>
              <a:rPr lang="en-IN" dirty="0"/>
              <a:t>style="background-</a:t>
            </a:r>
            <a:r>
              <a:rPr lang="en-IN" dirty="0" err="1"/>
              <a:t>color</a:t>
            </a:r>
            <a:r>
              <a:rPr lang="en-IN" dirty="0"/>
              <a:t>:#D94A38;width:90px;height:20px;padding:40px;"&gt;</a:t>
            </a:r>
          </a:p>
          <a:p>
            <a:r>
              <a:rPr lang="en-IN" dirty="0"/>
              <a:t>Click Me&lt;/div&gt;</a:t>
            </a:r>
          </a:p>
          <a:p>
            <a:endParaRPr lang="en-IN" dirty="0"/>
          </a:p>
          <a:p>
            <a:r>
              <a:rPr lang="en-IN" dirty="0"/>
              <a:t>&lt;script&gt;</a:t>
            </a:r>
          </a:p>
          <a:p>
            <a:r>
              <a:rPr lang="en-IN" dirty="0"/>
              <a:t>function </a:t>
            </a:r>
            <a:r>
              <a:rPr lang="en-IN" dirty="0" err="1"/>
              <a:t>mDown</a:t>
            </a:r>
            <a:r>
              <a:rPr lang="en-IN" dirty="0"/>
              <a:t>(</a:t>
            </a:r>
            <a:r>
              <a:rPr lang="en-IN" dirty="0" err="1"/>
              <a:t>obj</a:t>
            </a:r>
            <a:r>
              <a:rPr lang="en-IN" dirty="0"/>
              <a:t>) {</a:t>
            </a:r>
          </a:p>
          <a:p>
            <a:r>
              <a:rPr lang="en-IN" dirty="0"/>
              <a:t>    </a:t>
            </a:r>
            <a:r>
              <a:rPr lang="en-IN" dirty="0" err="1"/>
              <a:t>obj.style.backgroundColor</a:t>
            </a:r>
            <a:r>
              <a:rPr lang="en-IN" dirty="0"/>
              <a:t> = "#1ec5e5";</a:t>
            </a:r>
          </a:p>
          <a:p>
            <a:r>
              <a:rPr lang="en-IN" dirty="0"/>
              <a:t>    </a:t>
            </a:r>
            <a:r>
              <a:rPr lang="en-IN" dirty="0" err="1"/>
              <a:t>obj.innerHTML</a:t>
            </a:r>
            <a:r>
              <a:rPr lang="en-IN" dirty="0"/>
              <a:t> = "Release Me";</a:t>
            </a:r>
          </a:p>
          <a:p>
            <a:r>
              <a:rPr lang="en-IN" dirty="0"/>
              <a:t>}</a:t>
            </a:r>
          </a:p>
          <a:p>
            <a:endParaRPr lang="en-IN" dirty="0"/>
          </a:p>
          <a:p>
            <a:r>
              <a:rPr lang="en-IN" dirty="0"/>
              <a:t>function </a:t>
            </a:r>
            <a:r>
              <a:rPr lang="en-IN" dirty="0" err="1"/>
              <a:t>mUp</a:t>
            </a:r>
            <a:r>
              <a:rPr lang="en-IN" dirty="0"/>
              <a:t>(</a:t>
            </a:r>
            <a:r>
              <a:rPr lang="en-IN" dirty="0" err="1"/>
              <a:t>obj</a:t>
            </a:r>
            <a:r>
              <a:rPr lang="en-IN" dirty="0"/>
              <a:t>) {</a:t>
            </a:r>
          </a:p>
          <a:p>
            <a:r>
              <a:rPr lang="en-IN" dirty="0"/>
              <a:t>    </a:t>
            </a:r>
            <a:r>
              <a:rPr lang="en-IN" dirty="0" err="1"/>
              <a:t>obj.style.backgroundColor</a:t>
            </a:r>
            <a:r>
              <a:rPr lang="en-IN" dirty="0"/>
              <a:t>="#D94A38";</a:t>
            </a:r>
          </a:p>
          <a:p>
            <a:r>
              <a:rPr lang="en-IN" dirty="0"/>
              <a:t>    </a:t>
            </a:r>
            <a:r>
              <a:rPr lang="en-IN" dirty="0" err="1"/>
              <a:t>obj.innerHTML</a:t>
            </a:r>
            <a:r>
              <a:rPr lang="en-IN" dirty="0"/>
              <a:t>="Thank You";</a:t>
            </a:r>
          </a:p>
          <a:p>
            <a:r>
              <a:rPr lang="en-IN" dirty="0"/>
              <a:t>}</a:t>
            </a:r>
          </a:p>
          <a:p>
            <a:r>
              <a:rPr lang="en-IN" dirty="0"/>
              <a:t>&lt;/script&gt;</a:t>
            </a:r>
          </a:p>
          <a:p>
            <a:endParaRPr lang="en-IN" dirty="0"/>
          </a:p>
          <a:p>
            <a:r>
              <a:rPr lang="en-IN" dirty="0"/>
              <a:t>&lt;/body&gt;</a:t>
            </a:r>
          </a:p>
          <a:p>
            <a:r>
              <a:rPr lang="en-IN" dirty="0"/>
              <a:t>&lt;/html&gt; </a:t>
            </a:r>
          </a:p>
          <a:p>
            <a:endParaRPr lang="en-IN"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893647"/>
          </a:xfrm>
          <a:prstGeom prst="rect">
            <a:avLst/>
          </a:prstGeom>
        </p:spPr>
        <p:txBody>
          <a:bodyPr wrap="square">
            <a:spAutoFit/>
          </a:bodyPr>
          <a:lstStyle/>
          <a:p>
            <a:r>
              <a:rPr lang="en-IN" sz="2400" b="1" dirty="0"/>
              <a:t>Rollover with a Mouse Event</a:t>
            </a:r>
          </a:p>
          <a:p>
            <a:r>
              <a:rPr lang="en-IN" dirty="0"/>
              <a:t>Here is a simple example showing image rollover with a mouse event.</a:t>
            </a:r>
          </a:p>
          <a:p>
            <a:r>
              <a:rPr lang="en-IN" dirty="0"/>
              <a:t>Let's see what we are using in the following example −</a:t>
            </a:r>
          </a:p>
          <a:p>
            <a:r>
              <a:rPr lang="en-IN" dirty="0"/>
              <a:t>At the time of loading this page, the ‘if’ statement checks for the existence of the image object. If the image object is unavailable, this block will not be executed.</a:t>
            </a:r>
          </a:p>
          <a:p>
            <a:r>
              <a:rPr lang="en-IN" dirty="0"/>
              <a:t>The </a:t>
            </a:r>
            <a:r>
              <a:rPr lang="en-IN" b="1" dirty="0"/>
              <a:t>Image()</a:t>
            </a:r>
            <a:r>
              <a:rPr lang="en-IN" dirty="0"/>
              <a:t> constructor creates and preloads a new image object called </a:t>
            </a:r>
            <a:r>
              <a:rPr lang="en-IN" b="1" dirty="0"/>
              <a:t>image1</a:t>
            </a:r>
            <a:r>
              <a:rPr lang="en-IN" dirty="0"/>
              <a:t>.</a:t>
            </a:r>
          </a:p>
          <a:p>
            <a:r>
              <a:rPr lang="en-IN" dirty="0"/>
              <a:t>The </a:t>
            </a:r>
            <a:r>
              <a:rPr lang="en-IN" dirty="0" err="1"/>
              <a:t>src</a:t>
            </a:r>
            <a:r>
              <a:rPr lang="en-IN" dirty="0"/>
              <a:t> property is assigned the name of the external image file called /images/html.gif.</a:t>
            </a:r>
          </a:p>
          <a:p>
            <a:r>
              <a:rPr lang="en-IN" dirty="0"/>
              <a:t>Similarly, we have created </a:t>
            </a:r>
            <a:r>
              <a:rPr lang="en-IN" b="1" dirty="0"/>
              <a:t>image2</a:t>
            </a:r>
            <a:r>
              <a:rPr lang="en-IN" dirty="0"/>
              <a:t> object and assigned /images/http.gif in this object.</a:t>
            </a:r>
          </a:p>
          <a:p>
            <a:r>
              <a:rPr lang="en-IN" dirty="0"/>
              <a:t>The # (hash mark) disables the link so that the browser does not try to go to a URL when clicked. This link is an image.</a:t>
            </a:r>
          </a:p>
          <a:p>
            <a:r>
              <a:rPr lang="en-IN" dirty="0"/>
              <a:t>The </a:t>
            </a:r>
            <a:r>
              <a:rPr lang="en-IN" b="1" dirty="0" err="1"/>
              <a:t>onMouseOver</a:t>
            </a:r>
            <a:r>
              <a:rPr lang="en-IN" dirty="0"/>
              <a:t> event handler is triggered when the user's mouse moves onto the link, and the </a:t>
            </a:r>
            <a:r>
              <a:rPr lang="en-IN" b="1" dirty="0" err="1"/>
              <a:t>onMouseOut</a:t>
            </a:r>
            <a:r>
              <a:rPr lang="en-IN" dirty="0"/>
              <a:t> event handler is triggered when the user's mouse moves away from the link (image).</a:t>
            </a:r>
          </a:p>
          <a:p>
            <a:r>
              <a:rPr lang="en-IN" dirty="0"/>
              <a:t>When the mouse moves over the image, the HTTP image changes from the first image to the second one. When the mouse is moved away from the image, the original image is displayed.</a:t>
            </a:r>
          </a:p>
          <a:p>
            <a:r>
              <a:rPr lang="en-IN" dirty="0"/>
              <a:t>When the mouse is moved away from the link, the initial image html.gif will reappear on the screen.</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186309"/>
          </a:xfrm>
          <a:prstGeom prst="rect">
            <a:avLst/>
          </a:prstGeom>
        </p:spPr>
        <p:txBody>
          <a:bodyPr wrap="square">
            <a:spAutoFit/>
          </a:bodyPr>
          <a:lstStyle/>
          <a:p>
            <a:r>
              <a:rPr lang="en-IN" dirty="0"/>
              <a:t>&lt;html&gt;</a:t>
            </a:r>
          </a:p>
          <a:p>
            <a:r>
              <a:rPr lang="en-IN" dirty="0"/>
              <a:t>   &lt;head&gt;</a:t>
            </a:r>
          </a:p>
          <a:p>
            <a:r>
              <a:rPr lang="en-IN" dirty="0"/>
              <a:t>      &lt;title&gt;Rollover with a Mouse Events&lt;/title&gt;</a:t>
            </a:r>
          </a:p>
          <a:p>
            <a:r>
              <a:rPr lang="en-IN" dirty="0"/>
              <a:t>      </a:t>
            </a:r>
          </a:p>
          <a:p>
            <a:r>
              <a:rPr lang="en-IN" dirty="0"/>
              <a:t>      &lt;script type="text/</a:t>
            </a:r>
            <a:r>
              <a:rPr lang="en-IN" dirty="0" err="1"/>
              <a:t>javascript</a:t>
            </a:r>
            <a:r>
              <a:rPr lang="en-IN" dirty="0"/>
              <a:t>"&gt;</a:t>
            </a:r>
          </a:p>
          <a:p>
            <a:r>
              <a:rPr lang="en-IN" dirty="0"/>
              <a:t>if(</a:t>
            </a:r>
            <a:r>
              <a:rPr lang="en-IN" dirty="0" err="1"/>
              <a:t>document.images</a:t>
            </a:r>
            <a:r>
              <a:rPr lang="en-IN" dirty="0"/>
              <a:t>){</a:t>
            </a:r>
          </a:p>
          <a:p>
            <a:r>
              <a:rPr lang="en-IN" dirty="0"/>
              <a:t>               </a:t>
            </a:r>
            <a:r>
              <a:rPr lang="en-IN" dirty="0" err="1"/>
              <a:t>var</a:t>
            </a:r>
            <a:r>
              <a:rPr lang="en-IN" dirty="0"/>
              <a:t> image1 = new Image(); // Preload an image</a:t>
            </a:r>
          </a:p>
          <a:p>
            <a:r>
              <a:rPr lang="en-IN" dirty="0"/>
              <a:t>               image1.src = "/images/html.gif";</a:t>
            </a:r>
          </a:p>
          <a:p>
            <a:r>
              <a:rPr lang="en-IN" dirty="0"/>
              <a:t>               </a:t>
            </a:r>
            <a:r>
              <a:rPr lang="en-IN" dirty="0" err="1"/>
              <a:t>var</a:t>
            </a:r>
            <a:r>
              <a:rPr lang="en-IN" dirty="0"/>
              <a:t> image2 = new Image(); // Preload second image</a:t>
            </a:r>
          </a:p>
          <a:p>
            <a:r>
              <a:rPr lang="en-IN" dirty="0"/>
              <a:t>               image2.src = "/images/http.gif";</a:t>
            </a:r>
          </a:p>
          <a:p>
            <a:r>
              <a:rPr lang="en-IN" dirty="0"/>
              <a:t>            }</a:t>
            </a:r>
          </a:p>
          <a:p>
            <a:r>
              <a:rPr lang="en-IN" dirty="0"/>
              <a:t>&lt;/script&gt;</a:t>
            </a:r>
          </a:p>
          <a:p>
            <a:r>
              <a:rPr lang="en-IN" dirty="0"/>
              <a:t>      &lt;/head&gt;</a:t>
            </a:r>
          </a:p>
          <a:p>
            <a:r>
              <a:rPr lang="en-IN" dirty="0"/>
              <a:t>   &lt;body&gt;</a:t>
            </a:r>
          </a:p>
          <a:p>
            <a:r>
              <a:rPr lang="en-IN" dirty="0"/>
              <a:t>      &lt;p&gt;Move your mouse over the image to see the result&lt;/p&gt;</a:t>
            </a:r>
          </a:p>
          <a:p>
            <a:r>
              <a:rPr lang="en-IN" dirty="0"/>
              <a:t>      </a:t>
            </a:r>
          </a:p>
          <a:p>
            <a:r>
              <a:rPr lang="en-IN" dirty="0"/>
              <a:t>      &lt;a </a:t>
            </a:r>
            <a:r>
              <a:rPr lang="en-IN" dirty="0" err="1"/>
              <a:t>href</a:t>
            </a:r>
            <a:r>
              <a:rPr lang="en-IN" dirty="0"/>
              <a:t>="#" </a:t>
            </a:r>
            <a:r>
              <a:rPr lang="en-IN" dirty="0" err="1"/>
              <a:t>onMouseOver</a:t>
            </a:r>
            <a:r>
              <a:rPr lang="en-IN" dirty="0"/>
              <a:t>="</a:t>
            </a:r>
            <a:r>
              <a:rPr lang="en-IN" dirty="0" err="1"/>
              <a:t>document.myImage.src</a:t>
            </a:r>
            <a:r>
              <a:rPr lang="en-IN" dirty="0"/>
              <a:t>=image2.src;" </a:t>
            </a:r>
            <a:r>
              <a:rPr lang="en-IN" dirty="0" err="1"/>
              <a:t>onMouseOut</a:t>
            </a:r>
            <a:r>
              <a:rPr lang="en-IN" dirty="0"/>
              <a:t>="</a:t>
            </a:r>
            <a:r>
              <a:rPr lang="en-IN" dirty="0" err="1"/>
              <a:t>document.myImage.src</a:t>
            </a:r>
            <a:r>
              <a:rPr lang="en-IN" dirty="0"/>
              <a:t>=image1.src;"&gt;</a:t>
            </a:r>
          </a:p>
          <a:p>
            <a:r>
              <a:rPr lang="en-IN" dirty="0"/>
              <a:t>      &lt;</a:t>
            </a:r>
            <a:r>
              <a:rPr lang="en-IN" dirty="0" err="1"/>
              <a:t>img</a:t>
            </a:r>
            <a:r>
              <a:rPr lang="en-IN" dirty="0"/>
              <a:t> name="</a:t>
            </a:r>
            <a:r>
              <a:rPr lang="en-IN" dirty="0" err="1"/>
              <a:t>myImage</a:t>
            </a:r>
            <a:r>
              <a:rPr lang="en-IN" dirty="0"/>
              <a:t>" </a:t>
            </a:r>
            <a:r>
              <a:rPr lang="en-IN" dirty="0" err="1"/>
              <a:t>src</a:t>
            </a:r>
            <a:r>
              <a:rPr lang="en-IN" dirty="0"/>
              <a:t>="/images/html.gif" /&gt;</a:t>
            </a:r>
          </a:p>
          <a:p>
            <a:r>
              <a:rPr lang="en-IN" dirty="0"/>
              <a:t>      &lt;/a&gt;</a:t>
            </a:r>
          </a:p>
          <a:p>
            <a:r>
              <a:rPr lang="en-IN" dirty="0"/>
              <a:t>   &lt;/body&gt;</a:t>
            </a:r>
          </a:p>
          <a:p>
            <a:r>
              <a:rPr lang="en-IN" dirty="0"/>
              <a:t>&lt;/html&gt;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740307"/>
          </a:xfrm>
          <a:prstGeom prst="rect">
            <a:avLst/>
          </a:prstGeom>
        </p:spPr>
        <p:txBody>
          <a:bodyPr wrap="square">
            <a:spAutoFit/>
          </a:bodyPr>
          <a:lstStyle/>
          <a:p>
            <a:r>
              <a:rPr lang="en-IN" sz="2400" u="sng" dirty="0">
                <a:latin typeface="Times New Roman" panose="02020603050405020304" pitchFamily="18" charset="0"/>
                <a:cs typeface="Times New Roman" panose="02020603050405020304" pitchFamily="18" charset="0"/>
              </a:rPr>
              <a:t>Types of JavaScript Comments</a:t>
            </a:r>
          </a:p>
          <a:p>
            <a:r>
              <a:rPr lang="en-IN" sz="2400" dirty="0">
                <a:latin typeface="Times New Roman" panose="02020603050405020304" pitchFamily="18" charset="0"/>
                <a:cs typeface="Times New Roman" panose="02020603050405020304" pitchFamily="18" charset="0"/>
              </a:rPr>
              <a:t>There are two types of comments in JavaScript.</a:t>
            </a:r>
          </a:p>
          <a:p>
            <a:pPr>
              <a:buFont typeface="Arial" pitchFamily="34" charset="0"/>
              <a:buChar char="•"/>
            </a:pPr>
            <a:r>
              <a:rPr lang="en-IN" sz="2400" dirty="0">
                <a:latin typeface="Times New Roman" panose="02020603050405020304" pitchFamily="18" charset="0"/>
                <a:cs typeface="Times New Roman" panose="02020603050405020304" pitchFamily="18" charset="0"/>
              </a:rPr>
              <a:t>Single-line Comment</a:t>
            </a:r>
          </a:p>
          <a:p>
            <a:pPr>
              <a:buFont typeface="Arial" pitchFamily="34" charset="0"/>
              <a:buChar char="•"/>
            </a:pPr>
            <a:r>
              <a:rPr lang="en-IN" sz="2400" dirty="0">
                <a:latin typeface="Times New Roman" panose="02020603050405020304" pitchFamily="18" charset="0"/>
                <a:cs typeface="Times New Roman" panose="02020603050405020304" pitchFamily="18" charset="0"/>
              </a:rPr>
              <a:t>Multi-line Comment</a:t>
            </a:r>
          </a:p>
          <a:p>
            <a:r>
              <a:rPr lang="en-IN" sz="2400" b="1" dirty="0">
                <a:latin typeface="Times New Roman" panose="02020603050405020304" pitchFamily="18" charset="0"/>
                <a:cs typeface="Times New Roman" panose="02020603050405020304" pitchFamily="18" charset="0"/>
              </a:rPr>
              <a:t>JavaScript Single line Comment</a:t>
            </a:r>
          </a:p>
          <a:p>
            <a:r>
              <a:rPr lang="en-IN" sz="2400" dirty="0">
                <a:latin typeface="Times New Roman" panose="02020603050405020304" pitchFamily="18" charset="0"/>
                <a:cs typeface="Times New Roman" panose="02020603050405020304" pitchFamily="18" charset="0"/>
              </a:rPr>
              <a:t>It is represented by double forward slashes (//). It can be used before and after the statement.</a:t>
            </a:r>
          </a:p>
          <a:p>
            <a:r>
              <a:rPr lang="en-IN" sz="2400" dirty="0">
                <a:latin typeface="Times New Roman" panose="02020603050405020304" pitchFamily="18" charset="0"/>
                <a:cs typeface="Times New Roman" panose="02020603050405020304" pitchFamily="18" charset="0"/>
              </a:rPr>
              <a:t>Let’s see the example of single-line comment i.e. added before the statement.</a:t>
            </a:r>
          </a:p>
          <a:p>
            <a:r>
              <a:rPr lang="en-IN" sz="2400" dirty="0">
                <a:latin typeface="Times New Roman" panose="02020603050405020304" pitchFamily="18" charset="0"/>
                <a:cs typeface="Times New Roman" panose="02020603050405020304" pitchFamily="18" charset="0"/>
              </a:rPr>
              <a:t>&lt;html&gt;</a:t>
            </a:r>
          </a:p>
          <a:p>
            <a:r>
              <a:rPr lang="en-IN" sz="2400" dirty="0">
                <a:latin typeface="Times New Roman" panose="02020603050405020304" pitchFamily="18" charset="0"/>
                <a:cs typeface="Times New Roman" panose="02020603050405020304" pitchFamily="18" charset="0"/>
              </a:rPr>
              <a:t>&lt;body&gt;</a:t>
            </a:r>
          </a:p>
          <a:p>
            <a:r>
              <a:rPr lang="en-IN" sz="2400" b="1" dirty="0">
                <a:latin typeface="Times New Roman" panose="02020603050405020304" pitchFamily="18" charset="0"/>
                <a:cs typeface="Times New Roman" panose="02020603050405020304" pitchFamily="18" charset="0"/>
              </a:rPr>
              <a:t>&lt;script&gt;  </a:t>
            </a:r>
          </a:p>
          <a:p>
            <a:r>
              <a:rPr lang="en-IN" sz="2400" b="1" dirty="0" err="1">
                <a:latin typeface="Times New Roman" panose="02020603050405020304" pitchFamily="18" charset="0"/>
                <a:cs typeface="Times New Roman" panose="02020603050405020304" pitchFamily="18" charset="0"/>
              </a:rPr>
              <a:t>var</a:t>
            </a:r>
            <a:r>
              <a:rPr lang="en-IN" sz="2400" b="1" dirty="0">
                <a:latin typeface="Times New Roman" panose="02020603050405020304" pitchFamily="18" charset="0"/>
                <a:cs typeface="Times New Roman" panose="02020603050405020304" pitchFamily="18" charset="0"/>
              </a:rPr>
              <a:t> a=10;  </a:t>
            </a:r>
          </a:p>
          <a:p>
            <a:r>
              <a:rPr lang="en-IN" sz="2400" b="1" dirty="0" err="1">
                <a:latin typeface="Times New Roman" panose="02020603050405020304" pitchFamily="18" charset="0"/>
                <a:cs typeface="Times New Roman" panose="02020603050405020304" pitchFamily="18" charset="0"/>
              </a:rPr>
              <a:t>var</a:t>
            </a:r>
            <a:r>
              <a:rPr lang="en-IN" sz="2400" b="1" dirty="0">
                <a:latin typeface="Times New Roman" panose="02020603050405020304" pitchFamily="18" charset="0"/>
                <a:cs typeface="Times New Roman" panose="02020603050405020304" pitchFamily="18" charset="0"/>
              </a:rPr>
              <a:t> b=20;  </a:t>
            </a:r>
          </a:p>
          <a:p>
            <a:r>
              <a:rPr lang="en-IN" sz="2400" b="1" dirty="0" err="1">
                <a:latin typeface="Times New Roman" panose="02020603050405020304" pitchFamily="18" charset="0"/>
                <a:cs typeface="Times New Roman" panose="02020603050405020304" pitchFamily="18" charset="0"/>
              </a:rPr>
              <a:t>var</a:t>
            </a:r>
            <a:r>
              <a:rPr lang="en-IN" sz="2400" b="1" dirty="0">
                <a:latin typeface="Times New Roman" panose="02020603050405020304" pitchFamily="18" charset="0"/>
                <a:cs typeface="Times New Roman" panose="02020603050405020304" pitchFamily="18" charset="0"/>
              </a:rPr>
              <a:t> c=</a:t>
            </a:r>
            <a:r>
              <a:rPr lang="en-IN" sz="2400" b="1" dirty="0" err="1">
                <a:latin typeface="Times New Roman" panose="02020603050405020304" pitchFamily="18" charset="0"/>
                <a:cs typeface="Times New Roman" panose="02020603050405020304" pitchFamily="18" charset="0"/>
              </a:rPr>
              <a:t>a+b</a:t>
            </a:r>
            <a:r>
              <a:rPr lang="en-IN" sz="2400" b="1" dirty="0">
                <a:latin typeface="Times New Roman" panose="02020603050405020304" pitchFamily="18" charset="0"/>
                <a:cs typeface="Times New Roman" panose="02020603050405020304" pitchFamily="18" charset="0"/>
              </a:rPr>
              <a:t>;//It adds values of a and b variable  </a:t>
            </a:r>
          </a:p>
          <a:p>
            <a:r>
              <a:rPr lang="en-IN" sz="2400" b="1" dirty="0" err="1">
                <a:latin typeface="Times New Roman" panose="02020603050405020304" pitchFamily="18" charset="0"/>
                <a:cs typeface="Times New Roman" panose="02020603050405020304" pitchFamily="18" charset="0"/>
              </a:rPr>
              <a:t>document.write</a:t>
            </a:r>
            <a:r>
              <a:rPr lang="en-IN" sz="2400" b="1" dirty="0">
                <a:latin typeface="Times New Roman" panose="02020603050405020304" pitchFamily="18" charset="0"/>
                <a:cs typeface="Times New Roman" panose="02020603050405020304" pitchFamily="18" charset="0"/>
              </a:rPr>
              <a:t>(c);//prints sum of 10 and 20  </a:t>
            </a:r>
          </a:p>
          <a:p>
            <a:r>
              <a:rPr lang="en-IN" sz="2400" b="1" dirty="0">
                <a:latin typeface="Times New Roman" panose="02020603050405020304" pitchFamily="18" charset="0"/>
                <a:cs typeface="Times New Roman" panose="02020603050405020304" pitchFamily="18" charset="0"/>
              </a:rPr>
              <a:t>&lt;/script&gt;   </a:t>
            </a:r>
          </a:p>
          <a:p>
            <a:r>
              <a:rPr lang="en-IN" sz="2400" dirty="0">
                <a:latin typeface="Times New Roman" panose="02020603050405020304" pitchFamily="18" charset="0"/>
                <a:cs typeface="Times New Roman" panose="02020603050405020304" pitchFamily="18" charset="0"/>
              </a:rPr>
              <a:t>&lt;/body&gt;&lt;/html&gt;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8640"/>
            <a:ext cx="9144000" cy="5262979"/>
          </a:xfrm>
          <a:prstGeom prst="rect">
            <a:avLst/>
          </a:prstGeom>
        </p:spPr>
        <p:txBody>
          <a:bodyPr wrap="square">
            <a:spAutoFit/>
          </a:bodyPr>
          <a:lstStyle/>
          <a:p>
            <a:r>
              <a:rPr lang="en-IN" sz="2400" u="sng" dirty="0">
                <a:latin typeface="Times New Roman" panose="02020603050405020304" pitchFamily="18" charset="0"/>
                <a:cs typeface="Times New Roman" panose="02020603050405020304" pitchFamily="18" charset="0"/>
              </a:rPr>
              <a:t>JavaScript Multi line Comment</a:t>
            </a:r>
          </a:p>
          <a:p>
            <a:r>
              <a:rPr lang="en-IN" sz="2400" dirty="0">
                <a:latin typeface="Times New Roman" panose="02020603050405020304" pitchFamily="18" charset="0"/>
                <a:cs typeface="Times New Roman" panose="02020603050405020304" pitchFamily="18" charset="0"/>
              </a:rPr>
              <a:t>It can be used to add single as well as multi line comments. So, it is more convenient.</a:t>
            </a:r>
          </a:p>
          <a:p>
            <a:r>
              <a:rPr lang="en-IN" sz="2400" dirty="0">
                <a:latin typeface="Times New Roman" panose="02020603050405020304" pitchFamily="18" charset="0"/>
                <a:cs typeface="Times New Roman" panose="02020603050405020304" pitchFamily="18" charset="0"/>
              </a:rPr>
              <a:t>It is represented by forward slash with asterisk then asterisk with forward slash. For example:/* your code here  */  </a:t>
            </a:r>
          </a:p>
          <a:p>
            <a:r>
              <a:rPr lang="en-IN" sz="2400" dirty="0">
                <a:latin typeface="Times New Roman" panose="02020603050405020304" pitchFamily="18" charset="0"/>
                <a:cs typeface="Times New Roman" panose="02020603050405020304" pitchFamily="18" charset="0"/>
              </a:rPr>
              <a:t>&lt;html&gt;</a:t>
            </a:r>
          </a:p>
          <a:p>
            <a:r>
              <a:rPr lang="en-IN" sz="2400" dirty="0">
                <a:latin typeface="Times New Roman" panose="02020603050405020304" pitchFamily="18" charset="0"/>
                <a:cs typeface="Times New Roman" panose="02020603050405020304" pitchFamily="18" charset="0"/>
              </a:rPr>
              <a:t>&lt;body&gt;</a:t>
            </a:r>
          </a:p>
          <a:p>
            <a:r>
              <a:rPr lang="en-IN" sz="2400" b="1" dirty="0">
                <a:latin typeface="Times New Roman" panose="02020603050405020304" pitchFamily="18" charset="0"/>
                <a:cs typeface="Times New Roman" panose="02020603050405020304" pitchFamily="18" charset="0"/>
              </a:rPr>
              <a:t>&lt;script&gt;  </a:t>
            </a:r>
          </a:p>
          <a:p>
            <a:r>
              <a:rPr lang="en-IN" sz="2400" b="1" dirty="0">
                <a:latin typeface="Times New Roman" panose="02020603050405020304" pitchFamily="18" charset="0"/>
                <a:cs typeface="Times New Roman" panose="02020603050405020304" pitchFamily="18" charset="0"/>
              </a:rPr>
              <a:t>/* It is multi line comment.  </a:t>
            </a:r>
          </a:p>
          <a:p>
            <a:r>
              <a:rPr lang="en-IN" sz="2400" b="1" dirty="0">
                <a:latin typeface="Times New Roman" panose="02020603050405020304" pitchFamily="18" charset="0"/>
                <a:cs typeface="Times New Roman" panose="02020603050405020304" pitchFamily="18" charset="0"/>
              </a:rPr>
              <a:t>It will not be displayed */  </a:t>
            </a:r>
          </a:p>
          <a:p>
            <a:r>
              <a:rPr lang="en-IN" sz="2400" b="1" dirty="0" err="1">
                <a:latin typeface="Times New Roman" panose="02020603050405020304" pitchFamily="18" charset="0"/>
                <a:cs typeface="Times New Roman" panose="02020603050405020304" pitchFamily="18" charset="0"/>
              </a:rPr>
              <a:t>document.write</a:t>
            </a:r>
            <a:r>
              <a:rPr lang="en-IN" sz="2400" b="1" dirty="0">
                <a:latin typeface="Times New Roman" panose="02020603050405020304" pitchFamily="18" charset="0"/>
                <a:cs typeface="Times New Roman" panose="02020603050405020304" pitchFamily="18" charset="0"/>
              </a:rPr>
              <a:t>("example of </a:t>
            </a:r>
            <a:r>
              <a:rPr lang="en-IN" sz="2400" b="1" dirty="0" err="1">
                <a:latin typeface="Times New Roman" panose="02020603050405020304" pitchFamily="18" charset="0"/>
                <a:cs typeface="Times New Roman" panose="02020603050405020304" pitchFamily="18" charset="0"/>
              </a:rPr>
              <a:t>javascript</a:t>
            </a:r>
            <a:r>
              <a:rPr lang="en-IN" sz="2400" b="1" dirty="0">
                <a:latin typeface="Times New Roman" panose="02020603050405020304" pitchFamily="18" charset="0"/>
                <a:cs typeface="Times New Roman" panose="02020603050405020304" pitchFamily="18" charset="0"/>
              </a:rPr>
              <a:t> multiline comment");  </a:t>
            </a:r>
          </a:p>
          <a:p>
            <a:r>
              <a:rPr lang="en-IN" sz="2400" b="1" dirty="0">
                <a:latin typeface="Times New Roman" panose="02020603050405020304" pitchFamily="18" charset="0"/>
                <a:cs typeface="Times New Roman" panose="02020603050405020304" pitchFamily="18" charset="0"/>
              </a:rPr>
              <a:t>&lt;/script&gt;  </a:t>
            </a:r>
          </a:p>
          <a:p>
            <a:r>
              <a:rPr lang="en-IN" sz="2400" dirty="0">
                <a:latin typeface="Times New Roman" panose="02020603050405020304" pitchFamily="18" charset="0"/>
                <a:cs typeface="Times New Roman" panose="02020603050405020304" pitchFamily="18" charset="0"/>
              </a:rPr>
              <a:t>&lt;/body&gt;</a:t>
            </a:r>
          </a:p>
          <a:p>
            <a:r>
              <a:rPr lang="en-IN" sz="2400" dirty="0">
                <a:latin typeface="Times New Roman" panose="02020603050405020304" pitchFamily="18" charset="0"/>
                <a:cs typeface="Times New Roman" panose="02020603050405020304" pitchFamily="18" charset="0"/>
              </a:rPr>
              <a:t>&lt;/html&gt;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85" y="151179"/>
            <a:ext cx="9144000" cy="6555641"/>
          </a:xfrm>
          <a:prstGeom prst="rect">
            <a:avLst/>
          </a:prstGeom>
        </p:spPr>
        <p:txBody>
          <a:bodyPr wrap="square">
            <a:spAutoFit/>
          </a:bodyPr>
          <a:lstStyle/>
          <a:p>
            <a:pPr algn="just"/>
            <a:r>
              <a:rPr lang="en-IN" sz="2800" u="sng" dirty="0">
                <a:latin typeface="Times New Roman" panose="02020603050405020304" pitchFamily="18" charset="0"/>
                <a:cs typeface="Times New Roman" panose="02020603050405020304" pitchFamily="18" charset="0"/>
              </a:rPr>
              <a:t>JavaScript Variable</a:t>
            </a:r>
          </a:p>
          <a:p>
            <a:pPr algn="just"/>
            <a:endParaRPr lang="en-IN" sz="2800" u="sng"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A </a:t>
            </a:r>
            <a:r>
              <a:rPr lang="en-IN" sz="2800" b="1" dirty="0">
                <a:latin typeface="Times New Roman" panose="02020603050405020304" pitchFamily="18" charset="0"/>
                <a:cs typeface="Times New Roman" panose="02020603050405020304" pitchFamily="18" charset="0"/>
              </a:rPr>
              <a:t>JavaScript variable</a:t>
            </a:r>
            <a:r>
              <a:rPr lang="en-IN" sz="2800" dirty="0">
                <a:latin typeface="Times New Roman" panose="02020603050405020304" pitchFamily="18" charset="0"/>
                <a:cs typeface="Times New Roman" panose="02020603050405020304" pitchFamily="18" charset="0"/>
              </a:rPr>
              <a:t> is simply a name of storage location. </a:t>
            </a:r>
          </a:p>
          <a:p>
            <a:pPr algn="just"/>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There are two types of variables in JavaScript : </a:t>
            </a:r>
          </a:p>
          <a:p>
            <a:pPr algn="just"/>
            <a:endParaRPr lang="en-IN"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local variable and global variable.</a:t>
            </a: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There are some rules while declaring a JavaScript variable (also known as identifiers).</a:t>
            </a: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Name must start with a letter (a to z or A to Z), underscore( _ ), or dollar( $ ) sign.</a:t>
            </a: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After first letter we can use digits (0 to 9), for example value1.</a:t>
            </a: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JavaScript variables are case sensitive, for example x and X are different variables.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601533"/>
          </a:xfrm>
          <a:prstGeom prst="rect">
            <a:avLst/>
          </a:prstGeom>
        </p:spPr>
        <p:txBody>
          <a:bodyPr wrap="square">
            <a:spAutoFit/>
          </a:bodyPr>
          <a:lstStyle/>
          <a:p>
            <a:pPr algn="just"/>
            <a:r>
              <a:rPr lang="en-IN" sz="3200" u="sng" dirty="0">
                <a:latin typeface="Times New Roman" panose="02020603050405020304" pitchFamily="18" charset="0"/>
                <a:cs typeface="Times New Roman" panose="02020603050405020304" pitchFamily="18" charset="0"/>
              </a:rPr>
              <a:t>JavaScript local variable</a:t>
            </a:r>
          </a:p>
          <a:p>
            <a:pPr algn="just"/>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A JavaScript local variable is declared inside block or function. It is accessible within the function or block only. </a:t>
            </a:r>
          </a:p>
          <a:p>
            <a:pPr algn="just"/>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For example:</a:t>
            </a:r>
          </a:p>
          <a:p>
            <a:pPr algn="just"/>
            <a:endParaRPr lang="en-IN" sz="2800" b="1" dirty="0">
              <a:latin typeface="Times New Roman" panose="02020603050405020304" pitchFamily="18" charset="0"/>
              <a:cs typeface="Times New Roman" panose="02020603050405020304" pitchFamily="18" charset="0"/>
            </a:endParaRPr>
          </a:p>
          <a:p>
            <a:pPr algn="just"/>
            <a:r>
              <a:rPr lang="en-IN" sz="2800" b="1" dirty="0">
                <a:latin typeface="Times New Roman" panose="02020603050405020304" pitchFamily="18" charset="0"/>
                <a:cs typeface="Times New Roman" panose="02020603050405020304" pitchFamily="18" charset="0"/>
              </a:rPr>
              <a:t>&lt;script&gt;  </a:t>
            </a:r>
          </a:p>
          <a:p>
            <a:pPr algn="just"/>
            <a:r>
              <a:rPr lang="en-IN" sz="2800" b="1" dirty="0">
                <a:latin typeface="Times New Roman" panose="02020603050405020304" pitchFamily="18" charset="0"/>
                <a:cs typeface="Times New Roman" panose="02020603050405020304" pitchFamily="18" charset="0"/>
              </a:rPr>
              <a:t>function </a:t>
            </a:r>
            <a:r>
              <a:rPr lang="en-IN" sz="2800" b="1" dirty="0" err="1">
                <a:latin typeface="Times New Roman" panose="02020603050405020304" pitchFamily="18" charset="0"/>
                <a:cs typeface="Times New Roman" panose="02020603050405020304" pitchFamily="18" charset="0"/>
              </a:rPr>
              <a:t>abc</a:t>
            </a:r>
            <a:r>
              <a:rPr lang="en-IN" sz="2800" b="1" dirty="0">
                <a:latin typeface="Times New Roman" panose="02020603050405020304" pitchFamily="18" charset="0"/>
                <a:cs typeface="Times New Roman" panose="02020603050405020304" pitchFamily="18" charset="0"/>
              </a:rPr>
              <a:t>(){  </a:t>
            </a:r>
          </a:p>
          <a:p>
            <a:pPr algn="just"/>
            <a:r>
              <a:rPr lang="en-IN" sz="2800" b="1" dirty="0" err="1">
                <a:latin typeface="Times New Roman" panose="02020603050405020304" pitchFamily="18" charset="0"/>
                <a:cs typeface="Times New Roman" panose="02020603050405020304" pitchFamily="18" charset="0"/>
              </a:rPr>
              <a:t>var</a:t>
            </a:r>
            <a:r>
              <a:rPr lang="en-IN" sz="2800" b="1" dirty="0">
                <a:latin typeface="Times New Roman" panose="02020603050405020304" pitchFamily="18" charset="0"/>
                <a:cs typeface="Times New Roman" panose="02020603050405020304" pitchFamily="18" charset="0"/>
              </a:rPr>
              <a:t> x=10;//local variable  </a:t>
            </a:r>
          </a:p>
          <a:p>
            <a:pPr algn="just"/>
            <a:r>
              <a:rPr lang="en-IN" sz="2800" b="1" dirty="0">
                <a:latin typeface="Times New Roman" panose="02020603050405020304" pitchFamily="18" charset="0"/>
                <a:cs typeface="Times New Roman" panose="02020603050405020304" pitchFamily="18" charset="0"/>
              </a:rPr>
              <a:t>}  </a:t>
            </a:r>
          </a:p>
          <a:p>
            <a:pPr algn="just"/>
            <a:r>
              <a:rPr lang="en-IN" sz="2800" b="1" dirty="0">
                <a:latin typeface="Times New Roman" panose="02020603050405020304" pitchFamily="18" charset="0"/>
                <a:cs typeface="Times New Roman" panose="02020603050405020304" pitchFamily="18" charset="0"/>
              </a:rPr>
              <a:t>&lt;/script&gt;</a:t>
            </a:r>
            <a:r>
              <a:rPr lang="en-IN" sz="2800" dirty="0">
                <a:latin typeface="Times New Roman" panose="02020603050405020304" pitchFamily="18" charset="0"/>
                <a:cs typeface="Times New Roman" panose="02020603050405020304" pitchFamily="18" charset="0"/>
              </a:rPr>
              <a:t> </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5360"/>
            <a:ext cx="9144000" cy="6832640"/>
          </a:xfrm>
          <a:prstGeom prst="rect">
            <a:avLst/>
          </a:prstGeom>
        </p:spPr>
        <p:txBody>
          <a:bodyPr wrap="square">
            <a:spAutoFit/>
          </a:bodyPr>
          <a:lstStyle/>
          <a:p>
            <a:pPr algn="just"/>
            <a:r>
              <a:rPr lang="en-IN" sz="3600" u="sng" dirty="0">
                <a:latin typeface="Times New Roman" panose="02020603050405020304" pitchFamily="18" charset="0"/>
                <a:cs typeface="Times New Roman" panose="02020603050405020304" pitchFamily="18" charset="0"/>
              </a:rPr>
              <a:t>JavaScript global variable</a:t>
            </a:r>
          </a:p>
          <a:p>
            <a:pPr algn="just"/>
            <a:r>
              <a:rPr lang="en-IN" sz="2400" dirty="0">
                <a:latin typeface="Times New Roman" panose="02020603050405020304" pitchFamily="18" charset="0"/>
                <a:cs typeface="Times New Roman" panose="02020603050405020304" pitchFamily="18" charset="0"/>
              </a:rPr>
              <a:t>A </a:t>
            </a:r>
            <a:r>
              <a:rPr lang="en-IN" sz="2400" b="1" dirty="0">
                <a:latin typeface="Times New Roman" panose="02020603050405020304" pitchFamily="18" charset="0"/>
                <a:cs typeface="Times New Roman" panose="02020603050405020304" pitchFamily="18" charset="0"/>
              </a:rPr>
              <a:t>JavaScript global variable</a:t>
            </a:r>
            <a:r>
              <a:rPr lang="en-IN" sz="2400" dirty="0">
                <a:latin typeface="Times New Roman" panose="02020603050405020304" pitchFamily="18" charset="0"/>
                <a:cs typeface="Times New Roman" panose="02020603050405020304" pitchFamily="18" charset="0"/>
              </a:rPr>
              <a:t> is accessible from any function. A variable i.e. declared outside the function or declared with window object is known as global variable. For example:</a:t>
            </a:r>
          </a:p>
          <a:p>
            <a:pPr algn="just"/>
            <a:r>
              <a:rPr lang="en-IN" sz="2200" dirty="0">
                <a:latin typeface="Times New Roman" panose="02020603050405020304" pitchFamily="18" charset="0"/>
                <a:cs typeface="Times New Roman" panose="02020603050405020304" pitchFamily="18" charset="0"/>
              </a:rPr>
              <a:t>&lt;html&gt;</a:t>
            </a:r>
          </a:p>
          <a:p>
            <a:pPr algn="just"/>
            <a:r>
              <a:rPr lang="en-IN" sz="2200" dirty="0">
                <a:latin typeface="Times New Roman" panose="02020603050405020304" pitchFamily="18" charset="0"/>
                <a:cs typeface="Times New Roman" panose="02020603050405020304" pitchFamily="18" charset="0"/>
              </a:rPr>
              <a:t>&lt;body&gt;</a:t>
            </a:r>
          </a:p>
          <a:p>
            <a:pPr algn="just"/>
            <a:r>
              <a:rPr lang="en-IN" sz="2200" b="1" dirty="0">
                <a:latin typeface="Times New Roman" panose="02020603050405020304" pitchFamily="18" charset="0"/>
                <a:cs typeface="Times New Roman" panose="02020603050405020304" pitchFamily="18" charset="0"/>
              </a:rPr>
              <a:t>&lt;script&gt;  </a:t>
            </a:r>
          </a:p>
          <a:p>
            <a:pPr algn="just"/>
            <a:r>
              <a:rPr lang="en-IN" sz="2200" b="1" dirty="0" err="1">
                <a:latin typeface="Times New Roman" panose="02020603050405020304" pitchFamily="18" charset="0"/>
                <a:cs typeface="Times New Roman" panose="02020603050405020304" pitchFamily="18" charset="0"/>
              </a:rPr>
              <a:t>var</a:t>
            </a:r>
            <a:r>
              <a:rPr lang="en-IN" sz="2200" b="1" dirty="0">
                <a:latin typeface="Times New Roman" panose="02020603050405020304" pitchFamily="18" charset="0"/>
                <a:cs typeface="Times New Roman" panose="02020603050405020304" pitchFamily="18" charset="0"/>
              </a:rPr>
              <a:t> data=200;//global variable  </a:t>
            </a:r>
          </a:p>
          <a:p>
            <a:pPr algn="just"/>
            <a:r>
              <a:rPr lang="en-IN" sz="2200" b="1" dirty="0">
                <a:latin typeface="Times New Roman" panose="02020603050405020304" pitchFamily="18" charset="0"/>
                <a:cs typeface="Times New Roman" panose="02020603050405020304" pitchFamily="18" charset="0"/>
              </a:rPr>
              <a:t>function a(){  </a:t>
            </a:r>
          </a:p>
          <a:p>
            <a:pPr algn="just"/>
            <a:r>
              <a:rPr lang="en-IN" sz="2200" b="1" dirty="0" err="1">
                <a:latin typeface="Times New Roman" panose="02020603050405020304" pitchFamily="18" charset="0"/>
                <a:cs typeface="Times New Roman" panose="02020603050405020304" pitchFamily="18" charset="0"/>
              </a:rPr>
              <a:t>document.writeln</a:t>
            </a:r>
            <a:r>
              <a:rPr lang="en-IN" sz="2200" b="1" dirty="0">
                <a:latin typeface="Times New Roman" panose="02020603050405020304" pitchFamily="18" charset="0"/>
                <a:cs typeface="Times New Roman" panose="02020603050405020304" pitchFamily="18" charset="0"/>
              </a:rPr>
              <a:t>(data);  </a:t>
            </a:r>
          </a:p>
          <a:p>
            <a:pPr algn="just"/>
            <a:r>
              <a:rPr lang="en-IN" sz="2200" b="1" dirty="0">
                <a:latin typeface="Times New Roman" panose="02020603050405020304" pitchFamily="18" charset="0"/>
                <a:cs typeface="Times New Roman" panose="02020603050405020304" pitchFamily="18" charset="0"/>
              </a:rPr>
              <a:t>}  </a:t>
            </a:r>
          </a:p>
          <a:p>
            <a:pPr algn="just"/>
            <a:r>
              <a:rPr lang="en-IN" sz="2200" b="1" dirty="0">
                <a:latin typeface="Times New Roman" panose="02020603050405020304" pitchFamily="18" charset="0"/>
                <a:cs typeface="Times New Roman" panose="02020603050405020304" pitchFamily="18" charset="0"/>
              </a:rPr>
              <a:t>function b(){  </a:t>
            </a:r>
          </a:p>
          <a:p>
            <a:pPr algn="just"/>
            <a:r>
              <a:rPr lang="en-IN" sz="2200" b="1" dirty="0" err="1">
                <a:latin typeface="Times New Roman" panose="02020603050405020304" pitchFamily="18" charset="0"/>
                <a:cs typeface="Times New Roman" panose="02020603050405020304" pitchFamily="18" charset="0"/>
              </a:rPr>
              <a:t>document.writeln</a:t>
            </a:r>
            <a:r>
              <a:rPr lang="en-IN" sz="2200" b="1" dirty="0">
                <a:latin typeface="Times New Roman" panose="02020603050405020304" pitchFamily="18" charset="0"/>
                <a:cs typeface="Times New Roman" panose="02020603050405020304" pitchFamily="18" charset="0"/>
              </a:rPr>
              <a:t>(data);  </a:t>
            </a:r>
          </a:p>
          <a:p>
            <a:pPr algn="just"/>
            <a:r>
              <a:rPr lang="en-IN" sz="2200" b="1" dirty="0">
                <a:latin typeface="Times New Roman" panose="02020603050405020304" pitchFamily="18" charset="0"/>
                <a:cs typeface="Times New Roman" panose="02020603050405020304" pitchFamily="18" charset="0"/>
              </a:rPr>
              <a:t>}  </a:t>
            </a:r>
          </a:p>
          <a:p>
            <a:pPr algn="just"/>
            <a:r>
              <a:rPr lang="en-IN" sz="2200" b="1" dirty="0">
                <a:latin typeface="Times New Roman" panose="02020603050405020304" pitchFamily="18" charset="0"/>
                <a:cs typeface="Times New Roman" panose="02020603050405020304" pitchFamily="18" charset="0"/>
              </a:rPr>
              <a:t>a();//calling JavaScript function</a:t>
            </a:r>
          </a:p>
          <a:p>
            <a:pPr algn="just"/>
            <a:r>
              <a:rPr lang="en-IN" sz="2200" b="1" dirty="0">
                <a:latin typeface="Times New Roman" panose="02020603050405020304" pitchFamily="18" charset="0"/>
                <a:cs typeface="Times New Roman" panose="02020603050405020304" pitchFamily="18" charset="0"/>
              </a:rPr>
              <a:t>b();</a:t>
            </a:r>
          </a:p>
          <a:p>
            <a:pPr algn="just"/>
            <a:r>
              <a:rPr lang="en-IN" sz="2200" b="1" dirty="0">
                <a:latin typeface="Times New Roman" panose="02020603050405020304" pitchFamily="18" charset="0"/>
                <a:cs typeface="Times New Roman" panose="02020603050405020304" pitchFamily="18" charset="0"/>
              </a:rPr>
              <a:t>  &lt;/script&gt;  </a:t>
            </a:r>
          </a:p>
          <a:p>
            <a:pPr algn="just"/>
            <a:r>
              <a:rPr lang="en-IN" sz="2200" dirty="0">
                <a:latin typeface="Times New Roman" panose="02020603050405020304" pitchFamily="18" charset="0"/>
                <a:cs typeface="Times New Roman" panose="02020603050405020304" pitchFamily="18" charset="0"/>
              </a:rPr>
              <a:t>&lt;/body&gt;</a:t>
            </a:r>
          </a:p>
          <a:p>
            <a:pPr algn="just"/>
            <a:r>
              <a:rPr lang="en-IN" sz="2200" dirty="0">
                <a:latin typeface="Times New Roman" panose="02020603050405020304" pitchFamily="18" charset="0"/>
                <a:cs typeface="Times New Roman" panose="02020603050405020304" pitchFamily="18" charset="0"/>
              </a:rPr>
              <a:t>&lt;/html&gt;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924973"/>
          </a:xfrm>
          <a:prstGeom prst="rect">
            <a:avLst/>
          </a:prstGeom>
        </p:spPr>
        <p:txBody>
          <a:bodyPr wrap="square">
            <a:spAutoFit/>
          </a:bodyPr>
          <a:lstStyle/>
          <a:p>
            <a:pPr algn="just"/>
            <a:r>
              <a:rPr lang="en-IN" sz="3200" u="sng" dirty="0">
                <a:latin typeface="Times New Roman" panose="02020603050405020304" pitchFamily="18" charset="0"/>
                <a:cs typeface="Times New Roman" panose="02020603050405020304" pitchFamily="18" charset="0"/>
              </a:rPr>
              <a:t>Declaring JavaScript global variable within function</a:t>
            </a:r>
          </a:p>
          <a:p>
            <a:pPr algn="just"/>
            <a:endParaRPr lang="en-IN" sz="3200" u="sng"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To declare JavaScript global variables inside function, you need to use </a:t>
            </a:r>
            <a:r>
              <a:rPr lang="en-IN" sz="2000" b="1" dirty="0">
                <a:latin typeface="Times New Roman" panose="02020603050405020304" pitchFamily="18" charset="0"/>
                <a:cs typeface="Times New Roman" panose="02020603050405020304" pitchFamily="18" charset="0"/>
              </a:rPr>
              <a:t>window object</a:t>
            </a:r>
            <a:r>
              <a:rPr lang="en-IN" sz="2000" dirty="0">
                <a:latin typeface="Times New Roman" panose="02020603050405020304" pitchFamily="18" charset="0"/>
                <a:cs typeface="Times New Roman" panose="02020603050405020304" pitchFamily="18" charset="0"/>
              </a:rPr>
              <a:t>. For example:</a:t>
            </a:r>
          </a:p>
          <a:p>
            <a:pPr algn="just"/>
            <a:r>
              <a:rPr lang="en-IN" sz="2000" dirty="0" err="1">
                <a:latin typeface="Times New Roman" panose="02020603050405020304" pitchFamily="18" charset="0"/>
                <a:cs typeface="Times New Roman" panose="02020603050405020304" pitchFamily="18" charset="0"/>
              </a:rPr>
              <a:t>window.value</a:t>
            </a:r>
            <a:r>
              <a:rPr lang="en-IN" sz="2000" dirty="0">
                <a:latin typeface="Times New Roman" panose="02020603050405020304" pitchFamily="18" charset="0"/>
                <a:cs typeface="Times New Roman" panose="02020603050405020304" pitchFamily="18" charset="0"/>
              </a:rPr>
              <a:t>=90;  </a:t>
            </a:r>
          </a:p>
          <a:p>
            <a:pPr algn="just"/>
            <a:r>
              <a:rPr lang="en-IN" sz="2000" dirty="0">
                <a:latin typeface="Times New Roman" panose="02020603050405020304" pitchFamily="18" charset="0"/>
                <a:cs typeface="Times New Roman" panose="02020603050405020304" pitchFamily="18" charset="0"/>
              </a:rPr>
              <a:t>Now it can be declared inside any function and can be accessed from any function. For example:</a:t>
            </a:r>
          </a:p>
          <a:p>
            <a:pPr algn="just"/>
            <a:r>
              <a:rPr lang="en-IN" sz="2000" dirty="0">
                <a:latin typeface="Times New Roman" panose="02020603050405020304" pitchFamily="18" charset="0"/>
                <a:cs typeface="Times New Roman" panose="02020603050405020304" pitchFamily="18" charset="0"/>
              </a:rPr>
              <a:t>&lt;html&gt;</a:t>
            </a:r>
          </a:p>
          <a:p>
            <a:pPr algn="just"/>
            <a:r>
              <a:rPr lang="en-IN" sz="2000" dirty="0">
                <a:latin typeface="Times New Roman" panose="02020603050405020304" pitchFamily="18" charset="0"/>
                <a:cs typeface="Times New Roman" panose="02020603050405020304" pitchFamily="18" charset="0"/>
              </a:rPr>
              <a:t>&lt;body&gt;</a:t>
            </a:r>
          </a:p>
          <a:p>
            <a:pPr algn="just"/>
            <a:r>
              <a:rPr lang="en-IN" sz="2000" b="1" dirty="0">
                <a:latin typeface="Times New Roman" panose="02020603050405020304" pitchFamily="18" charset="0"/>
                <a:cs typeface="Times New Roman" panose="02020603050405020304" pitchFamily="18" charset="0"/>
              </a:rPr>
              <a:t>&lt;script&gt;</a:t>
            </a:r>
          </a:p>
          <a:p>
            <a:pPr algn="just"/>
            <a:r>
              <a:rPr lang="en-IN" sz="2000" b="1" dirty="0">
                <a:latin typeface="Times New Roman" panose="02020603050405020304" pitchFamily="18" charset="0"/>
                <a:cs typeface="Times New Roman" panose="02020603050405020304" pitchFamily="18" charset="0"/>
              </a:rPr>
              <a:t>function m(){  </a:t>
            </a:r>
          </a:p>
          <a:p>
            <a:pPr algn="just"/>
            <a:r>
              <a:rPr lang="en-IN" sz="2000" b="1" dirty="0" err="1">
                <a:latin typeface="Times New Roman" panose="02020603050405020304" pitchFamily="18" charset="0"/>
                <a:cs typeface="Times New Roman" panose="02020603050405020304" pitchFamily="18" charset="0"/>
              </a:rPr>
              <a:t>window.value</a:t>
            </a:r>
            <a:r>
              <a:rPr lang="en-IN" sz="2000" b="1" dirty="0">
                <a:latin typeface="Times New Roman" panose="02020603050405020304" pitchFamily="18" charset="0"/>
                <a:cs typeface="Times New Roman" panose="02020603050405020304" pitchFamily="18" charset="0"/>
              </a:rPr>
              <a:t>=100;//declaring global variable by window object  </a:t>
            </a:r>
          </a:p>
          <a:p>
            <a:pPr algn="just"/>
            <a:r>
              <a:rPr lang="en-IN" sz="2000" b="1" dirty="0">
                <a:latin typeface="Times New Roman" panose="02020603050405020304" pitchFamily="18" charset="0"/>
                <a:cs typeface="Times New Roman" panose="02020603050405020304" pitchFamily="18" charset="0"/>
              </a:rPr>
              <a:t>}  </a:t>
            </a:r>
          </a:p>
          <a:p>
            <a:pPr algn="just"/>
            <a:r>
              <a:rPr lang="en-IN" sz="2000" b="1" dirty="0">
                <a:latin typeface="Times New Roman" panose="02020603050405020304" pitchFamily="18" charset="0"/>
                <a:cs typeface="Times New Roman" panose="02020603050405020304" pitchFamily="18" charset="0"/>
              </a:rPr>
              <a:t>function n(){  </a:t>
            </a:r>
          </a:p>
          <a:p>
            <a:pPr algn="just"/>
            <a:r>
              <a:rPr lang="en-IN" sz="2000" b="1" dirty="0">
                <a:latin typeface="Times New Roman" panose="02020603050405020304" pitchFamily="18" charset="0"/>
                <a:cs typeface="Times New Roman" panose="02020603050405020304" pitchFamily="18" charset="0"/>
              </a:rPr>
              <a:t>alert(</a:t>
            </a:r>
            <a:r>
              <a:rPr lang="en-IN" sz="2000" b="1" dirty="0" err="1">
                <a:latin typeface="Times New Roman" panose="02020603050405020304" pitchFamily="18" charset="0"/>
                <a:cs typeface="Times New Roman" panose="02020603050405020304" pitchFamily="18" charset="0"/>
              </a:rPr>
              <a:t>window.value</a:t>
            </a:r>
            <a:r>
              <a:rPr lang="en-IN" sz="2000" b="1" dirty="0">
                <a:latin typeface="Times New Roman" panose="02020603050405020304" pitchFamily="18" charset="0"/>
                <a:cs typeface="Times New Roman" panose="02020603050405020304" pitchFamily="18" charset="0"/>
              </a:rPr>
              <a:t>);//accessing global variable from other function  </a:t>
            </a:r>
          </a:p>
          <a:p>
            <a:pPr algn="just"/>
            <a:r>
              <a:rPr lang="en-IN" sz="2000" b="1" dirty="0">
                <a:latin typeface="Times New Roman" panose="02020603050405020304" pitchFamily="18" charset="0"/>
                <a:cs typeface="Times New Roman" panose="02020603050405020304" pitchFamily="18" charset="0"/>
              </a:rPr>
              <a:t>}  </a:t>
            </a:r>
          </a:p>
          <a:p>
            <a:pPr algn="just"/>
            <a:r>
              <a:rPr lang="en-IN" sz="2000" b="1" dirty="0">
                <a:latin typeface="Times New Roman" panose="02020603050405020304" pitchFamily="18" charset="0"/>
                <a:cs typeface="Times New Roman" panose="02020603050405020304" pitchFamily="18" charset="0"/>
              </a:rPr>
              <a:t>m();</a:t>
            </a:r>
          </a:p>
          <a:p>
            <a:pPr algn="just"/>
            <a:r>
              <a:rPr lang="en-IN" sz="2000" b="1" dirty="0">
                <a:latin typeface="Times New Roman" panose="02020603050405020304" pitchFamily="18" charset="0"/>
                <a:cs typeface="Times New Roman" panose="02020603050405020304" pitchFamily="18" charset="0"/>
              </a:rPr>
              <a:t>n();</a:t>
            </a:r>
          </a:p>
          <a:p>
            <a:pPr algn="just"/>
            <a:r>
              <a:rPr lang="en-IN" sz="2000" b="1" dirty="0">
                <a:latin typeface="Times New Roman" panose="02020603050405020304" pitchFamily="18" charset="0"/>
                <a:cs typeface="Times New Roman" panose="02020603050405020304" pitchFamily="18" charset="0"/>
              </a:rPr>
              <a:t>&lt;/script&gt;</a:t>
            </a:r>
          </a:p>
          <a:p>
            <a:pPr algn="just"/>
            <a:r>
              <a:rPr lang="en-IN" sz="2000" dirty="0">
                <a:latin typeface="Times New Roman" panose="02020603050405020304" pitchFamily="18" charset="0"/>
                <a:cs typeface="Times New Roman" panose="02020603050405020304" pitchFamily="18" charset="0"/>
              </a:rPr>
              <a:t>&lt;/body&gt;</a:t>
            </a:r>
          </a:p>
          <a:p>
            <a:pPr algn="just"/>
            <a:r>
              <a:rPr lang="en-IN" sz="2000" dirty="0">
                <a:latin typeface="Times New Roman" panose="02020603050405020304" pitchFamily="18" charset="0"/>
                <a:cs typeface="Times New Roman" panose="02020603050405020304" pitchFamily="18" charset="0"/>
              </a:rPr>
              <a:t>&lt;/html&gt;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278642"/>
          </a:xfrm>
          <a:prstGeom prst="rect">
            <a:avLst/>
          </a:prstGeom>
        </p:spPr>
        <p:txBody>
          <a:bodyPr wrap="square">
            <a:spAutoFit/>
          </a:bodyPr>
          <a:lstStyle/>
          <a:p>
            <a:r>
              <a:rPr lang="en-IN" sz="3600" b="1" u="sng" dirty="0" err="1">
                <a:latin typeface="Times New Roman" panose="02020603050405020304" pitchFamily="18" charset="0"/>
                <a:cs typeface="Times New Roman" panose="02020603050405020304" pitchFamily="18" charset="0"/>
              </a:rPr>
              <a:t>Javascript</a:t>
            </a:r>
            <a:r>
              <a:rPr lang="en-IN" sz="3600" b="1" u="sng" dirty="0">
                <a:latin typeface="Times New Roman" panose="02020603050405020304" pitchFamily="18" charset="0"/>
                <a:cs typeface="Times New Roman" panose="02020603050405020304" pitchFamily="18" charset="0"/>
              </a:rPr>
              <a:t> Data Types</a:t>
            </a:r>
          </a:p>
          <a:p>
            <a:endParaRPr lang="en-IN" sz="3600" b="1" u="sng"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JavaScript provides different </a:t>
            </a:r>
            <a:r>
              <a:rPr lang="en-IN" sz="2400" b="1" dirty="0">
                <a:latin typeface="Times New Roman" panose="02020603050405020304" pitchFamily="18" charset="0"/>
                <a:cs typeface="Times New Roman" panose="02020603050405020304" pitchFamily="18" charset="0"/>
              </a:rPr>
              <a:t>data types</a:t>
            </a:r>
            <a:r>
              <a:rPr lang="en-IN" sz="2400" dirty="0">
                <a:latin typeface="Times New Roman" panose="02020603050405020304" pitchFamily="18" charset="0"/>
                <a:cs typeface="Times New Roman" panose="02020603050405020304" pitchFamily="18" charset="0"/>
              </a:rPr>
              <a:t> to hold different types of values. </a:t>
            </a:r>
          </a:p>
          <a:p>
            <a:r>
              <a:rPr lang="en-IN" sz="2400" dirty="0">
                <a:latin typeface="Times New Roman" panose="02020603050405020304" pitchFamily="18" charset="0"/>
                <a:cs typeface="Times New Roman" panose="02020603050405020304" pitchFamily="18" charset="0"/>
              </a:rPr>
              <a:t>There are two types of data types in JavaScript.</a:t>
            </a:r>
          </a:p>
          <a:p>
            <a:endParaRPr lang="en-IN" sz="2400" dirty="0">
              <a:latin typeface="Times New Roman" panose="02020603050405020304" pitchFamily="18" charset="0"/>
              <a:cs typeface="Times New Roman" panose="02020603050405020304" pitchFamily="18" charset="0"/>
            </a:endParaRPr>
          </a:p>
          <a:p>
            <a:pPr lvl="1">
              <a:buFont typeface="Arial" pitchFamily="34" charset="0"/>
              <a:buChar char="•"/>
            </a:pPr>
            <a:r>
              <a:rPr lang="en-IN" sz="2400" dirty="0">
                <a:latin typeface="Times New Roman" panose="02020603050405020304" pitchFamily="18" charset="0"/>
                <a:cs typeface="Times New Roman" panose="02020603050405020304" pitchFamily="18" charset="0"/>
              </a:rPr>
              <a:t>Primitive data type</a:t>
            </a:r>
          </a:p>
          <a:p>
            <a:pPr lvl="1">
              <a:buFont typeface="Arial" pitchFamily="34" charset="0"/>
              <a:buChar char="•"/>
            </a:pPr>
            <a:r>
              <a:rPr lang="en-IN" sz="2400" dirty="0">
                <a:latin typeface="Times New Roman" panose="02020603050405020304" pitchFamily="18" charset="0"/>
                <a:cs typeface="Times New Roman" panose="02020603050405020304" pitchFamily="18" charset="0"/>
              </a:rPr>
              <a:t>Non-primitive (reference) data type</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JavaScript is a </a:t>
            </a:r>
            <a:r>
              <a:rPr lang="en-IN" sz="2400" b="1" dirty="0">
                <a:latin typeface="Times New Roman" panose="02020603050405020304" pitchFamily="18" charset="0"/>
                <a:cs typeface="Times New Roman" panose="02020603050405020304" pitchFamily="18" charset="0"/>
              </a:rPr>
              <a:t>dynamic type language</a:t>
            </a:r>
            <a:r>
              <a:rPr lang="en-IN" sz="2400" dirty="0">
                <a:latin typeface="Times New Roman" panose="02020603050405020304" pitchFamily="18" charset="0"/>
                <a:cs typeface="Times New Roman" panose="02020603050405020304" pitchFamily="18" charset="0"/>
              </a:rPr>
              <a:t>, means no need to specify type of the variable because it is dynamically used by JavaScript engine. </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nb-NO" sz="2400" dirty="0">
                <a:latin typeface="Times New Roman" panose="02020603050405020304" pitchFamily="18" charset="0"/>
                <a:cs typeface="Times New Roman" panose="02020603050405020304" pitchFamily="18" charset="0"/>
              </a:rPr>
              <a:t>var a=40;//holding number  </a:t>
            </a:r>
          </a:p>
          <a:p>
            <a:r>
              <a:rPr lang="nb-NO" sz="2400" dirty="0">
                <a:latin typeface="Times New Roman" panose="02020603050405020304" pitchFamily="18" charset="0"/>
                <a:cs typeface="Times New Roman" panose="02020603050405020304" pitchFamily="18" charset="0"/>
              </a:rPr>
              <a:t>var b="Rahul";//holding string  </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476673"/>
            <a:ext cx="8964488" cy="4401205"/>
          </a:xfrm>
          <a:prstGeom prst="rect">
            <a:avLst/>
          </a:prstGeom>
        </p:spPr>
        <p:txBody>
          <a:bodyPr wrap="square">
            <a:spAutoFit/>
          </a:bodyPr>
          <a:lstStyle/>
          <a:p>
            <a:pPr algn="just"/>
            <a:r>
              <a:rPr lang="en-IN" sz="3200" b="1" u="sng" dirty="0">
                <a:latin typeface="Times New Roman" panose="02020603050405020304" pitchFamily="18" charset="0"/>
                <a:cs typeface="Times New Roman" panose="02020603050405020304" pitchFamily="18" charset="0"/>
              </a:rPr>
              <a:t>JavaScript primitive data types</a:t>
            </a:r>
          </a:p>
          <a:p>
            <a:pPr algn="just"/>
            <a:endParaRPr lang="en-IN" sz="3200" b="1" u="sng"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There are five types of primitive data types in JavaScript. They are as follows:</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Data Type         Description     </a:t>
            </a:r>
          </a:p>
          <a:p>
            <a:pPr algn="just"/>
            <a:r>
              <a:rPr lang="en-IN" sz="2400" dirty="0">
                <a:latin typeface="Times New Roman" panose="02020603050405020304" pitchFamily="18" charset="0"/>
                <a:cs typeface="Times New Roman" panose="02020603050405020304" pitchFamily="18" charset="0"/>
              </a:rPr>
              <a:t>String               represents sequence of characters e.g. "hello“</a:t>
            </a:r>
          </a:p>
          <a:p>
            <a:pPr algn="just"/>
            <a:r>
              <a:rPr lang="en-IN" sz="2400" dirty="0">
                <a:latin typeface="Times New Roman" panose="02020603050405020304" pitchFamily="18" charset="0"/>
                <a:cs typeface="Times New Roman" panose="02020603050405020304" pitchFamily="18" charset="0"/>
              </a:rPr>
              <a:t>Number            represents numeric values e.g. 100</a:t>
            </a:r>
          </a:p>
          <a:p>
            <a:pPr algn="just"/>
            <a:r>
              <a:rPr lang="en-IN" sz="2400" dirty="0">
                <a:latin typeface="Times New Roman" panose="02020603050405020304" pitchFamily="18" charset="0"/>
                <a:cs typeface="Times New Roman" panose="02020603050405020304" pitchFamily="18" charset="0"/>
              </a:rPr>
              <a:t>Boolean            represents </a:t>
            </a:r>
            <a:r>
              <a:rPr lang="en-IN" sz="2400" dirty="0" err="1">
                <a:latin typeface="Times New Roman" panose="02020603050405020304" pitchFamily="18" charset="0"/>
                <a:cs typeface="Times New Roman" panose="02020603050405020304" pitchFamily="18" charset="0"/>
              </a:rPr>
              <a:t>boolean</a:t>
            </a:r>
            <a:r>
              <a:rPr lang="en-IN" sz="2400" dirty="0">
                <a:latin typeface="Times New Roman" panose="02020603050405020304" pitchFamily="18" charset="0"/>
                <a:cs typeface="Times New Roman" panose="02020603050405020304" pitchFamily="18" charset="0"/>
              </a:rPr>
              <a:t> value either false or true</a:t>
            </a:r>
          </a:p>
          <a:p>
            <a:pPr algn="just"/>
            <a:r>
              <a:rPr lang="en-IN" sz="2400" dirty="0">
                <a:latin typeface="Times New Roman" panose="02020603050405020304" pitchFamily="18" charset="0"/>
                <a:cs typeface="Times New Roman" panose="02020603050405020304" pitchFamily="18" charset="0"/>
              </a:rPr>
              <a:t>Undefined        represents undefined value</a:t>
            </a:r>
          </a:p>
          <a:p>
            <a:pPr algn="just"/>
            <a:r>
              <a:rPr lang="en-IN" sz="2400" dirty="0">
                <a:latin typeface="Times New Roman" panose="02020603050405020304" pitchFamily="18" charset="0"/>
                <a:cs typeface="Times New Roman" panose="02020603050405020304" pitchFamily="18" charset="0"/>
              </a:rPr>
              <a:t>Null                  represents null i.e. no value at all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04664"/>
            <a:ext cx="9144000" cy="7355860"/>
          </a:xfrm>
          <a:prstGeom prst="rect">
            <a:avLst/>
          </a:prstGeom>
        </p:spPr>
        <p:txBody>
          <a:bodyPr wrap="square">
            <a:spAutoFit/>
          </a:bodyPr>
          <a:lstStyle/>
          <a:p>
            <a:pPr algn="just"/>
            <a:r>
              <a:rPr lang="en-IN" sz="3600" b="1" u="sng" dirty="0">
                <a:latin typeface="Times New Roman" panose="02020603050405020304" pitchFamily="18" charset="0"/>
                <a:cs typeface="Times New Roman" panose="02020603050405020304" pitchFamily="18" charset="0"/>
              </a:rPr>
              <a:t>JavaScript non-primitive data types</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 non-primitive data types are as follows:</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Data Type                          Description</a:t>
            </a:r>
          </a:p>
          <a:p>
            <a:pPr algn="just"/>
            <a:r>
              <a:rPr lang="en-IN" dirty="0">
                <a:latin typeface="Times New Roman" panose="02020603050405020304" pitchFamily="18" charset="0"/>
                <a:cs typeface="Times New Roman" panose="02020603050405020304" pitchFamily="18" charset="0"/>
              </a:rPr>
              <a:t>Object                                represents instance through which we can access members</a:t>
            </a:r>
          </a:p>
          <a:p>
            <a:pPr algn="just"/>
            <a:r>
              <a:rPr lang="en-IN" dirty="0">
                <a:latin typeface="Times New Roman" panose="02020603050405020304" pitchFamily="18" charset="0"/>
                <a:cs typeface="Times New Roman" panose="02020603050405020304" pitchFamily="18" charset="0"/>
              </a:rPr>
              <a:t>Array                                   represents group of similar values</a:t>
            </a:r>
          </a:p>
          <a:p>
            <a:pPr algn="just"/>
            <a:r>
              <a:rPr lang="en-IN" dirty="0" err="1">
                <a:latin typeface="Times New Roman" panose="02020603050405020304" pitchFamily="18" charset="0"/>
                <a:cs typeface="Times New Roman" panose="02020603050405020304" pitchFamily="18" charset="0"/>
              </a:rPr>
              <a:t>RegExp</a:t>
            </a:r>
            <a:r>
              <a:rPr lang="en-IN" dirty="0">
                <a:latin typeface="Times New Roman" panose="02020603050405020304" pitchFamily="18" charset="0"/>
                <a:cs typeface="Times New Roman" panose="02020603050405020304" pitchFamily="18" charset="0"/>
              </a:rPr>
              <a:t>                                represents regular expression</a:t>
            </a:r>
          </a:p>
          <a:p>
            <a:pPr algn="just"/>
            <a:endParaRPr lang="en-IN" dirty="0">
              <a:latin typeface="Times New Roman" panose="02020603050405020304" pitchFamily="18" charset="0"/>
              <a:cs typeface="Times New Roman" panose="02020603050405020304" pitchFamily="18" charset="0"/>
            </a:endParaRPr>
          </a:p>
          <a:p>
            <a:pPr algn="just"/>
            <a:r>
              <a:rPr lang="en-IN" sz="4000" b="1" u="sng" dirty="0">
                <a:latin typeface="Times New Roman" panose="02020603050405020304" pitchFamily="18" charset="0"/>
                <a:cs typeface="Times New Roman" panose="02020603050405020304" pitchFamily="18" charset="0"/>
              </a:rPr>
              <a:t>JavaScript Operators</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JavaScript operators are symbols that are used to perform operations on operands. For example:</a:t>
            </a:r>
          </a:p>
          <a:p>
            <a:pPr algn="just"/>
            <a:r>
              <a:rPr lang="en-IN" dirty="0" err="1">
                <a:latin typeface="Times New Roman" panose="02020603050405020304" pitchFamily="18" charset="0"/>
                <a:cs typeface="Times New Roman" panose="02020603050405020304" pitchFamily="18" charset="0"/>
              </a:rPr>
              <a:t>var</a:t>
            </a:r>
            <a:r>
              <a:rPr lang="en-IN" dirty="0">
                <a:latin typeface="Times New Roman" panose="02020603050405020304" pitchFamily="18" charset="0"/>
                <a:cs typeface="Times New Roman" panose="02020603050405020304" pitchFamily="18" charset="0"/>
              </a:rPr>
              <a:t> sum=10+20;</a:t>
            </a:r>
          </a:p>
          <a:p>
            <a:pPr algn="just"/>
            <a:r>
              <a:rPr lang="en-IN" dirty="0">
                <a:latin typeface="Times New Roman" panose="02020603050405020304" pitchFamily="18" charset="0"/>
                <a:cs typeface="Times New Roman" panose="02020603050405020304" pitchFamily="18" charset="0"/>
              </a:rPr>
              <a:t>Here, + is the arithmetic operator and = is the assignment operator.</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There are following types of operators in JavaScript.</a:t>
            </a:r>
          </a:p>
          <a:p>
            <a:pPr algn="just">
              <a:buFont typeface="Arial" pitchFamily="34" charset="0"/>
              <a:buChar char="•"/>
            </a:pPr>
            <a:r>
              <a:rPr lang="en-IN" dirty="0">
                <a:latin typeface="Times New Roman" panose="02020603050405020304" pitchFamily="18" charset="0"/>
                <a:cs typeface="Times New Roman" panose="02020603050405020304" pitchFamily="18" charset="0"/>
              </a:rPr>
              <a:t>Arithmetic Operators</a:t>
            </a:r>
          </a:p>
          <a:p>
            <a:pPr algn="just">
              <a:buFont typeface="Arial" pitchFamily="34" charset="0"/>
              <a:buChar char="•"/>
            </a:pPr>
            <a:r>
              <a:rPr lang="en-IN" dirty="0">
                <a:latin typeface="Times New Roman" panose="02020603050405020304" pitchFamily="18" charset="0"/>
                <a:cs typeface="Times New Roman" panose="02020603050405020304" pitchFamily="18" charset="0"/>
              </a:rPr>
              <a:t>Comparison (Relational) Operators</a:t>
            </a:r>
          </a:p>
          <a:p>
            <a:pPr algn="just">
              <a:buFont typeface="Arial" pitchFamily="34" charset="0"/>
              <a:buChar char="•"/>
            </a:pPr>
            <a:r>
              <a:rPr lang="en-IN" dirty="0">
                <a:latin typeface="Times New Roman" panose="02020603050405020304" pitchFamily="18" charset="0"/>
                <a:cs typeface="Times New Roman" panose="02020603050405020304" pitchFamily="18" charset="0"/>
              </a:rPr>
              <a:t>Bitwise Operators</a:t>
            </a:r>
          </a:p>
          <a:p>
            <a:pPr algn="just">
              <a:buFont typeface="Arial" pitchFamily="34" charset="0"/>
              <a:buChar char="•"/>
            </a:pPr>
            <a:r>
              <a:rPr lang="en-IN" dirty="0">
                <a:latin typeface="Times New Roman" panose="02020603050405020304" pitchFamily="18" charset="0"/>
                <a:cs typeface="Times New Roman" panose="02020603050405020304" pitchFamily="18" charset="0"/>
              </a:rPr>
              <a:t>Logical Operators</a:t>
            </a:r>
          </a:p>
          <a:p>
            <a:pPr algn="just">
              <a:buFont typeface="Arial" pitchFamily="34" charset="0"/>
              <a:buChar char="•"/>
            </a:pPr>
            <a:r>
              <a:rPr lang="en-IN" dirty="0">
                <a:latin typeface="Times New Roman" panose="02020603050405020304" pitchFamily="18" charset="0"/>
                <a:cs typeface="Times New Roman" panose="02020603050405020304" pitchFamily="18" charset="0"/>
              </a:rPr>
              <a:t>Assignment Operators</a:t>
            </a:r>
          </a:p>
          <a:p>
            <a:endParaRPr lang="en-IN" dirty="0"/>
          </a:p>
          <a:p>
            <a:br>
              <a:rPr lang="en-IN" dirty="0"/>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2872"/>
            <a:ext cx="9144000" cy="6986528"/>
          </a:xfrm>
          <a:prstGeom prst="rect">
            <a:avLst/>
          </a:prstGeom>
        </p:spPr>
        <p:txBody>
          <a:bodyPr wrap="square">
            <a:spAutoFit/>
          </a:bodyPr>
          <a:lstStyle/>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JavaScript is </a:t>
            </a:r>
            <a:r>
              <a:rPr lang="en-IN" sz="2800" b="1" i="1" dirty="0">
                <a:latin typeface="Times New Roman" panose="02020603050405020304" pitchFamily="18" charset="0"/>
                <a:cs typeface="Times New Roman" panose="02020603050405020304" pitchFamily="18" charset="0"/>
              </a:rPr>
              <a:t>an object-based scripting language</a:t>
            </a:r>
            <a:r>
              <a:rPr lang="en-IN" sz="2800" dirty="0">
                <a:latin typeface="Times New Roman" panose="02020603050405020304" pitchFamily="18" charset="0"/>
                <a:cs typeface="Times New Roman" panose="02020603050405020304" pitchFamily="18" charset="0"/>
              </a:rPr>
              <a:t> that is lightweight and cross-platform.</a:t>
            </a:r>
          </a:p>
          <a:p>
            <a:pPr algn="just">
              <a:buFont typeface="Arial" pitchFamily="34" charset="0"/>
              <a:buChar char="•"/>
            </a:pPr>
            <a:endParaRPr lang="en-IN"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JavaScript is a interpreted programming language</a:t>
            </a:r>
            <a:r>
              <a:rPr lang="en-IN" dirty="0"/>
              <a:t>. </a:t>
            </a:r>
            <a:r>
              <a:rPr lang="en-IN" sz="2800" dirty="0">
                <a:latin typeface="Times New Roman" panose="02020603050405020304" pitchFamily="18" charset="0"/>
                <a:cs typeface="Times New Roman" panose="02020603050405020304" pitchFamily="18" charset="0"/>
              </a:rPr>
              <a:t>JavaScript is not compiled but translated. The JavaScript Translator (embedded in browser) is responsible to translate the JavaScript code.</a:t>
            </a:r>
          </a:p>
          <a:p>
            <a:pPr algn="just"/>
            <a:r>
              <a:rPr lang="en-IN" sz="2800" b="1" u="sng" dirty="0">
                <a:latin typeface="Times New Roman" panose="02020603050405020304" pitchFamily="18" charset="0"/>
                <a:cs typeface="Times New Roman" panose="02020603050405020304" pitchFamily="18" charset="0"/>
              </a:rPr>
              <a:t>Where JavaScript is used</a:t>
            </a:r>
          </a:p>
          <a:p>
            <a:pPr algn="just"/>
            <a:r>
              <a:rPr lang="en-IN" sz="2800" dirty="0">
                <a:latin typeface="Times New Roman" panose="02020603050405020304" pitchFamily="18" charset="0"/>
                <a:cs typeface="Times New Roman" panose="02020603050405020304" pitchFamily="18" charset="0"/>
              </a:rPr>
              <a:t>JavaScript is used to create interactive websites. It is mainly used for:</a:t>
            </a:r>
          </a:p>
          <a:p>
            <a:pPr algn="just">
              <a:buFont typeface="Wingdings" pitchFamily="2" charset="2"/>
              <a:buChar char="§"/>
            </a:pPr>
            <a:r>
              <a:rPr lang="en-IN" sz="2800" dirty="0">
                <a:latin typeface="Times New Roman" panose="02020603050405020304" pitchFamily="18" charset="0"/>
                <a:cs typeface="Times New Roman" panose="02020603050405020304" pitchFamily="18" charset="0"/>
              </a:rPr>
              <a:t>Client-side validation</a:t>
            </a:r>
          </a:p>
          <a:p>
            <a:pPr algn="just">
              <a:buFont typeface="Wingdings" pitchFamily="2" charset="2"/>
              <a:buChar char="§"/>
            </a:pPr>
            <a:r>
              <a:rPr lang="en-IN" sz="2800" dirty="0">
                <a:latin typeface="Times New Roman" panose="02020603050405020304" pitchFamily="18" charset="0"/>
                <a:cs typeface="Times New Roman" panose="02020603050405020304" pitchFamily="18" charset="0"/>
              </a:rPr>
              <a:t>Dynamic drop-down menus</a:t>
            </a:r>
          </a:p>
          <a:p>
            <a:pPr algn="just">
              <a:buFont typeface="Wingdings" pitchFamily="2" charset="2"/>
              <a:buChar char="§"/>
            </a:pPr>
            <a:r>
              <a:rPr lang="en-IN" sz="2800" dirty="0">
                <a:latin typeface="Times New Roman" panose="02020603050405020304" pitchFamily="18" charset="0"/>
                <a:cs typeface="Times New Roman" panose="02020603050405020304" pitchFamily="18" charset="0"/>
              </a:rPr>
              <a:t>Displaying data and time</a:t>
            </a:r>
          </a:p>
          <a:p>
            <a:pPr algn="just">
              <a:buFont typeface="Wingdings" pitchFamily="2" charset="2"/>
              <a:buChar char="§"/>
            </a:pPr>
            <a:r>
              <a:rPr lang="en-IN" sz="2800" dirty="0">
                <a:latin typeface="Times New Roman" panose="02020603050405020304" pitchFamily="18" charset="0"/>
                <a:cs typeface="Times New Roman" panose="02020603050405020304" pitchFamily="18" charset="0"/>
              </a:rPr>
              <a:t>Displaying popup windows and dialog boxes (like alert dialog box, confirm dialog box and prompt dialog box)</a:t>
            </a:r>
          </a:p>
          <a:p>
            <a:pPr algn="just">
              <a:buFont typeface="Wingdings" pitchFamily="2" charset="2"/>
              <a:buChar char="§"/>
            </a:pPr>
            <a:r>
              <a:rPr lang="en-IN" sz="2800" dirty="0">
                <a:latin typeface="Times New Roman" panose="02020603050405020304" pitchFamily="18" charset="0"/>
                <a:cs typeface="Times New Roman" panose="02020603050405020304" pitchFamily="18" charset="0"/>
              </a:rPr>
              <a:t>Displaying clocks etc.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332656"/>
            <a:ext cx="8424936" cy="2431435"/>
          </a:xfrm>
          <a:prstGeom prst="rect">
            <a:avLst/>
          </a:prstGeom>
        </p:spPr>
        <p:txBody>
          <a:bodyPr wrap="square">
            <a:spAutoFit/>
          </a:bodyPr>
          <a:lstStyle/>
          <a:p>
            <a:r>
              <a:rPr lang="en-IN" sz="4000" u="sng" dirty="0">
                <a:latin typeface="Times New Roman" panose="02020603050405020304" pitchFamily="18" charset="0"/>
                <a:cs typeface="Times New Roman" panose="02020603050405020304" pitchFamily="18" charset="0"/>
              </a:rPr>
              <a:t>JavaScript Arithmetic Operators</a:t>
            </a:r>
          </a:p>
          <a:p>
            <a:endParaRPr lang="en-IN" sz="4000" u="sng"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Arithmetic operators are used to perform arithmetic operations on the operands. The following operators are known as JavaScript arithmetic operators</a:t>
            </a:r>
            <a:r>
              <a:rPr lang="en-IN" dirty="0"/>
              <a:t>.</a:t>
            </a:r>
          </a:p>
        </p:txBody>
      </p:sp>
      <p:graphicFrame>
        <p:nvGraphicFramePr>
          <p:cNvPr id="3" name="Table 2"/>
          <p:cNvGraphicFramePr>
            <a:graphicFrameLocks noGrp="1"/>
          </p:cNvGraphicFramePr>
          <p:nvPr>
            <p:extLst>
              <p:ext uri="{D42A27DB-BD31-4B8C-83A1-F6EECF244321}">
                <p14:modId xmlns:p14="http://schemas.microsoft.com/office/powerpoint/2010/main" val="1135093754"/>
              </p:ext>
            </p:extLst>
          </p:nvPr>
        </p:nvGraphicFramePr>
        <p:xfrm>
          <a:off x="1763688" y="2936096"/>
          <a:ext cx="6096000" cy="3589248"/>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277286">
                <a:tc>
                  <a:txBody>
                    <a:bodyPr/>
                    <a:lstStyle/>
                    <a:p>
                      <a:pPr algn="ctr" fontAlgn="t"/>
                      <a:r>
                        <a:rPr lang="en-IN" sz="1800" dirty="0">
                          <a:solidFill>
                            <a:srgbClr val="000000"/>
                          </a:solidFill>
                          <a:latin typeface="times new roman"/>
                        </a:rPr>
                        <a:t>Operator</a:t>
                      </a:r>
                    </a:p>
                  </a:txBody>
                  <a:tcPr marL="35733" marR="35733" marT="35733" marB="35733">
                    <a:lnL w="9525" cap="flat" cmpd="sng" algn="ctr">
                      <a:solidFill>
                        <a:srgbClr val="9021DF"/>
                      </a:solidFill>
                      <a:prstDash val="solid"/>
                      <a:round/>
                      <a:headEnd type="none" w="med" len="med"/>
                      <a:tailEnd type="none" w="med" len="med"/>
                    </a:lnL>
                    <a:lnR w="9525" cap="flat" cmpd="sng" algn="ctr">
                      <a:solidFill>
                        <a:srgbClr val="9021DF"/>
                      </a:solidFill>
                      <a:prstDash val="solid"/>
                      <a:round/>
                      <a:headEnd type="none" w="med" len="med"/>
                      <a:tailEnd type="none" w="med" len="med"/>
                    </a:lnR>
                    <a:lnT w="9525" cap="flat" cmpd="sng" algn="ctr">
                      <a:solidFill>
                        <a:srgbClr val="9021DF"/>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ctr" fontAlgn="t"/>
                      <a:r>
                        <a:rPr lang="en-IN" sz="1800">
                          <a:solidFill>
                            <a:srgbClr val="000000"/>
                          </a:solidFill>
                          <a:latin typeface="times new roman"/>
                        </a:rPr>
                        <a:t>Description</a:t>
                      </a:r>
                    </a:p>
                  </a:txBody>
                  <a:tcPr marL="35733" marR="35733" marT="35733" marB="35733">
                    <a:lnL w="9525" cap="flat" cmpd="sng" algn="ctr">
                      <a:solidFill>
                        <a:srgbClr val="9021DF"/>
                      </a:solidFill>
                      <a:prstDash val="solid"/>
                      <a:round/>
                      <a:headEnd type="none" w="med" len="med"/>
                      <a:tailEnd type="none" w="med" len="med"/>
                    </a:lnL>
                    <a:lnR w="9525" cap="flat" cmpd="sng" algn="ctr">
                      <a:solidFill>
                        <a:srgbClr val="9021DF"/>
                      </a:solidFill>
                      <a:prstDash val="solid"/>
                      <a:round/>
                      <a:headEnd type="none" w="med" len="med"/>
                      <a:tailEnd type="none" w="med" len="med"/>
                    </a:lnR>
                    <a:lnT w="9525" cap="flat" cmpd="sng" algn="ctr">
                      <a:solidFill>
                        <a:srgbClr val="9021DF"/>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ctr" fontAlgn="t"/>
                      <a:r>
                        <a:rPr lang="en-IN" sz="1800">
                          <a:solidFill>
                            <a:srgbClr val="000000"/>
                          </a:solidFill>
                          <a:latin typeface="times new roman"/>
                        </a:rPr>
                        <a:t>Example</a:t>
                      </a:r>
                    </a:p>
                  </a:txBody>
                  <a:tcPr marL="35733" marR="35733" marT="35733" marB="35733">
                    <a:lnL w="9525" cap="flat" cmpd="sng" algn="ctr">
                      <a:solidFill>
                        <a:srgbClr val="9021DF"/>
                      </a:solidFill>
                      <a:prstDash val="solid"/>
                      <a:round/>
                      <a:headEnd type="none" w="med" len="med"/>
                      <a:tailEnd type="none" w="med" len="med"/>
                    </a:lnL>
                    <a:lnR w="9525" cap="flat" cmpd="sng" algn="ctr">
                      <a:solidFill>
                        <a:srgbClr val="9021DF"/>
                      </a:solidFill>
                      <a:prstDash val="solid"/>
                      <a:round/>
                      <a:headEnd type="none" w="med" len="med"/>
                      <a:tailEnd type="none" w="med" len="med"/>
                    </a:lnR>
                    <a:lnT w="9525" cap="flat" cmpd="sng" algn="ctr">
                      <a:solidFill>
                        <a:srgbClr val="9021DF"/>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277286">
                <a:tc>
                  <a:txBody>
                    <a:bodyPr/>
                    <a:lstStyle/>
                    <a:p>
                      <a:pPr algn="ctr" fontAlgn="t"/>
                      <a:r>
                        <a:rPr lang="en-IN" sz="1800" b="0" i="0" dirty="0">
                          <a:solidFill>
                            <a:srgbClr val="000000"/>
                          </a:solidFill>
                          <a:latin typeface="verdana"/>
                        </a:rPr>
                        <a: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ctr" fontAlgn="t"/>
                      <a:r>
                        <a:rPr lang="en-IN" sz="1800" b="0" i="0">
                          <a:solidFill>
                            <a:srgbClr val="000000"/>
                          </a:solidFill>
                          <a:latin typeface="verdana"/>
                        </a:rPr>
                        <a:t>Addition</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ctr" fontAlgn="t"/>
                      <a:r>
                        <a:rPr lang="en-IN" sz="1800" b="0" i="0">
                          <a:solidFill>
                            <a:srgbClr val="000000"/>
                          </a:solidFill>
                          <a:latin typeface="verdana"/>
                        </a:rPr>
                        <a:t>10+20 = 30</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77286">
                <a:tc>
                  <a:txBody>
                    <a:bodyPr/>
                    <a:lstStyle/>
                    <a:p>
                      <a:pPr algn="ctr" fontAlgn="t"/>
                      <a:r>
                        <a:rPr lang="en-IN" sz="1800" b="0" i="0" dirty="0">
                          <a:solidFill>
                            <a:srgbClr val="000000"/>
                          </a:solidFill>
                          <a:latin typeface="verdana"/>
                        </a:rPr>
                        <a: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ctr" fontAlgn="t"/>
                      <a:r>
                        <a:rPr lang="en-IN" sz="1800" b="0" i="0">
                          <a:solidFill>
                            <a:srgbClr val="000000"/>
                          </a:solidFill>
                          <a:latin typeface="verdana"/>
                        </a:rPr>
                        <a:t>Subtraction</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ctr" fontAlgn="t"/>
                      <a:r>
                        <a:rPr lang="en-IN" sz="1800" b="0" i="0">
                          <a:solidFill>
                            <a:srgbClr val="000000"/>
                          </a:solidFill>
                          <a:latin typeface="verdana"/>
                        </a:rPr>
                        <a:t>20-10 = 10</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277286">
                <a:tc>
                  <a:txBody>
                    <a:bodyPr/>
                    <a:lstStyle/>
                    <a:p>
                      <a:pPr algn="ctr" fontAlgn="t"/>
                      <a:r>
                        <a:rPr lang="en-IN" sz="1800" b="0" i="0">
                          <a:solidFill>
                            <a:srgbClr val="000000"/>
                          </a:solidFill>
                          <a:latin typeface="verdana"/>
                        </a:rPr>
                        <a: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ctr" fontAlgn="t"/>
                      <a:r>
                        <a:rPr lang="en-IN" sz="1800" b="0" i="0" dirty="0">
                          <a:solidFill>
                            <a:srgbClr val="000000"/>
                          </a:solidFill>
                          <a:latin typeface="verdana"/>
                        </a:rPr>
                        <a:t>Multiplication</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ctr" fontAlgn="t"/>
                      <a:r>
                        <a:rPr lang="en-IN" sz="1800" b="0" i="0">
                          <a:solidFill>
                            <a:srgbClr val="000000"/>
                          </a:solidFill>
                          <a:latin typeface="verdana"/>
                        </a:rPr>
                        <a:t>10*20 = 200</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77286">
                <a:tc>
                  <a:txBody>
                    <a:bodyPr/>
                    <a:lstStyle/>
                    <a:p>
                      <a:pPr algn="ctr" fontAlgn="t"/>
                      <a:r>
                        <a:rPr lang="en-IN" sz="1800" b="0" i="0">
                          <a:solidFill>
                            <a:srgbClr val="000000"/>
                          </a:solidFill>
                          <a:latin typeface="verdana"/>
                        </a:rPr>
                        <a: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ctr" fontAlgn="t"/>
                      <a:r>
                        <a:rPr lang="en-IN" sz="1800" b="0" i="0" dirty="0">
                          <a:solidFill>
                            <a:srgbClr val="000000"/>
                          </a:solidFill>
                          <a:latin typeface="verdana"/>
                        </a:rPr>
                        <a:t>Division</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ctr" fontAlgn="t"/>
                      <a:r>
                        <a:rPr lang="en-IN" sz="1800" b="0" i="0">
                          <a:solidFill>
                            <a:srgbClr val="000000"/>
                          </a:solidFill>
                          <a:latin typeface="verdana"/>
                        </a:rPr>
                        <a:t>20/10 = 2</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4"/>
                  </a:ext>
                </a:extLst>
              </a:tr>
              <a:tr h="277286">
                <a:tc>
                  <a:txBody>
                    <a:bodyPr/>
                    <a:lstStyle/>
                    <a:p>
                      <a:pPr algn="ctr" fontAlgn="t"/>
                      <a:r>
                        <a:rPr lang="en-IN" sz="1800" b="0" i="0">
                          <a:solidFill>
                            <a:srgbClr val="000000"/>
                          </a:solidFill>
                          <a:latin typeface="verdana"/>
                        </a:rPr>
                        <a: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ctr" fontAlgn="t"/>
                      <a:r>
                        <a:rPr lang="en-IN" sz="1800" b="0" i="0" dirty="0">
                          <a:solidFill>
                            <a:srgbClr val="000000"/>
                          </a:solidFill>
                          <a:latin typeface="verdana"/>
                        </a:rPr>
                        <a:t>Modulus (Remainder)</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ctr" fontAlgn="t"/>
                      <a:r>
                        <a:rPr lang="en-IN" sz="1800" b="0" i="0" dirty="0">
                          <a:solidFill>
                            <a:srgbClr val="000000"/>
                          </a:solidFill>
                          <a:latin typeface="verdana"/>
                        </a:rPr>
                        <a:t>20%10 = 0</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83106">
                <a:tc>
                  <a:txBody>
                    <a:bodyPr/>
                    <a:lstStyle/>
                    <a:p>
                      <a:pPr algn="ctr" fontAlgn="t"/>
                      <a:r>
                        <a:rPr lang="en-IN" sz="1800" b="0" i="0">
                          <a:solidFill>
                            <a:srgbClr val="000000"/>
                          </a:solidFill>
                          <a:latin typeface="verdana"/>
                        </a:rPr>
                        <a: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ctr" fontAlgn="t"/>
                      <a:r>
                        <a:rPr lang="en-IN" sz="1800" b="0" i="0">
                          <a:solidFill>
                            <a:srgbClr val="000000"/>
                          </a:solidFill>
                          <a:latin typeface="verdana"/>
                        </a:rPr>
                        <a:t>Increment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ctr" fontAlgn="t"/>
                      <a:r>
                        <a:rPr lang="en-IN" sz="1800" b="0" i="0" dirty="0" err="1">
                          <a:solidFill>
                            <a:srgbClr val="000000"/>
                          </a:solidFill>
                          <a:latin typeface="verdana"/>
                        </a:rPr>
                        <a:t>var</a:t>
                      </a:r>
                      <a:r>
                        <a:rPr lang="en-IN" sz="1800" b="0" i="0" dirty="0">
                          <a:solidFill>
                            <a:srgbClr val="000000"/>
                          </a:solidFill>
                          <a:latin typeface="verdana"/>
                        </a:rPr>
                        <a:t> a=10; a++; Now a = 11</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6"/>
                  </a:ext>
                </a:extLst>
              </a:tr>
              <a:tr h="483106">
                <a:tc>
                  <a:txBody>
                    <a:bodyPr/>
                    <a:lstStyle/>
                    <a:p>
                      <a:pPr algn="ctr" fontAlgn="t"/>
                      <a:r>
                        <a:rPr lang="en-IN" sz="1800" b="0" i="0">
                          <a:solidFill>
                            <a:srgbClr val="000000"/>
                          </a:solidFill>
                          <a:latin typeface="verdana"/>
                        </a:rPr>
                        <a: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ctr" fontAlgn="t"/>
                      <a:r>
                        <a:rPr lang="en-IN" sz="1800" b="0" i="0">
                          <a:solidFill>
                            <a:srgbClr val="000000"/>
                          </a:solidFill>
                          <a:latin typeface="verdana"/>
                        </a:rPr>
                        <a:t>Decrement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ctr" fontAlgn="t"/>
                      <a:r>
                        <a:rPr lang="en-IN" sz="1800" b="0" i="0" dirty="0" err="1">
                          <a:solidFill>
                            <a:srgbClr val="000000"/>
                          </a:solidFill>
                          <a:latin typeface="verdana"/>
                        </a:rPr>
                        <a:t>var</a:t>
                      </a:r>
                      <a:r>
                        <a:rPr lang="en-IN" sz="1800" b="0" i="0" dirty="0">
                          <a:solidFill>
                            <a:srgbClr val="000000"/>
                          </a:solidFill>
                          <a:latin typeface="verdana"/>
                        </a:rPr>
                        <a:t> a=10; a--; Now a = 9</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404664"/>
            <a:ext cx="8496944" cy="1815882"/>
          </a:xfrm>
          <a:prstGeom prst="rect">
            <a:avLst/>
          </a:prstGeom>
        </p:spPr>
        <p:txBody>
          <a:bodyPr wrap="square">
            <a:spAutoFit/>
          </a:bodyPr>
          <a:lstStyle/>
          <a:p>
            <a:pPr algn="just"/>
            <a:r>
              <a:rPr lang="en-IN" sz="3200" b="1" u="sng" dirty="0">
                <a:latin typeface="Times New Roman" panose="02020603050405020304" pitchFamily="18" charset="0"/>
                <a:cs typeface="Times New Roman" panose="02020603050405020304" pitchFamily="18" charset="0"/>
              </a:rPr>
              <a:t>JavaScript Comparison Operators</a:t>
            </a:r>
          </a:p>
          <a:p>
            <a:pPr algn="just"/>
            <a:endParaRPr lang="en-IN" sz="3200" b="1" u="sng"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JavaScript comparison operator compares the two operands. The comparison operators are as follows:</a:t>
            </a:r>
          </a:p>
        </p:txBody>
      </p:sp>
      <p:graphicFrame>
        <p:nvGraphicFramePr>
          <p:cNvPr id="3" name="Table 2"/>
          <p:cNvGraphicFramePr>
            <a:graphicFrameLocks noGrp="1"/>
          </p:cNvGraphicFramePr>
          <p:nvPr>
            <p:extLst>
              <p:ext uri="{D42A27DB-BD31-4B8C-83A1-F6EECF244321}">
                <p14:modId xmlns:p14="http://schemas.microsoft.com/office/powerpoint/2010/main" val="3864164090"/>
              </p:ext>
            </p:extLst>
          </p:nvPr>
        </p:nvGraphicFramePr>
        <p:xfrm>
          <a:off x="1115616" y="2532778"/>
          <a:ext cx="6648400" cy="3523714"/>
        </p:xfrm>
        <a:graphic>
          <a:graphicData uri="http://schemas.openxmlformats.org/drawingml/2006/table">
            <a:tbl>
              <a:tblPr/>
              <a:tblGrid>
                <a:gridCol w="1368152">
                  <a:extLst>
                    <a:ext uri="{9D8B030D-6E8A-4147-A177-3AD203B41FA5}">
                      <a16:colId xmlns:a16="http://schemas.microsoft.com/office/drawing/2014/main" val="20000"/>
                    </a:ext>
                  </a:extLst>
                </a:gridCol>
                <a:gridCol w="3248248">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277286">
                <a:tc>
                  <a:txBody>
                    <a:bodyPr/>
                    <a:lstStyle/>
                    <a:p>
                      <a:pPr algn="l" fontAlgn="t"/>
                      <a:r>
                        <a:rPr lang="en-IN" sz="1800" dirty="0">
                          <a:solidFill>
                            <a:srgbClr val="000000"/>
                          </a:solidFill>
                          <a:latin typeface="times new roman"/>
                        </a:rPr>
                        <a:t>Operator</a:t>
                      </a:r>
                    </a:p>
                  </a:txBody>
                  <a:tcPr marL="35733" marR="35733" marT="35733" marB="35733">
                    <a:lnL w="9525" cap="flat" cmpd="sng" algn="ctr">
                      <a:solidFill>
                        <a:srgbClr val="C0DDA2"/>
                      </a:solidFill>
                      <a:prstDash val="solid"/>
                      <a:round/>
                      <a:headEnd type="none" w="med" len="med"/>
                      <a:tailEnd type="none" w="med" len="med"/>
                    </a:lnL>
                    <a:lnR w="9525" cap="flat" cmpd="sng" algn="ctr">
                      <a:solidFill>
                        <a:srgbClr val="C0DDA2"/>
                      </a:solidFill>
                      <a:prstDash val="solid"/>
                      <a:round/>
                      <a:headEnd type="none" w="med" len="med"/>
                      <a:tailEnd type="none" w="med" len="med"/>
                    </a:lnR>
                    <a:lnT w="9525" cap="flat" cmpd="sng" algn="ctr">
                      <a:solidFill>
                        <a:srgbClr val="C0DDA2"/>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IN" sz="1800">
                          <a:solidFill>
                            <a:srgbClr val="000000"/>
                          </a:solidFill>
                          <a:latin typeface="times new roman"/>
                        </a:rPr>
                        <a:t>Description</a:t>
                      </a:r>
                    </a:p>
                  </a:txBody>
                  <a:tcPr marL="35733" marR="35733" marT="35733" marB="35733">
                    <a:lnL w="9525" cap="flat" cmpd="sng" algn="ctr">
                      <a:solidFill>
                        <a:srgbClr val="C0DDA2"/>
                      </a:solidFill>
                      <a:prstDash val="solid"/>
                      <a:round/>
                      <a:headEnd type="none" w="med" len="med"/>
                      <a:tailEnd type="none" w="med" len="med"/>
                    </a:lnL>
                    <a:lnR w="9525" cap="flat" cmpd="sng" algn="ctr">
                      <a:solidFill>
                        <a:srgbClr val="C0DDA2"/>
                      </a:solidFill>
                      <a:prstDash val="solid"/>
                      <a:round/>
                      <a:headEnd type="none" w="med" len="med"/>
                      <a:tailEnd type="none" w="med" len="med"/>
                    </a:lnR>
                    <a:lnT w="9525" cap="flat" cmpd="sng" algn="ctr">
                      <a:solidFill>
                        <a:srgbClr val="C0DDA2"/>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IN" sz="1800">
                          <a:solidFill>
                            <a:srgbClr val="000000"/>
                          </a:solidFill>
                          <a:latin typeface="times new roman"/>
                        </a:rPr>
                        <a:t>Example</a:t>
                      </a:r>
                    </a:p>
                  </a:txBody>
                  <a:tcPr marL="35733" marR="35733" marT="35733" marB="35733">
                    <a:lnL w="9525" cap="flat" cmpd="sng" algn="ctr">
                      <a:solidFill>
                        <a:srgbClr val="C0DDA2"/>
                      </a:solidFill>
                      <a:prstDash val="solid"/>
                      <a:round/>
                      <a:headEnd type="none" w="med" len="med"/>
                      <a:tailEnd type="none" w="med" len="med"/>
                    </a:lnL>
                    <a:lnR w="9525" cap="flat" cmpd="sng" algn="ctr">
                      <a:solidFill>
                        <a:srgbClr val="C0DDA2"/>
                      </a:solidFill>
                      <a:prstDash val="solid"/>
                      <a:round/>
                      <a:headEnd type="none" w="med" len="med"/>
                      <a:tailEnd type="none" w="med" len="med"/>
                    </a:lnR>
                    <a:lnT w="9525" cap="flat" cmpd="sng" algn="ctr">
                      <a:solidFill>
                        <a:srgbClr val="C0DDA2"/>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277286">
                <a:tc>
                  <a:txBody>
                    <a:bodyPr/>
                    <a:lstStyle/>
                    <a:p>
                      <a:pPr fontAlgn="t"/>
                      <a:r>
                        <a:rPr lang="en-IN" sz="1800" b="0" i="0" dirty="0">
                          <a:solidFill>
                            <a:srgbClr val="000000"/>
                          </a:solidFill>
                          <a:latin typeface="verdana"/>
                        </a:rPr>
                        <a: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1800" b="0" i="0">
                          <a:solidFill>
                            <a:srgbClr val="000000"/>
                          </a:solidFill>
                          <a:latin typeface="verdana"/>
                        </a:rPr>
                        <a:t>Is equal to</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1800" b="0" i="0">
                          <a:solidFill>
                            <a:srgbClr val="000000"/>
                          </a:solidFill>
                          <a:latin typeface="verdana"/>
                        </a:rPr>
                        <a:t>10==20 = false</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83106">
                <a:tc>
                  <a:txBody>
                    <a:bodyPr/>
                    <a:lstStyle/>
                    <a:p>
                      <a:pPr fontAlgn="t"/>
                      <a:r>
                        <a:rPr lang="en-IN" sz="1800" b="0" i="0" dirty="0">
                          <a:solidFill>
                            <a:srgbClr val="000000"/>
                          </a:solidFill>
                          <a:latin typeface="verdana"/>
                        </a:rPr>
                        <a: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IN" sz="1800" b="0" i="0">
                          <a:solidFill>
                            <a:srgbClr val="000000"/>
                          </a:solidFill>
                          <a:latin typeface="verdana"/>
                        </a:rPr>
                        <a:t>Identical (equal and of same type)</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IN" sz="1800" b="0" i="0">
                          <a:solidFill>
                            <a:srgbClr val="000000"/>
                          </a:solidFill>
                          <a:latin typeface="verdana"/>
                        </a:rPr>
                        <a:t>10==20 = false</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277286">
                <a:tc>
                  <a:txBody>
                    <a:bodyPr/>
                    <a:lstStyle/>
                    <a:p>
                      <a:pPr fontAlgn="t"/>
                      <a:r>
                        <a:rPr lang="en-IN" sz="1800" b="0" i="0" dirty="0">
                          <a:solidFill>
                            <a:srgbClr val="000000"/>
                          </a:solidFill>
                          <a:latin typeface="verdana"/>
                        </a:rPr>
                        <a: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1800" b="0" i="0">
                          <a:solidFill>
                            <a:srgbClr val="000000"/>
                          </a:solidFill>
                          <a:latin typeface="verdana"/>
                        </a:rPr>
                        <a:t>Not equal to</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1800" b="0" i="0">
                          <a:solidFill>
                            <a:srgbClr val="000000"/>
                          </a:solidFill>
                          <a:latin typeface="verdana"/>
                        </a:rPr>
                        <a:t>10!=20 = true</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77286">
                <a:tc>
                  <a:txBody>
                    <a:bodyPr/>
                    <a:lstStyle/>
                    <a:p>
                      <a:pPr fontAlgn="t"/>
                      <a:r>
                        <a:rPr lang="en-IN" sz="1800" b="0" i="0" dirty="0">
                          <a:solidFill>
                            <a:srgbClr val="000000"/>
                          </a:solidFill>
                          <a:latin typeface="verdana"/>
                        </a:rPr>
                        <a: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IN" sz="1800" b="0" i="0">
                          <a:solidFill>
                            <a:srgbClr val="000000"/>
                          </a:solidFill>
                          <a:latin typeface="verdana"/>
                        </a:rPr>
                        <a:t>Not Identical</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IN" sz="1800" b="0" i="0">
                          <a:solidFill>
                            <a:srgbClr val="000000"/>
                          </a:solidFill>
                          <a:latin typeface="verdana"/>
                        </a:rPr>
                        <a:t>20!==20 = false</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4"/>
                  </a:ext>
                </a:extLst>
              </a:tr>
              <a:tr h="277286">
                <a:tc>
                  <a:txBody>
                    <a:bodyPr/>
                    <a:lstStyle/>
                    <a:p>
                      <a:pPr fontAlgn="t"/>
                      <a:r>
                        <a:rPr lang="en-IN" sz="1800" b="0" i="0" dirty="0">
                          <a:solidFill>
                            <a:srgbClr val="000000"/>
                          </a:solidFill>
                          <a:latin typeface="verdana"/>
                        </a:rPr>
                        <a:t>&gt;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1800" b="0" i="0">
                          <a:solidFill>
                            <a:srgbClr val="000000"/>
                          </a:solidFill>
                          <a:latin typeface="verdana"/>
                        </a:rPr>
                        <a:t>Greater than</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1800" b="0" i="0">
                          <a:solidFill>
                            <a:srgbClr val="000000"/>
                          </a:solidFill>
                          <a:latin typeface="verdana"/>
                        </a:rPr>
                        <a:t>20&gt;10 = true</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83106">
                <a:tc>
                  <a:txBody>
                    <a:bodyPr/>
                    <a:lstStyle/>
                    <a:p>
                      <a:pPr fontAlgn="t"/>
                      <a:r>
                        <a:rPr lang="en-IN" sz="1800" b="0" i="0" dirty="0">
                          <a:solidFill>
                            <a:srgbClr val="000000"/>
                          </a:solidFill>
                          <a:latin typeface="verdana"/>
                        </a:rPr>
                        <a:t>&gt;=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IN" sz="1800" b="0" i="0" dirty="0">
                          <a:solidFill>
                            <a:srgbClr val="000000"/>
                          </a:solidFill>
                          <a:latin typeface="verdana"/>
                        </a:rPr>
                        <a:t>Greater than or equal to</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IN" sz="1800" b="0" i="0">
                          <a:solidFill>
                            <a:srgbClr val="000000"/>
                          </a:solidFill>
                          <a:latin typeface="verdana"/>
                        </a:rPr>
                        <a:t>20&gt;=10 = true</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6"/>
                  </a:ext>
                </a:extLst>
              </a:tr>
              <a:tr h="277286">
                <a:tc>
                  <a:txBody>
                    <a:bodyPr/>
                    <a:lstStyle/>
                    <a:p>
                      <a:pPr fontAlgn="t"/>
                      <a:r>
                        <a:rPr lang="en-IN" sz="1800" b="0" i="0">
                          <a:solidFill>
                            <a:srgbClr val="000000"/>
                          </a:solidFill>
                          <a:latin typeface="verdana"/>
                        </a:rPr>
                        <a:t>&lt;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1800" b="0" i="0" dirty="0">
                          <a:solidFill>
                            <a:srgbClr val="000000"/>
                          </a:solidFill>
                          <a:latin typeface="verdana"/>
                        </a:rPr>
                        <a:t>Less than</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1800" b="0" i="0">
                          <a:solidFill>
                            <a:srgbClr val="000000"/>
                          </a:solidFill>
                          <a:latin typeface="verdana"/>
                        </a:rPr>
                        <a:t>20&lt;10 = false</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77286">
                <a:tc>
                  <a:txBody>
                    <a:bodyPr/>
                    <a:lstStyle/>
                    <a:p>
                      <a:pPr fontAlgn="t"/>
                      <a:r>
                        <a:rPr lang="en-IN" sz="1800" b="0" i="0">
                          <a:solidFill>
                            <a:srgbClr val="000000"/>
                          </a:solidFill>
                          <a:latin typeface="verdana"/>
                        </a:rPr>
                        <a:t>&lt;=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IN" sz="1800" b="0" i="0" dirty="0">
                          <a:solidFill>
                            <a:srgbClr val="000000"/>
                          </a:solidFill>
                          <a:latin typeface="verdana"/>
                        </a:rPr>
                        <a:t>Less than or equal to</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IN" sz="1800" b="0" i="0" dirty="0">
                          <a:solidFill>
                            <a:srgbClr val="000000"/>
                          </a:solidFill>
                          <a:latin typeface="verdana"/>
                        </a:rPr>
                        <a:t>20&lt;=10 = false</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36664051"/>
              </p:ext>
            </p:extLst>
          </p:nvPr>
        </p:nvGraphicFramePr>
        <p:xfrm>
          <a:off x="467544" y="2204864"/>
          <a:ext cx="8496943" cy="4229328"/>
        </p:xfrm>
        <a:graphic>
          <a:graphicData uri="http://schemas.openxmlformats.org/drawingml/2006/table">
            <a:tbl>
              <a:tblPr/>
              <a:tblGrid>
                <a:gridCol w="2941985">
                  <a:extLst>
                    <a:ext uri="{9D8B030D-6E8A-4147-A177-3AD203B41FA5}">
                      <a16:colId xmlns:a16="http://schemas.microsoft.com/office/drawing/2014/main" val="20000"/>
                    </a:ext>
                  </a:extLst>
                </a:gridCol>
                <a:gridCol w="2777479">
                  <a:extLst>
                    <a:ext uri="{9D8B030D-6E8A-4147-A177-3AD203B41FA5}">
                      <a16:colId xmlns:a16="http://schemas.microsoft.com/office/drawing/2014/main" val="20001"/>
                    </a:ext>
                  </a:extLst>
                </a:gridCol>
                <a:gridCol w="2777479">
                  <a:extLst>
                    <a:ext uri="{9D8B030D-6E8A-4147-A177-3AD203B41FA5}">
                      <a16:colId xmlns:a16="http://schemas.microsoft.com/office/drawing/2014/main" val="20002"/>
                    </a:ext>
                  </a:extLst>
                </a:gridCol>
              </a:tblGrid>
              <a:tr h="277286">
                <a:tc>
                  <a:txBody>
                    <a:bodyPr/>
                    <a:lstStyle/>
                    <a:p>
                      <a:pPr algn="l" fontAlgn="t"/>
                      <a:r>
                        <a:rPr lang="en-IN" sz="2000" dirty="0">
                          <a:solidFill>
                            <a:srgbClr val="000000"/>
                          </a:solidFill>
                          <a:latin typeface="times new roman"/>
                        </a:rPr>
                        <a:t>Operator</a:t>
                      </a:r>
                    </a:p>
                  </a:txBody>
                  <a:tcPr marL="35733" marR="35733" marT="35733" marB="35733">
                    <a:lnL w="9525" cap="flat" cmpd="sng" algn="ctr">
                      <a:solidFill>
                        <a:srgbClr val="C0808A"/>
                      </a:solidFill>
                      <a:prstDash val="solid"/>
                      <a:round/>
                      <a:headEnd type="none" w="med" len="med"/>
                      <a:tailEnd type="none" w="med" len="med"/>
                    </a:lnL>
                    <a:lnR w="9525" cap="flat" cmpd="sng" algn="ctr">
                      <a:solidFill>
                        <a:srgbClr val="C0808A"/>
                      </a:solidFill>
                      <a:prstDash val="solid"/>
                      <a:round/>
                      <a:headEnd type="none" w="med" len="med"/>
                      <a:tailEnd type="none" w="med" len="med"/>
                    </a:lnR>
                    <a:lnT w="9525" cap="flat" cmpd="sng" algn="ctr">
                      <a:solidFill>
                        <a:srgbClr val="C0808A"/>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IN" sz="2000">
                          <a:solidFill>
                            <a:srgbClr val="000000"/>
                          </a:solidFill>
                          <a:latin typeface="times new roman"/>
                        </a:rPr>
                        <a:t>Description</a:t>
                      </a:r>
                    </a:p>
                  </a:txBody>
                  <a:tcPr marL="35733" marR="35733" marT="35733" marB="35733">
                    <a:lnL w="9525" cap="flat" cmpd="sng" algn="ctr">
                      <a:solidFill>
                        <a:srgbClr val="C0808A"/>
                      </a:solidFill>
                      <a:prstDash val="solid"/>
                      <a:round/>
                      <a:headEnd type="none" w="med" len="med"/>
                      <a:tailEnd type="none" w="med" len="med"/>
                    </a:lnL>
                    <a:lnR w="9525" cap="flat" cmpd="sng" algn="ctr">
                      <a:solidFill>
                        <a:srgbClr val="C0808A"/>
                      </a:solidFill>
                      <a:prstDash val="solid"/>
                      <a:round/>
                      <a:headEnd type="none" w="med" len="med"/>
                      <a:tailEnd type="none" w="med" len="med"/>
                    </a:lnR>
                    <a:lnT w="9525" cap="flat" cmpd="sng" algn="ctr">
                      <a:solidFill>
                        <a:srgbClr val="C0808A"/>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IN" sz="2000">
                          <a:solidFill>
                            <a:srgbClr val="000000"/>
                          </a:solidFill>
                          <a:latin typeface="times new roman"/>
                        </a:rPr>
                        <a:t>Example</a:t>
                      </a:r>
                    </a:p>
                  </a:txBody>
                  <a:tcPr marL="35733" marR="35733" marT="35733" marB="35733">
                    <a:lnL w="9525" cap="flat" cmpd="sng" algn="ctr">
                      <a:solidFill>
                        <a:srgbClr val="C0808A"/>
                      </a:solidFill>
                      <a:prstDash val="solid"/>
                      <a:round/>
                      <a:headEnd type="none" w="med" len="med"/>
                      <a:tailEnd type="none" w="med" len="med"/>
                    </a:lnL>
                    <a:lnR w="9525" cap="flat" cmpd="sng" algn="ctr">
                      <a:solidFill>
                        <a:srgbClr val="C0808A"/>
                      </a:solidFill>
                      <a:prstDash val="solid"/>
                      <a:round/>
                      <a:headEnd type="none" w="med" len="med"/>
                      <a:tailEnd type="none" w="med" len="med"/>
                    </a:lnR>
                    <a:lnT w="9525" cap="flat" cmpd="sng" algn="ctr">
                      <a:solidFill>
                        <a:srgbClr val="C0808A"/>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483106">
                <a:tc>
                  <a:txBody>
                    <a:bodyPr/>
                    <a:lstStyle/>
                    <a:p>
                      <a:pPr fontAlgn="t"/>
                      <a:r>
                        <a:rPr lang="en-IN" sz="2000" b="0" i="0" dirty="0">
                          <a:solidFill>
                            <a:srgbClr val="000000"/>
                          </a:solidFill>
                          <a:latin typeface="verdana"/>
                        </a:rPr>
                        <a:t>&amp;</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2000" b="0" i="0">
                          <a:solidFill>
                            <a:srgbClr val="000000"/>
                          </a:solidFill>
                          <a:latin typeface="verdana"/>
                        </a:rPr>
                        <a:t>Bitwise AND</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da-DK" sz="2000" b="0" i="0">
                          <a:solidFill>
                            <a:srgbClr val="000000"/>
                          </a:solidFill>
                          <a:latin typeface="verdana"/>
                        </a:rPr>
                        <a:t>(10==20 &amp; 20==33) = false</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83106">
                <a:tc>
                  <a:txBody>
                    <a:bodyPr/>
                    <a:lstStyle/>
                    <a:p>
                      <a:pPr fontAlgn="t"/>
                      <a:r>
                        <a:rPr lang="en-IN" sz="2000" b="0" i="0" dirty="0">
                          <a:solidFill>
                            <a:srgbClr val="000000"/>
                          </a:solidFill>
                          <a:latin typeface="verdana"/>
                        </a:rPr>
                        <a: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IN" sz="2000" b="0" i="0">
                          <a:solidFill>
                            <a:srgbClr val="000000"/>
                          </a:solidFill>
                          <a:latin typeface="verdana"/>
                        </a:rPr>
                        <a:t>Bitwise OR</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da-DK" sz="2000" b="0" i="0">
                          <a:solidFill>
                            <a:srgbClr val="000000"/>
                          </a:solidFill>
                          <a:latin typeface="verdana"/>
                        </a:rPr>
                        <a:t>(10==20 | 20==33) = false</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483106">
                <a:tc>
                  <a:txBody>
                    <a:bodyPr/>
                    <a:lstStyle/>
                    <a:p>
                      <a:pPr fontAlgn="t"/>
                      <a:r>
                        <a:rPr lang="en-IN" sz="2000" b="0" i="0" dirty="0">
                          <a:solidFill>
                            <a:srgbClr val="000000"/>
                          </a:solidFill>
                          <a:latin typeface="verdana"/>
                        </a:rPr>
                        <a: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2000" b="0" i="0" dirty="0">
                          <a:solidFill>
                            <a:srgbClr val="000000"/>
                          </a:solidFill>
                          <a:latin typeface="verdana"/>
                        </a:rPr>
                        <a:t>Bitwise XOR</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da-DK" sz="2000" b="0" i="0">
                          <a:solidFill>
                            <a:srgbClr val="000000"/>
                          </a:solidFill>
                          <a:latin typeface="verdana"/>
                        </a:rPr>
                        <a:t>(10==20 ^ 20==33) = false</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77286">
                <a:tc>
                  <a:txBody>
                    <a:bodyPr/>
                    <a:lstStyle/>
                    <a:p>
                      <a:pPr fontAlgn="t"/>
                      <a:r>
                        <a:rPr lang="en-IN" sz="2000" b="0" i="0">
                          <a:solidFill>
                            <a:srgbClr val="000000"/>
                          </a:solidFill>
                          <a:latin typeface="verdana"/>
                        </a:rPr>
                        <a: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IN" sz="2000" b="0" i="0" dirty="0">
                          <a:solidFill>
                            <a:srgbClr val="000000"/>
                          </a:solidFill>
                          <a:latin typeface="verdana"/>
                        </a:rPr>
                        <a:t>Bitwise NOT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IN" sz="2000" b="0" i="0">
                          <a:solidFill>
                            <a:srgbClr val="000000"/>
                          </a:solidFill>
                          <a:latin typeface="verdana"/>
                        </a:rPr>
                        <a:t>(~10) = -10</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4"/>
                  </a:ext>
                </a:extLst>
              </a:tr>
              <a:tr h="277286">
                <a:tc>
                  <a:txBody>
                    <a:bodyPr/>
                    <a:lstStyle/>
                    <a:p>
                      <a:pPr fontAlgn="t"/>
                      <a:r>
                        <a:rPr lang="en-IN" sz="2000" b="0" i="0">
                          <a:solidFill>
                            <a:srgbClr val="000000"/>
                          </a:solidFill>
                          <a:latin typeface="verdana"/>
                        </a:rPr>
                        <a:t>&lt;&lt;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2000" b="0" i="0">
                          <a:solidFill>
                            <a:srgbClr val="000000"/>
                          </a:solidFill>
                          <a:latin typeface="verdana"/>
                        </a:rPr>
                        <a:t>Bitwise Left Shift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2000" b="0" i="0" dirty="0">
                          <a:solidFill>
                            <a:srgbClr val="000000"/>
                          </a:solidFill>
                          <a:latin typeface="verdana"/>
                        </a:rPr>
                        <a:t>(10&lt;&lt;2) = 40</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77286">
                <a:tc>
                  <a:txBody>
                    <a:bodyPr/>
                    <a:lstStyle/>
                    <a:p>
                      <a:pPr fontAlgn="t"/>
                      <a:r>
                        <a:rPr lang="en-IN" sz="2000" b="0" i="0">
                          <a:solidFill>
                            <a:srgbClr val="000000"/>
                          </a:solidFill>
                          <a:latin typeface="verdana"/>
                        </a:rPr>
                        <a:t>&gt;&gt;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IN" sz="2000" b="0" i="0">
                          <a:solidFill>
                            <a:srgbClr val="000000"/>
                          </a:solidFill>
                          <a:latin typeface="verdana"/>
                        </a:rPr>
                        <a:t>Bitwise Right Shift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IN" sz="2000" b="0" i="0" dirty="0">
                          <a:solidFill>
                            <a:srgbClr val="000000"/>
                          </a:solidFill>
                          <a:latin typeface="verdana"/>
                        </a:rPr>
                        <a:t>(10&gt;&gt;2) = 2</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6"/>
                  </a:ext>
                </a:extLst>
              </a:tr>
              <a:tr h="483106">
                <a:tc>
                  <a:txBody>
                    <a:bodyPr/>
                    <a:lstStyle/>
                    <a:p>
                      <a:pPr fontAlgn="t"/>
                      <a:r>
                        <a:rPr lang="en-IN" sz="2000" b="0" i="0">
                          <a:solidFill>
                            <a:srgbClr val="000000"/>
                          </a:solidFill>
                          <a:latin typeface="verdana"/>
                        </a:rPr>
                        <a:t>&gt;&gt;&gt;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2000" b="0" i="0">
                          <a:solidFill>
                            <a:srgbClr val="000000"/>
                          </a:solidFill>
                          <a:latin typeface="verdana"/>
                        </a:rPr>
                        <a:t>Bitwise Right Shift with Zero</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2000" b="0" i="0" dirty="0">
                          <a:solidFill>
                            <a:srgbClr val="000000"/>
                          </a:solidFill>
                          <a:latin typeface="verdana"/>
                        </a:rPr>
                        <a:t>(10&gt;&gt;&gt;2) = 2</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
        <p:nvSpPr>
          <p:cNvPr id="3" name="Rectangle 2"/>
          <p:cNvSpPr/>
          <p:nvPr/>
        </p:nvSpPr>
        <p:spPr>
          <a:xfrm>
            <a:off x="251520" y="260648"/>
            <a:ext cx="8424936" cy="1569660"/>
          </a:xfrm>
          <a:prstGeom prst="rect">
            <a:avLst/>
          </a:prstGeom>
        </p:spPr>
        <p:txBody>
          <a:bodyPr wrap="square">
            <a:spAutoFit/>
          </a:bodyPr>
          <a:lstStyle/>
          <a:p>
            <a:r>
              <a:rPr lang="en-IN" sz="2400" b="1" u="sng" dirty="0">
                <a:latin typeface="Times New Roman" panose="02020603050405020304" pitchFamily="18" charset="0"/>
                <a:cs typeface="Times New Roman" panose="02020603050405020304" pitchFamily="18" charset="0"/>
              </a:rPr>
              <a:t>JavaScript Bitwise Operators</a:t>
            </a:r>
          </a:p>
          <a:p>
            <a:endParaRPr lang="en-IN" sz="2400" b="1" u="sng"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bitwise operators perform bitwise operations on operands. The bitwise operators are as follows: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7524" y="332656"/>
            <a:ext cx="8568952" cy="2000548"/>
          </a:xfrm>
          <a:prstGeom prst="rect">
            <a:avLst/>
          </a:prstGeom>
        </p:spPr>
        <p:txBody>
          <a:bodyPr wrap="square">
            <a:spAutoFit/>
          </a:bodyPr>
          <a:lstStyle/>
          <a:p>
            <a:r>
              <a:rPr lang="en-IN" sz="3200" b="1" u="sng" dirty="0">
                <a:latin typeface="Times New Roman" panose="02020603050405020304" pitchFamily="18" charset="0"/>
                <a:cs typeface="Times New Roman" panose="02020603050405020304" pitchFamily="18" charset="0"/>
              </a:rPr>
              <a:t>JavaScript Logical Operators</a:t>
            </a:r>
          </a:p>
          <a:p>
            <a:endParaRPr lang="en-IN" sz="3200" b="1" u="sng"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following operators are known as JavaScript logical operators.</a:t>
            </a:r>
          </a:p>
          <a:p>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nvGraphicFramePr>
        <p:xfrm>
          <a:off x="1524000" y="2645988"/>
          <a:ext cx="6096000" cy="3029064"/>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277286">
                <a:tc>
                  <a:txBody>
                    <a:bodyPr/>
                    <a:lstStyle/>
                    <a:p>
                      <a:pPr algn="l" fontAlgn="t"/>
                      <a:r>
                        <a:rPr lang="en-IN" sz="2000" dirty="0">
                          <a:solidFill>
                            <a:srgbClr val="000000"/>
                          </a:solidFill>
                          <a:latin typeface="times new roman"/>
                        </a:rPr>
                        <a:t>Operator</a:t>
                      </a:r>
                    </a:p>
                  </a:txBody>
                  <a:tcPr marL="35733" marR="35733" marT="35733" marB="35733">
                    <a:lnL w="9525" cap="flat" cmpd="sng" algn="ctr">
                      <a:solidFill>
                        <a:srgbClr val="20525F"/>
                      </a:solidFill>
                      <a:prstDash val="solid"/>
                      <a:round/>
                      <a:headEnd type="none" w="med" len="med"/>
                      <a:tailEnd type="none" w="med" len="med"/>
                    </a:lnL>
                    <a:lnR w="9525" cap="flat" cmpd="sng" algn="ctr">
                      <a:solidFill>
                        <a:srgbClr val="20525F"/>
                      </a:solidFill>
                      <a:prstDash val="solid"/>
                      <a:round/>
                      <a:headEnd type="none" w="med" len="med"/>
                      <a:tailEnd type="none" w="med" len="med"/>
                    </a:lnR>
                    <a:lnT w="9525" cap="flat" cmpd="sng" algn="ctr">
                      <a:solidFill>
                        <a:srgbClr val="20525F"/>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IN" sz="2000">
                          <a:solidFill>
                            <a:srgbClr val="000000"/>
                          </a:solidFill>
                          <a:latin typeface="times new roman"/>
                        </a:rPr>
                        <a:t>Description</a:t>
                      </a:r>
                    </a:p>
                  </a:txBody>
                  <a:tcPr marL="35733" marR="35733" marT="35733" marB="35733">
                    <a:lnL w="9525" cap="flat" cmpd="sng" algn="ctr">
                      <a:solidFill>
                        <a:srgbClr val="20525F"/>
                      </a:solidFill>
                      <a:prstDash val="solid"/>
                      <a:round/>
                      <a:headEnd type="none" w="med" len="med"/>
                      <a:tailEnd type="none" w="med" len="med"/>
                    </a:lnL>
                    <a:lnR w="9525" cap="flat" cmpd="sng" algn="ctr">
                      <a:solidFill>
                        <a:srgbClr val="20525F"/>
                      </a:solidFill>
                      <a:prstDash val="solid"/>
                      <a:round/>
                      <a:headEnd type="none" w="med" len="med"/>
                      <a:tailEnd type="none" w="med" len="med"/>
                    </a:lnR>
                    <a:lnT w="9525" cap="flat" cmpd="sng" algn="ctr">
                      <a:solidFill>
                        <a:srgbClr val="20525F"/>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IN" sz="2000">
                          <a:solidFill>
                            <a:srgbClr val="000000"/>
                          </a:solidFill>
                          <a:latin typeface="times new roman"/>
                        </a:rPr>
                        <a:t>Example</a:t>
                      </a:r>
                    </a:p>
                  </a:txBody>
                  <a:tcPr marL="35733" marR="35733" marT="35733" marB="35733">
                    <a:lnL w="9525" cap="flat" cmpd="sng" algn="ctr">
                      <a:solidFill>
                        <a:srgbClr val="20525F"/>
                      </a:solidFill>
                      <a:prstDash val="solid"/>
                      <a:round/>
                      <a:headEnd type="none" w="med" len="med"/>
                      <a:tailEnd type="none" w="med" len="med"/>
                    </a:lnL>
                    <a:lnR w="9525" cap="flat" cmpd="sng" algn="ctr">
                      <a:solidFill>
                        <a:srgbClr val="20525F"/>
                      </a:solidFill>
                      <a:prstDash val="solid"/>
                      <a:round/>
                      <a:headEnd type="none" w="med" len="med"/>
                      <a:tailEnd type="none" w="med" len="med"/>
                    </a:lnR>
                    <a:lnT w="9525" cap="flat" cmpd="sng" algn="ctr">
                      <a:solidFill>
                        <a:srgbClr val="20525F"/>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483106">
                <a:tc>
                  <a:txBody>
                    <a:bodyPr/>
                    <a:lstStyle/>
                    <a:p>
                      <a:pPr fontAlgn="t"/>
                      <a:r>
                        <a:rPr lang="en-IN" sz="2000" b="0" i="0" dirty="0">
                          <a:solidFill>
                            <a:srgbClr val="000000"/>
                          </a:solidFill>
                          <a:latin typeface="verdana"/>
                        </a:rPr>
                        <a:t>&amp;&amp;</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2000" b="0" i="0">
                          <a:solidFill>
                            <a:srgbClr val="000000"/>
                          </a:solidFill>
                          <a:latin typeface="verdana"/>
                        </a:rPr>
                        <a:t>Logical AND</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da-DK" sz="2000" b="0" i="0">
                          <a:solidFill>
                            <a:srgbClr val="000000"/>
                          </a:solidFill>
                          <a:latin typeface="verdana"/>
                        </a:rPr>
                        <a:t>(10==20 &amp;&amp; 20==33) = false</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83106">
                <a:tc>
                  <a:txBody>
                    <a:bodyPr/>
                    <a:lstStyle/>
                    <a:p>
                      <a:pPr fontAlgn="t"/>
                      <a:r>
                        <a:rPr lang="en-IN" sz="2000" b="0" i="0" dirty="0">
                          <a:solidFill>
                            <a:srgbClr val="000000"/>
                          </a:solidFill>
                          <a:latin typeface="verdana"/>
                        </a:rPr>
                        <a: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IN" sz="2000" b="0" i="0">
                          <a:solidFill>
                            <a:srgbClr val="000000"/>
                          </a:solidFill>
                          <a:latin typeface="verdana"/>
                        </a:rPr>
                        <a:t>Logical OR</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da-DK" sz="2000" b="0" i="0">
                          <a:solidFill>
                            <a:srgbClr val="000000"/>
                          </a:solidFill>
                          <a:latin typeface="verdana"/>
                        </a:rPr>
                        <a:t>(10==20 || 20==33) = false</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277286">
                <a:tc>
                  <a:txBody>
                    <a:bodyPr/>
                    <a:lstStyle/>
                    <a:p>
                      <a:pPr fontAlgn="t"/>
                      <a:r>
                        <a:rPr lang="en-IN" sz="2000" b="0" i="0" dirty="0">
                          <a:solidFill>
                            <a:srgbClr val="000000"/>
                          </a:solidFill>
                          <a:latin typeface="verdana"/>
                        </a:rPr>
                        <a: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2000" b="0" i="0" dirty="0">
                          <a:solidFill>
                            <a:srgbClr val="000000"/>
                          </a:solidFill>
                          <a:latin typeface="verdana"/>
                        </a:rPr>
                        <a:t>Logical Not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2000" b="0" i="0" dirty="0">
                          <a:solidFill>
                            <a:srgbClr val="000000"/>
                          </a:solidFill>
                          <a:latin typeface="verdana"/>
                        </a:rPr>
                        <a:t>!(10==20) = true</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548680"/>
            <a:ext cx="8352928" cy="1569660"/>
          </a:xfrm>
          <a:prstGeom prst="rect">
            <a:avLst/>
          </a:prstGeom>
        </p:spPr>
        <p:txBody>
          <a:bodyPr wrap="square">
            <a:spAutoFit/>
          </a:bodyPr>
          <a:lstStyle/>
          <a:p>
            <a:pPr algn="just"/>
            <a:r>
              <a:rPr lang="en-IN" sz="2400" b="1" u="sng" dirty="0">
                <a:latin typeface="Times New Roman" panose="02020603050405020304" pitchFamily="18" charset="0"/>
                <a:cs typeface="Times New Roman" panose="02020603050405020304" pitchFamily="18" charset="0"/>
              </a:rPr>
              <a:t>JavaScript Assignment Operators</a:t>
            </a:r>
          </a:p>
          <a:p>
            <a:pPr algn="just"/>
            <a:endParaRPr lang="en-IN" sz="2400" b="1" u="sng"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following operators are known as JavaScript assignment operators.</a:t>
            </a:r>
          </a:p>
        </p:txBody>
      </p:sp>
      <p:graphicFrame>
        <p:nvGraphicFramePr>
          <p:cNvPr id="3" name="Table 2"/>
          <p:cNvGraphicFramePr>
            <a:graphicFrameLocks noGrp="1"/>
          </p:cNvGraphicFramePr>
          <p:nvPr>
            <p:extLst>
              <p:ext uri="{D42A27DB-BD31-4B8C-83A1-F6EECF244321}">
                <p14:modId xmlns:p14="http://schemas.microsoft.com/office/powerpoint/2010/main" val="2685269091"/>
              </p:ext>
            </p:extLst>
          </p:nvPr>
        </p:nvGraphicFramePr>
        <p:xfrm>
          <a:off x="503548" y="2348880"/>
          <a:ext cx="8352927" cy="4157862"/>
        </p:xfrm>
        <a:graphic>
          <a:graphicData uri="http://schemas.openxmlformats.org/drawingml/2006/table">
            <a:tbl>
              <a:tblPr/>
              <a:tblGrid>
                <a:gridCol w="2784309">
                  <a:extLst>
                    <a:ext uri="{9D8B030D-6E8A-4147-A177-3AD203B41FA5}">
                      <a16:colId xmlns:a16="http://schemas.microsoft.com/office/drawing/2014/main" val="20000"/>
                    </a:ext>
                  </a:extLst>
                </a:gridCol>
                <a:gridCol w="2784309">
                  <a:extLst>
                    <a:ext uri="{9D8B030D-6E8A-4147-A177-3AD203B41FA5}">
                      <a16:colId xmlns:a16="http://schemas.microsoft.com/office/drawing/2014/main" val="20001"/>
                    </a:ext>
                  </a:extLst>
                </a:gridCol>
                <a:gridCol w="2784309">
                  <a:extLst>
                    <a:ext uri="{9D8B030D-6E8A-4147-A177-3AD203B41FA5}">
                      <a16:colId xmlns:a16="http://schemas.microsoft.com/office/drawing/2014/main" val="20002"/>
                    </a:ext>
                  </a:extLst>
                </a:gridCol>
              </a:tblGrid>
              <a:tr h="277286">
                <a:tc>
                  <a:txBody>
                    <a:bodyPr/>
                    <a:lstStyle/>
                    <a:p>
                      <a:pPr algn="l" fontAlgn="t"/>
                      <a:r>
                        <a:rPr lang="en-IN" sz="2000" dirty="0">
                          <a:solidFill>
                            <a:srgbClr val="000000"/>
                          </a:solidFill>
                          <a:latin typeface="times new roman"/>
                        </a:rPr>
                        <a:t>Operator</a:t>
                      </a:r>
                    </a:p>
                  </a:txBody>
                  <a:tcPr marL="35733" marR="35733" marT="35733" marB="35733">
                    <a:lnL w="9525" cap="flat" cmpd="sng" algn="ctr">
                      <a:solidFill>
                        <a:srgbClr val="50FEDE"/>
                      </a:solidFill>
                      <a:prstDash val="solid"/>
                      <a:round/>
                      <a:headEnd type="none" w="med" len="med"/>
                      <a:tailEnd type="none" w="med" len="med"/>
                    </a:lnL>
                    <a:lnR w="9525" cap="flat" cmpd="sng" algn="ctr">
                      <a:solidFill>
                        <a:srgbClr val="50FEDE"/>
                      </a:solidFill>
                      <a:prstDash val="solid"/>
                      <a:round/>
                      <a:headEnd type="none" w="med" len="med"/>
                      <a:tailEnd type="none" w="med" len="med"/>
                    </a:lnR>
                    <a:lnT w="9525" cap="flat" cmpd="sng" algn="ctr">
                      <a:solidFill>
                        <a:srgbClr val="50FEDE"/>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IN" sz="2000">
                          <a:solidFill>
                            <a:srgbClr val="000000"/>
                          </a:solidFill>
                          <a:latin typeface="times new roman"/>
                        </a:rPr>
                        <a:t>Description</a:t>
                      </a:r>
                    </a:p>
                  </a:txBody>
                  <a:tcPr marL="35733" marR="35733" marT="35733" marB="35733">
                    <a:lnL w="9525" cap="flat" cmpd="sng" algn="ctr">
                      <a:solidFill>
                        <a:srgbClr val="50FEDE"/>
                      </a:solidFill>
                      <a:prstDash val="solid"/>
                      <a:round/>
                      <a:headEnd type="none" w="med" len="med"/>
                      <a:tailEnd type="none" w="med" len="med"/>
                    </a:lnL>
                    <a:lnR w="9525" cap="flat" cmpd="sng" algn="ctr">
                      <a:solidFill>
                        <a:srgbClr val="50FEDE"/>
                      </a:solidFill>
                      <a:prstDash val="solid"/>
                      <a:round/>
                      <a:headEnd type="none" w="med" len="med"/>
                      <a:tailEnd type="none" w="med" len="med"/>
                    </a:lnR>
                    <a:lnT w="9525" cap="flat" cmpd="sng" algn="ctr">
                      <a:solidFill>
                        <a:srgbClr val="50FEDE"/>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IN" sz="2000">
                          <a:solidFill>
                            <a:srgbClr val="000000"/>
                          </a:solidFill>
                          <a:latin typeface="times new roman"/>
                        </a:rPr>
                        <a:t>Example</a:t>
                      </a:r>
                    </a:p>
                  </a:txBody>
                  <a:tcPr marL="35733" marR="35733" marT="35733" marB="35733">
                    <a:lnL w="9525" cap="flat" cmpd="sng" algn="ctr">
                      <a:solidFill>
                        <a:srgbClr val="50FEDE"/>
                      </a:solidFill>
                      <a:prstDash val="solid"/>
                      <a:round/>
                      <a:headEnd type="none" w="med" len="med"/>
                      <a:tailEnd type="none" w="med" len="med"/>
                    </a:lnL>
                    <a:lnR w="9525" cap="flat" cmpd="sng" algn="ctr">
                      <a:solidFill>
                        <a:srgbClr val="50FEDE"/>
                      </a:solidFill>
                      <a:prstDash val="solid"/>
                      <a:round/>
                      <a:headEnd type="none" w="med" len="med"/>
                      <a:tailEnd type="none" w="med" len="med"/>
                    </a:lnR>
                    <a:lnT w="9525" cap="flat" cmpd="sng" algn="ctr">
                      <a:solidFill>
                        <a:srgbClr val="50FEDE"/>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277286">
                <a:tc>
                  <a:txBody>
                    <a:bodyPr/>
                    <a:lstStyle/>
                    <a:p>
                      <a:pPr fontAlgn="t"/>
                      <a:r>
                        <a:rPr lang="en-IN" sz="2000" b="0" i="0" dirty="0">
                          <a:solidFill>
                            <a:srgbClr val="000000"/>
                          </a:solidFill>
                          <a:latin typeface="verdana"/>
                        </a:rPr>
                        <a: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2000" b="0" i="0">
                          <a:solidFill>
                            <a:srgbClr val="000000"/>
                          </a:solidFill>
                          <a:latin typeface="verdana"/>
                        </a:rPr>
                        <a:t>Assign</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2000" b="0" i="0">
                          <a:solidFill>
                            <a:srgbClr val="000000"/>
                          </a:solidFill>
                          <a:latin typeface="verdana"/>
                        </a:rPr>
                        <a:t>10+10 = 20</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83106">
                <a:tc>
                  <a:txBody>
                    <a:bodyPr/>
                    <a:lstStyle/>
                    <a:p>
                      <a:pPr fontAlgn="t"/>
                      <a:r>
                        <a:rPr lang="en-IN" sz="2000" b="0" i="0" dirty="0">
                          <a:solidFill>
                            <a:srgbClr val="000000"/>
                          </a:solidFill>
                          <a:latin typeface="verdana"/>
                        </a:rPr>
                        <a: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IN" sz="2000" b="0" i="0">
                          <a:solidFill>
                            <a:srgbClr val="000000"/>
                          </a:solidFill>
                          <a:latin typeface="verdana"/>
                        </a:rPr>
                        <a:t>Add and assign</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IN" sz="2000" b="0" i="0">
                          <a:solidFill>
                            <a:srgbClr val="000000"/>
                          </a:solidFill>
                          <a:latin typeface="verdana"/>
                        </a:rPr>
                        <a:t>var a=10; a+=20; Now a = 30</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483106">
                <a:tc>
                  <a:txBody>
                    <a:bodyPr/>
                    <a:lstStyle/>
                    <a:p>
                      <a:pPr fontAlgn="t"/>
                      <a:r>
                        <a:rPr lang="en-IN" sz="2000" b="0" i="0" dirty="0">
                          <a:solidFill>
                            <a:srgbClr val="000000"/>
                          </a:solidFill>
                          <a:latin typeface="verdana"/>
                        </a:rPr>
                        <a: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2000" b="0" i="0">
                          <a:solidFill>
                            <a:srgbClr val="000000"/>
                          </a:solidFill>
                          <a:latin typeface="verdana"/>
                        </a:rPr>
                        <a:t>Subtract and assign</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2000" b="0" i="0">
                          <a:solidFill>
                            <a:srgbClr val="000000"/>
                          </a:solidFill>
                          <a:latin typeface="verdana"/>
                        </a:rPr>
                        <a:t>var a=20; a+=10; Now a = 10</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83106">
                <a:tc>
                  <a:txBody>
                    <a:bodyPr/>
                    <a:lstStyle/>
                    <a:p>
                      <a:pPr fontAlgn="t"/>
                      <a:r>
                        <a:rPr lang="en-IN" sz="2000" b="0" i="0" dirty="0">
                          <a:solidFill>
                            <a:srgbClr val="000000"/>
                          </a:solidFill>
                          <a:latin typeface="verdana"/>
                        </a:rPr>
                        <a: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IN" sz="2000" b="0" i="0">
                          <a:solidFill>
                            <a:srgbClr val="000000"/>
                          </a:solidFill>
                          <a:latin typeface="verdana"/>
                        </a:rPr>
                        <a:t>Multiply and assign</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IN" sz="2000" b="0" i="0">
                          <a:solidFill>
                            <a:srgbClr val="000000"/>
                          </a:solidFill>
                          <a:latin typeface="verdana"/>
                        </a:rPr>
                        <a:t>var a=10; a*=20; Now a = 200</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4"/>
                  </a:ext>
                </a:extLst>
              </a:tr>
              <a:tr h="483106">
                <a:tc>
                  <a:txBody>
                    <a:bodyPr/>
                    <a:lstStyle/>
                    <a:p>
                      <a:pPr fontAlgn="t"/>
                      <a:r>
                        <a:rPr lang="en-IN" sz="2000" b="0" i="0">
                          <a:solidFill>
                            <a:srgbClr val="000000"/>
                          </a:solidFill>
                          <a:latin typeface="verdana"/>
                        </a:rPr>
                        <a: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2000" b="0" i="0" dirty="0">
                          <a:solidFill>
                            <a:srgbClr val="000000"/>
                          </a:solidFill>
                          <a:latin typeface="verdana"/>
                        </a:rPr>
                        <a:t>Divide and assign</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2000" b="0" i="0">
                          <a:solidFill>
                            <a:srgbClr val="000000"/>
                          </a:solidFill>
                          <a:latin typeface="verdana"/>
                        </a:rPr>
                        <a:t>var a=10; a/=2; Now a = 5</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83106">
                <a:tc>
                  <a:txBody>
                    <a:bodyPr/>
                    <a:lstStyle/>
                    <a:p>
                      <a:pPr fontAlgn="t"/>
                      <a:r>
                        <a:rPr lang="en-IN" sz="2000" b="0" i="0">
                          <a:solidFill>
                            <a:srgbClr val="000000"/>
                          </a:solidFill>
                          <a:latin typeface="verdana"/>
                        </a:rPr>
                        <a: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IN" sz="2000" b="0" i="0" dirty="0">
                          <a:solidFill>
                            <a:srgbClr val="000000"/>
                          </a:solidFill>
                          <a:latin typeface="verdana"/>
                        </a:rPr>
                        <a:t>Modulus and assign</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IN" sz="2000" b="0" i="0" dirty="0" err="1">
                          <a:solidFill>
                            <a:srgbClr val="000000"/>
                          </a:solidFill>
                          <a:latin typeface="verdana"/>
                        </a:rPr>
                        <a:t>var</a:t>
                      </a:r>
                      <a:r>
                        <a:rPr lang="en-IN" sz="2000" b="0" i="0" dirty="0">
                          <a:solidFill>
                            <a:srgbClr val="000000"/>
                          </a:solidFill>
                          <a:latin typeface="verdana"/>
                        </a:rPr>
                        <a:t> a=10; a%=2; Now a = 0</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964488" cy="7140416"/>
          </a:xfrm>
          <a:prstGeom prst="rect">
            <a:avLst/>
          </a:prstGeom>
        </p:spPr>
        <p:txBody>
          <a:bodyPr wrap="square">
            <a:spAutoFit/>
          </a:bodyPr>
          <a:lstStyle/>
          <a:p>
            <a:r>
              <a:rPr lang="en-IN" sz="2000" b="1" dirty="0">
                <a:latin typeface="Times New Roman" panose="02020603050405020304" pitchFamily="18" charset="0"/>
                <a:cs typeface="Times New Roman" panose="02020603050405020304" pitchFamily="18" charset="0"/>
              </a:rPr>
              <a:t>JavaScript If-else</a:t>
            </a:r>
          </a:p>
          <a:p>
            <a:r>
              <a:rPr lang="en-IN" sz="2000" dirty="0">
                <a:latin typeface="Times New Roman" panose="02020603050405020304" pitchFamily="18" charset="0"/>
                <a:cs typeface="Times New Roman" panose="02020603050405020304" pitchFamily="18" charset="0"/>
              </a:rPr>
              <a:t>The </a:t>
            </a:r>
            <a:r>
              <a:rPr lang="en-IN" sz="2000" b="1" dirty="0">
                <a:latin typeface="Times New Roman" panose="02020603050405020304" pitchFamily="18" charset="0"/>
                <a:cs typeface="Times New Roman" panose="02020603050405020304" pitchFamily="18" charset="0"/>
              </a:rPr>
              <a:t>JavaScript if-else statement</a:t>
            </a:r>
            <a:r>
              <a:rPr lang="en-IN" sz="2000" dirty="0">
                <a:latin typeface="Times New Roman" panose="02020603050405020304" pitchFamily="18" charset="0"/>
                <a:cs typeface="Times New Roman" panose="02020603050405020304" pitchFamily="18" charset="0"/>
              </a:rPr>
              <a:t> is used </a:t>
            </a:r>
            <a:r>
              <a:rPr lang="en-IN" sz="2000" i="1" dirty="0">
                <a:latin typeface="Times New Roman" panose="02020603050405020304" pitchFamily="18" charset="0"/>
                <a:cs typeface="Times New Roman" panose="02020603050405020304" pitchFamily="18" charset="0"/>
              </a:rPr>
              <a:t>to execute the code whether condition is true or false</a:t>
            </a:r>
            <a:r>
              <a:rPr lang="en-IN" sz="2000" dirty="0">
                <a:latin typeface="Times New Roman" panose="02020603050405020304" pitchFamily="18" charset="0"/>
                <a:cs typeface="Times New Roman" panose="02020603050405020304" pitchFamily="18" charset="0"/>
              </a:rPr>
              <a:t>. There are three forms of if statement in JavaScript.</a:t>
            </a:r>
          </a:p>
          <a:p>
            <a:pPr>
              <a:buFont typeface="Arial" pitchFamily="34" charset="0"/>
              <a:buChar char="•"/>
            </a:pPr>
            <a:r>
              <a:rPr lang="en-IN" sz="2000" dirty="0">
                <a:latin typeface="Times New Roman" panose="02020603050405020304" pitchFamily="18" charset="0"/>
                <a:cs typeface="Times New Roman" panose="02020603050405020304" pitchFamily="18" charset="0"/>
              </a:rPr>
              <a:t>If Statement</a:t>
            </a:r>
          </a:p>
          <a:p>
            <a:pPr>
              <a:buFont typeface="Arial" pitchFamily="34" charset="0"/>
              <a:buChar char="•"/>
            </a:pPr>
            <a:r>
              <a:rPr lang="en-IN" sz="2000" dirty="0">
                <a:latin typeface="Times New Roman" panose="02020603050405020304" pitchFamily="18" charset="0"/>
                <a:cs typeface="Times New Roman" panose="02020603050405020304" pitchFamily="18" charset="0"/>
              </a:rPr>
              <a:t>If else statement</a:t>
            </a:r>
          </a:p>
          <a:p>
            <a:pPr>
              <a:buFont typeface="Arial" pitchFamily="34" charset="0"/>
              <a:buChar char="•"/>
            </a:pPr>
            <a:r>
              <a:rPr lang="en-IN" sz="2000" dirty="0">
                <a:latin typeface="Times New Roman" panose="02020603050405020304" pitchFamily="18" charset="0"/>
                <a:cs typeface="Times New Roman" panose="02020603050405020304" pitchFamily="18" charset="0"/>
              </a:rPr>
              <a:t>if else if statement</a:t>
            </a:r>
          </a:p>
          <a:p>
            <a:r>
              <a:rPr lang="en-IN" sz="2000" b="1" dirty="0">
                <a:latin typeface="Times New Roman" panose="02020603050405020304" pitchFamily="18" charset="0"/>
                <a:cs typeface="Times New Roman" panose="02020603050405020304" pitchFamily="18" charset="0"/>
              </a:rPr>
              <a:t>JavaScript If statement</a:t>
            </a:r>
          </a:p>
          <a:p>
            <a:r>
              <a:rPr lang="en-IN" sz="2000" dirty="0">
                <a:latin typeface="Times New Roman" panose="02020603050405020304" pitchFamily="18" charset="0"/>
                <a:cs typeface="Times New Roman" panose="02020603050405020304" pitchFamily="18" charset="0"/>
              </a:rPr>
              <a:t>It evaluates the content only if expression is true. The signature of JavaScript if statement is given below.</a:t>
            </a:r>
          </a:p>
          <a:p>
            <a:r>
              <a:rPr lang="en-IN" sz="2000" dirty="0">
                <a:latin typeface="Times New Roman" panose="02020603050405020304" pitchFamily="18" charset="0"/>
                <a:cs typeface="Times New Roman" panose="02020603050405020304" pitchFamily="18" charset="0"/>
              </a:rPr>
              <a:t>if(expression){  </a:t>
            </a:r>
          </a:p>
          <a:p>
            <a:r>
              <a:rPr lang="en-IN" sz="2000" dirty="0">
                <a:latin typeface="Times New Roman" panose="02020603050405020304" pitchFamily="18" charset="0"/>
                <a:cs typeface="Times New Roman" panose="02020603050405020304" pitchFamily="18" charset="0"/>
              </a:rPr>
              <a:t>//content to be evaluated  </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&lt;html&gt;</a:t>
            </a:r>
          </a:p>
          <a:p>
            <a:r>
              <a:rPr lang="en-IN" sz="2000" dirty="0">
                <a:latin typeface="Times New Roman" panose="02020603050405020304" pitchFamily="18" charset="0"/>
                <a:cs typeface="Times New Roman" panose="02020603050405020304" pitchFamily="18" charset="0"/>
              </a:rPr>
              <a:t>&lt;body&gt;</a:t>
            </a:r>
          </a:p>
          <a:p>
            <a:r>
              <a:rPr lang="en-IN" sz="2000" b="1" dirty="0">
                <a:latin typeface="Times New Roman" panose="02020603050405020304" pitchFamily="18" charset="0"/>
                <a:cs typeface="Times New Roman" panose="02020603050405020304" pitchFamily="18" charset="0"/>
              </a:rPr>
              <a:t>&lt;script&gt;  </a:t>
            </a:r>
          </a:p>
          <a:p>
            <a:r>
              <a:rPr lang="en-IN" sz="2000" b="1" dirty="0" err="1">
                <a:latin typeface="Times New Roman" panose="02020603050405020304" pitchFamily="18" charset="0"/>
                <a:cs typeface="Times New Roman" panose="02020603050405020304" pitchFamily="18" charset="0"/>
              </a:rPr>
              <a:t>var</a:t>
            </a:r>
            <a:r>
              <a:rPr lang="en-IN" sz="2000" b="1" dirty="0">
                <a:latin typeface="Times New Roman" panose="02020603050405020304" pitchFamily="18" charset="0"/>
                <a:cs typeface="Times New Roman" panose="02020603050405020304" pitchFamily="18" charset="0"/>
              </a:rPr>
              <a:t> a=20;  </a:t>
            </a:r>
          </a:p>
          <a:p>
            <a:r>
              <a:rPr lang="en-IN" sz="2000" b="1" dirty="0">
                <a:latin typeface="Times New Roman" panose="02020603050405020304" pitchFamily="18" charset="0"/>
                <a:cs typeface="Times New Roman" panose="02020603050405020304" pitchFamily="18" charset="0"/>
              </a:rPr>
              <a:t>if(a&gt;10){  </a:t>
            </a:r>
          </a:p>
          <a:p>
            <a:r>
              <a:rPr lang="en-IN" sz="2000" b="1" dirty="0" err="1">
                <a:latin typeface="Times New Roman" panose="02020603050405020304" pitchFamily="18" charset="0"/>
                <a:cs typeface="Times New Roman" panose="02020603050405020304" pitchFamily="18" charset="0"/>
              </a:rPr>
              <a:t>document.write</a:t>
            </a:r>
            <a:r>
              <a:rPr lang="en-IN" sz="2000" b="1" dirty="0">
                <a:latin typeface="Times New Roman" panose="02020603050405020304" pitchFamily="18" charset="0"/>
                <a:cs typeface="Times New Roman" panose="02020603050405020304" pitchFamily="18" charset="0"/>
              </a:rPr>
              <a:t>("value of a is greater than 10");  </a:t>
            </a:r>
          </a:p>
          <a:p>
            <a:r>
              <a:rPr lang="en-IN" sz="2000" b="1" dirty="0">
                <a:latin typeface="Times New Roman" panose="02020603050405020304" pitchFamily="18" charset="0"/>
                <a:cs typeface="Times New Roman" panose="02020603050405020304" pitchFamily="18" charset="0"/>
              </a:rPr>
              <a:t>}  </a:t>
            </a:r>
          </a:p>
          <a:p>
            <a:r>
              <a:rPr lang="en-IN" sz="2000" b="1" dirty="0">
                <a:latin typeface="Times New Roman" panose="02020603050405020304" pitchFamily="18" charset="0"/>
                <a:cs typeface="Times New Roman" panose="02020603050405020304" pitchFamily="18" charset="0"/>
              </a:rPr>
              <a:t>&lt;/script&gt;</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&lt;/body&gt;</a:t>
            </a:r>
          </a:p>
          <a:p>
            <a:r>
              <a:rPr lang="en-IN" sz="2000" dirty="0">
                <a:latin typeface="Times New Roman" panose="02020603050405020304" pitchFamily="18" charset="0"/>
                <a:cs typeface="Times New Roman" panose="02020603050405020304" pitchFamily="18" charset="0"/>
              </a:rPr>
              <a:t>&lt;/html&gt;</a:t>
            </a: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815"/>
            <a:ext cx="9144000" cy="6863417"/>
          </a:xfrm>
          <a:prstGeom prst="rect">
            <a:avLst/>
          </a:prstGeom>
        </p:spPr>
        <p:txBody>
          <a:bodyPr wrap="square">
            <a:spAutoFit/>
          </a:bodyPr>
          <a:lstStyle/>
          <a:p>
            <a:pPr algn="just"/>
            <a:r>
              <a:rPr lang="en-IN" sz="2000" b="1" dirty="0">
                <a:latin typeface="Times New Roman" panose="02020603050405020304" pitchFamily="18" charset="0"/>
                <a:cs typeface="Times New Roman" panose="02020603050405020304" pitchFamily="18" charset="0"/>
              </a:rPr>
              <a:t>JavaScript If...else Statement</a:t>
            </a:r>
          </a:p>
          <a:p>
            <a:pPr algn="just"/>
            <a:r>
              <a:rPr lang="en-IN" sz="2000" dirty="0">
                <a:latin typeface="Times New Roman" panose="02020603050405020304" pitchFamily="18" charset="0"/>
                <a:cs typeface="Times New Roman" panose="02020603050405020304" pitchFamily="18" charset="0"/>
              </a:rPr>
              <a:t>It evaluates the content whether condition is true of false. The syntax of JavaScript if-else statement is given below.</a:t>
            </a:r>
          </a:p>
          <a:p>
            <a:pPr algn="just"/>
            <a:r>
              <a:rPr lang="en-IN" sz="2000" dirty="0">
                <a:latin typeface="Times New Roman" panose="02020603050405020304" pitchFamily="18" charset="0"/>
                <a:cs typeface="Times New Roman" panose="02020603050405020304" pitchFamily="18" charset="0"/>
              </a:rPr>
              <a:t>if(expression){  </a:t>
            </a:r>
          </a:p>
          <a:p>
            <a:pPr algn="just"/>
            <a:r>
              <a:rPr lang="en-IN" sz="2000" dirty="0">
                <a:latin typeface="Times New Roman" panose="02020603050405020304" pitchFamily="18" charset="0"/>
                <a:cs typeface="Times New Roman" panose="02020603050405020304" pitchFamily="18" charset="0"/>
              </a:rPr>
              <a:t>//content to be evaluated if condition is true  </a:t>
            </a:r>
          </a:p>
          <a:p>
            <a:pPr algn="just"/>
            <a:r>
              <a:rPr lang="en-IN" sz="2000" dirty="0">
                <a:latin typeface="Times New Roman" panose="02020603050405020304" pitchFamily="18" charset="0"/>
                <a:cs typeface="Times New Roman" panose="02020603050405020304" pitchFamily="18" charset="0"/>
              </a:rPr>
              <a:t>}  </a:t>
            </a:r>
          </a:p>
          <a:p>
            <a:pPr algn="just"/>
            <a:r>
              <a:rPr lang="en-IN" sz="2000" dirty="0">
                <a:latin typeface="Times New Roman" panose="02020603050405020304" pitchFamily="18" charset="0"/>
                <a:cs typeface="Times New Roman" panose="02020603050405020304" pitchFamily="18" charset="0"/>
              </a:rPr>
              <a:t>else{  </a:t>
            </a:r>
          </a:p>
          <a:p>
            <a:pPr algn="just"/>
            <a:r>
              <a:rPr lang="en-IN" sz="2000" dirty="0">
                <a:latin typeface="Times New Roman" panose="02020603050405020304" pitchFamily="18" charset="0"/>
                <a:cs typeface="Times New Roman" panose="02020603050405020304" pitchFamily="18" charset="0"/>
              </a:rPr>
              <a:t>//content to be evaluated if condition is false  </a:t>
            </a:r>
          </a:p>
          <a:p>
            <a:pPr algn="just"/>
            <a:r>
              <a:rPr lang="en-IN" sz="2000" dirty="0">
                <a:latin typeface="Times New Roman" panose="02020603050405020304" pitchFamily="18" charset="0"/>
                <a:cs typeface="Times New Roman" panose="02020603050405020304" pitchFamily="18" charset="0"/>
              </a:rPr>
              <a:t>}  </a:t>
            </a:r>
          </a:p>
          <a:p>
            <a:pPr algn="just"/>
            <a:r>
              <a:rPr lang="en-IN" sz="2000" dirty="0">
                <a:latin typeface="Times New Roman" panose="02020603050405020304" pitchFamily="18" charset="0"/>
                <a:cs typeface="Times New Roman" panose="02020603050405020304" pitchFamily="18" charset="0"/>
              </a:rPr>
              <a:t>&lt;html&gt;</a:t>
            </a:r>
          </a:p>
          <a:p>
            <a:pPr algn="just"/>
            <a:r>
              <a:rPr lang="en-IN" sz="2000" dirty="0">
                <a:latin typeface="Times New Roman" panose="02020603050405020304" pitchFamily="18" charset="0"/>
                <a:cs typeface="Times New Roman" panose="02020603050405020304" pitchFamily="18" charset="0"/>
              </a:rPr>
              <a:t>&lt;body&gt;</a:t>
            </a:r>
          </a:p>
          <a:p>
            <a:pPr algn="just"/>
            <a:r>
              <a:rPr lang="en-IN" sz="2000" b="1" dirty="0">
                <a:latin typeface="Times New Roman" panose="02020603050405020304" pitchFamily="18" charset="0"/>
                <a:cs typeface="Times New Roman" panose="02020603050405020304" pitchFamily="18" charset="0"/>
              </a:rPr>
              <a:t>&lt;script&gt;  </a:t>
            </a:r>
          </a:p>
          <a:p>
            <a:pPr algn="just"/>
            <a:r>
              <a:rPr lang="en-IN" sz="2000" b="1" dirty="0" err="1">
                <a:latin typeface="Times New Roman" panose="02020603050405020304" pitchFamily="18" charset="0"/>
                <a:cs typeface="Times New Roman" panose="02020603050405020304" pitchFamily="18" charset="0"/>
              </a:rPr>
              <a:t>var</a:t>
            </a:r>
            <a:r>
              <a:rPr lang="en-IN" sz="2000" b="1" dirty="0">
                <a:latin typeface="Times New Roman" panose="02020603050405020304" pitchFamily="18" charset="0"/>
                <a:cs typeface="Times New Roman" panose="02020603050405020304" pitchFamily="18" charset="0"/>
              </a:rPr>
              <a:t> a=20;  </a:t>
            </a:r>
          </a:p>
          <a:p>
            <a:pPr algn="just"/>
            <a:r>
              <a:rPr lang="en-IN" sz="2000" b="1" dirty="0">
                <a:latin typeface="Times New Roman" panose="02020603050405020304" pitchFamily="18" charset="0"/>
                <a:cs typeface="Times New Roman" panose="02020603050405020304" pitchFamily="18" charset="0"/>
              </a:rPr>
              <a:t>if(a%2==0){  </a:t>
            </a:r>
          </a:p>
          <a:p>
            <a:pPr algn="just"/>
            <a:r>
              <a:rPr lang="en-IN" sz="2000" b="1" dirty="0" err="1">
                <a:latin typeface="Times New Roman" panose="02020603050405020304" pitchFamily="18" charset="0"/>
                <a:cs typeface="Times New Roman" panose="02020603050405020304" pitchFamily="18" charset="0"/>
              </a:rPr>
              <a:t>document.write</a:t>
            </a:r>
            <a:r>
              <a:rPr lang="en-IN" sz="2000" b="1" dirty="0">
                <a:latin typeface="Times New Roman" panose="02020603050405020304" pitchFamily="18" charset="0"/>
                <a:cs typeface="Times New Roman" panose="02020603050405020304" pitchFamily="18" charset="0"/>
              </a:rPr>
              <a:t>("a is even number");  </a:t>
            </a:r>
          </a:p>
          <a:p>
            <a:pPr algn="just"/>
            <a:r>
              <a:rPr lang="en-IN" sz="2000" b="1" dirty="0">
                <a:latin typeface="Times New Roman" panose="02020603050405020304" pitchFamily="18" charset="0"/>
                <a:cs typeface="Times New Roman" panose="02020603050405020304" pitchFamily="18" charset="0"/>
              </a:rPr>
              <a:t>}  </a:t>
            </a:r>
          </a:p>
          <a:p>
            <a:pPr algn="just"/>
            <a:r>
              <a:rPr lang="en-IN" sz="2000" b="1" dirty="0">
                <a:latin typeface="Times New Roman" panose="02020603050405020304" pitchFamily="18" charset="0"/>
                <a:cs typeface="Times New Roman" panose="02020603050405020304" pitchFamily="18" charset="0"/>
              </a:rPr>
              <a:t>else{  </a:t>
            </a:r>
          </a:p>
          <a:p>
            <a:pPr algn="just"/>
            <a:r>
              <a:rPr lang="en-IN" sz="2000" b="1" dirty="0" err="1">
                <a:latin typeface="Times New Roman" panose="02020603050405020304" pitchFamily="18" charset="0"/>
                <a:cs typeface="Times New Roman" panose="02020603050405020304" pitchFamily="18" charset="0"/>
              </a:rPr>
              <a:t>document.write</a:t>
            </a:r>
            <a:r>
              <a:rPr lang="en-IN" sz="2000" b="1" dirty="0">
                <a:latin typeface="Times New Roman" panose="02020603050405020304" pitchFamily="18" charset="0"/>
                <a:cs typeface="Times New Roman" panose="02020603050405020304" pitchFamily="18" charset="0"/>
              </a:rPr>
              <a:t>("a is odd number");  </a:t>
            </a:r>
          </a:p>
          <a:p>
            <a:pPr algn="just"/>
            <a:r>
              <a:rPr lang="en-IN" sz="2000" b="1" dirty="0">
                <a:latin typeface="Times New Roman" panose="02020603050405020304" pitchFamily="18" charset="0"/>
                <a:cs typeface="Times New Roman" panose="02020603050405020304" pitchFamily="18" charset="0"/>
              </a:rPr>
              <a:t>}  </a:t>
            </a:r>
          </a:p>
          <a:p>
            <a:pPr algn="just"/>
            <a:r>
              <a:rPr lang="en-IN" sz="2000" b="1" dirty="0">
                <a:latin typeface="Times New Roman" panose="02020603050405020304" pitchFamily="18" charset="0"/>
                <a:cs typeface="Times New Roman" panose="02020603050405020304" pitchFamily="18" charset="0"/>
              </a:rPr>
              <a:t>&lt;/script&gt;</a:t>
            </a:r>
          </a:p>
          <a:p>
            <a:pPr algn="just"/>
            <a:r>
              <a:rPr lang="en-IN" sz="2000" dirty="0">
                <a:latin typeface="Times New Roman" panose="02020603050405020304" pitchFamily="18" charset="0"/>
                <a:cs typeface="Times New Roman" panose="02020603050405020304" pitchFamily="18" charset="0"/>
              </a:rPr>
              <a:t>&lt;/body&gt;</a:t>
            </a:r>
          </a:p>
          <a:p>
            <a:pPr algn="just"/>
            <a:r>
              <a:rPr lang="en-IN" sz="2000" dirty="0">
                <a:latin typeface="Times New Roman" panose="02020603050405020304" pitchFamily="18" charset="0"/>
                <a:cs typeface="Times New Roman" panose="02020603050405020304" pitchFamily="18" charset="0"/>
              </a:rPr>
              <a:t>&lt;/html&gt;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60648"/>
            <a:ext cx="9144000" cy="7017306"/>
          </a:xfrm>
          <a:prstGeom prst="rect">
            <a:avLst/>
          </a:prstGeom>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JavaScript If...else if statement</a:t>
            </a:r>
          </a:p>
          <a:p>
            <a:pPr algn="just"/>
            <a:endParaRPr lang="en-IN" sz="2400" b="1"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It evaluates the content only if expression is true from several expressions. </a:t>
            </a:r>
          </a:p>
          <a:p>
            <a:pPr algn="just"/>
            <a:r>
              <a:rPr lang="en-IN" sz="2400" dirty="0">
                <a:latin typeface="Times New Roman" panose="02020603050405020304" pitchFamily="18" charset="0"/>
                <a:cs typeface="Times New Roman" panose="02020603050405020304" pitchFamily="18" charset="0"/>
              </a:rPr>
              <a:t>The signature of JavaScript if else if statement is given below.</a:t>
            </a:r>
          </a:p>
          <a:p>
            <a:pPr algn="just"/>
            <a:endParaRPr lang="en-IN" sz="2400" b="1"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if(expression1){  </a:t>
            </a:r>
          </a:p>
          <a:p>
            <a:pPr algn="just"/>
            <a:r>
              <a:rPr lang="en-IN" sz="2400" b="1" dirty="0">
                <a:latin typeface="Times New Roman" panose="02020603050405020304" pitchFamily="18" charset="0"/>
                <a:cs typeface="Times New Roman" panose="02020603050405020304" pitchFamily="18" charset="0"/>
              </a:rPr>
              <a:t>//content to be evaluated if expression1 is true  </a:t>
            </a:r>
          </a:p>
          <a:p>
            <a:pPr algn="just"/>
            <a:r>
              <a:rPr lang="en-IN" sz="2400" b="1" dirty="0">
                <a:latin typeface="Times New Roman" panose="02020603050405020304" pitchFamily="18" charset="0"/>
                <a:cs typeface="Times New Roman" panose="02020603050405020304" pitchFamily="18" charset="0"/>
              </a:rPr>
              <a:t>}  </a:t>
            </a:r>
          </a:p>
          <a:p>
            <a:pPr algn="just"/>
            <a:r>
              <a:rPr lang="en-IN" sz="2400" b="1" dirty="0">
                <a:latin typeface="Times New Roman" panose="02020603050405020304" pitchFamily="18" charset="0"/>
                <a:cs typeface="Times New Roman" panose="02020603050405020304" pitchFamily="18" charset="0"/>
              </a:rPr>
              <a:t>else if(expression2){  </a:t>
            </a:r>
          </a:p>
          <a:p>
            <a:pPr algn="just"/>
            <a:r>
              <a:rPr lang="en-IN" sz="2400" b="1" dirty="0">
                <a:latin typeface="Times New Roman" panose="02020603050405020304" pitchFamily="18" charset="0"/>
                <a:cs typeface="Times New Roman" panose="02020603050405020304" pitchFamily="18" charset="0"/>
              </a:rPr>
              <a:t>//content to be evaluated if expression2 is true  </a:t>
            </a:r>
          </a:p>
          <a:p>
            <a:pPr algn="just"/>
            <a:r>
              <a:rPr lang="en-IN" sz="2400" b="1" dirty="0">
                <a:latin typeface="Times New Roman" panose="02020603050405020304" pitchFamily="18" charset="0"/>
                <a:cs typeface="Times New Roman" panose="02020603050405020304" pitchFamily="18" charset="0"/>
              </a:rPr>
              <a:t>}  </a:t>
            </a:r>
          </a:p>
          <a:p>
            <a:pPr algn="just"/>
            <a:r>
              <a:rPr lang="en-IN" sz="2400" b="1" dirty="0">
                <a:latin typeface="Times New Roman" panose="02020603050405020304" pitchFamily="18" charset="0"/>
                <a:cs typeface="Times New Roman" panose="02020603050405020304" pitchFamily="18" charset="0"/>
              </a:rPr>
              <a:t>else if(expression3){  </a:t>
            </a:r>
          </a:p>
          <a:p>
            <a:pPr algn="just"/>
            <a:r>
              <a:rPr lang="en-IN" sz="2400" b="1" dirty="0">
                <a:latin typeface="Times New Roman" panose="02020603050405020304" pitchFamily="18" charset="0"/>
                <a:cs typeface="Times New Roman" panose="02020603050405020304" pitchFamily="18" charset="0"/>
              </a:rPr>
              <a:t>//content to be evaluated if expression3 is true  </a:t>
            </a:r>
          </a:p>
          <a:p>
            <a:pPr algn="just"/>
            <a:r>
              <a:rPr lang="en-IN" sz="2400" b="1" dirty="0">
                <a:latin typeface="Times New Roman" panose="02020603050405020304" pitchFamily="18" charset="0"/>
                <a:cs typeface="Times New Roman" panose="02020603050405020304" pitchFamily="18" charset="0"/>
              </a:rPr>
              <a:t>}  </a:t>
            </a:r>
          </a:p>
          <a:p>
            <a:pPr algn="just"/>
            <a:r>
              <a:rPr lang="en-IN" sz="2400" b="1" dirty="0">
                <a:latin typeface="Times New Roman" panose="02020603050405020304" pitchFamily="18" charset="0"/>
                <a:cs typeface="Times New Roman" panose="02020603050405020304" pitchFamily="18" charset="0"/>
              </a:rPr>
              <a:t>else{  </a:t>
            </a:r>
          </a:p>
          <a:p>
            <a:pPr algn="just"/>
            <a:r>
              <a:rPr lang="en-IN" sz="2400" b="1" dirty="0">
                <a:latin typeface="Times New Roman" panose="02020603050405020304" pitchFamily="18" charset="0"/>
                <a:cs typeface="Times New Roman" panose="02020603050405020304" pitchFamily="18" charset="0"/>
              </a:rPr>
              <a:t>//content to be evaluated if no expression is true  </a:t>
            </a:r>
          </a:p>
          <a:p>
            <a:pPr algn="just"/>
            <a:r>
              <a:rPr lang="en-IN" sz="2400" b="1" dirty="0">
                <a:latin typeface="Times New Roman" panose="02020603050405020304" pitchFamily="18" charset="0"/>
                <a:cs typeface="Times New Roman" panose="02020603050405020304" pitchFamily="18" charset="0"/>
              </a:rPr>
              <a:t>}  </a:t>
            </a:r>
          </a:p>
          <a:p>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20805"/>
            <a:ext cx="8064896" cy="6863417"/>
          </a:xfrm>
          <a:prstGeom prst="rect">
            <a:avLst/>
          </a:prstGeom>
        </p:spPr>
        <p:txBody>
          <a:bodyPr wrap="square">
            <a:spAutoFit/>
          </a:bodyPr>
          <a:lstStyle/>
          <a:p>
            <a:pPr algn="just"/>
            <a:r>
              <a:rPr lang="en-IN" sz="2000" dirty="0">
                <a:latin typeface="Times New Roman" panose="02020603050405020304" pitchFamily="18" charset="0"/>
                <a:cs typeface="Times New Roman" panose="02020603050405020304" pitchFamily="18" charset="0"/>
              </a:rPr>
              <a:t>&lt;html&gt;</a:t>
            </a:r>
          </a:p>
          <a:p>
            <a:pPr algn="just"/>
            <a:r>
              <a:rPr lang="en-IN" sz="2000" dirty="0">
                <a:latin typeface="Times New Roman" panose="02020603050405020304" pitchFamily="18" charset="0"/>
                <a:cs typeface="Times New Roman" panose="02020603050405020304" pitchFamily="18" charset="0"/>
              </a:rPr>
              <a:t>&lt;body&gt;</a:t>
            </a:r>
          </a:p>
          <a:p>
            <a:pPr algn="just"/>
            <a:r>
              <a:rPr lang="en-IN" sz="2000" b="1" dirty="0">
                <a:latin typeface="Times New Roman" panose="02020603050405020304" pitchFamily="18" charset="0"/>
                <a:cs typeface="Times New Roman" panose="02020603050405020304" pitchFamily="18" charset="0"/>
              </a:rPr>
              <a:t>&lt;script&gt;  </a:t>
            </a:r>
          </a:p>
          <a:p>
            <a:pPr algn="just"/>
            <a:r>
              <a:rPr lang="en-IN" sz="2000" b="1" dirty="0" err="1">
                <a:latin typeface="Times New Roman" panose="02020603050405020304" pitchFamily="18" charset="0"/>
                <a:cs typeface="Times New Roman" panose="02020603050405020304" pitchFamily="18" charset="0"/>
              </a:rPr>
              <a:t>var</a:t>
            </a:r>
            <a:r>
              <a:rPr lang="en-IN" sz="2000" b="1" dirty="0">
                <a:latin typeface="Times New Roman" panose="02020603050405020304" pitchFamily="18" charset="0"/>
                <a:cs typeface="Times New Roman" panose="02020603050405020304" pitchFamily="18" charset="0"/>
              </a:rPr>
              <a:t> a=20;  </a:t>
            </a:r>
          </a:p>
          <a:p>
            <a:pPr algn="just"/>
            <a:r>
              <a:rPr lang="en-IN" sz="2000" b="1" dirty="0">
                <a:latin typeface="Times New Roman" panose="02020603050405020304" pitchFamily="18" charset="0"/>
                <a:cs typeface="Times New Roman" panose="02020603050405020304" pitchFamily="18" charset="0"/>
              </a:rPr>
              <a:t>if(a==10)</a:t>
            </a:r>
          </a:p>
          <a:p>
            <a:pPr algn="just"/>
            <a:r>
              <a:rPr lang="en-IN" sz="2000" b="1" dirty="0">
                <a:latin typeface="Times New Roman" panose="02020603050405020304" pitchFamily="18" charset="0"/>
                <a:cs typeface="Times New Roman" panose="02020603050405020304" pitchFamily="18" charset="0"/>
              </a:rPr>
              <a:t>{  </a:t>
            </a:r>
          </a:p>
          <a:p>
            <a:pPr algn="just"/>
            <a:r>
              <a:rPr lang="en-IN" sz="2000" b="1" dirty="0" err="1">
                <a:latin typeface="Times New Roman" panose="02020603050405020304" pitchFamily="18" charset="0"/>
                <a:cs typeface="Times New Roman" panose="02020603050405020304" pitchFamily="18" charset="0"/>
              </a:rPr>
              <a:t>document.write</a:t>
            </a:r>
            <a:r>
              <a:rPr lang="en-IN" sz="2000" b="1" dirty="0">
                <a:latin typeface="Times New Roman" panose="02020603050405020304" pitchFamily="18" charset="0"/>
                <a:cs typeface="Times New Roman" panose="02020603050405020304" pitchFamily="18" charset="0"/>
              </a:rPr>
              <a:t>("a is equal to 10");  </a:t>
            </a:r>
          </a:p>
          <a:p>
            <a:pPr algn="just"/>
            <a:r>
              <a:rPr lang="en-IN" sz="2000" b="1" dirty="0">
                <a:latin typeface="Times New Roman" panose="02020603050405020304" pitchFamily="18" charset="0"/>
                <a:cs typeface="Times New Roman" panose="02020603050405020304" pitchFamily="18" charset="0"/>
              </a:rPr>
              <a:t>}  </a:t>
            </a:r>
          </a:p>
          <a:p>
            <a:pPr algn="just"/>
            <a:r>
              <a:rPr lang="en-IN" sz="2000" b="1" dirty="0">
                <a:latin typeface="Times New Roman" panose="02020603050405020304" pitchFamily="18" charset="0"/>
                <a:cs typeface="Times New Roman" panose="02020603050405020304" pitchFamily="18" charset="0"/>
              </a:rPr>
              <a:t>else if(a==15)</a:t>
            </a:r>
          </a:p>
          <a:p>
            <a:pPr algn="just"/>
            <a:r>
              <a:rPr lang="en-IN" sz="2000" b="1" dirty="0">
                <a:latin typeface="Times New Roman" panose="02020603050405020304" pitchFamily="18" charset="0"/>
                <a:cs typeface="Times New Roman" panose="02020603050405020304" pitchFamily="18" charset="0"/>
              </a:rPr>
              <a:t>{  </a:t>
            </a:r>
          </a:p>
          <a:p>
            <a:pPr algn="just"/>
            <a:r>
              <a:rPr lang="en-IN" sz="2000" b="1" dirty="0" err="1">
                <a:latin typeface="Times New Roman" panose="02020603050405020304" pitchFamily="18" charset="0"/>
                <a:cs typeface="Times New Roman" panose="02020603050405020304" pitchFamily="18" charset="0"/>
              </a:rPr>
              <a:t>document.write</a:t>
            </a:r>
            <a:r>
              <a:rPr lang="en-IN" sz="2000" b="1" dirty="0">
                <a:latin typeface="Times New Roman" panose="02020603050405020304" pitchFamily="18" charset="0"/>
                <a:cs typeface="Times New Roman" panose="02020603050405020304" pitchFamily="18" charset="0"/>
              </a:rPr>
              <a:t>("a is equal to 15");  </a:t>
            </a:r>
          </a:p>
          <a:p>
            <a:pPr algn="just"/>
            <a:r>
              <a:rPr lang="en-IN" sz="2000" b="1" dirty="0">
                <a:latin typeface="Times New Roman" panose="02020603050405020304" pitchFamily="18" charset="0"/>
                <a:cs typeface="Times New Roman" panose="02020603050405020304" pitchFamily="18" charset="0"/>
              </a:rPr>
              <a:t>}  </a:t>
            </a:r>
          </a:p>
          <a:p>
            <a:pPr algn="just"/>
            <a:r>
              <a:rPr lang="en-IN" sz="2000" b="1" dirty="0">
                <a:latin typeface="Times New Roman" panose="02020603050405020304" pitchFamily="18" charset="0"/>
                <a:cs typeface="Times New Roman" panose="02020603050405020304" pitchFamily="18" charset="0"/>
              </a:rPr>
              <a:t>else if(a==20){  </a:t>
            </a:r>
          </a:p>
          <a:p>
            <a:pPr algn="just"/>
            <a:r>
              <a:rPr lang="en-IN" sz="2000" b="1" dirty="0" err="1">
                <a:latin typeface="Times New Roman" panose="02020603050405020304" pitchFamily="18" charset="0"/>
                <a:cs typeface="Times New Roman" panose="02020603050405020304" pitchFamily="18" charset="0"/>
              </a:rPr>
              <a:t>document.write</a:t>
            </a:r>
            <a:r>
              <a:rPr lang="en-IN" sz="2000" b="1" dirty="0">
                <a:latin typeface="Times New Roman" panose="02020603050405020304" pitchFamily="18" charset="0"/>
                <a:cs typeface="Times New Roman" panose="02020603050405020304" pitchFamily="18" charset="0"/>
              </a:rPr>
              <a:t>("a is equal to 20");  </a:t>
            </a:r>
          </a:p>
          <a:p>
            <a:pPr algn="just"/>
            <a:r>
              <a:rPr lang="en-IN" sz="2000" b="1" dirty="0">
                <a:latin typeface="Times New Roman" panose="02020603050405020304" pitchFamily="18" charset="0"/>
                <a:cs typeface="Times New Roman" panose="02020603050405020304" pitchFamily="18" charset="0"/>
              </a:rPr>
              <a:t>}  </a:t>
            </a:r>
          </a:p>
          <a:p>
            <a:pPr algn="just"/>
            <a:r>
              <a:rPr lang="en-IN" sz="2000" b="1" dirty="0">
                <a:latin typeface="Times New Roman" panose="02020603050405020304" pitchFamily="18" charset="0"/>
                <a:cs typeface="Times New Roman" panose="02020603050405020304" pitchFamily="18" charset="0"/>
              </a:rPr>
              <a:t>Else</a:t>
            </a:r>
          </a:p>
          <a:p>
            <a:pPr algn="just"/>
            <a:r>
              <a:rPr lang="en-IN" sz="2000" b="1" dirty="0">
                <a:latin typeface="Times New Roman" panose="02020603050405020304" pitchFamily="18" charset="0"/>
                <a:cs typeface="Times New Roman" panose="02020603050405020304" pitchFamily="18" charset="0"/>
              </a:rPr>
              <a:t>{  </a:t>
            </a:r>
          </a:p>
          <a:p>
            <a:pPr algn="just"/>
            <a:r>
              <a:rPr lang="en-IN" sz="2000" b="1" dirty="0" err="1">
                <a:latin typeface="Times New Roman" panose="02020603050405020304" pitchFamily="18" charset="0"/>
                <a:cs typeface="Times New Roman" panose="02020603050405020304" pitchFamily="18" charset="0"/>
              </a:rPr>
              <a:t>document.write</a:t>
            </a:r>
            <a:r>
              <a:rPr lang="en-IN" sz="2000" b="1" dirty="0">
                <a:latin typeface="Times New Roman" panose="02020603050405020304" pitchFamily="18" charset="0"/>
                <a:cs typeface="Times New Roman" panose="02020603050405020304" pitchFamily="18" charset="0"/>
              </a:rPr>
              <a:t>("a is not equal to 10, 15 or 20");  </a:t>
            </a:r>
          </a:p>
          <a:p>
            <a:pPr algn="just"/>
            <a:r>
              <a:rPr lang="en-IN" sz="2000" b="1" dirty="0">
                <a:latin typeface="Times New Roman" panose="02020603050405020304" pitchFamily="18" charset="0"/>
                <a:cs typeface="Times New Roman" panose="02020603050405020304" pitchFamily="18" charset="0"/>
              </a:rPr>
              <a:t>}  </a:t>
            </a:r>
          </a:p>
          <a:p>
            <a:pPr algn="just"/>
            <a:r>
              <a:rPr lang="en-IN" sz="2000" b="1" dirty="0">
                <a:latin typeface="Times New Roman" panose="02020603050405020304" pitchFamily="18" charset="0"/>
                <a:cs typeface="Times New Roman" panose="02020603050405020304" pitchFamily="18" charset="0"/>
              </a:rPr>
              <a:t>&lt;/script&gt;  </a:t>
            </a:r>
          </a:p>
          <a:p>
            <a:pPr algn="just"/>
            <a:r>
              <a:rPr lang="en-IN" sz="2000" dirty="0">
                <a:latin typeface="Times New Roman" panose="02020603050405020304" pitchFamily="18" charset="0"/>
                <a:cs typeface="Times New Roman" panose="02020603050405020304" pitchFamily="18" charset="0"/>
              </a:rPr>
              <a:t>&lt;/body&gt;</a:t>
            </a:r>
          </a:p>
          <a:p>
            <a:pPr algn="just"/>
            <a:r>
              <a:rPr lang="en-IN" sz="2000" dirty="0">
                <a:latin typeface="Times New Roman" panose="02020603050405020304" pitchFamily="18" charset="0"/>
                <a:cs typeface="Times New Roman" panose="02020603050405020304" pitchFamily="18" charset="0"/>
              </a:rPr>
              <a:t>&lt;/html&gt;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63417"/>
          </a:xfrm>
          <a:prstGeom prst="rect">
            <a:avLst/>
          </a:prstGeom>
        </p:spPr>
        <p:txBody>
          <a:bodyPr wrap="square">
            <a:spAutoFit/>
          </a:bodyPr>
          <a:lstStyle/>
          <a:p>
            <a:pPr algn="just"/>
            <a:r>
              <a:rPr lang="en-IN" sz="2000" b="1" dirty="0">
                <a:latin typeface="Times New Roman" panose="02020603050405020304" pitchFamily="18" charset="0"/>
                <a:cs typeface="Times New Roman" panose="02020603050405020304" pitchFamily="18" charset="0"/>
              </a:rPr>
              <a:t>Switch Statement</a:t>
            </a:r>
          </a:p>
          <a:p>
            <a:pPr algn="just"/>
            <a:r>
              <a:rPr lang="en-IN" sz="2000" dirty="0">
                <a:latin typeface="Times New Roman" panose="02020603050405020304" pitchFamily="18" charset="0"/>
                <a:cs typeface="Times New Roman" panose="02020603050405020304" pitchFamily="18" charset="0"/>
              </a:rPr>
              <a:t>The objective of a </a:t>
            </a:r>
            <a:r>
              <a:rPr lang="en-IN" sz="2000" b="1" dirty="0">
                <a:latin typeface="Times New Roman" panose="02020603050405020304" pitchFamily="18" charset="0"/>
                <a:cs typeface="Times New Roman" panose="02020603050405020304" pitchFamily="18" charset="0"/>
              </a:rPr>
              <a:t>switch</a:t>
            </a:r>
            <a:r>
              <a:rPr lang="en-IN" sz="2000" dirty="0">
                <a:latin typeface="Times New Roman" panose="02020603050405020304" pitchFamily="18" charset="0"/>
                <a:cs typeface="Times New Roman" panose="02020603050405020304" pitchFamily="18" charset="0"/>
              </a:rPr>
              <a:t> statement is to give an expression to evaluate and several different statements to execute based on the value of the expression. The interpreter checks each </a:t>
            </a:r>
            <a:r>
              <a:rPr lang="en-IN" sz="2000" b="1" dirty="0">
                <a:latin typeface="Times New Roman" panose="02020603050405020304" pitchFamily="18" charset="0"/>
                <a:cs typeface="Times New Roman" panose="02020603050405020304" pitchFamily="18" charset="0"/>
              </a:rPr>
              <a:t>case</a:t>
            </a:r>
            <a:r>
              <a:rPr lang="en-IN" sz="2000" dirty="0">
                <a:latin typeface="Times New Roman" panose="02020603050405020304" pitchFamily="18" charset="0"/>
                <a:cs typeface="Times New Roman" panose="02020603050405020304" pitchFamily="18" charset="0"/>
              </a:rPr>
              <a:t> against the value of the expression until a match is found. If nothing matches, a </a:t>
            </a:r>
            <a:r>
              <a:rPr lang="en-IN" sz="2000" b="1" dirty="0">
                <a:latin typeface="Times New Roman" panose="02020603050405020304" pitchFamily="18" charset="0"/>
                <a:cs typeface="Times New Roman" panose="02020603050405020304" pitchFamily="18" charset="0"/>
              </a:rPr>
              <a:t>default</a:t>
            </a:r>
            <a:r>
              <a:rPr lang="en-IN" sz="2000" dirty="0">
                <a:latin typeface="Times New Roman" panose="02020603050405020304" pitchFamily="18" charset="0"/>
                <a:cs typeface="Times New Roman" panose="02020603050405020304" pitchFamily="18" charset="0"/>
              </a:rPr>
              <a:t> condition will be used.</a:t>
            </a:r>
          </a:p>
          <a:p>
            <a:pPr algn="just"/>
            <a:r>
              <a:rPr lang="en-IN" sz="2000" dirty="0">
                <a:latin typeface="Times New Roman" panose="02020603050405020304" pitchFamily="18" charset="0"/>
                <a:cs typeface="Times New Roman" panose="02020603050405020304" pitchFamily="18" charset="0"/>
              </a:rPr>
              <a:t>&lt;html&gt;</a:t>
            </a:r>
          </a:p>
          <a:p>
            <a:pPr algn="just"/>
            <a:r>
              <a:rPr lang="en-IN" sz="2000" dirty="0">
                <a:latin typeface="Times New Roman" panose="02020603050405020304" pitchFamily="18" charset="0"/>
                <a:cs typeface="Times New Roman" panose="02020603050405020304" pitchFamily="18" charset="0"/>
              </a:rPr>
              <a:t> &lt;body&gt; </a:t>
            </a:r>
          </a:p>
          <a:p>
            <a:pPr algn="just"/>
            <a:r>
              <a:rPr lang="en-IN" sz="2000" b="1" dirty="0">
                <a:latin typeface="Times New Roman" panose="02020603050405020304" pitchFamily="18" charset="0"/>
                <a:cs typeface="Times New Roman" panose="02020603050405020304" pitchFamily="18" charset="0"/>
              </a:rPr>
              <a:t>&lt;script type="text/</a:t>
            </a:r>
            <a:r>
              <a:rPr lang="en-IN" sz="2000" b="1" dirty="0" err="1">
                <a:latin typeface="Times New Roman" panose="02020603050405020304" pitchFamily="18" charset="0"/>
                <a:cs typeface="Times New Roman" panose="02020603050405020304" pitchFamily="18" charset="0"/>
              </a:rPr>
              <a:t>javascript</a:t>
            </a:r>
            <a:r>
              <a:rPr lang="en-IN" sz="2000" b="1" dirty="0">
                <a:latin typeface="Times New Roman" panose="02020603050405020304" pitchFamily="18" charset="0"/>
                <a:cs typeface="Times New Roman" panose="02020603050405020304" pitchFamily="18" charset="0"/>
              </a:rPr>
              <a:t>"&gt;</a:t>
            </a:r>
          </a:p>
          <a:p>
            <a:pPr algn="just"/>
            <a:r>
              <a:rPr lang="en-IN" sz="2000" b="1" dirty="0" err="1">
                <a:latin typeface="Times New Roman" panose="02020603050405020304" pitchFamily="18" charset="0"/>
                <a:cs typeface="Times New Roman" panose="02020603050405020304" pitchFamily="18" charset="0"/>
              </a:rPr>
              <a:t>var</a:t>
            </a:r>
            <a:r>
              <a:rPr lang="en-IN" sz="2000" b="1" dirty="0">
                <a:latin typeface="Times New Roman" panose="02020603050405020304" pitchFamily="18" charset="0"/>
                <a:cs typeface="Times New Roman" panose="02020603050405020304" pitchFamily="18" charset="0"/>
              </a:rPr>
              <a:t> grade='A'; </a:t>
            </a:r>
            <a:r>
              <a:rPr lang="en-IN" sz="2000" b="1" dirty="0" err="1">
                <a:latin typeface="Times New Roman" panose="02020603050405020304" pitchFamily="18" charset="0"/>
                <a:cs typeface="Times New Roman" panose="02020603050405020304" pitchFamily="18" charset="0"/>
              </a:rPr>
              <a:t>document.write</a:t>
            </a:r>
            <a:r>
              <a:rPr lang="en-IN" sz="2000" b="1" dirty="0">
                <a:latin typeface="Times New Roman" panose="02020603050405020304" pitchFamily="18" charset="0"/>
                <a:cs typeface="Times New Roman" panose="02020603050405020304" pitchFamily="18" charset="0"/>
              </a:rPr>
              <a:t>("Entering switch block&lt;</a:t>
            </a:r>
            <a:r>
              <a:rPr lang="en-IN" sz="2000" b="1" dirty="0" err="1">
                <a:latin typeface="Times New Roman" panose="02020603050405020304" pitchFamily="18" charset="0"/>
                <a:cs typeface="Times New Roman" panose="02020603050405020304" pitchFamily="18" charset="0"/>
              </a:rPr>
              <a:t>br</a:t>
            </a:r>
            <a:r>
              <a:rPr lang="en-IN" sz="2000" b="1" dirty="0">
                <a:latin typeface="Times New Roman" panose="02020603050405020304" pitchFamily="18" charset="0"/>
                <a:cs typeface="Times New Roman" panose="02020603050405020304" pitchFamily="18" charset="0"/>
              </a:rPr>
              <a:t> /&gt;"); </a:t>
            </a:r>
          </a:p>
          <a:p>
            <a:pPr algn="just"/>
            <a:r>
              <a:rPr lang="en-IN" sz="2000" b="1" dirty="0">
                <a:latin typeface="Times New Roman" panose="02020603050405020304" pitchFamily="18" charset="0"/>
                <a:cs typeface="Times New Roman" panose="02020603050405020304" pitchFamily="18" charset="0"/>
              </a:rPr>
              <a:t>switch (grade) </a:t>
            </a:r>
          </a:p>
          <a:p>
            <a:pPr algn="just"/>
            <a:r>
              <a:rPr lang="en-IN" sz="2000" b="1" dirty="0">
                <a:latin typeface="Times New Roman" panose="02020603050405020304" pitchFamily="18" charset="0"/>
                <a:cs typeface="Times New Roman" panose="02020603050405020304" pitchFamily="18" charset="0"/>
              </a:rPr>
              <a:t>{ case 'A': </a:t>
            </a:r>
            <a:r>
              <a:rPr lang="en-IN" sz="2000" b="1" dirty="0" err="1">
                <a:latin typeface="Times New Roman" panose="02020603050405020304" pitchFamily="18" charset="0"/>
                <a:cs typeface="Times New Roman" panose="02020603050405020304" pitchFamily="18" charset="0"/>
              </a:rPr>
              <a:t>document.write</a:t>
            </a:r>
            <a:r>
              <a:rPr lang="en-IN" sz="2000" b="1" dirty="0">
                <a:latin typeface="Times New Roman" panose="02020603050405020304" pitchFamily="18" charset="0"/>
                <a:cs typeface="Times New Roman" panose="02020603050405020304" pitchFamily="18" charset="0"/>
              </a:rPr>
              <a:t>("Good job&lt;</a:t>
            </a:r>
            <a:r>
              <a:rPr lang="en-IN" sz="2000" b="1" dirty="0" err="1">
                <a:latin typeface="Times New Roman" panose="02020603050405020304" pitchFamily="18" charset="0"/>
                <a:cs typeface="Times New Roman" panose="02020603050405020304" pitchFamily="18" charset="0"/>
              </a:rPr>
              <a:t>br</a:t>
            </a:r>
            <a:r>
              <a:rPr lang="en-IN" sz="2000" b="1" dirty="0">
                <a:latin typeface="Times New Roman" panose="02020603050405020304" pitchFamily="18" charset="0"/>
                <a:cs typeface="Times New Roman" panose="02020603050405020304" pitchFamily="18" charset="0"/>
              </a:rPr>
              <a:t> /&gt;"); break; </a:t>
            </a:r>
          </a:p>
          <a:p>
            <a:pPr algn="just"/>
            <a:r>
              <a:rPr lang="en-IN" sz="2000" b="1" dirty="0">
                <a:latin typeface="Times New Roman" panose="02020603050405020304" pitchFamily="18" charset="0"/>
                <a:cs typeface="Times New Roman" panose="02020603050405020304" pitchFamily="18" charset="0"/>
              </a:rPr>
              <a:t>case 'B': </a:t>
            </a:r>
            <a:r>
              <a:rPr lang="en-IN" sz="2000" b="1" dirty="0" err="1">
                <a:latin typeface="Times New Roman" panose="02020603050405020304" pitchFamily="18" charset="0"/>
                <a:cs typeface="Times New Roman" panose="02020603050405020304" pitchFamily="18" charset="0"/>
              </a:rPr>
              <a:t>document.write</a:t>
            </a:r>
            <a:r>
              <a:rPr lang="en-IN" sz="2000" b="1" dirty="0">
                <a:latin typeface="Times New Roman" panose="02020603050405020304" pitchFamily="18" charset="0"/>
                <a:cs typeface="Times New Roman" panose="02020603050405020304" pitchFamily="18" charset="0"/>
              </a:rPr>
              <a:t>("Pretty good&lt;</a:t>
            </a:r>
            <a:r>
              <a:rPr lang="en-IN" sz="2000" b="1" dirty="0" err="1">
                <a:latin typeface="Times New Roman" panose="02020603050405020304" pitchFamily="18" charset="0"/>
                <a:cs typeface="Times New Roman" panose="02020603050405020304" pitchFamily="18" charset="0"/>
              </a:rPr>
              <a:t>br</a:t>
            </a:r>
            <a:r>
              <a:rPr lang="en-IN" sz="2000" b="1" dirty="0">
                <a:latin typeface="Times New Roman" panose="02020603050405020304" pitchFamily="18" charset="0"/>
                <a:cs typeface="Times New Roman" panose="02020603050405020304" pitchFamily="18" charset="0"/>
              </a:rPr>
              <a:t> /&gt;"); break; </a:t>
            </a:r>
          </a:p>
          <a:p>
            <a:pPr algn="just"/>
            <a:r>
              <a:rPr lang="en-IN" sz="2000" b="1" dirty="0">
                <a:latin typeface="Times New Roman" panose="02020603050405020304" pitchFamily="18" charset="0"/>
                <a:cs typeface="Times New Roman" panose="02020603050405020304" pitchFamily="18" charset="0"/>
              </a:rPr>
              <a:t>case 'C': </a:t>
            </a:r>
            <a:r>
              <a:rPr lang="en-IN" sz="2000" b="1" dirty="0" err="1">
                <a:latin typeface="Times New Roman" panose="02020603050405020304" pitchFamily="18" charset="0"/>
                <a:cs typeface="Times New Roman" panose="02020603050405020304" pitchFamily="18" charset="0"/>
              </a:rPr>
              <a:t>document.write</a:t>
            </a:r>
            <a:r>
              <a:rPr lang="en-IN" sz="2000" b="1" dirty="0">
                <a:latin typeface="Times New Roman" panose="02020603050405020304" pitchFamily="18" charset="0"/>
                <a:cs typeface="Times New Roman" panose="02020603050405020304" pitchFamily="18" charset="0"/>
              </a:rPr>
              <a:t>("Passed&lt;</a:t>
            </a:r>
            <a:r>
              <a:rPr lang="en-IN" sz="2000" b="1" dirty="0" err="1">
                <a:latin typeface="Times New Roman" panose="02020603050405020304" pitchFamily="18" charset="0"/>
                <a:cs typeface="Times New Roman" panose="02020603050405020304" pitchFamily="18" charset="0"/>
              </a:rPr>
              <a:t>br</a:t>
            </a:r>
            <a:r>
              <a:rPr lang="en-IN" sz="2000" b="1" dirty="0">
                <a:latin typeface="Times New Roman" panose="02020603050405020304" pitchFamily="18" charset="0"/>
                <a:cs typeface="Times New Roman" panose="02020603050405020304" pitchFamily="18" charset="0"/>
              </a:rPr>
              <a:t> /&gt;"); break; </a:t>
            </a:r>
          </a:p>
          <a:p>
            <a:pPr algn="just"/>
            <a:r>
              <a:rPr lang="en-IN" sz="2000" b="1" dirty="0">
                <a:latin typeface="Times New Roman" panose="02020603050405020304" pitchFamily="18" charset="0"/>
                <a:cs typeface="Times New Roman" panose="02020603050405020304" pitchFamily="18" charset="0"/>
              </a:rPr>
              <a:t>case 'D': </a:t>
            </a:r>
            <a:r>
              <a:rPr lang="en-IN" sz="2000" b="1" dirty="0" err="1">
                <a:latin typeface="Times New Roman" panose="02020603050405020304" pitchFamily="18" charset="0"/>
                <a:cs typeface="Times New Roman" panose="02020603050405020304" pitchFamily="18" charset="0"/>
              </a:rPr>
              <a:t>document.write</a:t>
            </a:r>
            <a:r>
              <a:rPr lang="en-IN" sz="2000" b="1" dirty="0">
                <a:latin typeface="Times New Roman" panose="02020603050405020304" pitchFamily="18" charset="0"/>
                <a:cs typeface="Times New Roman" panose="02020603050405020304" pitchFamily="18" charset="0"/>
              </a:rPr>
              <a:t>("Not so good&lt;</a:t>
            </a:r>
            <a:r>
              <a:rPr lang="en-IN" sz="2000" b="1" dirty="0" err="1">
                <a:latin typeface="Times New Roman" panose="02020603050405020304" pitchFamily="18" charset="0"/>
                <a:cs typeface="Times New Roman" panose="02020603050405020304" pitchFamily="18" charset="0"/>
              </a:rPr>
              <a:t>br</a:t>
            </a:r>
            <a:r>
              <a:rPr lang="en-IN" sz="2000" b="1" dirty="0">
                <a:latin typeface="Times New Roman" panose="02020603050405020304" pitchFamily="18" charset="0"/>
                <a:cs typeface="Times New Roman" panose="02020603050405020304" pitchFamily="18" charset="0"/>
              </a:rPr>
              <a:t> /&gt;"); break; </a:t>
            </a:r>
          </a:p>
          <a:p>
            <a:pPr algn="just"/>
            <a:r>
              <a:rPr lang="en-IN" sz="2000" b="1" dirty="0">
                <a:latin typeface="Times New Roman" panose="02020603050405020304" pitchFamily="18" charset="0"/>
                <a:cs typeface="Times New Roman" panose="02020603050405020304" pitchFamily="18" charset="0"/>
              </a:rPr>
              <a:t>case 'F': </a:t>
            </a:r>
            <a:r>
              <a:rPr lang="en-IN" sz="2000" b="1" dirty="0" err="1">
                <a:latin typeface="Times New Roman" panose="02020603050405020304" pitchFamily="18" charset="0"/>
                <a:cs typeface="Times New Roman" panose="02020603050405020304" pitchFamily="18" charset="0"/>
              </a:rPr>
              <a:t>document.write</a:t>
            </a:r>
            <a:r>
              <a:rPr lang="en-IN" sz="2000" b="1" dirty="0">
                <a:latin typeface="Times New Roman" panose="02020603050405020304" pitchFamily="18" charset="0"/>
                <a:cs typeface="Times New Roman" panose="02020603050405020304" pitchFamily="18" charset="0"/>
              </a:rPr>
              <a:t>("Failed&lt;</a:t>
            </a:r>
            <a:r>
              <a:rPr lang="en-IN" sz="2000" b="1" dirty="0" err="1">
                <a:latin typeface="Times New Roman" panose="02020603050405020304" pitchFamily="18" charset="0"/>
                <a:cs typeface="Times New Roman" panose="02020603050405020304" pitchFamily="18" charset="0"/>
              </a:rPr>
              <a:t>br</a:t>
            </a:r>
            <a:r>
              <a:rPr lang="en-IN" sz="2000" b="1" dirty="0">
                <a:latin typeface="Times New Roman" panose="02020603050405020304" pitchFamily="18" charset="0"/>
                <a:cs typeface="Times New Roman" panose="02020603050405020304" pitchFamily="18" charset="0"/>
              </a:rPr>
              <a:t> /&gt;"); break; </a:t>
            </a:r>
          </a:p>
          <a:p>
            <a:pPr algn="just"/>
            <a:r>
              <a:rPr lang="en-IN" sz="2000" b="1" dirty="0">
                <a:latin typeface="Times New Roman" panose="02020603050405020304" pitchFamily="18" charset="0"/>
                <a:cs typeface="Times New Roman" panose="02020603050405020304" pitchFamily="18" charset="0"/>
              </a:rPr>
              <a:t>default: </a:t>
            </a:r>
            <a:r>
              <a:rPr lang="en-IN" sz="2000" b="1" dirty="0" err="1">
                <a:latin typeface="Times New Roman" panose="02020603050405020304" pitchFamily="18" charset="0"/>
                <a:cs typeface="Times New Roman" panose="02020603050405020304" pitchFamily="18" charset="0"/>
              </a:rPr>
              <a:t>document.write</a:t>
            </a:r>
            <a:r>
              <a:rPr lang="en-IN" sz="2000" b="1" dirty="0">
                <a:latin typeface="Times New Roman" panose="02020603050405020304" pitchFamily="18" charset="0"/>
                <a:cs typeface="Times New Roman" panose="02020603050405020304" pitchFamily="18" charset="0"/>
              </a:rPr>
              <a:t>("Unknown grade&lt;</a:t>
            </a:r>
            <a:r>
              <a:rPr lang="en-IN" sz="2000" b="1" dirty="0" err="1">
                <a:latin typeface="Times New Roman" panose="02020603050405020304" pitchFamily="18" charset="0"/>
                <a:cs typeface="Times New Roman" panose="02020603050405020304" pitchFamily="18" charset="0"/>
              </a:rPr>
              <a:t>br</a:t>
            </a:r>
            <a:r>
              <a:rPr lang="en-IN" sz="2000" b="1" dirty="0">
                <a:latin typeface="Times New Roman" panose="02020603050405020304" pitchFamily="18" charset="0"/>
                <a:cs typeface="Times New Roman" panose="02020603050405020304" pitchFamily="18" charset="0"/>
              </a:rPr>
              <a:t> /&gt;") } </a:t>
            </a:r>
          </a:p>
          <a:p>
            <a:pPr algn="just"/>
            <a:r>
              <a:rPr lang="en-IN" sz="2000" b="1" dirty="0" err="1">
                <a:latin typeface="Times New Roman" panose="02020603050405020304" pitchFamily="18" charset="0"/>
                <a:cs typeface="Times New Roman" panose="02020603050405020304" pitchFamily="18" charset="0"/>
              </a:rPr>
              <a:t>document.write</a:t>
            </a:r>
            <a:r>
              <a:rPr lang="en-IN" sz="2000" b="1" dirty="0">
                <a:latin typeface="Times New Roman" panose="02020603050405020304" pitchFamily="18" charset="0"/>
                <a:cs typeface="Times New Roman" panose="02020603050405020304" pitchFamily="18" charset="0"/>
              </a:rPr>
              <a:t>("Exiting switch block"); </a:t>
            </a:r>
          </a:p>
          <a:p>
            <a:pPr algn="just"/>
            <a:r>
              <a:rPr lang="en-IN" sz="2000" b="1" dirty="0">
                <a:latin typeface="Times New Roman" panose="02020603050405020304" pitchFamily="18" charset="0"/>
                <a:cs typeface="Times New Roman" panose="02020603050405020304" pitchFamily="18" charset="0"/>
              </a:rPr>
              <a:t>&lt;/script&gt;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&lt;p&gt;Set the variable to different value and then try...&lt;/p&gt;</a:t>
            </a:r>
          </a:p>
          <a:p>
            <a:pPr algn="just"/>
            <a:r>
              <a:rPr lang="en-IN" sz="2000" dirty="0">
                <a:latin typeface="Times New Roman" panose="02020603050405020304" pitchFamily="18" charset="0"/>
                <a:cs typeface="Times New Roman" panose="02020603050405020304" pitchFamily="18" charset="0"/>
              </a:rPr>
              <a:t> &lt;/body&gt;</a:t>
            </a:r>
          </a:p>
          <a:p>
            <a:pPr algn="just"/>
            <a:r>
              <a:rPr lang="en-IN" sz="2000" dirty="0">
                <a:latin typeface="Times New Roman" panose="02020603050405020304" pitchFamily="18" charset="0"/>
                <a:cs typeface="Times New Roman" panose="02020603050405020304" pitchFamily="18" charset="0"/>
              </a:rPr>
              <a:t> &lt;/html&gt;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6E99FE-7F9B-423F-9DB0-B3D199A50CEE}"/>
              </a:ext>
            </a:extLst>
          </p:cNvPr>
          <p:cNvSpPr/>
          <p:nvPr/>
        </p:nvSpPr>
        <p:spPr>
          <a:xfrm>
            <a:off x="287524" y="404664"/>
            <a:ext cx="8568952" cy="5816977"/>
          </a:xfrm>
          <a:prstGeom prst="rect">
            <a:avLst/>
          </a:prstGeom>
        </p:spPr>
        <p:txBody>
          <a:bodyPr wrap="square">
            <a:spAutoFit/>
          </a:bodyPr>
          <a:lstStyle/>
          <a:p>
            <a:pPr algn="ctr"/>
            <a:r>
              <a:rPr lang="en-IN" sz="3600" b="1" dirty="0">
                <a:latin typeface="Times New Roman" panose="02020603050405020304" pitchFamily="18" charset="0"/>
                <a:cs typeface="Times New Roman" panose="02020603050405020304" pitchFamily="18" charset="0"/>
              </a:rPr>
              <a:t>Advantages of JavaScript</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merits of using JavaScript are:</a:t>
            </a:r>
          </a:p>
          <a:p>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Less server interaction: V</a:t>
            </a:r>
            <a:r>
              <a:rPr lang="en-IN" sz="2400" dirty="0">
                <a:latin typeface="Times New Roman" panose="02020603050405020304" pitchFamily="18" charset="0"/>
                <a:cs typeface="Times New Roman" panose="02020603050405020304" pitchFamily="18" charset="0"/>
              </a:rPr>
              <a:t>alidate user input before sending the page off to the server. This saves server traffic, which means less load on the server.</a:t>
            </a:r>
          </a:p>
          <a:p>
            <a:pPr algn="just"/>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Immediate feedback to the visitors: </a:t>
            </a:r>
            <a:r>
              <a:rPr lang="en-IN" sz="2400" dirty="0">
                <a:latin typeface="Times New Roman" panose="02020603050405020304" pitchFamily="18" charset="0"/>
                <a:cs typeface="Times New Roman" panose="02020603050405020304" pitchFamily="18" charset="0"/>
              </a:rPr>
              <a:t>Users don't have to wait for a page reload to see if they have forgotten to enter something.</a:t>
            </a:r>
          </a:p>
          <a:p>
            <a:pPr algn="just"/>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Increased interactivity: C</a:t>
            </a:r>
            <a:r>
              <a:rPr lang="en-IN" sz="2400" dirty="0">
                <a:latin typeface="Times New Roman" panose="02020603050405020304" pitchFamily="18" charset="0"/>
                <a:cs typeface="Times New Roman" panose="02020603050405020304" pitchFamily="18" charset="0"/>
              </a:rPr>
              <a:t>reate interfaces that react when the user hovers over them with a mouse or activates them via the keyboard.</a:t>
            </a:r>
          </a:p>
          <a:p>
            <a:pPr algn="just"/>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Richer interfaces: U</a:t>
            </a:r>
            <a:r>
              <a:rPr lang="en-IN" sz="2400" dirty="0">
                <a:latin typeface="Times New Roman" panose="02020603050405020304" pitchFamily="18" charset="0"/>
                <a:cs typeface="Times New Roman" panose="02020603050405020304" pitchFamily="18" charset="0"/>
              </a:rPr>
              <a:t>se JavaScript to include such items as drag and drop components and sliders to give a Rich Interface to  site visitors.</a:t>
            </a:r>
          </a:p>
        </p:txBody>
      </p:sp>
    </p:spTree>
    <p:extLst>
      <p:ext uri="{BB962C8B-B14F-4D97-AF65-F5344CB8AC3E}">
        <p14:creationId xmlns:p14="http://schemas.microsoft.com/office/powerpoint/2010/main" val="815510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986528"/>
          </a:xfrm>
          <a:prstGeom prst="rect">
            <a:avLst/>
          </a:prstGeom>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The while Loop</a:t>
            </a:r>
          </a:p>
          <a:p>
            <a:pPr algn="just"/>
            <a:endParaRPr lang="en-IN" sz="2400" b="1"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The most basic loop in JavaScript is the </a:t>
            </a:r>
            <a:r>
              <a:rPr lang="en-IN" sz="2000" b="1" dirty="0">
                <a:latin typeface="Times New Roman" panose="02020603050405020304" pitchFamily="18" charset="0"/>
                <a:cs typeface="Times New Roman" panose="02020603050405020304" pitchFamily="18" charset="0"/>
              </a:rPr>
              <a:t>while</a:t>
            </a:r>
            <a:r>
              <a:rPr lang="en-IN" sz="2000" dirty="0">
                <a:latin typeface="Times New Roman" panose="02020603050405020304" pitchFamily="18" charset="0"/>
                <a:cs typeface="Times New Roman" panose="02020603050405020304" pitchFamily="18" charset="0"/>
              </a:rPr>
              <a:t> loop which would be discussed in this chapter. The purpose of a </a:t>
            </a:r>
            <a:r>
              <a:rPr lang="en-IN" sz="2000" b="1" dirty="0">
                <a:latin typeface="Times New Roman" panose="02020603050405020304" pitchFamily="18" charset="0"/>
                <a:cs typeface="Times New Roman" panose="02020603050405020304" pitchFamily="18" charset="0"/>
              </a:rPr>
              <a:t>while</a:t>
            </a:r>
            <a:r>
              <a:rPr lang="en-IN" sz="2000" dirty="0">
                <a:latin typeface="Times New Roman" panose="02020603050405020304" pitchFamily="18" charset="0"/>
                <a:cs typeface="Times New Roman" panose="02020603050405020304" pitchFamily="18" charset="0"/>
              </a:rPr>
              <a:t> loop is to execute a statement or code block repeatedly as long as an </a:t>
            </a:r>
            <a:r>
              <a:rPr lang="en-IN" sz="2000" b="1" dirty="0">
                <a:latin typeface="Times New Roman" panose="02020603050405020304" pitchFamily="18" charset="0"/>
                <a:cs typeface="Times New Roman" panose="02020603050405020304" pitchFamily="18" charset="0"/>
              </a:rPr>
              <a:t>expression</a:t>
            </a:r>
            <a:r>
              <a:rPr lang="en-IN" sz="2000" dirty="0">
                <a:latin typeface="Times New Roman" panose="02020603050405020304" pitchFamily="18" charset="0"/>
                <a:cs typeface="Times New Roman" panose="02020603050405020304" pitchFamily="18" charset="0"/>
              </a:rPr>
              <a:t> is true. Once the expression becomes </a:t>
            </a:r>
            <a:r>
              <a:rPr lang="en-IN" sz="2000" b="1" dirty="0">
                <a:latin typeface="Times New Roman" panose="02020603050405020304" pitchFamily="18" charset="0"/>
                <a:cs typeface="Times New Roman" panose="02020603050405020304" pitchFamily="18" charset="0"/>
              </a:rPr>
              <a:t>false,</a:t>
            </a:r>
            <a:r>
              <a:rPr lang="en-IN" sz="2000" dirty="0">
                <a:latin typeface="Times New Roman" panose="02020603050405020304" pitchFamily="18" charset="0"/>
                <a:cs typeface="Times New Roman" panose="02020603050405020304" pitchFamily="18" charset="0"/>
              </a:rPr>
              <a:t> the loop terminates.</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Syntax:</a:t>
            </a:r>
          </a:p>
          <a:p>
            <a:pPr algn="just"/>
            <a:r>
              <a:rPr lang="en-IN" sz="2000" dirty="0">
                <a:latin typeface="Times New Roman" panose="02020603050405020304" pitchFamily="18" charset="0"/>
                <a:cs typeface="Times New Roman" panose="02020603050405020304" pitchFamily="18" charset="0"/>
              </a:rPr>
              <a:t>The syntax of </a:t>
            </a:r>
            <a:r>
              <a:rPr lang="en-IN" sz="2000" b="1" dirty="0">
                <a:latin typeface="Times New Roman" panose="02020603050405020304" pitchFamily="18" charset="0"/>
                <a:cs typeface="Times New Roman" panose="02020603050405020304" pitchFamily="18" charset="0"/>
              </a:rPr>
              <a:t>while loop</a:t>
            </a:r>
            <a:r>
              <a:rPr lang="en-IN" sz="2000" dirty="0">
                <a:latin typeface="Times New Roman" panose="02020603050405020304" pitchFamily="18" charset="0"/>
                <a:cs typeface="Times New Roman" panose="02020603050405020304" pitchFamily="18" charset="0"/>
              </a:rPr>
              <a:t> in JavaScript is as follows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&lt;html&gt; </a:t>
            </a:r>
          </a:p>
          <a:p>
            <a:pPr algn="just"/>
            <a:r>
              <a:rPr lang="en-IN" sz="2000" dirty="0">
                <a:latin typeface="Times New Roman" panose="02020603050405020304" pitchFamily="18" charset="0"/>
                <a:cs typeface="Times New Roman" panose="02020603050405020304" pitchFamily="18" charset="0"/>
              </a:rPr>
              <a:t>&lt;body&gt; </a:t>
            </a:r>
          </a:p>
          <a:p>
            <a:pPr algn="just"/>
            <a:r>
              <a:rPr lang="en-IN" sz="2000" dirty="0">
                <a:latin typeface="Times New Roman" panose="02020603050405020304" pitchFamily="18" charset="0"/>
                <a:cs typeface="Times New Roman" panose="02020603050405020304" pitchFamily="18" charset="0"/>
              </a:rPr>
              <a:t>&lt;script type="text/</a:t>
            </a:r>
            <a:r>
              <a:rPr lang="en-IN" sz="2000" dirty="0" err="1">
                <a:latin typeface="Times New Roman" panose="02020603050405020304" pitchFamily="18" charset="0"/>
                <a:cs typeface="Times New Roman" panose="02020603050405020304" pitchFamily="18" charset="0"/>
              </a:rPr>
              <a:t>javascript</a:t>
            </a:r>
            <a:r>
              <a:rPr lang="en-IN" sz="2000" dirty="0">
                <a:latin typeface="Times New Roman" panose="02020603050405020304" pitchFamily="18" charset="0"/>
                <a:cs typeface="Times New Roman" panose="02020603050405020304" pitchFamily="18" charset="0"/>
              </a:rPr>
              <a:t>"&gt;</a:t>
            </a:r>
          </a:p>
          <a:p>
            <a:pPr algn="just"/>
            <a:r>
              <a:rPr lang="en-IN" sz="2000" dirty="0" err="1">
                <a:latin typeface="Times New Roman" panose="02020603050405020304" pitchFamily="18" charset="0"/>
                <a:cs typeface="Times New Roman" panose="02020603050405020304" pitchFamily="18" charset="0"/>
              </a:rPr>
              <a:t>var</a:t>
            </a:r>
            <a:r>
              <a:rPr lang="en-IN" sz="2000" dirty="0">
                <a:latin typeface="Times New Roman" panose="02020603050405020304" pitchFamily="18" charset="0"/>
                <a:cs typeface="Times New Roman" panose="02020603050405020304" pitchFamily="18" charset="0"/>
              </a:rPr>
              <a:t> count = 0; </a:t>
            </a:r>
          </a:p>
          <a:p>
            <a:pPr algn="just"/>
            <a:r>
              <a:rPr lang="en-IN" sz="2000" dirty="0" err="1">
                <a:latin typeface="Times New Roman" panose="02020603050405020304" pitchFamily="18" charset="0"/>
                <a:cs typeface="Times New Roman" panose="02020603050405020304" pitchFamily="18" charset="0"/>
              </a:rPr>
              <a:t>document.write</a:t>
            </a:r>
            <a:r>
              <a:rPr lang="en-IN" sz="2000" dirty="0">
                <a:latin typeface="Times New Roman" panose="02020603050405020304" pitchFamily="18" charset="0"/>
                <a:cs typeface="Times New Roman" panose="02020603050405020304" pitchFamily="18" charset="0"/>
              </a:rPr>
              <a:t>("Starting Loop ");</a:t>
            </a:r>
          </a:p>
          <a:p>
            <a:pPr algn="just"/>
            <a:r>
              <a:rPr lang="en-IN" sz="2000" b="1" dirty="0">
                <a:latin typeface="Times New Roman" panose="02020603050405020304" pitchFamily="18" charset="0"/>
                <a:cs typeface="Times New Roman" panose="02020603050405020304" pitchFamily="18" charset="0"/>
              </a:rPr>
              <a:t> while (count &lt; 10)</a:t>
            </a:r>
          </a:p>
          <a:p>
            <a:pPr algn="just"/>
            <a:r>
              <a:rPr lang="en-IN" sz="2000" b="1" dirty="0">
                <a:latin typeface="Times New Roman" panose="02020603050405020304" pitchFamily="18" charset="0"/>
                <a:cs typeface="Times New Roman" panose="02020603050405020304" pitchFamily="18" charset="0"/>
              </a:rPr>
              <a:t>{ </a:t>
            </a:r>
            <a:r>
              <a:rPr lang="en-IN" sz="2000" b="1" dirty="0" err="1">
                <a:latin typeface="Times New Roman" panose="02020603050405020304" pitchFamily="18" charset="0"/>
                <a:cs typeface="Times New Roman" panose="02020603050405020304" pitchFamily="18" charset="0"/>
              </a:rPr>
              <a:t>document.write</a:t>
            </a:r>
            <a:r>
              <a:rPr lang="en-IN" sz="2000" b="1" dirty="0">
                <a:latin typeface="Times New Roman" panose="02020603050405020304" pitchFamily="18" charset="0"/>
                <a:cs typeface="Times New Roman" panose="02020603050405020304" pitchFamily="18" charset="0"/>
              </a:rPr>
              <a:t>("Current Count : " + count + "&lt;</a:t>
            </a:r>
            <a:r>
              <a:rPr lang="en-IN" sz="2000" b="1" dirty="0" err="1">
                <a:latin typeface="Times New Roman" panose="02020603050405020304" pitchFamily="18" charset="0"/>
                <a:cs typeface="Times New Roman" panose="02020603050405020304" pitchFamily="18" charset="0"/>
              </a:rPr>
              <a:t>br</a:t>
            </a:r>
            <a:r>
              <a:rPr lang="en-IN" sz="2000" b="1" dirty="0">
                <a:latin typeface="Times New Roman" panose="02020603050405020304" pitchFamily="18" charset="0"/>
                <a:cs typeface="Times New Roman" panose="02020603050405020304" pitchFamily="18" charset="0"/>
              </a:rPr>
              <a:t> /&gt;");</a:t>
            </a:r>
          </a:p>
          <a:p>
            <a:pPr algn="just"/>
            <a:r>
              <a:rPr lang="en-IN" sz="2000" b="1" dirty="0">
                <a:latin typeface="Times New Roman" panose="02020603050405020304" pitchFamily="18" charset="0"/>
                <a:cs typeface="Times New Roman" panose="02020603050405020304" pitchFamily="18" charset="0"/>
              </a:rPr>
              <a:t> count++; } </a:t>
            </a:r>
          </a:p>
          <a:p>
            <a:pPr algn="just"/>
            <a:r>
              <a:rPr lang="en-IN" sz="2000" b="1" dirty="0" err="1">
                <a:latin typeface="Times New Roman" panose="02020603050405020304" pitchFamily="18" charset="0"/>
                <a:cs typeface="Times New Roman" panose="02020603050405020304" pitchFamily="18" charset="0"/>
              </a:rPr>
              <a:t>document.write</a:t>
            </a:r>
            <a:r>
              <a:rPr lang="en-IN" sz="2000" b="1" dirty="0">
                <a:latin typeface="Times New Roman" panose="02020603050405020304" pitchFamily="18" charset="0"/>
                <a:cs typeface="Times New Roman" panose="02020603050405020304" pitchFamily="18" charset="0"/>
              </a:rPr>
              <a:t>("Loop stopped!"); &lt;/script&gt;</a:t>
            </a:r>
          </a:p>
          <a:p>
            <a:pPr algn="just"/>
            <a:r>
              <a:rPr lang="en-IN" sz="2000" dirty="0">
                <a:latin typeface="Times New Roman" panose="02020603050405020304" pitchFamily="18" charset="0"/>
                <a:cs typeface="Times New Roman" panose="02020603050405020304" pitchFamily="18" charset="0"/>
              </a:rPr>
              <a:t> &lt;p&gt;Set the variable to different value and then try...&lt;/p&gt;</a:t>
            </a:r>
          </a:p>
          <a:p>
            <a:pPr algn="just"/>
            <a:r>
              <a:rPr lang="en-IN" sz="2000" dirty="0">
                <a:latin typeface="Times New Roman" panose="02020603050405020304" pitchFamily="18" charset="0"/>
                <a:cs typeface="Times New Roman" panose="02020603050405020304" pitchFamily="18" charset="0"/>
              </a:rPr>
              <a:t> &lt;/body&gt; </a:t>
            </a:r>
          </a:p>
          <a:p>
            <a:pPr algn="just"/>
            <a:r>
              <a:rPr lang="en-IN" sz="2000" dirty="0">
                <a:latin typeface="Times New Roman" panose="02020603050405020304" pitchFamily="18" charset="0"/>
                <a:cs typeface="Times New Roman" panose="02020603050405020304" pitchFamily="18" charset="0"/>
              </a:rPr>
              <a:t>&lt;/html&gt;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617196"/>
          </a:xfrm>
          <a:prstGeom prst="rect">
            <a:avLst/>
          </a:prstGeom>
        </p:spPr>
        <p:txBody>
          <a:bodyPr wrap="square">
            <a:spAutoFit/>
          </a:bodyPr>
          <a:lstStyle/>
          <a:p>
            <a:pPr algn="just"/>
            <a:r>
              <a:rPr lang="en-IN" sz="3200" b="1" dirty="0">
                <a:latin typeface="Times New Roman" panose="02020603050405020304" pitchFamily="18" charset="0"/>
                <a:cs typeface="Times New Roman" panose="02020603050405020304" pitchFamily="18" charset="0"/>
              </a:rPr>
              <a:t>The do...while Loop</a:t>
            </a:r>
          </a:p>
          <a:p>
            <a:pPr algn="just"/>
            <a:endParaRPr lang="en-IN" sz="3200" b="1"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a:t>
            </a:r>
            <a:r>
              <a:rPr lang="en-IN" sz="2400" b="1" dirty="0">
                <a:latin typeface="Times New Roman" panose="02020603050405020304" pitchFamily="18" charset="0"/>
                <a:cs typeface="Times New Roman" panose="02020603050405020304" pitchFamily="18" charset="0"/>
              </a:rPr>
              <a:t>do...while</a:t>
            </a:r>
            <a:r>
              <a:rPr lang="en-IN" sz="2400" dirty="0">
                <a:latin typeface="Times New Roman" panose="02020603050405020304" pitchFamily="18" charset="0"/>
                <a:cs typeface="Times New Roman" panose="02020603050405020304" pitchFamily="18" charset="0"/>
              </a:rPr>
              <a:t> loop is similar to the </a:t>
            </a:r>
            <a:r>
              <a:rPr lang="en-IN" sz="2400" b="1" dirty="0">
                <a:latin typeface="Times New Roman" panose="02020603050405020304" pitchFamily="18" charset="0"/>
                <a:cs typeface="Times New Roman" panose="02020603050405020304" pitchFamily="18" charset="0"/>
              </a:rPr>
              <a:t>while</a:t>
            </a:r>
            <a:r>
              <a:rPr lang="en-IN" sz="2400" dirty="0">
                <a:latin typeface="Times New Roman" panose="02020603050405020304" pitchFamily="18" charset="0"/>
                <a:cs typeface="Times New Roman" panose="02020603050405020304" pitchFamily="18" charset="0"/>
              </a:rPr>
              <a:t> loop except that the condition check happens at the end of the loop. This means that the loop will always be executed at least once, even if the condition is </a:t>
            </a:r>
            <a:r>
              <a:rPr lang="en-IN" sz="2400" b="1" dirty="0">
                <a:latin typeface="Times New Roman" panose="02020603050405020304" pitchFamily="18" charset="0"/>
                <a:cs typeface="Times New Roman" panose="02020603050405020304" pitchFamily="18" charset="0"/>
              </a:rPr>
              <a:t>false</a:t>
            </a:r>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&lt;html&gt;</a:t>
            </a:r>
          </a:p>
          <a:p>
            <a:pPr algn="just"/>
            <a:r>
              <a:rPr lang="en-IN" sz="2400" dirty="0">
                <a:latin typeface="Times New Roman" panose="02020603050405020304" pitchFamily="18" charset="0"/>
                <a:cs typeface="Times New Roman" panose="02020603050405020304" pitchFamily="18" charset="0"/>
              </a:rPr>
              <a:t> &lt;body&gt;</a:t>
            </a:r>
          </a:p>
          <a:p>
            <a:pPr algn="just"/>
            <a:r>
              <a:rPr lang="en-IN" sz="2400" dirty="0">
                <a:latin typeface="Times New Roman" panose="02020603050405020304" pitchFamily="18" charset="0"/>
                <a:cs typeface="Times New Roman" panose="02020603050405020304" pitchFamily="18" charset="0"/>
              </a:rPr>
              <a:t> &lt;script type="text/</a:t>
            </a:r>
            <a:r>
              <a:rPr lang="en-IN" sz="2400" dirty="0" err="1">
                <a:latin typeface="Times New Roman" panose="02020603050405020304" pitchFamily="18" charset="0"/>
                <a:cs typeface="Times New Roman" panose="02020603050405020304" pitchFamily="18" charset="0"/>
              </a:rPr>
              <a:t>javascript</a:t>
            </a:r>
            <a:r>
              <a:rPr lang="en-IN" sz="2400" dirty="0">
                <a:latin typeface="Times New Roman" panose="02020603050405020304" pitchFamily="18" charset="0"/>
                <a:cs typeface="Times New Roman" panose="02020603050405020304" pitchFamily="18" charset="0"/>
              </a:rPr>
              <a:t>"&gt;</a:t>
            </a:r>
          </a:p>
          <a:p>
            <a:pPr algn="just"/>
            <a:r>
              <a:rPr lang="en-IN" sz="2400" dirty="0" err="1">
                <a:latin typeface="Times New Roman" panose="02020603050405020304" pitchFamily="18" charset="0"/>
                <a:cs typeface="Times New Roman" panose="02020603050405020304" pitchFamily="18" charset="0"/>
              </a:rPr>
              <a:t>var</a:t>
            </a:r>
            <a:r>
              <a:rPr lang="en-IN" sz="2400" dirty="0">
                <a:latin typeface="Times New Roman" panose="02020603050405020304" pitchFamily="18" charset="0"/>
                <a:cs typeface="Times New Roman" panose="02020603050405020304" pitchFamily="18" charset="0"/>
              </a:rPr>
              <a:t> count = 0; </a:t>
            </a:r>
          </a:p>
          <a:p>
            <a:pPr algn="just"/>
            <a:r>
              <a:rPr lang="en-IN" sz="2400" dirty="0" err="1">
                <a:latin typeface="Times New Roman" panose="02020603050405020304" pitchFamily="18" charset="0"/>
                <a:cs typeface="Times New Roman" panose="02020603050405020304" pitchFamily="18" charset="0"/>
              </a:rPr>
              <a:t>document.write</a:t>
            </a:r>
            <a:r>
              <a:rPr lang="en-IN" sz="2400" dirty="0">
                <a:latin typeface="Times New Roman" panose="02020603050405020304" pitchFamily="18" charset="0"/>
                <a:cs typeface="Times New Roman" panose="02020603050405020304" pitchFamily="18" charset="0"/>
              </a:rPr>
              <a:t>("Starting Loop" + "&lt;</a:t>
            </a:r>
            <a:r>
              <a:rPr lang="en-IN" sz="2400" dirty="0" err="1">
                <a:latin typeface="Times New Roman" panose="02020603050405020304" pitchFamily="18" charset="0"/>
                <a:cs typeface="Times New Roman" panose="02020603050405020304" pitchFamily="18" charset="0"/>
              </a:rPr>
              <a:t>br</a:t>
            </a:r>
            <a:r>
              <a:rPr lang="en-IN" sz="2400" dirty="0">
                <a:latin typeface="Times New Roman" panose="02020603050405020304" pitchFamily="18" charset="0"/>
                <a:cs typeface="Times New Roman" panose="02020603050405020304" pitchFamily="18" charset="0"/>
              </a:rPr>
              <a:t> /&gt;"); </a:t>
            </a:r>
          </a:p>
          <a:p>
            <a:pPr algn="just"/>
            <a:r>
              <a:rPr lang="en-IN" sz="2400" b="1" dirty="0">
                <a:latin typeface="Times New Roman" panose="02020603050405020304" pitchFamily="18" charset="0"/>
                <a:cs typeface="Times New Roman" panose="02020603050405020304" pitchFamily="18" charset="0"/>
              </a:rPr>
              <a:t>do{ </a:t>
            </a:r>
            <a:r>
              <a:rPr lang="en-IN" sz="2400" b="1" dirty="0" err="1">
                <a:latin typeface="Times New Roman" panose="02020603050405020304" pitchFamily="18" charset="0"/>
                <a:cs typeface="Times New Roman" panose="02020603050405020304" pitchFamily="18" charset="0"/>
              </a:rPr>
              <a:t>document.write</a:t>
            </a:r>
            <a:r>
              <a:rPr lang="en-IN" sz="2400" b="1" dirty="0">
                <a:latin typeface="Times New Roman" panose="02020603050405020304" pitchFamily="18" charset="0"/>
                <a:cs typeface="Times New Roman" panose="02020603050405020304" pitchFamily="18" charset="0"/>
              </a:rPr>
              <a:t>("Current Count : " + count + "&lt;</a:t>
            </a:r>
            <a:r>
              <a:rPr lang="en-IN" sz="2400" b="1" dirty="0" err="1">
                <a:latin typeface="Times New Roman" panose="02020603050405020304" pitchFamily="18" charset="0"/>
                <a:cs typeface="Times New Roman" panose="02020603050405020304" pitchFamily="18" charset="0"/>
              </a:rPr>
              <a:t>br</a:t>
            </a:r>
            <a:r>
              <a:rPr lang="en-IN" sz="2400" b="1" dirty="0">
                <a:latin typeface="Times New Roman" panose="02020603050405020304" pitchFamily="18" charset="0"/>
                <a:cs typeface="Times New Roman" panose="02020603050405020304" pitchFamily="18" charset="0"/>
              </a:rPr>
              <a:t> /&gt;"); </a:t>
            </a:r>
          </a:p>
          <a:p>
            <a:pPr algn="just"/>
            <a:r>
              <a:rPr lang="en-IN" sz="2400" b="1" dirty="0">
                <a:latin typeface="Times New Roman" panose="02020603050405020304" pitchFamily="18" charset="0"/>
                <a:cs typeface="Times New Roman" panose="02020603050405020304" pitchFamily="18" charset="0"/>
              </a:rPr>
              <a:t>count++; } </a:t>
            </a:r>
          </a:p>
          <a:p>
            <a:pPr algn="just"/>
            <a:r>
              <a:rPr lang="en-IN" sz="2400" b="1" dirty="0">
                <a:latin typeface="Times New Roman" panose="02020603050405020304" pitchFamily="18" charset="0"/>
                <a:cs typeface="Times New Roman" panose="02020603050405020304" pitchFamily="18" charset="0"/>
              </a:rPr>
              <a:t>while (count &lt; 5); </a:t>
            </a:r>
          </a:p>
          <a:p>
            <a:pPr algn="just"/>
            <a:r>
              <a:rPr lang="en-IN" sz="2400" dirty="0" err="1">
                <a:latin typeface="Times New Roman" panose="02020603050405020304" pitchFamily="18" charset="0"/>
                <a:cs typeface="Times New Roman" panose="02020603050405020304" pitchFamily="18" charset="0"/>
              </a:rPr>
              <a:t>document.write</a:t>
            </a:r>
            <a:r>
              <a:rPr lang="en-IN" sz="2400" dirty="0">
                <a:latin typeface="Times New Roman" panose="02020603050405020304" pitchFamily="18" charset="0"/>
                <a:cs typeface="Times New Roman" panose="02020603050405020304" pitchFamily="18" charset="0"/>
              </a:rPr>
              <a:t> ("Loop stopped!"); </a:t>
            </a:r>
          </a:p>
          <a:p>
            <a:pPr algn="just"/>
            <a:r>
              <a:rPr lang="en-IN" sz="2400" dirty="0">
                <a:latin typeface="Times New Roman" panose="02020603050405020304" pitchFamily="18" charset="0"/>
                <a:cs typeface="Times New Roman" panose="02020603050405020304" pitchFamily="18" charset="0"/>
              </a:rPr>
              <a:t>&lt;/script&gt; </a:t>
            </a:r>
          </a:p>
          <a:p>
            <a:pPr algn="just"/>
            <a:r>
              <a:rPr lang="en-IN" sz="2400" dirty="0">
                <a:latin typeface="Times New Roman" panose="02020603050405020304" pitchFamily="18" charset="0"/>
                <a:cs typeface="Times New Roman" panose="02020603050405020304" pitchFamily="18" charset="0"/>
              </a:rPr>
              <a:t>&lt;p&gt;Set the variable to different value and then try...&lt;/p&gt; &lt;/body&gt; &lt;/html&gt;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494085"/>
          </a:xfrm>
          <a:prstGeom prst="rect">
            <a:avLst/>
          </a:prstGeom>
        </p:spPr>
        <p:txBody>
          <a:bodyPr wrap="square">
            <a:spAutoFit/>
          </a:bodyPr>
          <a:lstStyle/>
          <a:p>
            <a:pPr algn="just"/>
            <a:r>
              <a:rPr lang="en-IN" sz="3600" dirty="0">
                <a:latin typeface="Times New Roman" panose="02020603050405020304" pitchFamily="18" charset="0"/>
                <a:cs typeface="Times New Roman" panose="02020603050405020304" pitchFamily="18" charset="0"/>
              </a:rPr>
              <a:t>The '</a:t>
            </a:r>
            <a:r>
              <a:rPr lang="en-IN" sz="3600" b="1" dirty="0">
                <a:latin typeface="Times New Roman" panose="02020603050405020304" pitchFamily="18" charset="0"/>
                <a:cs typeface="Times New Roman" panose="02020603050405020304" pitchFamily="18" charset="0"/>
              </a:rPr>
              <a:t>for</a:t>
            </a:r>
            <a:r>
              <a:rPr lang="en-IN" sz="3600" dirty="0">
                <a:latin typeface="Times New Roman" panose="02020603050405020304" pitchFamily="18" charset="0"/>
                <a:cs typeface="Times New Roman" panose="02020603050405020304" pitchFamily="18" charset="0"/>
              </a:rPr>
              <a:t>' loop </a:t>
            </a:r>
            <a:r>
              <a:rPr lang="en-IN" sz="2000" dirty="0">
                <a:latin typeface="Times New Roman" panose="02020603050405020304" pitchFamily="18" charset="0"/>
                <a:cs typeface="Times New Roman" panose="02020603050405020304" pitchFamily="18" charset="0"/>
              </a:rPr>
              <a:t>is the most compact form of looping. It includes the following three important parts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The </a:t>
            </a:r>
            <a:r>
              <a:rPr lang="en-IN" sz="2000" b="1" dirty="0">
                <a:latin typeface="Times New Roman" panose="02020603050405020304" pitchFamily="18" charset="0"/>
                <a:cs typeface="Times New Roman" panose="02020603050405020304" pitchFamily="18" charset="0"/>
              </a:rPr>
              <a:t>loop initialization</a:t>
            </a:r>
            <a:r>
              <a:rPr lang="en-IN" sz="2000" dirty="0">
                <a:latin typeface="Times New Roman" panose="02020603050405020304" pitchFamily="18" charset="0"/>
                <a:cs typeface="Times New Roman" panose="02020603050405020304" pitchFamily="18" charset="0"/>
              </a:rPr>
              <a:t> where we initialize our counter to a starting value. The initialization statement is executed before the loop begins.</a:t>
            </a:r>
          </a:p>
          <a:p>
            <a:pPr algn="just"/>
            <a:r>
              <a:rPr lang="en-IN" sz="2000" dirty="0">
                <a:latin typeface="Times New Roman" panose="02020603050405020304" pitchFamily="18" charset="0"/>
                <a:cs typeface="Times New Roman" panose="02020603050405020304" pitchFamily="18" charset="0"/>
              </a:rPr>
              <a:t>The </a:t>
            </a:r>
            <a:r>
              <a:rPr lang="en-IN" sz="2000" b="1" dirty="0">
                <a:latin typeface="Times New Roman" panose="02020603050405020304" pitchFamily="18" charset="0"/>
                <a:cs typeface="Times New Roman" panose="02020603050405020304" pitchFamily="18" charset="0"/>
              </a:rPr>
              <a:t>test statement</a:t>
            </a:r>
            <a:r>
              <a:rPr lang="en-IN" sz="2000" dirty="0">
                <a:latin typeface="Times New Roman" panose="02020603050405020304" pitchFamily="18" charset="0"/>
                <a:cs typeface="Times New Roman" panose="02020603050405020304" pitchFamily="18" charset="0"/>
              </a:rPr>
              <a:t> which will test if a given condition is true or not. If the condition is true, then the code given inside the loop will be executed, otherwise the control will come out of the loop.</a:t>
            </a:r>
          </a:p>
          <a:p>
            <a:pPr algn="just"/>
            <a:r>
              <a:rPr lang="en-IN" sz="2000" dirty="0">
                <a:latin typeface="Times New Roman" panose="02020603050405020304" pitchFamily="18" charset="0"/>
                <a:cs typeface="Times New Roman" panose="02020603050405020304" pitchFamily="18" charset="0"/>
              </a:rPr>
              <a:t>The </a:t>
            </a:r>
            <a:r>
              <a:rPr lang="en-IN" sz="2000" b="1" dirty="0">
                <a:latin typeface="Times New Roman" panose="02020603050405020304" pitchFamily="18" charset="0"/>
                <a:cs typeface="Times New Roman" panose="02020603050405020304" pitchFamily="18" charset="0"/>
              </a:rPr>
              <a:t>iteration statement</a:t>
            </a:r>
            <a:r>
              <a:rPr lang="en-IN" sz="2000" dirty="0">
                <a:latin typeface="Times New Roman" panose="02020603050405020304" pitchFamily="18" charset="0"/>
                <a:cs typeface="Times New Roman" panose="02020603050405020304" pitchFamily="18" charset="0"/>
              </a:rPr>
              <a:t> where you can increase or decrease your counter.</a:t>
            </a:r>
          </a:p>
          <a:p>
            <a:pPr algn="just"/>
            <a:r>
              <a:rPr lang="en-IN" sz="2000" dirty="0">
                <a:latin typeface="Times New Roman" panose="02020603050405020304" pitchFamily="18" charset="0"/>
                <a:cs typeface="Times New Roman" panose="02020603050405020304" pitchFamily="18" charset="0"/>
              </a:rPr>
              <a:t>&lt;html&gt; &lt;body&gt; </a:t>
            </a:r>
          </a:p>
          <a:p>
            <a:pPr algn="just"/>
            <a:r>
              <a:rPr lang="en-IN" sz="2000" dirty="0">
                <a:latin typeface="Times New Roman" panose="02020603050405020304" pitchFamily="18" charset="0"/>
                <a:cs typeface="Times New Roman" panose="02020603050405020304" pitchFamily="18" charset="0"/>
              </a:rPr>
              <a:t>&lt;script type="text/</a:t>
            </a:r>
            <a:r>
              <a:rPr lang="en-IN" sz="2000" dirty="0" err="1">
                <a:latin typeface="Times New Roman" panose="02020603050405020304" pitchFamily="18" charset="0"/>
                <a:cs typeface="Times New Roman" panose="02020603050405020304" pitchFamily="18" charset="0"/>
              </a:rPr>
              <a:t>javascript</a:t>
            </a:r>
            <a:r>
              <a:rPr lang="en-IN" sz="2000" dirty="0">
                <a:latin typeface="Times New Roman" panose="02020603050405020304" pitchFamily="18" charset="0"/>
                <a:cs typeface="Times New Roman" panose="02020603050405020304" pitchFamily="18" charset="0"/>
              </a:rPr>
              <a:t>"&gt;</a:t>
            </a:r>
          </a:p>
          <a:p>
            <a:pPr algn="just"/>
            <a:r>
              <a:rPr lang="en-IN" sz="2000" dirty="0" err="1">
                <a:latin typeface="Times New Roman" panose="02020603050405020304" pitchFamily="18" charset="0"/>
                <a:cs typeface="Times New Roman" panose="02020603050405020304" pitchFamily="18" charset="0"/>
              </a:rPr>
              <a:t>var</a:t>
            </a:r>
            <a:r>
              <a:rPr lang="en-IN" sz="2000" dirty="0">
                <a:latin typeface="Times New Roman" panose="02020603050405020304" pitchFamily="18" charset="0"/>
                <a:cs typeface="Times New Roman" panose="02020603050405020304" pitchFamily="18" charset="0"/>
              </a:rPr>
              <a:t> count; </a:t>
            </a:r>
            <a:r>
              <a:rPr lang="en-IN" sz="2000" dirty="0" err="1">
                <a:latin typeface="Times New Roman" panose="02020603050405020304" pitchFamily="18" charset="0"/>
                <a:cs typeface="Times New Roman" panose="02020603050405020304" pitchFamily="18" charset="0"/>
              </a:rPr>
              <a:t>document.write</a:t>
            </a:r>
            <a:r>
              <a:rPr lang="en-IN" sz="2000" dirty="0">
                <a:latin typeface="Times New Roman" panose="02020603050405020304" pitchFamily="18" charset="0"/>
                <a:cs typeface="Times New Roman" panose="02020603050405020304" pitchFamily="18" charset="0"/>
              </a:rPr>
              <a:t>("Starting Loop" + "&lt;</a:t>
            </a:r>
            <a:r>
              <a:rPr lang="en-IN" sz="2000" dirty="0" err="1">
                <a:latin typeface="Times New Roman" panose="02020603050405020304" pitchFamily="18" charset="0"/>
                <a:cs typeface="Times New Roman" panose="02020603050405020304" pitchFamily="18" charset="0"/>
              </a:rPr>
              <a:t>br</a:t>
            </a:r>
            <a:r>
              <a:rPr lang="en-IN" sz="2000" dirty="0">
                <a:latin typeface="Times New Roman" panose="02020603050405020304" pitchFamily="18" charset="0"/>
                <a:cs typeface="Times New Roman" panose="02020603050405020304" pitchFamily="18" charset="0"/>
              </a:rPr>
              <a:t> /&gt;"); </a:t>
            </a:r>
          </a:p>
          <a:p>
            <a:pPr algn="just"/>
            <a:endParaRPr lang="en-IN" sz="2000"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for(count = 0; count &lt; 10; count++)</a:t>
            </a:r>
          </a:p>
          <a:p>
            <a:pPr algn="just"/>
            <a:r>
              <a:rPr lang="en-IN" sz="2000" b="1" dirty="0">
                <a:latin typeface="Times New Roman" panose="02020603050405020304" pitchFamily="18" charset="0"/>
                <a:cs typeface="Times New Roman" panose="02020603050405020304" pitchFamily="18" charset="0"/>
              </a:rPr>
              <a:t>{ </a:t>
            </a:r>
          </a:p>
          <a:p>
            <a:pPr algn="just"/>
            <a:r>
              <a:rPr lang="en-IN" sz="2000" b="1" dirty="0" err="1">
                <a:latin typeface="Times New Roman" panose="02020603050405020304" pitchFamily="18" charset="0"/>
                <a:cs typeface="Times New Roman" panose="02020603050405020304" pitchFamily="18" charset="0"/>
              </a:rPr>
              <a:t>document.write</a:t>
            </a:r>
            <a:r>
              <a:rPr lang="en-IN" sz="2000" b="1" dirty="0">
                <a:latin typeface="Times New Roman" panose="02020603050405020304" pitchFamily="18" charset="0"/>
                <a:cs typeface="Times New Roman" panose="02020603050405020304" pitchFamily="18" charset="0"/>
              </a:rPr>
              <a:t>("Current Count : " + count ); </a:t>
            </a:r>
          </a:p>
          <a:p>
            <a:pPr algn="just"/>
            <a:r>
              <a:rPr lang="en-IN" sz="2000" b="1" dirty="0" err="1">
                <a:latin typeface="Times New Roman" panose="02020603050405020304" pitchFamily="18" charset="0"/>
                <a:cs typeface="Times New Roman" panose="02020603050405020304" pitchFamily="18" charset="0"/>
              </a:rPr>
              <a:t>document.write</a:t>
            </a:r>
            <a:r>
              <a:rPr lang="en-IN" sz="2000" b="1" dirty="0">
                <a:latin typeface="Times New Roman" panose="02020603050405020304" pitchFamily="18" charset="0"/>
                <a:cs typeface="Times New Roman" panose="02020603050405020304" pitchFamily="18" charset="0"/>
              </a:rPr>
              <a:t>("&lt;</a:t>
            </a:r>
            <a:r>
              <a:rPr lang="en-IN" sz="2000" b="1" dirty="0" err="1">
                <a:latin typeface="Times New Roman" panose="02020603050405020304" pitchFamily="18" charset="0"/>
                <a:cs typeface="Times New Roman" panose="02020603050405020304" pitchFamily="18" charset="0"/>
              </a:rPr>
              <a:t>br</a:t>
            </a:r>
            <a:r>
              <a:rPr lang="en-IN" sz="2000" b="1" dirty="0">
                <a:latin typeface="Times New Roman" panose="02020603050405020304" pitchFamily="18" charset="0"/>
                <a:cs typeface="Times New Roman" panose="02020603050405020304" pitchFamily="18" charset="0"/>
              </a:rPr>
              <a:t> /&gt;"); </a:t>
            </a:r>
          </a:p>
          <a:p>
            <a:pPr algn="just"/>
            <a:r>
              <a:rPr lang="en-IN" sz="2000" b="1" dirty="0">
                <a:latin typeface="Times New Roman" panose="02020603050405020304" pitchFamily="18" charset="0"/>
                <a:cs typeface="Times New Roman" panose="02020603050405020304" pitchFamily="18" charset="0"/>
              </a:rPr>
              <a:t>} </a:t>
            </a:r>
          </a:p>
          <a:p>
            <a:pPr algn="just"/>
            <a:r>
              <a:rPr lang="en-IN" sz="2000" dirty="0" err="1">
                <a:latin typeface="Times New Roman" panose="02020603050405020304" pitchFamily="18" charset="0"/>
                <a:cs typeface="Times New Roman" panose="02020603050405020304" pitchFamily="18" charset="0"/>
              </a:rPr>
              <a:t>document.write</a:t>
            </a:r>
            <a:r>
              <a:rPr lang="en-IN" sz="2000" dirty="0">
                <a:latin typeface="Times New Roman" panose="02020603050405020304" pitchFamily="18" charset="0"/>
                <a:cs typeface="Times New Roman" panose="02020603050405020304" pitchFamily="18" charset="0"/>
              </a:rPr>
              <a:t>("Loop stopped!"); </a:t>
            </a:r>
          </a:p>
          <a:p>
            <a:pPr algn="just"/>
            <a:r>
              <a:rPr lang="en-IN" sz="2000" dirty="0">
                <a:latin typeface="Times New Roman" panose="02020603050405020304" pitchFamily="18" charset="0"/>
                <a:cs typeface="Times New Roman" panose="02020603050405020304" pitchFamily="18" charset="0"/>
              </a:rPr>
              <a:t>&lt;/script&gt; &lt;p&gt;Set the variable to different value and then try...&lt;/p&gt; &lt;/body&gt; &lt;/html&gt;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8640"/>
            <a:ext cx="9144000" cy="6494085"/>
          </a:xfrm>
          <a:prstGeom prst="rect">
            <a:avLst/>
          </a:prstGeom>
        </p:spPr>
        <p:txBody>
          <a:bodyPr wrap="square">
            <a:spAutoFit/>
          </a:bodyPr>
          <a:lstStyle/>
          <a:p>
            <a:pPr algn="just"/>
            <a:r>
              <a:rPr lang="en-IN" sz="2800" b="1" dirty="0">
                <a:latin typeface="Times New Roman" panose="02020603050405020304" pitchFamily="18" charset="0"/>
                <a:cs typeface="Times New Roman" panose="02020603050405020304" pitchFamily="18" charset="0"/>
              </a:rPr>
              <a:t>The break Statement</a:t>
            </a:r>
          </a:p>
          <a:p>
            <a:pPr algn="just"/>
            <a:endParaRPr lang="en-IN" sz="2800" b="1"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a:t>
            </a:r>
            <a:r>
              <a:rPr lang="en-IN" sz="2400" b="1" dirty="0">
                <a:latin typeface="Times New Roman" panose="02020603050405020304" pitchFamily="18" charset="0"/>
                <a:cs typeface="Times New Roman" panose="02020603050405020304" pitchFamily="18" charset="0"/>
              </a:rPr>
              <a:t>break</a:t>
            </a:r>
            <a:r>
              <a:rPr lang="en-IN" sz="2400" dirty="0">
                <a:latin typeface="Times New Roman" panose="02020603050405020304" pitchFamily="18" charset="0"/>
                <a:cs typeface="Times New Roman" panose="02020603050405020304" pitchFamily="18" charset="0"/>
              </a:rPr>
              <a:t> statement, which was briefly introduced with the </a:t>
            </a:r>
            <a:r>
              <a:rPr lang="en-IN" sz="2400" i="1" dirty="0">
                <a:latin typeface="Times New Roman" panose="02020603050405020304" pitchFamily="18" charset="0"/>
                <a:cs typeface="Times New Roman" panose="02020603050405020304" pitchFamily="18" charset="0"/>
              </a:rPr>
              <a:t>switch</a:t>
            </a:r>
            <a:r>
              <a:rPr lang="en-IN" sz="2400" dirty="0">
                <a:latin typeface="Times New Roman" panose="02020603050405020304" pitchFamily="18" charset="0"/>
                <a:cs typeface="Times New Roman" panose="02020603050405020304" pitchFamily="18" charset="0"/>
              </a:rPr>
              <a:t> statement, is used to exit a loop early, breaking out of the enclosing curly braces.</a:t>
            </a:r>
          </a:p>
          <a:p>
            <a:pPr algn="just"/>
            <a:r>
              <a:rPr lang="en-IN" sz="2400" dirty="0">
                <a:latin typeface="Times New Roman" panose="02020603050405020304" pitchFamily="18" charset="0"/>
                <a:cs typeface="Times New Roman" panose="02020603050405020304" pitchFamily="18" charset="0"/>
              </a:rPr>
              <a:t>&lt;html&gt; &lt;body&gt; </a:t>
            </a:r>
          </a:p>
          <a:p>
            <a:pPr algn="just"/>
            <a:r>
              <a:rPr lang="en-IN" sz="2400" dirty="0">
                <a:latin typeface="Times New Roman" panose="02020603050405020304" pitchFamily="18" charset="0"/>
                <a:cs typeface="Times New Roman" panose="02020603050405020304" pitchFamily="18" charset="0"/>
              </a:rPr>
              <a:t>&lt;script type="text/</a:t>
            </a:r>
            <a:r>
              <a:rPr lang="en-IN" sz="2400" dirty="0" err="1">
                <a:latin typeface="Times New Roman" panose="02020603050405020304" pitchFamily="18" charset="0"/>
                <a:cs typeface="Times New Roman" panose="02020603050405020304" pitchFamily="18" charset="0"/>
              </a:rPr>
              <a:t>javascript</a:t>
            </a:r>
            <a:r>
              <a:rPr lang="en-IN" sz="2400" dirty="0">
                <a:latin typeface="Times New Roman" panose="02020603050405020304" pitchFamily="18" charset="0"/>
                <a:cs typeface="Times New Roman" panose="02020603050405020304" pitchFamily="18" charset="0"/>
              </a:rPr>
              <a:t>"&gt; </a:t>
            </a:r>
          </a:p>
          <a:p>
            <a:pPr algn="just"/>
            <a:r>
              <a:rPr lang="en-IN" sz="2400" dirty="0" err="1">
                <a:latin typeface="Times New Roman" panose="02020603050405020304" pitchFamily="18" charset="0"/>
                <a:cs typeface="Times New Roman" panose="02020603050405020304" pitchFamily="18" charset="0"/>
              </a:rPr>
              <a:t>var</a:t>
            </a:r>
            <a:r>
              <a:rPr lang="en-IN" sz="2400" dirty="0">
                <a:latin typeface="Times New Roman" panose="02020603050405020304" pitchFamily="18" charset="0"/>
                <a:cs typeface="Times New Roman" panose="02020603050405020304" pitchFamily="18" charset="0"/>
              </a:rPr>
              <a:t> x = 1; </a:t>
            </a:r>
            <a:r>
              <a:rPr lang="en-IN" sz="2400" dirty="0" err="1">
                <a:latin typeface="Times New Roman" panose="02020603050405020304" pitchFamily="18" charset="0"/>
                <a:cs typeface="Times New Roman" panose="02020603050405020304" pitchFamily="18" charset="0"/>
              </a:rPr>
              <a:t>document.write</a:t>
            </a:r>
            <a:r>
              <a:rPr lang="en-IN" sz="2400" dirty="0">
                <a:latin typeface="Times New Roman" panose="02020603050405020304" pitchFamily="18" charset="0"/>
                <a:cs typeface="Times New Roman" panose="02020603050405020304" pitchFamily="18" charset="0"/>
              </a:rPr>
              <a:t>("Entering the loop&lt;</a:t>
            </a:r>
            <a:r>
              <a:rPr lang="en-IN" sz="2400" dirty="0" err="1">
                <a:latin typeface="Times New Roman" panose="02020603050405020304" pitchFamily="18" charset="0"/>
                <a:cs typeface="Times New Roman" panose="02020603050405020304" pitchFamily="18" charset="0"/>
              </a:rPr>
              <a:t>br</a:t>
            </a:r>
            <a:r>
              <a:rPr lang="en-IN" sz="2400" dirty="0">
                <a:latin typeface="Times New Roman" panose="02020603050405020304" pitchFamily="18" charset="0"/>
                <a:cs typeface="Times New Roman" panose="02020603050405020304" pitchFamily="18" charset="0"/>
              </a:rPr>
              <a:t> /&gt; "); </a:t>
            </a:r>
          </a:p>
          <a:p>
            <a:pPr algn="just"/>
            <a:r>
              <a:rPr lang="en-IN" sz="2400" b="1" dirty="0">
                <a:latin typeface="Times New Roman" panose="02020603050405020304" pitchFamily="18" charset="0"/>
                <a:cs typeface="Times New Roman" panose="02020603050405020304" pitchFamily="18" charset="0"/>
              </a:rPr>
              <a:t>while (x &lt; 20) </a:t>
            </a:r>
          </a:p>
          <a:p>
            <a:pPr algn="just"/>
            <a:r>
              <a:rPr lang="en-IN" sz="2400" b="1" dirty="0">
                <a:latin typeface="Times New Roman" panose="02020603050405020304" pitchFamily="18" charset="0"/>
                <a:cs typeface="Times New Roman" panose="02020603050405020304" pitchFamily="18" charset="0"/>
              </a:rPr>
              <a:t>{ if (x == 5)</a:t>
            </a:r>
          </a:p>
          <a:p>
            <a:pPr algn="just"/>
            <a:r>
              <a:rPr lang="en-IN" sz="2400" b="1" dirty="0">
                <a:latin typeface="Times New Roman" panose="02020603050405020304" pitchFamily="18" charset="0"/>
                <a:cs typeface="Times New Roman" panose="02020603050405020304" pitchFamily="18" charset="0"/>
              </a:rPr>
              <a:t>{ break; // breaks out of loop completely } </a:t>
            </a:r>
          </a:p>
          <a:p>
            <a:pPr algn="just"/>
            <a:r>
              <a:rPr lang="en-IN" sz="2400" b="1" dirty="0">
                <a:latin typeface="Times New Roman" panose="02020603050405020304" pitchFamily="18" charset="0"/>
                <a:cs typeface="Times New Roman" panose="02020603050405020304" pitchFamily="18" charset="0"/>
              </a:rPr>
              <a:t>x = x + 1; </a:t>
            </a:r>
          </a:p>
          <a:p>
            <a:pPr algn="just"/>
            <a:r>
              <a:rPr lang="en-IN" sz="2400" b="1" dirty="0" err="1">
                <a:latin typeface="Times New Roman" panose="02020603050405020304" pitchFamily="18" charset="0"/>
                <a:cs typeface="Times New Roman" panose="02020603050405020304" pitchFamily="18" charset="0"/>
              </a:rPr>
              <a:t>document.write</a:t>
            </a:r>
            <a:r>
              <a:rPr lang="en-IN" sz="2400" b="1" dirty="0">
                <a:latin typeface="Times New Roman" panose="02020603050405020304" pitchFamily="18" charset="0"/>
                <a:cs typeface="Times New Roman" panose="02020603050405020304" pitchFamily="18" charset="0"/>
              </a:rPr>
              <a:t>( x + "&lt;</a:t>
            </a:r>
            <a:r>
              <a:rPr lang="en-IN" sz="2400" b="1" dirty="0" err="1">
                <a:latin typeface="Times New Roman" panose="02020603050405020304" pitchFamily="18" charset="0"/>
                <a:cs typeface="Times New Roman" panose="02020603050405020304" pitchFamily="18" charset="0"/>
              </a:rPr>
              <a:t>br</a:t>
            </a:r>
            <a:r>
              <a:rPr lang="en-IN" sz="2400" b="1" dirty="0">
                <a:latin typeface="Times New Roman" panose="02020603050405020304" pitchFamily="18" charset="0"/>
                <a:cs typeface="Times New Roman" panose="02020603050405020304" pitchFamily="18" charset="0"/>
              </a:rPr>
              <a:t> /&gt;"); } </a:t>
            </a:r>
          </a:p>
          <a:p>
            <a:pPr algn="just"/>
            <a:r>
              <a:rPr lang="en-IN" sz="2400" dirty="0" err="1">
                <a:latin typeface="Times New Roman" panose="02020603050405020304" pitchFamily="18" charset="0"/>
                <a:cs typeface="Times New Roman" panose="02020603050405020304" pitchFamily="18" charset="0"/>
              </a:rPr>
              <a:t>document.write</a:t>
            </a:r>
            <a:r>
              <a:rPr lang="en-IN" sz="2400" dirty="0">
                <a:latin typeface="Times New Roman" panose="02020603050405020304" pitchFamily="18" charset="0"/>
                <a:cs typeface="Times New Roman" panose="02020603050405020304" pitchFamily="18" charset="0"/>
              </a:rPr>
              <a:t>("Exiting the loop!&lt;</a:t>
            </a:r>
            <a:r>
              <a:rPr lang="en-IN" sz="2400" dirty="0" err="1">
                <a:latin typeface="Times New Roman" panose="02020603050405020304" pitchFamily="18" charset="0"/>
                <a:cs typeface="Times New Roman" panose="02020603050405020304" pitchFamily="18" charset="0"/>
              </a:rPr>
              <a:t>br</a:t>
            </a:r>
            <a:r>
              <a:rPr lang="en-IN" sz="2400" dirty="0">
                <a:latin typeface="Times New Roman" panose="02020603050405020304" pitchFamily="18" charset="0"/>
                <a:cs typeface="Times New Roman" panose="02020603050405020304" pitchFamily="18" charset="0"/>
              </a:rPr>
              <a:t> /&gt; "); </a:t>
            </a:r>
          </a:p>
          <a:p>
            <a:pPr algn="just"/>
            <a:r>
              <a:rPr lang="en-IN" sz="2400" dirty="0">
                <a:latin typeface="Times New Roman" panose="02020603050405020304" pitchFamily="18" charset="0"/>
                <a:cs typeface="Times New Roman" panose="02020603050405020304" pitchFamily="18" charset="0"/>
              </a:rPr>
              <a:t>&lt;/script&gt; </a:t>
            </a:r>
          </a:p>
          <a:p>
            <a:pPr algn="just"/>
            <a:r>
              <a:rPr lang="en-IN" sz="2400" dirty="0">
                <a:latin typeface="Times New Roman" panose="02020603050405020304" pitchFamily="18" charset="0"/>
                <a:cs typeface="Times New Roman" panose="02020603050405020304" pitchFamily="18" charset="0"/>
              </a:rPr>
              <a:t>&lt;p&gt;Set the variable to different value and then try...&lt;/p&gt; </a:t>
            </a:r>
          </a:p>
          <a:p>
            <a:pPr algn="just"/>
            <a:r>
              <a:rPr lang="en-IN" sz="2400" dirty="0">
                <a:latin typeface="Times New Roman" panose="02020603050405020304" pitchFamily="18" charset="0"/>
                <a:cs typeface="Times New Roman" panose="02020603050405020304" pitchFamily="18" charset="0"/>
              </a:rPr>
              <a:t>&lt;/body&gt; &lt;/html&gt;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924973"/>
          </a:xfrm>
          <a:prstGeom prst="rect">
            <a:avLst/>
          </a:prstGeom>
        </p:spPr>
        <p:txBody>
          <a:bodyPr wrap="square">
            <a:spAutoFit/>
          </a:bodyPr>
          <a:lstStyle/>
          <a:p>
            <a:pPr algn="just"/>
            <a:r>
              <a:rPr lang="en-IN" sz="3600" b="1" dirty="0">
                <a:latin typeface="Times New Roman" panose="02020603050405020304" pitchFamily="18" charset="0"/>
                <a:cs typeface="Times New Roman" panose="02020603050405020304" pitchFamily="18" charset="0"/>
              </a:rPr>
              <a:t>The continue Statement</a:t>
            </a:r>
          </a:p>
          <a:p>
            <a:pPr algn="just"/>
            <a:r>
              <a:rPr lang="en-IN" sz="2400" dirty="0">
                <a:latin typeface="Times New Roman" panose="02020603050405020304" pitchFamily="18" charset="0"/>
                <a:cs typeface="Times New Roman" panose="02020603050405020304" pitchFamily="18" charset="0"/>
              </a:rPr>
              <a:t>The </a:t>
            </a:r>
            <a:r>
              <a:rPr lang="en-IN" sz="2400" b="1" dirty="0">
                <a:latin typeface="Times New Roman" panose="02020603050405020304" pitchFamily="18" charset="0"/>
                <a:cs typeface="Times New Roman" panose="02020603050405020304" pitchFamily="18" charset="0"/>
              </a:rPr>
              <a:t>continue</a:t>
            </a:r>
            <a:r>
              <a:rPr lang="en-IN" sz="2400" dirty="0">
                <a:latin typeface="Times New Roman" panose="02020603050405020304" pitchFamily="18" charset="0"/>
                <a:cs typeface="Times New Roman" panose="02020603050405020304" pitchFamily="18" charset="0"/>
              </a:rPr>
              <a:t> statement tells the interpreter to immediately start the next iteration of the loop and skip the remaining code block. When a </a:t>
            </a:r>
            <a:r>
              <a:rPr lang="en-IN" sz="2400" b="1" dirty="0">
                <a:latin typeface="Times New Roman" panose="02020603050405020304" pitchFamily="18" charset="0"/>
                <a:cs typeface="Times New Roman" panose="02020603050405020304" pitchFamily="18" charset="0"/>
              </a:rPr>
              <a:t>continue </a:t>
            </a:r>
            <a:r>
              <a:rPr lang="en-IN" sz="2400" dirty="0">
                <a:latin typeface="Times New Roman" panose="02020603050405020304" pitchFamily="18" charset="0"/>
                <a:cs typeface="Times New Roman" panose="02020603050405020304" pitchFamily="18" charset="0"/>
              </a:rPr>
              <a:t>statement is encountered, the program flow moves to the loop check expression immediately and if the condition remains true, then it starts the next iteration, otherwise the control comes out of the loop.</a:t>
            </a:r>
          </a:p>
          <a:p>
            <a:pPr algn="just"/>
            <a:r>
              <a:rPr lang="en-IN" sz="2400" dirty="0">
                <a:latin typeface="Times New Roman" panose="02020603050405020304" pitchFamily="18" charset="0"/>
                <a:cs typeface="Times New Roman" panose="02020603050405020304" pitchFamily="18" charset="0"/>
              </a:rPr>
              <a:t>&lt;html&gt; </a:t>
            </a:r>
          </a:p>
          <a:p>
            <a:pPr algn="just"/>
            <a:r>
              <a:rPr lang="en-IN" sz="2400" dirty="0">
                <a:latin typeface="Times New Roman" panose="02020603050405020304" pitchFamily="18" charset="0"/>
                <a:cs typeface="Times New Roman" panose="02020603050405020304" pitchFamily="18" charset="0"/>
              </a:rPr>
              <a:t>&lt;body&gt; </a:t>
            </a:r>
          </a:p>
          <a:p>
            <a:pPr algn="just"/>
            <a:r>
              <a:rPr lang="en-IN" sz="2400" b="1" dirty="0">
                <a:latin typeface="Times New Roman" panose="02020603050405020304" pitchFamily="18" charset="0"/>
                <a:cs typeface="Times New Roman" panose="02020603050405020304" pitchFamily="18" charset="0"/>
              </a:rPr>
              <a:t>&lt;script type="text/</a:t>
            </a:r>
            <a:r>
              <a:rPr lang="en-IN" sz="2400" b="1" dirty="0" err="1">
                <a:latin typeface="Times New Roman" panose="02020603050405020304" pitchFamily="18" charset="0"/>
                <a:cs typeface="Times New Roman" panose="02020603050405020304" pitchFamily="18" charset="0"/>
              </a:rPr>
              <a:t>javascript</a:t>
            </a:r>
            <a:r>
              <a:rPr lang="en-IN" sz="2400" b="1" dirty="0">
                <a:latin typeface="Times New Roman" panose="02020603050405020304" pitchFamily="18" charset="0"/>
                <a:cs typeface="Times New Roman" panose="02020603050405020304" pitchFamily="18" charset="0"/>
              </a:rPr>
              <a:t>"&gt; </a:t>
            </a:r>
          </a:p>
          <a:p>
            <a:pPr algn="just"/>
            <a:r>
              <a:rPr lang="en-IN" sz="2400" b="1" dirty="0" err="1">
                <a:latin typeface="Times New Roman" panose="02020603050405020304" pitchFamily="18" charset="0"/>
                <a:cs typeface="Times New Roman" panose="02020603050405020304" pitchFamily="18" charset="0"/>
              </a:rPr>
              <a:t>var</a:t>
            </a:r>
            <a:r>
              <a:rPr lang="en-IN" sz="2400" b="1" dirty="0">
                <a:latin typeface="Times New Roman" panose="02020603050405020304" pitchFamily="18" charset="0"/>
                <a:cs typeface="Times New Roman" panose="02020603050405020304" pitchFamily="18" charset="0"/>
              </a:rPr>
              <a:t> x = 1; </a:t>
            </a:r>
            <a:r>
              <a:rPr lang="en-IN" sz="2400" b="1" dirty="0" err="1">
                <a:latin typeface="Times New Roman" panose="02020603050405020304" pitchFamily="18" charset="0"/>
                <a:cs typeface="Times New Roman" panose="02020603050405020304" pitchFamily="18" charset="0"/>
              </a:rPr>
              <a:t>document.write</a:t>
            </a:r>
            <a:r>
              <a:rPr lang="en-IN" sz="2400" b="1" dirty="0">
                <a:latin typeface="Times New Roman" panose="02020603050405020304" pitchFamily="18" charset="0"/>
                <a:cs typeface="Times New Roman" panose="02020603050405020304" pitchFamily="18" charset="0"/>
              </a:rPr>
              <a:t>("Entering the loop&lt;</a:t>
            </a:r>
            <a:r>
              <a:rPr lang="en-IN" sz="2400" b="1" dirty="0" err="1">
                <a:latin typeface="Times New Roman" panose="02020603050405020304" pitchFamily="18" charset="0"/>
                <a:cs typeface="Times New Roman" panose="02020603050405020304" pitchFamily="18" charset="0"/>
              </a:rPr>
              <a:t>br</a:t>
            </a:r>
            <a:r>
              <a:rPr lang="en-IN" sz="2400" b="1" dirty="0">
                <a:latin typeface="Times New Roman" panose="02020603050405020304" pitchFamily="18" charset="0"/>
                <a:cs typeface="Times New Roman" panose="02020603050405020304" pitchFamily="18" charset="0"/>
              </a:rPr>
              <a:t> /&gt; ");</a:t>
            </a:r>
          </a:p>
          <a:p>
            <a:pPr algn="just"/>
            <a:r>
              <a:rPr lang="en-IN" sz="2400" b="1" dirty="0">
                <a:latin typeface="Times New Roman" panose="02020603050405020304" pitchFamily="18" charset="0"/>
                <a:cs typeface="Times New Roman" panose="02020603050405020304" pitchFamily="18" charset="0"/>
              </a:rPr>
              <a:t> while (x &lt; 10) </a:t>
            </a:r>
          </a:p>
          <a:p>
            <a:pPr algn="just"/>
            <a:r>
              <a:rPr lang="en-IN" sz="2400" b="1" dirty="0">
                <a:latin typeface="Times New Roman" panose="02020603050405020304" pitchFamily="18" charset="0"/>
                <a:cs typeface="Times New Roman" panose="02020603050405020304" pitchFamily="18" charset="0"/>
              </a:rPr>
              <a:t>{ x = x + 1; if (x == 5)</a:t>
            </a:r>
          </a:p>
          <a:p>
            <a:pPr algn="just"/>
            <a:r>
              <a:rPr lang="en-IN" sz="2400" b="1" dirty="0">
                <a:latin typeface="Times New Roman" panose="02020603050405020304" pitchFamily="18" charset="0"/>
                <a:cs typeface="Times New Roman" panose="02020603050405020304" pitchFamily="18" charset="0"/>
              </a:rPr>
              <a:t>{ continue; // skill rest of the loop body } </a:t>
            </a:r>
          </a:p>
          <a:p>
            <a:pPr algn="just"/>
            <a:r>
              <a:rPr lang="en-IN" sz="2400" b="1" dirty="0" err="1">
                <a:latin typeface="Times New Roman" panose="02020603050405020304" pitchFamily="18" charset="0"/>
                <a:cs typeface="Times New Roman" panose="02020603050405020304" pitchFamily="18" charset="0"/>
              </a:rPr>
              <a:t>document.write</a:t>
            </a:r>
            <a:r>
              <a:rPr lang="en-IN" sz="2400" b="1" dirty="0">
                <a:latin typeface="Times New Roman" panose="02020603050405020304" pitchFamily="18" charset="0"/>
                <a:cs typeface="Times New Roman" panose="02020603050405020304" pitchFamily="18" charset="0"/>
              </a:rPr>
              <a:t>( x + "&lt;</a:t>
            </a:r>
            <a:r>
              <a:rPr lang="en-IN" sz="2400" b="1" dirty="0" err="1">
                <a:latin typeface="Times New Roman" panose="02020603050405020304" pitchFamily="18" charset="0"/>
                <a:cs typeface="Times New Roman" panose="02020603050405020304" pitchFamily="18" charset="0"/>
              </a:rPr>
              <a:t>br</a:t>
            </a:r>
            <a:r>
              <a:rPr lang="en-IN" sz="2400" b="1" dirty="0">
                <a:latin typeface="Times New Roman" panose="02020603050405020304" pitchFamily="18" charset="0"/>
                <a:cs typeface="Times New Roman" panose="02020603050405020304" pitchFamily="18" charset="0"/>
              </a:rPr>
              <a:t> /&gt;"); } </a:t>
            </a:r>
          </a:p>
          <a:p>
            <a:pPr algn="just"/>
            <a:r>
              <a:rPr lang="en-IN" sz="2400" b="1" dirty="0" err="1">
                <a:latin typeface="Times New Roman" panose="02020603050405020304" pitchFamily="18" charset="0"/>
                <a:cs typeface="Times New Roman" panose="02020603050405020304" pitchFamily="18" charset="0"/>
              </a:rPr>
              <a:t>document.write</a:t>
            </a:r>
            <a:r>
              <a:rPr lang="en-IN" sz="2400" b="1" dirty="0">
                <a:latin typeface="Times New Roman" panose="02020603050405020304" pitchFamily="18" charset="0"/>
                <a:cs typeface="Times New Roman" panose="02020603050405020304" pitchFamily="18" charset="0"/>
              </a:rPr>
              <a:t>("Exiting the loop!&lt;</a:t>
            </a:r>
            <a:r>
              <a:rPr lang="en-IN" sz="2400" b="1" dirty="0" err="1">
                <a:latin typeface="Times New Roman" panose="02020603050405020304" pitchFamily="18" charset="0"/>
                <a:cs typeface="Times New Roman" panose="02020603050405020304" pitchFamily="18" charset="0"/>
              </a:rPr>
              <a:t>br</a:t>
            </a:r>
            <a:r>
              <a:rPr lang="en-IN" sz="2400" b="1" dirty="0">
                <a:latin typeface="Times New Roman" panose="02020603050405020304" pitchFamily="18" charset="0"/>
                <a:cs typeface="Times New Roman" panose="02020603050405020304" pitchFamily="18" charset="0"/>
              </a:rPr>
              <a:t> /&gt; "); </a:t>
            </a:r>
          </a:p>
          <a:p>
            <a:pPr algn="just"/>
            <a:r>
              <a:rPr lang="en-IN" sz="2400" b="1" dirty="0">
                <a:latin typeface="Times New Roman" panose="02020603050405020304" pitchFamily="18" charset="0"/>
                <a:cs typeface="Times New Roman" panose="02020603050405020304" pitchFamily="18" charset="0"/>
              </a:rPr>
              <a:t>&lt;/script&gt; </a:t>
            </a:r>
          </a:p>
          <a:p>
            <a:pPr algn="just"/>
            <a:r>
              <a:rPr lang="en-IN" sz="2400" dirty="0">
                <a:latin typeface="Times New Roman" panose="02020603050405020304" pitchFamily="18" charset="0"/>
                <a:cs typeface="Times New Roman" panose="02020603050405020304" pitchFamily="18" charset="0"/>
              </a:rPr>
              <a:t>&lt;p&gt;Set the variable to different value and then try...&lt;/p&gt; </a:t>
            </a:r>
          </a:p>
          <a:p>
            <a:pPr algn="just"/>
            <a:r>
              <a:rPr lang="en-IN" sz="2400" dirty="0">
                <a:latin typeface="Times New Roman" panose="02020603050405020304" pitchFamily="18" charset="0"/>
                <a:cs typeface="Times New Roman" panose="02020603050405020304" pitchFamily="18" charset="0"/>
              </a:rPr>
              <a:t>&lt;/body&gt; &lt;/html&gt;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964488" cy="6063198"/>
          </a:xfrm>
          <a:prstGeom prst="rect">
            <a:avLst/>
          </a:prstGeom>
        </p:spPr>
        <p:txBody>
          <a:bodyPr wrap="square">
            <a:spAutoFit/>
          </a:bodyPr>
          <a:lstStyle/>
          <a:p>
            <a:pPr algn="just"/>
            <a:r>
              <a:rPr lang="en-IN" sz="2800" b="1" dirty="0">
                <a:latin typeface="Times New Roman" panose="02020603050405020304" pitchFamily="18" charset="0"/>
                <a:cs typeface="Times New Roman" panose="02020603050405020304" pitchFamily="18" charset="0"/>
              </a:rPr>
              <a:t>Function : </a:t>
            </a:r>
            <a:r>
              <a:rPr lang="en-IN" sz="2800" dirty="0">
                <a:latin typeface="Times New Roman" panose="02020603050405020304" pitchFamily="18" charset="0"/>
                <a:cs typeface="Times New Roman" panose="02020603050405020304" pitchFamily="18" charset="0"/>
              </a:rPr>
              <a:t>A group of reusable code which can be called anywhere in your program. This eliminates the need of writing the same code again and again. It helps programmers in writing modular codes. Functions allow a programmer to divide a big program into a number of small and manageable functions. JavaScript allows us to write our own functions as well. </a:t>
            </a:r>
          </a:p>
          <a:p>
            <a:pPr algn="just"/>
            <a:endParaRPr lang="en-IN" sz="2800" dirty="0">
              <a:latin typeface="Times New Roman" panose="02020603050405020304" pitchFamily="18" charset="0"/>
              <a:cs typeface="Times New Roman" panose="02020603050405020304" pitchFamily="18" charset="0"/>
            </a:endParaRPr>
          </a:p>
          <a:p>
            <a:pPr algn="just"/>
            <a:r>
              <a:rPr lang="en-IN" sz="2800" b="1" dirty="0">
                <a:latin typeface="Times New Roman" panose="02020603050405020304" pitchFamily="18" charset="0"/>
                <a:cs typeface="Times New Roman" panose="02020603050405020304" pitchFamily="18" charset="0"/>
              </a:rPr>
              <a:t>Function Definition</a:t>
            </a:r>
          </a:p>
          <a:p>
            <a:pPr algn="just"/>
            <a:r>
              <a:rPr lang="en-IN" sz="2800" dirty="0">
                <a:latin typeface="Times New Roman" panose="02020603050405020304" pitchFamily="18" charset="0"/>
                <a:cs typeface="Times New Roman" panose="02020603050405020304" pitchFamily="18" charset="0"/>
              </a:rPr>
              <a:t>The most common way to define a function in JavaScript is by using the </a:t>
            </a:r>
            <a:r>
              <a:rPr lang="en-IN" sz="2800" b="1" dirty="0">
                <a:latin typeface="Times New Roman" panose="02020603050405020304" pitchFamily="18" charset="0"/>
                <a:cs typeface="Times New Roman" panose="02020603050405020304" pitchFamily="18" charset="0"/>
              </a:rPr>
              <a:t>function</a:t>
            </a:r>
            <a:r>
              <a:rPr lang="en-IN" sz="2800" dirty="0">
                <a:latin typeface="Times New Roman" panose="02020603050405020304" pitchFamily="18" charset="0"/>
                <a:cs typeface="Times New Roman" panose="02020603050405020304" pitchFamily="18" charset="0"/>
              </a:rPr>
              <a:t> keyword, followed by a unique function name, a list of parameters (that might be empty), and a statement block surrounded by curly braces.</a:t>
            </a:r>
          </a:p>
          <a:p>
            <a:endParaRPr lang="en-IN"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60648"/>
            <a:ext cx="9144000" cy="6555641"/>
          </a:xfrm>
          <a:prstGeom prst="rect">
            <a:avLst/>
          </a:prstGeom>
        </p:spPr>
        <p:txBody>
          <a:bodyPr wrap="square">
            <a:spAutoFit/>
          </a:bodyPr>
          <a:lstStyle/>
          <a:p>
            <a:r>
              <a:rPr lang="en-IN" sz="2800" b="1" dirty="0">
                <a:latin typeface="Times New Roman" panose="02020603050405020304" pitchFamily="18" charset="0"/>
                <a:cs typeface="Times New Roman" panose="02020603050405020304" pitchFamily="18" charset="0"/>
              </a:rPr>
              <a:t>Syntax</a:t>
            </a:r>
          </a:p>
          <a:p>
            <a:r>
              <a:rPr lang="en-IN" sz="2800" dirty="0">
                <a:latin typeface="Times New Roman" panose="02020603050405020304" pitchFamily="18" charset="0"/>
                <a:cs typeface="Times New Roman" panose="02020603050405020304" pitchFamily="18" charset="0"/>
              </a:rPr>
              <a:t>The basic syntax is shown here.</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&lt;script type="text/</a:t>
            </a:r>
            <a:r>
              <a:rPr lang="en-IN" sz="2800" dirty="0" err="1">
                <a:latin typeface="Times New Roman" panose="02020603050405020304" pitchFamily="18" charset="0"/>
                <a:cs typeface="Times New Roman" panose="02020603050405020304" pitchFamily="18" charset="0"/>
              </a:rPr>
              <a:t>javascript</a:t>
            </a:r>
            <a:r>
              <a:rPr lang="en-IN" sz="2800" dirty="0">
                <a:latin typeface="Times New Roman" panose="02020603050405020304" pitchFamily="18" charset="0"/>
                <a:cs typeface="Times New Roman" panose="02020603050405020304" pitchFamily="18" charset="0"/>
              </a:rPr>
              <a:t>"&gt;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function </a:t>
            </a:r>
            <a:r>
              <a:rPr lang="en-IN" sz="2800" dirty="0" err="1">
                <a:latin typeface="Times New Roman" panose="02020603050405020304" pitchFamily="18" charset="0"/>
                <a:cs typeface="Times New Roman" panose="02020603050405020304" pitchFamily="18" charset="0"/>
              </a:rPr>
              <a:t>functionname</a:t>
            </a:r>
            <a:r>
              <a:rPr lang="en-IN" sz="2800" dirty="0">
                <a:latin typeface="Times New Roman" panose="02020603050405020304" pitchFamily="18" charset="0"/>
                <a:cs typeface="Times New Roman" panose="02020603050405020304" pitchFamily="18" charset="0"/>
              </a:rPr>
              <a:t>(parameter-list)</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statements</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&lt;/script&gt;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&lt;script type="text/</a:t>
            </a:r>
            <a:r>
              <a:rPr lang="en-IN" sz="2800" dirty="0" err="1">
                <a:latin typeface="Times New Roman" panose="02020603050405020304" pitchFamily="18" charset="0"/>
                <a:cs typeface="Times New Roman" panose="02020603050405020304" pitchFamily="18" charset="0"/>
              </a:rPr>
              <a:t>javascript</a:t>
            </a:r>
            <a:r>
              <a:rPr lang="en-IN" sz="2800" dirty="0">
                <a:latin typeface="Times New Roman" panose="02020603050405020304" pitchFamily="18" charset="0"/>
                <a:cs typeface="Times New Roman" panose="02020603050405020304" pitchFamily="18" charset="0"/>
              </a:rPr>
              <a:t>"&gt;</a:t>
            </a:r>
          </a:p>
          <a:p>
            <a:r>
              <a:rPr lang="en-IN" sz="2800" dirty="0">
                <a:latin typeface="Times New Roman" panose="02020603050405020304" pitchFamily="18" charset="0"/>
                <a:cs typeface="Times New Roman" panose="02020603050405020304" pitchFamily="18" charset="0"/>
              </a:rPr>
              <a:t> &lt; function </a:t>
            </a:r>
            <a:r>
              <a:rPr lang="en-IN" sz="2800" dirty="0" err="1">
                <a:latin typeface="Times New Roman" panose="02020603050405020304" pitchFamily="18" charset="0"/>
                <a:cs typeface="Times New Roman" panose="02020603050405020304" pitchFamily="18" charset="0"/>
              </a:rPr>
              <a:t>sayHello</a:t>
            </a:r>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alert("Hello there"); } </a:t>
            </a:r>
          </a:p>
          <a:p>
            <a:r>
              <a:rPr lang="en-IN" sz="2800" dirty="0">
                <a:latin typeface="Times New Roman" panose="02020603050405020304" pitchFamily="18" charset="0"/>
                <a:cs typeface="Times New Roman" panose="02020603050405020304" pitchFamily="18" charset="0"/>
              </a:rPr>
              <a:t>&lt;/script&gt;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964488" cy="6370975"/>
          </a:xfrm>
          <a:prstGeom prst="rect">
            <a:avLst/>
          </a:prstGeom>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Calling a Function</a:t>
            </a:r>
          </a:p>
          <a:p>
            <a:pPr algn="just"/>
            <a:endParaRPr lang="en-IN" sz="2400" b="1"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To invoke a function somewhere later in the script, simply need to write the name of that function as shown in the following code.</a:t>
            </a:r>
          </a:p>
          <a:p>
            <a:pPr algn="just"/>
            <a:r>
              <a:rPr lang="en-IN" sz="2400" dirty="0">
                <a:latin typeface="Times New Roman" panose="02020603050405020304" pitchFamily="18" charset="0"/>
                <a:cs typeface="Times New Roman" panose="02020603050405020304" pitchFamily="18" charset="0"/>
              </a:rPr>
              <a:t>&lt;html&gt; </a:t>
            </a:r>
          </a:p>
          <a:p>
            <a:pPr algn="just"/>
            <a:r>
              <a:rPr lang="en-IN" sz="2400" dirty="0">
                <a:latin typeface="Times New Roman" panose="02020603050405020304" pitchFamily="18" charset="0"/>
                <a:cs typeface="Times New Roman" panose="02020603050405020304" pitchFamily="18" charset="0"/>
              </a:rPr>
              <a:t>&lt;head&gt; </a:t>
            </a:r>
          </a:p>
          <a:p>
            <a:pPr algn="just"/>
            <a:r>
              <a:rPr lang="en-IN" sz="2400" dirty="0">
                <a:latin typeface="Times New Roman" panose="02020603050405020304" pitchFamily="18" charset="0"/>
                <a:cs typeface="Times New Roman" panose="02020603050405020304" pitchFamily="18" charset="0"/>
              </a:rPr>
              <a:t>&lt;script type="text/</a:t>
            </a:r>
            <a:r>
              <a:rPr lang="en-IN" sz="2400" dirty="0" err="1">
                <a:latin typeface="Times New Roman" panose="02020603050405020304" pitchFamily="18" charset="0"/>
                <a:cs typeface="Times New Roman" panose="02020603050405020304" pitchFamily="18" charset="0"/>
              </a:rPr>
              <a:t>javascript</a:t>
            </a:r>
            <a:r>
              <a:rPr lang="en-IN" sz="2400" dirty="0">
                <a:latin typeface="Times New Roman" panose="02020603050405020304" pitchFamily="18" charset="0"/>
                <a:cs typeface="Times New Roman" panose="02020603050405020304" pitchFamily="18" charset="0"/>
              </a:rPr>
              <a:t>"&gt; </a:t>
            </a:r>
          </a:p>
          <a:p>
            <a:pPr algn="just"/>
            <a:r>
              <a:rPr lang="en-IN" sz="2400" dirty="0">
                <a:latin typeface="Times New Roman" panose="02020603050405020304" pitchFamily="18" charset="0"/>
                <a:cs typeface="Times New Roman" panose="02020603050405020304" pitchFamily="18" charset="0"/>
              </a:rPr>
              <a:t>   function </a:t>
            </a:r>
            <a:r>
              <a:rPr lang="en-IN" sz="2400" dirty="0" err="1">
                <a:latin typeface="Times New Roman" panose="02020603050405020304" pitchFamily="18" charset="0"/>
                <a:cs typeface="Times New Roman" panose="02020603050405020304" pitchFamily="18" charset="0"/>
              </a:rPr>
              <a:t>sayHello</a:t>
            </a:r>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document.write</a:t>
            </a:r>
            <a:r>
              <a:rPr lang="en-IN" sz="2400" dirty="0">
                <a:latin typeface="Times New Roman" panose="02020603050405020304" pitchFamily="18" charset="0"/>
                <a:cs typeface="Times New Roman" panose="02020603050405020304" pitchFamily="18" charset="0"/>
              </a:rPr>
              <a:t> ("Hello there!");   } </a:t>
            </a:r>
          </a:p>
          <a:p>
            <a:pPr algn="just"/>
            <a:r>
              <a:rPr lang="en-IN" sz="2400" dirty="0">
                <a:latin typeface="Times New Roman" panose="02020603050405020304" pitchFamily="18" charset="0"/>
                <a:cs typeface="Times New Roman" panose="02020603050405020304" pitchFamily="18" charset="0"/>
              </a:rPr>
              <a:t>&lt;/script&gt;</a:t>
            </a:r>
          </a:p>
          <a:p>
            <a:pPr algn="just"/>
            <a:r>
              <a:rPr lang="en-IN" sz="2400" dirty="0">
                <a:latin typeface="Times New Roman" panose="02020603050405020304" pitchFamily="18" charset="0"/>
                <a:cs typeface="Times New Roman" panose="02020603050405020304" pitchFamily="18" charset="0"/>
              </a:rPr>
              <a:t> &lt;/head&gt;</a:t>
            </a:r>
          </a:p>
          <a:p>
            <a:pPr algn="just"/>
            <a:r>
              <a:rPr lang="en-IN" sz="2400" dirty="0">
                <a:latin typeface="Times New Roman" panose="02020603050405020304" pitchFamily="18" charset="0"/>
                <a:cs typeface="Times New Roman" panose="02020603050405020304" pitchFamily="18" charset="0"/>
              </a:rPr>
              <a:t> &lt;body&gt; </a:t>
            </a:r>
          </a:p>
          <a:p>
            <a:pPr algn="just"/>
            <a:r>
              <a:rPr lang="en-IN" sz="2400" dirty="0">
                <a:latin typeface="Times New Roman" panose="02020603050405020304" pitchFamily="18" charset="0"/>
                <a:cs typeface="Times New Roman" panose="02020603050405020304" pitchFamily="18" charset="0"/>
              </a:rPr>
              <a:t>&lt;p&gt;Click the following button to call the function&lt;/p&gt;</a:t>
            </a:r>
          </a:p>
          <a:p>
            <a:pPr algn="just"/>
            <a:r>
              <a:rPr lang="en-IN" sz="2400" dirty="0">
                <a:latin typeface="Times New Roman" panose="02020603050405020304" pitchFamily="18" charset="0"/>
                <a:cs typeface="Times New Roman" panose="02020603050405020304" pitchFamily="18" charset="0"/>
              </a:rPr>
              <a:t> &lt;form&gt; &lt;input type="button" </a:t>
            </a:r>
            <a:r>
              <a:rPr lang="en-IN" sz="2400" b="1" dirty="0" err="1">
                <a:latin typeface="Times New Roman" panose="02020603050405020304" pitchFamily="18" charset="0"/>
                <a:cs typeface="Times New Roman" panose="02020603050405020304" pitchFamily="18" charset="0"/>
              </a:rPr>
              <a:t>onclick</a:t>
            </a:r>
            <a:r>
              <a:rPr lang="en-IN" sz="2400" b="1" dirty="0">
                <a:latin typeface="Times New Roman" panose="02020603050405020304" pitchFamily="18" charset="0"/>
                <a:cs typeface="Times New Roman" panose="02020603050405020304" pitchFamily="18" charset="0"/>
              </a:rPr>
              <a:t>="</a:t>
            </a:r>
            <a:r>
              <a:rPr lang="en-IN" sz="2400" b="1" dirty="0" err="1">
                <a:latin typeface="Times New Roman" panose="02020603050405020304" pitchFamily="18" charset="0"/>
                <a:cs typeface="Times New Roman" panose="02020603050405020304" pitchFamily="18" charset="0"/>
              </a:rPr>
              <a:t>sayHello</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value="Say Hello"&gt; &lt;/form&gt;</a:t>
            </a:r>
          </a:p>
          <a:p>
            <a:pPr algn="just"/>
            <a:r>
              <a:rPr lang="en-IN" sz="2400" dirty="0">
                <a:latin typeface="Times New Roman" panose="02020603050405020304" pitchFamily="18" charset="0"/>
                <a:cs typeface="Times New Roman" panose="02020603050405020304" pitchFamily="18" charset="0"/>
              </a:rPr>
              <a:t> &lt;p&gt;Use different text in write method and then try...&lt;/p&gt; </a:t>
            </a:r>
          </a:p>
          <a:p>
            <a:pPr algn="just"/>
            <a:r>
              <a:rPr lang="en-IN" sz="2400" dirty="0">
                <a:latin typeface="Times New Roman" panose="02020603050405020304" pitchFamily="18" charset="0"/>
                <a:cs typeface="Times New Roman" panose="02020603050405020304" pitchFamily="18" charset="0"/>
              </a:rPr>
              <a:t>&lt;/body&gt; &lt;/html&gt;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063198"/>
          </a:xfrm>
          <a:prstGeom prst="rect">
            <a:avLst/>
          </a:prstGeom>
        </p:spPr>
        <p:txBody>
          <a:bodyPr wrap="square">
            <a:spAutoFit/>
          </a:bodyPr>
          <a:lstStyle/>
          <a:p>
            <a:pPr algn="just"/>
            <a:r>
              <a:rPr lang="en-IN" sz="2800" b="1" dirty="0">
                <a:latin typeface="Times New Roman" panose="02020603050405020304" pitchFamily="18" charset="0"/>
                <a:cs typeface="Times New Roman" panose="02020603050405020304" pitchFamily="18" charset="0"/>
              </a:rPr>
              <a:t>Function Parameters</a:t>
            </a:r>
          </a:p>
          <a:p>
            <a:pPr algn="just"/>
            <a:r>
              <a:rPr lang="en-IN" sz="2400" dirty="0">
                <a:latin typeface="Times New Roman" panose="02020603050405020304" pitchFamily="18" charset="0"/>
                <a:cs typeface="Times New Roman" panose="02020603050405020304" pitchFamily="18" charset="0"/>
              </a:rPr>
              <a:t>A function can take multiple parameters separated by comma.</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Example</a:t>
            </a:r>
          </a:p>
          <a:p>
            <a:pPr algn="just"/>
            <a:r>
              <a:rPr lang="en-IN" sz="2400" dirty="0">
                <a:latin typeface="Times New Roman" panose="02020603050405020304" pitchFamily="18" charset="0"/>
                <a:cs typeface="Times New Roman" panose="02020603050405020304" pitchFamily="18" charset="0"/>
              </a:rPr>
              <a:t>Try the following example. Modified </a:t>
            </a:r>
            <a:r>
              <a:rPr lang="en-IN" sz="2400" b="1" dirty="0" err="1">
                <a:latin typeface="Times New Roman" panose="02020603050405020304" pitchFamily="18" charset="0"/>
                <a:cs typeface="Times New Roman" panose="02020603050405020304" pitchFamily="18" charset="0"/>
              </a:rPr>
              <a:t>sayHello</a:t>
            </a:r>
            <a:r>
              <a:rPr lang="en-IN" sz="2400" dirty="0">
                <a:latin typeface="Times New Roman" panose="02020603050405020304" pitchFamily="18" charset="0"/>
                <a:cs typeface="Times New Roman" panose="02020603050405020304" pitchFamily="18" charset="0"/>
              </a:rPr>
              <a:t> function. Now it takes two parameters.</a:t>
            </a:r>
          </a:p>
          <a:p>
            <a:pPr algn="just"/>
            <a:r>
              <a:rPr lang="en-IN" sz="2400" dirty="0">
                <a:latin typeface="Times New Roman" panose="02020603050405020304" pitchFamily="18" charset="0"/>
                <a:cs typeface="Times New Roman" panose="02020603050405020304" pitchFamily="18" charset="0"/>
              </a:rPr>
              <a:t>&lt;html&gt; &lt;head&gt; </a:t>
            </a:r>
          </a:p>
          <a:p>
            <a:pPr algn="just"/>
            <a:r>
              <a:rPr lang="en-IN" sz="2400" dirty="0">
                <a:latin typeface="Times New Roman" panose="02020603050405020304" pitchFamily="18" charset="0"/>
                <a:cs typeface="Times New Roman" panose="02020603050405020304" pitchFamily="18" charset="0"/>
              </a:rPr>
              <a:t>&lt;script type="text/</a:t>
            </a:r>
            <a:r>
              <a:rPr lang="en-IN" sz="2400" dirty="0" err="1">
                <a:latin typeface="Times New Roman" panose="02020603050405020304" pitchFamily="18" charset="0"/>
                <a:cs typeface="Times New Roman" panose="02020603050405020304" pitchFamily="18" charset="0"/>
              </a:rPr>
              <a:t>javascript</a:t>
            </a:r>
            <a:r>
              <a:rPr lang="en-IN" sz="2400" dirty="0">
                <a:latin typeface="Times New Roman" panose="02020603050405020304" pitchFamily="18" charset="0"/>
                <a:cs typeface="Times New Roman" panose="02020603050405020304" pitchFamily="18" charset="0"/>
              </a:rPr>
              <a:t>"&gt; </a:t>
            </a:r>
          </a:p>
          <a:p>
            <a:pPr algn="just"/>
            <a:r>
              <a:rPr lang="en-IN" sz="2400" dirty="0">
                <a:latin typeface="Times New Roman" panose="02020603050405020304" pitchFamily="18" charset="0"/>
                <a:cs typeface="Times New Roman" panose="02020603050405020304" pitchFamily="18" charset="0"/>
              </a:rPr>
              <a:t>function </a:t>
            </a:r>
            <a:r>
              <a:rPr lang="en-IN" sz="2400" b="1" dirty="0" err="1">
                <a:latin typeface="Times New Roman" panose="02020603050405020304" pitchFamily="18" charset="0"/>
                <a:cs typeface="Times New Roman" panose="02020603050405020304" pitchFamily="18" charset="0"/>
              </a:rPr>
              <a:t>sayHello</a:t>
            </a:r>
            <a:r>
              <a:rPr lang="en-IN" sz="2400" b="1" dirty="0">
                <a:latin typeface="Times New Roman" panose="02020603050405020304" pitchFamily="18" charset="0"/>
                <a:cs typeface="Times New Roman" panose="02020603050405020304" pitchFamily="18" charset="0"/>
              </a:rPr>
              <a:t>(name, age) </a:t>
            </a:r>
          </a:p>
          <a:p>
            <a:pPr algn="just"/>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document.write</a:t>
            </a:r>
            <a:r>
              <a:rPr lang="en-IN" sz="2400" dirty="0">
                <a:latin typeface="Times New Roman" panose="02020603050405020304" pitchFamily="18" charset="0"/>
                <a:cs typeface="Times New Roman" panose="02020603050405020304" pitchFamily="18" charset="0"/>
              </a:rPr>
              <a:t> (name + " is " + age + " years old."); } &lt;/script&gt;</a:t>
            </a:r>
          </a:p>
          <a:p>
            <a:pPr algn="just"/>
            <a:r>
              <a:rPr lang="en-IN" sz="2400" dirty="0">
                <a:latin typeface="Times New Roman" panose="02020603050405020304" pitchFamily="18" charset="0"/>
                <a:cs typeface="Times New Roman" panose="02020603050405020304" pitchFamily="18" charset="0"/>
              </a:rPr>
              <a:t> &lt;/head&gt; </a:t>
            </a:r>
          </a:p>
          <a:p>
            <a:pPr algn="just"/>
            <a:r>
              <a:rPr lang="en-IN" sz="2400" dirty="0">
                <a:latin typeface="Times New Roman" panose="02020603050405020304" pitchFamily="18" charset="0"/>
                <a:cs typeface="Times New Roman" panose="02020603050405020304" pitchFamily="18" charset="0"/>
              </a:rPr>
              <a:t>&lt;body&gt; &lt;p&gt;Click the following button to call the function&lt;/p&gt; </a:t>
            </a:r>
          </a:p>
          <a:p>
            <a:pPr algn="just"/>
            <a:r>
              <a:rPr lang="en-IN" sz="2400" dirty="0">
                <a:latin typeface="Times New Roman" panose="02020603050405020304" pitchFamily="18" charset="0"/>
                <a:cs typeface="Times New Roman" panose="02020603050405020304" pitchFamily="18" charset="0"/>
              </a:rPr>
              <a:t>&lt;form&gt; &lt;input type="button" </a:t>
            </a:r>
            <a:r>
              <a:rPr lang="en-IN" sz="2400" b="1" dirty="0" err="1">
                <a:latin typeface="Times New Roman" panose="02020603050405020304" pitchFamily="18" charset="0"/>
                <a:cs typeface="Times New Roman" panose="02020603050405020304" pitchFamily="18" charset="0"/>
              </a:rPr>
              <a:t>onclick</a:t>
            </a:r>
            <a:r>
              <a:rPr lang="en-IN" sz="2400" b="1" dirty="0">
                <a:latin typeface="Times New Roman" panose="02020603050405020304" pitchFamily="18" charset="0"/>
                <a:cs typeface="Times New Roman" panose="02020603050405020304" pitchFamily="18" charset="0"/>
              </a:rPr>
              <a:t>="</a:t>
            </a:r>
            <a:r>
              <a:rPr lang="en-IN" sz="2400" b="1" dirty="0" err="1">
                <a:latin typeface="Times New Roman" panose="02020603050405020304" pitchFamily="18" charset="0"/>
                <a:cs typeface="Times New Roman" panose="02020603050405020304" pitchFamily="18" charset="0"/>
              </a:rPr>
              <a:t>sayHello</a:t>
            </a:r>
            <a:r>
              <a:rPr lang="en-IN" sz="2400" b="1" dirty="0">
                <a:latin typeface="Times New Roman" panose="02020603050405020304" pitchFamily="18" charset="0"/>
                <a:cs typeface="Times New Roman" panose="02020603050405020304" pitchFamily="18" charset="0"/>
              </a:rPr>
              <a:t>('Zara', 7)" </a:t>
            </a:r>
            <a:r>
              <a:rPr lang="en-IN" sz="2400" dirty="0">
                <a:latin typeface="Times New Roman" panose="02020603050405020304" pitchFamily="18" charset="0"/>
                <a:cs typeface="Times New Roman" panose="02020603050405020304" pitchFamily="18" charset="0"/>
              </a:rPr>
              <a:t>value="Say Hello"&gt; &lt;/form&gt; &lt;p&gt;Use different parameters inside the function.&lt;/p&gt; </a:t>
            </a:r>
          </a:p>
          <a:p>
            <a:pPr algn="just"/>
            <a:r>
              <a:rPr lang="en-IN" sz="2400" dirty="0">
                <a:latin typeface="Times New Roman" panose="02020603050405020304" pitchFamily="18" charset="0"/>
                <a:cs typeface="Times New Roman" panose="02020603050405020304" pitchFamily="18" charset="0"/>
              </a:rPr>
              <a:t>&lt;/body&gt; &lt;/html&gt;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555641"/>
          </a:xfrm>
          <a:prstGeom prst="rect">
            <a:avLst/>
          </a:prstGeom>
        </p:spPr>
        <p:txBody>
          <a:bodyPr wrap="square">
            <a:spAutoFit/>
          </a:bodyPr>
          <a:lstStyle/>
          <a:p>
            <a:pPr algn="just"/>
            <a:r>
              <a:rPr lang="en-IN" sz="2800" b="1" dirty="0">
                <a:latin typeface="Times New Roman" panose="02020603050405020304" pitchFamily="18" charset="0"/>
                <a:cs typeface="Times New Roman" panose="02020603050405020304" pitchFamily="18" charset="0"/>
              </a:rPr>
              <a:t>The return Statement</a:t>
            </a:r>
          </a:p>
          <a:p>
            <a:pPr algn="just"/>
            <a:endParaRPr lang="en-IN" sz="2800" b="1"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A JavaScript function can have an optional </a:t>
            </a:r>
            <a:r>
              <a:rPr lang="en-IN" sz="2800" b="1" dirty="0">
                <a:latin typeface="Times New Roman" panose="02020603050405020304" pitchFamily="18" charset="0"/>
                <a:cs typeface="Times New Roman" panose="02020603050405020304" pitchFamily="18" charset="0"/>
              </a:rPr>
              <a:t>return</a:t>
            </a:r>
            <a:r>
              <a:rPr lang="en-IN" sz="2800" dirty="0">
                <a:latin typeface="Times New Roman" panose="02020603050405020304" pitchFamily="18" charset="0"/>
                <a:cs typeface="Times New Roman" panose="02020603050405020304" pitchFamily="18" charset="0"/>
              </a:rPr>
              <a:t> statement. </a:t>
            </a:r>
          </a:p>
          <a:p>
            <a:pPr algn="just"/>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This is required if you want to return a value from a function. This statement should be the last statement in a function.</a:t>
            </a:r>
          </a:p>
          <a:p>
            <a:pPr algn="just"/>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For example, you can pass two numbers in a function and then you can expect the function to return their multiplication in your calling program.</a:t>
            </a:r>
          </a:p>
          <a:p>
            <a:pPr algn="just"/>
            <a:r>
              <a:rPr lang="en-IN" sz="2800" dirty="0">
                <a:latin typeface="Times New Roman" panose="02020603050405020304" pitchFamily="18" charset="0"/>
                <a:cs typeface="Times New Roman" panose="02020603050405020304" pitchFamily="18" charset="0"/>
              </a:rPr>
              <a:t>Example</a:t>
            </a:r>
          </a:p>
          <a:p>
            <a:pPr algn="just"/>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Try the following example. It defines a function that takes two parameters and concatenates them before returning the resultant in the calling program.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0A5269-2BAC-48C6-9584-7C830A438634}"/>
              </a:ext>
            </a:extLst>
          </p:cNvPr>
          <p:cNvSpPr/>
          <p:nvPr/>
        </p:nvSpPr>
        <p:spPr>
          <a:xfrm>
            <a:off x="179512" y="258902"/>
            <a:ext cx="8784976" cy="6678751"/>
          </a:xfrm>
          <a:prstGeom prst="rect">
            <a:avLst/>
          </a:prstGeom>
        </p:spPr>
        <p:txBody>
          <a:bodyPr wrap="square">
            <a:spAutoFit/>
          </a:bodyPr>
          <a:lstStyle/>
          <a:p>
            <a:pPr algn="ctr"/>
            <a:r>
              <a:rPr lang="en-IN" sz="3600" b="1" dirty="0">
                <a:latin typeface="Times New Roman" panose="02020603050405020304" pitchFamily="18" charset="0"/>
                <a:cs typeface="Times New Roman" panose="02020603050405020304" pitchFamily="18" charset="0"/>
              </a:rPr>
              <a:t>Limitations of JavaScript</a:t>
            </a:r>
          </a:p>
          <a:p>
            <a:endParaRPr lang="en-IN" sz="3200" b="1" dirty="0">
              <a:latin typeface="Arial" panose="020B0604020202020204" pitchFamily="34" charset="0"/>
            </a:endParaRPr>
          </a:p>
          <a:p>
            <a:pPr algn="just"/>
            <a:r>
              <a:rPr lang="en-IN" sz="2400" dirty="0">
                <a:latin typeface="Times New Roman" panose="02020603050405020304" pitchFamily="18" charset="0"/>
                <a:cs typeface="Times New Roman" panose="02020603050405020304" pitchFamily="18" charset="0"/>
              </a:rPr>
              <a:t>We cannot treat JavaScript as a full-fledged programming language. It lacks the following important features:</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 Client-side JavaScript does not allow the reading or writing of files. This has been kept for security reason.</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 JavaScript cannot be used for networking applications because there is no such support available.</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 JavaScript doesn't have any multithreading or multiprocessor capabilities.</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Once again, JavaScript is a lightweight, interpreted programming language that allows you to build interactivity into otherwise static HTML pages.</a:t>
            </a:r>
          </a:p>
        </p:txBody>
      </p:sp>
    </p:spTree>
    <p:extLst>
      <p:ext uri="{BB962C8B-B14F-4D97-AF65-F5344CB8AC3E}">
        <p14:creationId xmlns:p14="http://schemas.microsoft.com/office/powerpoint/2010/main" val="1681448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555641"/>
          </a:xfrm>
          <a:prstGeom prst="rect">
            <a:avLst/>
          </a:prstGeom>
        </p:spPr>
        <p:txBody>
          <a:bodyPr wrap="square">
            <a:spAutoFit/>
          </a:bodyPr>
          <a:lstStyle/>
          <a:p>
            <a:r>
              <a:rPr lang="en-IN" sz="2000" dirty="0">
                <a:latin typeface="Times New Roman" panose="02020603050405020304" pitchFamily="18" charset="0"/>
                <a:cs typeface="Times New Roman" panose="02020603050405020304" pitchFamily="18" charset="0"/>
              </a:rPr>
              <a:t>&lt;html&gt;</a:t>
            </a:r>
          </a:p>
          <a:p>
            <a:r>
              <a:rPr lang="en-IN" sz="2000" dirty="0">
                <a:latin typeface="Times New Roman" panose="02020603050405020304" pitchFamily="18" charset="0"/>
                <a:cs typeface="Times New Roman" panose="02020603050405020304" pitchFamily="18" charset="0"/>
              </a:rPr>
              <a:t>   &lt;head&gt;</a:t>
            </a:r>
          </a:p>
          <a:p>
            <a:r>
              <a:rPr lang="en-IN" sz="2000" dirty="0">
                <a:latin typeface="Times New Roman" panose="02020603050405020304" pitchFamily="18" charset="0"/>
                <a:cs typeface="Times New Roman" panose="02020603050405020304" pitchFamily="18" charset="0"/>
              </a:rPr>
              <a:t>       &lt;script type="text/</a:t>
            </a:r>
            <a:r>
              <a:rPr lang="en-IN" sz="2000" dirty="0" err="1">
                <a:latin typeface="Times New Roman" panose="02020603050405020304" pitchFamily="18" charset="0"/>
                <a:cs typeface="Times New Roman" panose="02020603050405020304" pitchFamily="18" charset="0"/>
              </a:rPr>
              <a:t>javascript</a:t>
            </a:r>
            <a:r>
              <a:rPr lang="en-IN" sz="2000" dirty="0">
                <a:latin typeface="Times New Roman" panose="02020603050405020304" pitchFamily="18" charset="0"/>
                <a:cs typeface="Times New Roman" panose="02020603050405020304" pitchFamily="18" charset="0"/>
              </a:rPr>
              <a:t>"&gt;</a:t>
            </a:r>
          </a:p>
          <a:p>
            <a:r>
              <a:rPr lang="en-IN" sz="2000" dirty="0">
                <a:latin typeface="Times New Roman" panose="02020603050405020304" pitchFamily="18" charset="0"/>
                <a:cs typeface="Times New Roman" panose="02020603050405020304" pitchFamily="18" charset="0"/>
              </a:rPr>
              <a:t>         function concatenate(first, last)</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var</a:t>
            </a:r>
            <a:r>
              <a:rPr lang="en-IN" sz="2000" dirty="0">
                <a:latin typeface="Times New Roman" panose="02020603050405020304" pitchFamily="18" charset="0"/>
                <a:cs typeface="Times New Roman" panose="02020603050405020304" pitchFamily="18" charset="0"/>
              </a:rPr>
              <a:t> full;</a:t>
            </a:r>
          </a:p>
          <a:p>
            <a:r>
              <a:rPr lang="en-IN" sz="2000" dirty="0">
                <a:latin typeface="Times New Roman" panose="02020603050405020304" pitchFamily="18" charset="0"/>
                <a:cs typeface="Times New Roman" panose="02020603050405020304" pitchFamily="18" charset="0"/>
              </a:rPr>
              <a:t>            full = first + last;</a:t>
            </a:r>
          </a:p>
          <a:p>
            <a:r>
              <a:rPr lang="en-IN" sz="2000" dirty="0">
                <a:latin typeface="Times New Roman" panose="02020603050405020304" pitchFamily="18" charset="0"/>
                <a:cs typeface="Times New Roman" panose="02020603050405020304" pitchFamily="18" charset="0"/>
              </a:rPr>
              <a:t>            return full;</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function </a:t>
            </a:r>
            <a:r>
              <a:rPr lang="en-IN" sz="2000" dirty="0" err="1">
                <a:latin typeface="Times New Roman" panose="02020603050405020304" pitchFamily="18" charset="0"/>
                <a:cs typeface="Times New Roman" panose="02020603050405020304" pitchFamily="18" charset="0"/>
              </a:rPr>
              <a:t>secondFunction</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var</a:t>
            </a:r>
            <a:r>
              <a:rPr lang="en-IN" sz="2000" dirty="0">
                <a:latin typeface="Times New Roman" panose="02020603050405020304" pitchFamily="18" charset="0"/>
                <a:cs typeface="Times New Roman" panose="02020603050405020304" pitchFamily="18" charset="0"/>
              </a:rPr>
              <a:t> result;</a:t>
            </a:r>
          </a:p>
          <a:p>
            <a:r>
              <a:rPr lang="en-IN" sz="2000" dirty="0">
                <a:latin typeface="Times New Roman" panose="02020603050405020304" pitchFamily="18" charset="0"/>
                <a:cs typeface="Times New Roman" panose="02020603050405020304" pitchFamily="18" charset="0"/>
              </a:rPr>
              <a:t>            result = concatenate('Zara', 'Ali');</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document.write</a:t>
            </a:r>
            <a:r>
              <a:rPr lang="en-IN" sz="2000" dirty="0">
                <a:latin typeface="Times New Roman" panose="02020603050405020304" pitchFamily="18" charset="0"/>
                <a:cs typeface="Times New Roman" panose="02020603050405020304" pitchFamily="18" charset="0"/>
              </a:rPr>
              <a:t> (result );</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&lt;/script&gt;</a:t>
            </a:r>
          </a:p>
          <a:p>
            <a:r>
              <a:rPr lang="en-IN" sz="2000" dirty="0">
                <a:latin typeface="Times New Roman" panose="02020603050405020304" pitchFamily="18" charset="0"/>
                <a:cs typeface="Times New Roman" panose="02020603050405020304" pitchFamily="18" charset="0"/>
              </a:rPr>
              <a:t>       &lt;/head&gt; &lt;body&gt;  &lt;p&gt;Click the following button to call the function&lt;/p&gt;</a:t>
            </a:r>
          </a:p>
          <a:p>
            <a:r>
              <a:rPr lang="en-IN" sz="2000" dirty="0">
                <a:latin typeface="Times New Roman" panose="02020603050405020304" pitchFamily="18" charset="0"/>
                <a:cs typeface="Times New Roman" panose="02020603050405020304" pitchFamily="18" charset="0"/>
              </a:rPr>
              <a:t>       &lt;form&gt;</a:t>
            </a:r>
          </a:p>
          <a:p>
            <a:r>
              <a:rPr lang="en-IN" sz="2000" dirty="0">
                <a:latin typeface="Times New Roman" panose="02020603050405020304" pitchFamily="18" charset="0"/>
                <a:cs typeface="Times New Roman" panose="02020603050405020304" pitchFamily="18" charset="0"/>
              </a:rPr>
              <a:t>         &lt;input type="button" </a:t>
            </a:r>
            <a:r>
              <a:rPr lang="en-IN" sz="2000" dirty="0" err="1">
                <a:latin typeface="Times New Roman" panose="02020603050405020304" pitchFamily="18" charset="0"/>
                <a:cs typeface="Times New Roman" panose="02020603050405020304" pitchFamily="18" charset="0"/>
              </a:rPr>
              <a:t>onclick</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secondFunction</a:t>
            </a:r>
            <a:r>
              <a:rPr lang="en-IN" sz="2000" dirty="0">
                <a:latin typeface="Times New Roman" panose="02020603050405020304" pitchFamily="18" charset="0"/>
                <a:cs typeface="Times New Roman" panose="02020603050405020304" pitchFamily="18" charset="0"/>
              </a:rPr>
              <a:t>()" value="Call Function"&gt;</a:t>
            </a:r>
          </a:p>
          <a:p>
            <a:r>
              <a:rPr lang="en-IN" sz="2000" dirty="0">
                <a:latin typeface="Times New Roman" panose="02020603050405020304" pitchFamily="18" charset="0"/>
                <a:cs typeface="Times New Roman" panose="02020603050405020304" pitchFamily="18" charset="0"/>
              </a:rPr>
              <a:t>      &lt;/form&gt;</a:t>
            </a:r>
          </a:p>
          <a:p>
            <a:r>
              <a:rPr lang="en-IN" sz="2000" dirty="0">
                <a:latin typeface="Times New Roman" panose="02020603050405020304" pitchFamily="18" charset="0"/>
                <a:cs typeface="Times New Roman" panose="02020603050405020304" pitchFamily="18" charset="0"/>
              </a:rPr>
              <a:t>&lt;/body&gt; &lt;/html&gt;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20253"/>
            <a:ext cx="9144000" cy="649408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3200" b="1" dirty="0">
                <a:latin typeface="Times New Roman" panose="02020603050405020304" pitchFamily="18" charset="0"/>
                <a:ea typeface="Calibri" pitchFamily="34" charset="0"/>
                <a:cs typeface="Times New Roman" panose="02020603050405020304" pitchFamily="18" charset="0"/>
              </a:rPr>
              <a:t>JavaScript Display Possibilities :</a:t>
            </a:r>
          </a:p>
          <a:p>
            <a:pPr lvl="0" algn="just" fontAlgn="base">
              <a:spcBef>
                <a:spcPct val="0"/>
              </a:spcBef>
              <a:spcAft>
                <a:spcPct val="0"/>
              </a:spcAft>
            </a:pPr>
            <a:endParaRPr lang="en-US" sz="3200" b="1" dirty="0">
              <a:latin typeface="Times New Roman" panose="02020603050405020304" pitchFamily="18" charset="0"/>
              <a:ea typeface="Calibri" pitchFamily="34" charset="0"/>
              <a:cs typeface="Times New Roman" panose="02020603050405020304" pitchFamily="18" charset="0"/>
            </a:endParaRPr>
          </a:p>
          <a:p>
            <a:pPr lvl="0" algn="just" fontAlgn="base">
              <a:spcBef>
                <a:spcPct val="0"/>
              </a:spcBef>
              <a:spcAft>
                <a:spcPct val="0"/>
              </a:spcAft>
            </a:pPr>
            <a:r>
              <a:rPr kumimoji="0" lang="en-US" sz="32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anose="02020603050405020304" pitchFamily="18" charset="0"/>
              </a:rPr>
              <a:t>JavaScript does NOT have any built-in print or display functions</a:t>
            </a:r>
            <a:endParaRPr kumimoji="0" 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anose="02020603050405020304" pitchFamily="18" charset="0"/>
              </a:rPr>
              <a:t>JavaScript can "display" data in different ways:</a:t>
            </a:r>
            <a:endParaRPr kumimoji="0" 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sz="32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32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anose="02020603050405020304" pitchFamily="18" charset="0"/>
              </a:rPr>
              <a:t>Writing into an alert box, using </a:t>
            </a:r>
            <a:r>
              <a:rPr kumimoji="0" lang="en-US" sz="3200" b="0" i="0" u="none" strike="noStrike" cap="none" normalizeH="0" baseline="0" dirty="0" err="1">
                <a:ln>
                  <a:noFill/>
                </a:ln>
                <a:solidFill>
                  <a:schemeClr val="tx1"/>
                </a:solidFill>
                <a:effectLst/>
                <a:latin typeface="Times New Roman" panose="02020603050405020304" pitchFamily="18" charset="0"/>
                <a:ea typeface="Calibri" pitchFamily="34" charset="0"/>
                <a:cs typeface="Times New Roman" panose="02020603050405020304" pitchFamily="18" charset="0"/>
              </a:rPr>
              <a:t>window.alert</a:t>
            </a:r>
            <a:r>
              <a:rPr kumimoji="0" lang="en-US" sz="32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anose="02020603050405020304" pitchFamily="18" charset="0"/>
              </a:rPr>
              <a:t>().</a:t>
            </a:r>
            <a:endParaRPr kumimoji="0" 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sz="32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32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anose="02020603050405020304" pitchFamily="18" charset="0"/>
              </a:rPr>
              <a:t>Writing into the HTML output using </a:t>
            </a:r>
            <a:r>
              <a:rPr kumimoji="0" lang="en-US" sz="3200" b="0" i="0" u="none" strike="noStrike" cap="none" normalizeH="0" baseline="0" dirty="0" err="1">
                <a:ln>
                  <a:noFill/>
                </a:ln>
                <a:solidFill>
                  <a:schemeClr val="tx1"/>
                </a:solidFill>
                <a:effectLst/>
                <a:latin typeface="Times New Roman" panose="02020603050405020304" pitchFamily="18" charset="0"/>
                <a:ea typeface="Calibri" pitchFamily="34" charset="0"/>
                <a:cs typeface="Times New Roman" panose="02020603050405020304" pitchFamily="18" charset="0"/>
              </a:rPr>
              <a:t>document.write</a:t>
            </a:r>
            <a:r>
              <a:rPr kumimoji="0" lang="en-US" sz="32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anose="02020603050405020304" pitchFamily="18" charset="0"/>
              </a:rPr>
              <a:t>().</a:t>
            </a:r>
            <a:endParaRPr kumimoji="0" 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sz="32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32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anose="02020603050405020304" pitchFamily="18" charset="0"/>
              </a:rPr>
              <a:t>Writing into an HTML element, using </a:t>
            </a:r>
            <a:r>
              <a:rPr kumimoji="0" lang="en-US" sz="3200" b="0" i="0" u="none" strike="noStrike" cap="none" normalizeH="0" baseline="0" dirty="0" err="1">
                <a:ln>
                  <a:noFill/>
                </a:ln>
                <a:solidFill>
                  <a:schemeClr val="tx1"/>
                </a:solidFill>
                <a:effectLst/>
                <a:latin typeface="Times New Roman" panose="02020603050405020304" pitchFamily="18" charset="0"/>
                <a:ea typeface="Calibri" pitchFamily="34" charset="0"/>
                <a:cs typeface="Times New Roman" panose="02020603050405020304" pitchFamily="18" charset="0"/>
              </a:rPr>
              <a:t>innerHTML</a:t>
            </a:r>
            <a:r>
              <a:rPr kumimoji="0" lang="en-US" sz="32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anose="02020603050405020304" pitchFamily="18" charset="0"/>
              </a:rPr>
              <a:t>.</a:t>
            </a:r>
            <a:endParaRPr kumimoji="0" 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ChangeArrowheads="1"/>
          </p:cNvSpPr>
          <p:nvPr/>
        </p:nvSpPr>
        <p:spPr bwMode="auto">
          <a:xfrm>
            <a:off x="251520" y="456927"/>
            <a:ext cx="8712968" cy="61247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1" algn="just" fontAlgn="base">
              <a:spcBef>
                <a:spcPct val="0"/>
              </a:spcBef>
              <a:spcAft>
                <a:spcPct val="0"/>
              </a:spcAft>
            </a:pP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Using </a:t>
            </a:r>
            <a:r>
              <a:rPr kumimoji="0" lang="en-US" sz="2800" b="0" i="0" u="none" strike="noStrike" cap="none" normalizeH="0" baseline="0" dirty="0" err="1">
                <a:ln>
                  <a:noFill/>
                </a:ln>
                <a:solidFill>
                  <a:schemeClr val="tx1"/>
                </a:solidFill>
                <a:effectLst/>
                <a:latin typeface="Times New Roman" panose="02020603050405020304" pitchFamily="18" charset="0"/>
                <a:ea typeface="Calibri" pitchFamily="34" charset="0"/>
                <a:cs typeface="Times New Roman" pitchFamily="18" charset="0"/>
              </a:rPr>
              <a:t>window.alert</a:t>
            </a: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a:t>
            </a:r>
          </a:p>
          <a:p>
            <a:pPr marL="0" marR="0" lvl="0" indent="0" algn="just" defTabSz="914400" rtl="0" eaLnBrk="1" fontAlgn="base" latinLnBrk="0" hangingPunct="1">
              <a:lnSpc>
                <a:spcPct val="100000"/>
              </a:lnSpc>
              <a:spcBef>
                <a:spcPct val="0"/>
              </a:spcBef>
              <a:spcAft>
                <a:spcPct val="0"/>
              </a:spcAft>
              <a:buClrTx/>
              <a:buSzTx/>
              <a:tabLst/>
            </a:pP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sz="2800" dirty="0">
                <a:latin typeface="Times New Roman" panose="02020603050405020304" pitchFamily="18" charset="0"/>
                <a:ea typeface="Calibri" pitchFamily="34" charset="0"/>
                <a:cs typeface="Times New Roman" pitchFamily="18" charset="0"/>
              </a:rPr>
              <a:t>U</a:t>
            </a: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se an alert box to display data:</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Example</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&lt;html&gt;</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&lt;body&gt;</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&lt;h1&gt;My First Web Page&lt;/h1&gt;</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&lt;p&gt;My first paragraph.&lt;/p&gt;</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&lt;script&gt;</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err="1">
                <a:ln>
                  <a:noFill/>
                </a:ln>
                <a:solidFill>
                  <a:schemeClr val="tx1"/>
                </a:solidFill>
                <a:effectLst/>
                <a:latin typeface="Times New Roman" panose="02020603050405020304" pitchFamily="18" charset="0"/>
                <a:ea typeface="Calibri" pitchFamily="34" charset="0"/>
                <a:cs typeface="Times New Roman" pitchFamily="18" charset="0"/>
              </a:rPr>
              <a:t>window.alert</a:t>
            </a: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(5 + 6);</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&lt;/script&gt;</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&lt;/body&gt;</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&lt;/html&gt;</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
          <p:cNvSpPr>
            <a:spLocks noChangeArrowheads="1"/>
          </p:cNvSpPr>
          <p:nvPr/>
        </p:nvSpPr>
        <p:spPr bwMode="auto">
          <a:xfrm>
            <a:off x="0" y="-447236"/>
            <a:ext cx="9144000" cy="76944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endPar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tabLst/>
            </a:pP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Using </a:t>
            </a:r>
            <a:r>
              <a:rPr kumimoji="0" lang="en-US" sz="2800" b="0" i="0" u="none" strike="noStrike" cap="none" normalizeH="0" baseline="0" dirty="0" err="1">
                <a:ln>
                  <a:noFill/>
                </a:ln>
                <a:solidFill>
                  <a:schemeClr val="tx1"/>
                </a:solidFill>
                <a:effectLst/>
                <a:latin typeface="Times New Roman" panose="02020603050405020304" pitchFamily="18" charset="0"/>
                <a:ea typeface="Calibri" pitchFamily="34" charset="0"/>
                <a:cs typeface="Times New Roman" pitchFamily="18" charset="0"/>
              </a:rPr>
              <a:t>document.write</a:t>
            </a: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a:t>
            </a:r>
          </a:p>
          <a:p>
            <a:pPr marL="0" marR="0" lvl="0" indent="0" algn="just" defTabSz="914400" rtl="0" eaLnBrk="1" fontAlgn="base" latinLnBrk="0" hangingPunct="1">
              <a:lnSpc>
                <a:spcPct val="100000"/>
              </a:lnSpc>
              <a:spcBef>
                <a:spcPct val="0"/>
              </a:spcBef>
              <a:spcAft>
                <a:spcPct val="0"/>
              </a:spcAft>
              <a:buClrTx/>
              <a:buSzTx/>
              <a:tabLst/>
            </a:pP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For testing purposes, it is convenient to use </a:t>
            </a:r>
            <a:r>
              <a:rPr kumimoji="0" lang="en-US" sz="2800" b="0" i="0" u="none" strike="noStrike" cap="none" normalizeH="0" baseline="0" dirty="0" err="1">
                <a:ln>
                  <a:noFill/>
                </a:ln>
                <a:solidFill>
                  <a:schemeClr val="tx1"/>
                </a:solidFill>
                <a:effectLst/>
                <a:latin typeface="Times New Roman" panose="02020603050405020304" pitchFamily="18" charset="0"/>
                <a:ea typeface="Calibri" pitchFamily="34" charset="0"/>
                <a:cs typeface="Times New Roman" pitchFamily="18" charset="0"/>
              </a:rPr>
              <a:t>document.write</a:t>
            </a: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&lt;html&gt;</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&lt;body&gt;</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&lt;h1&gt;My First Web Page&lt;/h1&gt;</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&lt;p&gt;My first paragraph.&lt;/p&gt;</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&lt;script&gt;</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err="1">
                <a:ln>
                  <a:noFill/>
                </a:ln>
                <a:solidFill>
                  <a:schemeClr val="tx1"/>
                </a:solidFill>
                <a:effectLst/>
                <a:latin typeface="Times New Roman" panose="02020603050405020304" pitchFamily="18" charset="0"/>
                <a:ea typeface="Calibri" pitchFamily="34" charset="0"/>
                <a:cs typeface="Times New Roman" pitchFamily="18" charset="0"/>
              </a:rPr>
              <a:t>document.write</a:t>
            </a: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(5 + 6);</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&lt;/script&gt;</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&lt;/body&gt;</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&lt;/html&gt;</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Using </a:t>
            </a:r>
            <a:r>
              <a:rPr kumimoji="0" lang="en-US" sz="2800" b="0" i="0" u="none" strike="noStrike" cap="none" normalizeH="0" baseline="0" dirty="0" err="1">
                <a:ln>
                  <a:noFill/>
                </a:ln>
                <a:solidFill>
                  <a:schemeClr val="tx1"/>
                </a:solidFill>
                <a:effectLst/>
                <a:latin typeface="Times New Roman" panose="02020603050405020304" pitchFamily="18" charset="0"/>
                <a:ea typeface="Calibri" pitchFamily="34" charset="0"/>
                <a:cs typeface="Times New Roman" pitchFamily="18" charset="0"/>
              </a:rPr>
              <a:t>document.write</a:t>
            </a: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 after an HTML document is fully loaded, will delete all existing HTML:</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p:cNvSpPr>
            <a:spLocks noChangeArrowheads="1"/>
          </p:cNvSpPr>
          <p:nvPr/>
        </p:nvSpPr>
        <p:spPr bwMode="auto">
          <a:xfrm>
            <a:off x="0" y="0"/>
            <a:ext cx="9144000" cy="69865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Using </a:t>
            </a:r>
            <a:r>
              <a:rPr kumimoji="0" lang="en-US" sz="2400" b="0" i="0" u="none" strike="noStrike" cap="none" normalizeH="0" baseline="0" dirty="0" err="1">
                <a:ln>
                  <a:noFill/>
                </a:ln>
                <a:solidFill>
                  <a:schemeClr val="tx1"/>
                </a:solidFill>
                <a:effectLst/>
                <a:latin typeface="Times New Roman" panose="02020603050405020304" pitchFamily="18" charset="0"/>
                <a:ea typeface="Calibri" pitchFamily="34" charset="0"/>
                <a:cs typeface="Times New Roman" pitchFamily="18" charset="0"/>
              </a:rPr>
              <a:t>innerHTML</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To access an HTML element, JavaScript can use the </a:t>
            </a:r>
            <a:r>
              <a:rPr kumimoji="0" lang="en-US" sz="2400" b="0" i="0" u="none" strike="noStrike" cap="none" normalizeH="0" baseline="0" dirty="0" err="1">
                <a:ln>
                  <a:noFill/>
                </a:ln>
                <a:solidFill>
                  <a:schemeClr val="tx1"/>
                </a:solidFill>
                <a:effectLst/>
                <a:latin typeface="Times New Roman" panose="02020603050405020304" pitchFamily="18" charset="0"/>
                <a:ea typeface="Calibri" pitchFamily="34" charset="0"/>
                <a:cs typeface="Times New Roman" pitchFamily="18" charset="0"/>
              </a:rPr>
              <a:t>document.getElementById</a:t>
            </a:r>
            <a:r>
              <a:rPr kumimoji="0" lang="en-US" sz="24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(id) method.</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The id attribute defines the HTML element. The </a:t>
            </a:r>
            <a:r>
              <a:rPr kumimoji="0" lang="en-US" sz="2400" b="0" i="0" u="none" strike="noStrike" cap="none" normalizeH="0" baseline="0" dirty="0" err="1">
                <a:ln>
                  <a:noFill/>
                </a:ln>
                <a:solidFill>
                  <a:schemeClr val="tx1"/>
                </a:solidFill>
                <a:effectLst/>
                <a:latin typeface="Times New Roman" panose="02020603050405020304" pitchFamily="18" charset="0"/>
                <a:ea typeface="Calibri" pitchFamily="34" charset="0"/>
                <a:cs typeface="Times New Roman" pitchFamily="18" charset="0"/>
              </a:rPr>
              <a:t>innerHTML</a:t>
            </a:r>
            <a:r>
              <a:rPr kumimoji="0" lang="en-US" sz="24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 property defines the HTML content:</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Example</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&lt;html&gt;</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&lt;body&gt;</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&lt;h1&gt;My First Web Page&lt;/h1&gt;</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&lt;p&gt;My First Paragraph&lt;/p&gt;</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&lt;p id="demo"&gt;&lt;/p&gt;</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&lt;script&gt;</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Times New Roman" panose="02020603050405020304" pitchFamily="18" charset="0"/>
                <a:ea typeface="Calibri" pitchFamily="34" charset="0"/>
                <a:cs typeface="Times New Roman" pitchFamily="18" charset="0"/>
              </a:rPr>
              <a:t>document.getElementById</a:t>
            </a:r>
            <a:r>
              <a:rPr kumimoji="0" lang="en-US" sz="24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("demo").</a:t>
            </a:r>
            <a:r>
              <a:rPr kumimoji="0" lang="en-US" sz="2400" b="0" i="0" u="none" strike="noStrike" cap="none" normalizeH="0" baseline="0" dirty="0" err="1">
                <a:ln>
                  <a:noFill/>
                </a:ln>
                <a:solidFill>
                  <a:schemeClr val="tx1"/>
                </a:solidFill>
                <a:effectLst/>
                <a:latin typeface="Times New Roman" panose="02020603050405020304" pitchFamily="18" charset="0"/>
                <a:ea typeface="Calibri" pitchFamily="34" charset="0"/>
                <a:cs typeface="Times New Roman" pitchFamily="18" charset="0"/>
              </a:rPr>
              <a:t>innerHTML</a:t>
            </a:r>
            <a:r>
              <a:rPr kumimoji="0" lang="en-US" sz="24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 = 5 + 6;</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&lt;/script&gt;</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&lt;/body&gt;</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&lt;/html&gt;</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Note	To "display data" in HTML, (in most cases) set the value of an </a:t>
            </a:r>
            <a:r>
              <a:rPr kumimoji="0" lang="en-US" sz="2800" b="0" i="0" u="none" strike="noStrike" cap="none" normalizeH="0" baseline="0" dirty="0" err="1">
                <a:ln>
                  <a:noFill/>
                </a:ln>
                <a:solidFill>
                  <a:schemeClr val="tx1"/>
                </a:solidFill>
                <a:effectLst/>
                <a:latin typeface="Times New Roman" panose="02020603050405020304" pitchFamily="18" charset="0"/>
                <a:ea typeface="Calibri" pitchFamily="34" charset="0"/>
                <a:cs typeface="Times New Roman" pitchFamily="18" charset="0"/>
              </a:rPr>
              <a:t>innerHTML</a:t>
            </a: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 property.</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335846"/>
            <a:ext cx="8640960" cy="5693866"/>
          </a:xfrm>
          <a:prstGeom prst="rect">
            <a:avLst/>
          </a:prstGeom>
        </p:spPr>
        <p:txBody>
          <a:bodyPr wrap="square">
            <a:spAutoFit/>
          </a:bodyPr>
          <a:lstStyle/>
          <a:p>
            <a:r>
              <a:rPr lang="en-IN" sz="2800" dirty="0">
                <a:latin typeface="Times New Roman" panose="02020603050405020304" pitchFamily="18" charset="0"/>
                <a:cs typeface="Times New Roman" panose="02020603050405020304" pitchFamily="18" charset="0"/>
              </a:rPr>
              <a:t>&lt;html&gt;</a:t>
            </a:r>
          </a:p>
          <a:p>
            <a:r>
              <a:rPr lang="en-IN" sz="2800" dirty="0">
                <a:latin typeface="Times New Roman" panose="02020603050405020304" pitchFamily="18" charset="0"/>
                <a:cs typeface="Times New Roman" panose="02020603050405020304" pitchFamily="18" charset="0"/>
              </a:rPr>
              <a:t>&lt;body&gt;</a:t>
            </a:r>
          </a:p>
          <a:p>
            <a:r>
              <a:rPr lang="en-IN" sz="2800" dirty="0">
                <a:latin typeface="Times New Roman" panose="02020603050405020304" pitchFamily="18" charset="0"/>
                <a:cs typeface="Times New Roman" panose="02020603050405020304" pitchFamily="18" charset="0"/>
              </a:rPr>
              <a:t>&lt;h1&gt;My First Web Page&lt;/h1&gt;</a:t>
            </a:r>
          </a:p>
          <a:p>
            <a:r>
              <a:rPr lang="en-IN" sz="2800" dirty="0">
                <a:latin typeface="Times New Roman" panose="02020603050405020304" pitchFamily="18" charset="0"/>
                <a:cs typeface="Times New Roman" panose="02020603050405020304" pitchFamily="18" charset="0"/>
              </a:rPr>
              <a:t>&lt;p id="demo"&gt;&lt;/p&gt;</a:t>
            </a:r>
          </a:p>
          <a:p>
            <a:r>
              <a:rPr lang="en-IN" sz="2800" dirty="0">
                <a:latin typeface="Times New Roman" panose="02020603050405020304" pitchFamily="18" charset="0"/>
                <a:cs typeface="Times New Roman" panose="02020603050405020304" pitchFamily="18" charset="0"/>
              </a:rPr>
              <a:t>&lt;p id="demo1"&gt;&lt;/p&gt;</a:t>
            </a:r>
          </a:p>
          <a:p>
            <a:r>
              <a:rPr lang="en-IN" sz="2800" dirty="0">
                <a:latin typeface="Times New Roman" panose="02020603050405020304" pitchFamily="18" charset="0"/>
                <a:cs typeface="Times New Roman" panose="02020603050405020304" pitchFamily="18" charset="0"/>
              </a:rPr>
              <a:t>&lt;h2&gt;My First Web Page&lt;/h2&gt;</a:t>
            </a:r>
          </a:p>
          <a:p>
            <a:r>
              <a:rPr lang="en-IN" sz="2800" dirty="0">
                <a:latin typeface="Times New Roman" panose="02020603050405020304" pitchFamily="18" charset="0"/>
                <a:cs typeface="Times New Roman" panose="02020603050405020304" pitchFamily="18" charset="0"/>
              </a:rPr>
              <a:t>&lt;h3&gt;My First Web Page&lt;/h3&gt;</a:t>
            </a:r>
          </a:p>
          <a:p>
            <a:r>
              <a:rPr lang="en-IN" sz="2800" dirty="0">
                <a:latin typeface="Times New Roman" panose="02020603050405020304" pitchFamily="18" charset="0"/>
                <a:cs typeface="Times New Roman" panose="02020603050405020304" pitchFamily="18" charset="0"/>
              </a:rPr>
              <a:t>&lt;h4&gt;My First Web Page&lt;/h4&gt;</a:t>
            </a:r>
          </a:p>
          <a:p>
            <a:r>
              <a:rPr lang="en-IN" sz="2800" dirty="0">
                <a:latin typeface="Times New Roman" panose="02020603050405020304" pitchFamily="18" charset="0"/>
                <a:cs typeface="Times New Roman" panose="02020603050405020304" pitchFamily="18" charset="0"/>
              </a:rPr>
              <a:t>&lt;script&gt;</a:t>
            </a:r>
          </a:p>
          <a:p>
            <a:r>
              <a:rPr lang="en-IN" sz="2800" dirty="0" err="1">
                <a:latin typeface="Times New Roman" panose="02020603050405020304" pitchFamily="18" charset="0"/>
                <a:cs typeface="Times New Roman" panose="02020603050405020304" pitchFamily="18" charset="0"/>
              </a:rPr>
              <a:t>document.getElementById</a:t>
            </a:r>
            <a:r>
              <a:rPr lang="en-IN" sz="2800" dirty="0">
                <a:latin typeface="Times New Roman" panose="02020603050405020304" pitchFamily="18" charset="0"/>
                <a:cs typeface="Times New Roman" panose="02020603050405020304" pitchFamily="18" charset="0"/>
              </a:rPr>
              <a:t> ("demo").</a:t>
            </a:r>
            <a:r>
              <a:rPr lang="en-IN" sz="2800" dirty="0" err="1">
                <a:latin typeface="Times New Roman" panose="02020603050405020304" pitchFamily="18" charset="0"/>
                <a:cs typeface="Times New Roman" panose="02020603050405020304" pitchFamily="18" charset="0"/>
              </a:rPr>
              <a:t>innerHTML</a:t>
            </a:r>
            <a:r>
              <a:rPr lang="en-IN" sz="2800" dirty="0">
                <a:latin typeface="Times New Roman" panose="02020603050405020304" pitchFamily="18" charset="0"/>
                <a:cs typeface="Times New Roman" panose="02020603050405020304" pitchFamily="18" charset="0"/>
              </a:rPr>
              <a:t> = 5 + 6;</a:t>
            </a:r>
          </a:p>
          <a:p>
            <a:r>
              <a:rPr lang="en-IN" sz="2800" dirty="0">
                <a:latin typeface="Times New Roman" panose="02020603050405020304" pitchFamily="18" charset="0"/>
                <a:cs typeface="Times New Roman" panose="02020603050405020304" pitchFamily="18" charset="0"/>
              </a:rPr>
              <a:t>&lt;/script&gt;</a:t>
            </a:r>
          </a:p>
          <a:p>
            <a:r>
              <a:rPr lang="en-IN" sz="2800" dirty="0">
                <a:latin typeface="Times New Roman" panose="02020603050405020304" pitchFamily="18" charset="0"/>
                <a:cs typeface="Times New Roman" panose="02020603050405020304" pitchFamily="18" charset="0"/>
              </a:rPr>
              <a:t>&lt;/body&gt;</a:t>
            </a:r>
          </a:p>
          <a:p>
            <a:r>
              <a:rPr lang="en-IN" sz="2800" dirty="0">
                <a:latin typeface="Times New Roman" panose="02020603050405020304" pitchFamily="18" charset="0"/>
                <a:cs typeface="Times New Roman" panose="02020603050405020304" pitchFamily="18" charset="0"/>
              </a:rPr>
              <a:t>&lt;/html&gt;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 y="188640"/>
            <a:ext cx="8964488" cy="6647974"/>
          </a:xfrm>
          <a:prstGeom prst="rect">
            <a:avLst/>
          </a:prstGeom>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Power of </a:t>
            </a:r>
            <a:r>
              <a:rPr lang="en-IN" sz="2400" b="1" dirty="0" err="1">
                <a:latin typeface="Times New Roman" panose="02020603050405020304" pitchFamily="18" charset="0"/>
                <a:cs typeface="Times New Roman" panose="02020603050405020304" pitchFamily="18" charset="0"/>
              </a:rPr>
              <a:t>Javascript</a:t>
            </a:r>
            <a:r>
              <a:rPr lang="en-IN" sz="2400" b="1"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JavaScript Can Change HTML Content One of many HTML methods is </a:t>
            </a:r>
            <a:r>
              <a:rPr lang="en-IN" sz="2400" b="1" dirty="0" err="1">
                <a:latin typeface="Times New Roman" panose="02020603050405020304" pitchFamily="18" charset="0"/>
                <a:cs typeface="Times New Roman" panose="02020603050405020304" pitchFamily="18" charset="0"/>
              </a:rPr>
              <a:t>getElementById</a:t>
            </a:r>
            <a:r>
              <a:rPr lang="en-IN" sz="2400" b="1"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This example uses the method to "find" an HTML element (with id="demo"), and changes the element content (</a:t>
            </a:r>
            <a:r>
              <a:rPr lang="en-IN" sz="2400" b="1" dirty="0" err="1">
                <a:latin typeface="Times New Roman" panose="02020603050405020304" pitchFamily="18" charset="0"/>
                <a:cs typeface="Times New Roman" panose="02020603050405020304" pitchFamily="18" charset="0"/>
              </a:rPr>
              <a:t>innerHTML</a:t>
            </a:r>
            <a:r>
              <a:rPr lang="en-IN" sz="2400" dirty="0">
                <a:latin typeface="Times New Roman" panose="02020603050405020304" pitchFamily="18" charset="0"/>
                <a:cs typeface="Times New Roman" panose="02020603050405020304" pitchFamily="18" charset="0"/>
              </a:rPr>
              <a:t>) to "Hello JavaScript":</a:t>
            </a:r>
          </a:p>
          <a:p>
            <a:pPr algn="just"/>
            <a:r>
              <a:rPr lang="en-IN" sz="2400" dirty="0">
                <a:latin typeface="Times New Roman" panose="02020603050405020304" pitchFamily="18" charset="0"/>
                <a:cs typeface="Times New Roman" panose="02020603050405020304" pitchFamily="18" charset="0"/>
              </a:rPr>
              <a:t>&lt;html&gt;</a:t>
            </a:r>
          </a:p>
          <a:p>
            <a:pPr algn="just"/>
            <a:r>
              <a:rPr lang="en-IN" sz="2400" dirty="0">
                <a:latin typeface="Times New Roman" panose="02020603050405020304" pitchFamily="18" charset="0"/>
                <a:cs typeface="Times New Roman" panose="02020603050405020304" pitchFamily="18" charset="0"/>
              </a:rPr>
              <a:t>&lt;body&gt;</a:t>
            </a:r>
          </a:p>
          <a:p>
            <a:pPr algn="just"/>
            <a:r>
              <a:rPr lang="en-IN" sz="2400" dirty="0">
                <a:latin typeface="Times New Roman" panose="02020603050405020304" pitchFamily="18" charset="0"/>
                <a:cs typeface="Times New Roman" panose="02020603050405020304" pitchFamily="18" charset="0"/>
              </a:rPr>
              <a:t>&lt;h1&gt;What Can JavaScript Do?&lt;/h1&gt;</a:t>
            </a:r>
          </a:p>
          <a:p>
            <a:pPr algn="just"/>
            <a:r>
              <a:rPr lang="en-IN" sz="2400" dirty="0">
                <a:latin typeface="Times New Roman" panose="02020603050405020304" pitchFamily="18" charset="0"/>
                <a:cs typeface="Times New Roman" panose="02020603050405020304" pitchFamily="18" charset="0"/>
              </a:rPr>
              <a:t>&lt;p id="demo"&gt;JavaScript can change HTML content.&lt;/p&gt;</a:t>
            </a:r>
          </a:p>
          <a:p>
            <a:r>
              <a:rPr lang="en-IN" sz="2400" dirty="0">
                <a:latin typeface="Times New Roman" panose="02020603050405020304" pitchFamily="18" charset="0"/>
                <a:cs typeface="Times New Roman" panose="02020603050405020304" pitchFamily="18" charset="0"/>
              </a:rPr>
              <a:t>&lt;button type="button” </a:t>
            </a:r>
            <a:r>
              <a:rPr lang="en-IN" sz="2400" dirty="0" err="1">
                <a:latin typeface="Times New Roman" panose="02020603050405020304" pitchFamily="18" charset="0"/>
                <a:cs typeface="Times New Roman" panose="02020603050405020304" pitchFamily="18" charset="0"/>
              </a:rPr>
              <a:t>onclick</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document.getElementById</a:t>
            </a:r>
            <a:r>
              <a:rPr lang="en-IN" sz="2400" dirty="0">
                <a:latin typeface="Times New Roman" panose="02020603050405020304" pitchFamily="18" charset="0"/>
                <a:cs typeface="Times New Roman" panose="02020603050405020304" pitchFamily="18" charset="0"/>
              </a:rPr>
              <a:t>('demo').</a:t>
            </a:r>
            <a:r>
              <a:rPr lang="en-IN" sz="2400" dirty="0" err="1">
                <a:latin typeface="Times New Roman" panose="02020603050405020304" pitchFamily="18" charset="0"/>
                <a:cs typeface="Times New Roman" panose="02020603050405020304" pitchFamily="18" charset="0"/>
              </a:rPr>
              <a:t>innerHTML</a:t>
            </a:r>
            <a:r>
              <a:rPr lang="en-IN" sz="2400" dirty="0">
                <a:latin typeface="Times New Roman" panose="02020603050405020304" pitchFamily="18" charset="0"/>
                <a:cs typeface="Times New Roman" panose="02020603050405020304" pitchFamily="18" charset="0"/>
              </a:rPr>
              <a:t> =  'Hello World!'"&gt;</a:t>
            </a:r>
          </a:p>
          <a:p>
            <a:pPr algn="just"/>
            <a:r>
              <a:rPr lang="en-IN" sz="2400" dirty="0">
                <a:latin typeface="Times New Roman" panose="02020603050405020304" pitchFamily="18" charset="0"/>
                <a:cs typeface="Times New Roman" panose="02020603050405020304" pitchFamily="18" charset="0"/>
              </a:rPr>
              <a:t>Click Me!&lt;/button&gt;</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&lt;/body&gt;</a:t>
            </a:r>
          </a:p>
          <a:p>
            <a:pPr algn="just"/>
            <a:r>
              <a:rPr lang="en-IN" sz="2400" dirty="0">
                <a:latin typeface="Times New Roman" panose="02020603050405020304" pitchFamily="18" charset="0"/>
                <a:cs typeface="Times New Roman" panose="02020603050405020304" pitchFamily="18" charset="0"/>
              </a:rPr>
              <a:t>&lt;/html&gt;</a:t>
            </a:r>
          </a:p>
          <a:p>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820472" cy="8217634"/>
          </a:xfrm>
          <a:prstGeom prst="rect">
            <a:avLst/>
          </a:prstGeom>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JavaScript Can Change HTML Attributes</a:t>
            </a:r>
          </a:p>
          <a:p>
            <a:pPr algn="just"/>
            <a:r>
              <a:rPr lang="en-IN" sz="2400" dirty="0">
                <a:latin typeface="Times New Roman" panose="02020603050405020304" pitchFamily="18" charset="0"/>
                <a:cs typeface="Times New Roman" panose="02020603050405020304" pitchFamily="18" charset="0"/>
              </a:rPr>
              <a:t>This example changes an HTML image, by changing the </a:t>
            </a:r>
            <a:r>
              <a:rPr lang="en-IN" sz="2400" dirty="0" err="1">
                <a:latin typeface="Times New Roman" panose="02020603050405020304" pitchFamily="18" charset="0"/>
                <a:cs typeface="Times New Roman" panose="02020603050405020304" pitchFamily="18" charset="0"/>
              </a:rPr>
              <a:t>src</a:t>
            </a:r>
            <a:r>
              <a:rPr lang="en-IN" sz="2400" dirty="0">
                <a:latin typeface="Times New Roman" panose="02020603050405020304" pitchFamily="18" charset="0"/>
                <a:cs typeface="Times New Roman" panose="02020603050405020304" pitchFamily="18" charset="0"/>
              </a:rPr>
              <a:t> attribute of an &lt;</a:t>
            </a:r>
            <a:r>
              <a:rPr lang="en-IN" sz="2400" dirty="0" err="1">
                <a:latin typeface="Times New Roman" panose="02020603050405020304" pitchFamily="18" charset="0"/>
                <a:cs typeface="Times New Roman" panose="02020603050405020304" pitchFamily="18" charset="0"/>
              </a:rPr>
              <a:t>img</a:t>
            </a:r>
            <a:r>
              <a:rPr lang="en-IN" sz="2400" dirty="0">
                <a:latin typeface="Times New Roman" panose="02020603050405020304" pitchFamily="18" charset="0"/>
                <a:cs typeface="Times New Roman" panose="02020603050405020304" pitchFamily="18" charset="0"/>
              </a:rPr>
              <a:t>&gt; tag:</a:t>
            </a:r>
          </a:p>
          <a:p>
            <a:pPr algn="just"/>
            <a:r>
              <a:rPr lang="en-IN" sz="2400" dirty="0">
                <a:latin typeface="Times New Roman" panose="02020603050405020304" pitchFamily="18" charset="0"/>
                <a:cs typeface="Times New Roman" panose="02020603050405020304" pitchFamily="18" charset="0"/>
              </a:rPr>
              <a:t>&lt;!DOCTYPE html&gt;</a:t>
            </a:r>
          </a:p>
          <a:p>
            <a:pPr algn="just"/>
            <a:r>
              <a:rPr lang="en-IN" sz="2400" dirty="0">
                <a:latin typeface="Times New Roman" panose="02020603050405020304" pitchFamily="18" charset="0"/>
                <a:cs typeface="Times New Roman" panose="02020603050405020304" pitchFamily="18" charset="0"/>
              </a:rPr>
              <a:t>&lt;html&gt;</a:t>
            </a:r>
          </a:p>
          <a:p>
            <a:pPr algn="just"/>
            <a:r>
              <a:rPr lang="en-IN" sz="2400" dirty="0">
                <a:latin typeface="Times New Roman" panose="02020603050405020304" pitchFamily="18" charset="0"/>
                <a:cs typeface="Times New Roman" panose="02020603050405020304" pitchFamily="18" charset="0"/>
              </a:rPr>
              <a:t>&lt;body&gt;</a:t>
            </a:r>
          </a:p>
          <a:p>
            <a:pPr algn="just"/>
            <a:r>
              <a:rPr lang="en-IN" sz="2400" dirty="0">
                <a:latin typeface="Times New Roman" panose="02020603050405020304" pitchFamily="18" charset="0"/>
                <a:cs typeface="Times New Roman" panose="02020603050405020304" pitchFamily="18" charset="0"/>
              </a:rPr>
              <a:t>&lt;h1&gt;JavaScript Can Change Images&lt;/h1&gt;</a:t>
            </a:r>
          </a:p>
          <a:p>
            <a:pPr algn="just"/>
            <a:r>
              <a:rPr lang="en-IN" sz="2400" dirty="0">
                <a:latin typeface="Times New Roman" panose="02020603050405020304" pitchFamily="18" charset="0"/>
                <a:cs typeface="Times New Roman" panose="02020603050405020304" pitchFamily="18" charset="0"/>
              </a:rPr>
              <a:t>&lt;</a:t>
            </a:r>
            <a:r>
              <a:rPr lang="en-IN" sz="2400" dirty="0" err="1">
                <a:latin typeface="Times New Roman" panose="02020603050405020304" pitchFamily="18" charset="0"/>
                <a:cs typeface="Times New Roman" panose="02020603050405020304" pitchFamily="18" charset="0"/>
              </a:rPr>
              <a:t>img</a:t>
            </a:r>
            <a:r>
              <a:rPr lang="en-IN" sz="2400" dirty="0">
                <a:latin typeface="Times New Roman" panose="02020603050405020304" pitchFamily="18" charset="0"/>
                <a:cs typeface="Times New Roman" panose="02020603050405020304" pitchFamily="18" charset="0"/>
              </a:rPr>
              <a:t> id="</a:t>
            </a:r>
            <a:r>
              <a:rPr lang="en-IN" sz="2400" dirty="0" err="1">
                <a:latin typeface="Times New Roman" panose="02020603050405020304" pitchFamily="18" charset="0"/>
                <a:cs typeface="Times New Roman" panose="02020603050405020304" pitchFamily="18" charset="0"/>
              </a:rPr>
              <a:t>myImage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onclick</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changeImage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src</a:t>
            </a:r>
            <a:r>
              <a:rPr lang="en-IN" sz="2400" dirty="0">
                <a:latin typeface="Times New Roman" panose="02020603050405020304" pitchFamily="18" charset="0"/>
                <a:cs typeface="Times New Roman" panose="02020603050405020304" pitchFamily="18" charset="0"/>
              </a:rPr>
              <a:t>="pic_bulboff.gif" width="100" height="180"&gt;</a:t>
            </a:r>
          </a:p>
          <a:p>
            <a:pPr algn="just"/>
            <a:r>
              <a:rPr lang="en-IN" sz="2400" dirty="0">
                <a:latin typeface="Times New Roman" panose="02020603050405020304" pitchFamily="18" charset="0"/>
                <a:cs typeface="Times New Roman" panose="02020603050405020304" pitchFamily="18" charset="0"/>
              </a:rPr>
              <a:t>&lt;p&gt;Click the light bulb to turn on/off the light.&lt;/p&gt;</a:t>
            </a:r>
          </a:p>
          <a:p>
            <a:pPr algn="just"/>
            <a:r>
              <a:rPr lang="en-IN" sz="2400" dirty="0">
                <a:latin typeface="Times New Roman" panose="02020603050405020304" pitchFamily="18" charset="0"/>
                <a:cs typeface="Times New Roman" panose="02020603050405020304" pitchFamily="18" charset="0"/>
              </a:rPr>
              <a:t>&lt;script&gt;</a:t>
            </a:r>
          </a:p>
          <a:p>
            <a:pPr algn="just"/>
            <a:r>
              <a:rPr lang="en-IN" sz="2400" dirty="0">
                <a:latin typeface="Times New Roman" panose="02020603050405020304" pitchFamily="18" charset="0"/>
                <a:cs typeface="Times New Roman" panose="02020603050405020304" pitchFamily="18" charset="0"/>
              </a:rPr>
              <a:t>function </a:t>
            </a:r>
            <a:r>
              <a:rPr lang="en-IN" sz="2400" dirty="0" err="1">
                <a:latin typeface="Times New Roman" panose="02020603050405020304" pitchFamily="18" charset="0"/>
                <a:cs typeface="Times New Roman" panose="02020603050405020304" pitchFamily="18" charset="0"/>
              </a:rPr>
              <a:t>changeImage</a:t>
            </a:r>
            <a:r>
              <a:rPr lang="en-IN" sz="2400" dirty="0">
                <a:latin typeface="Times New Roman" panose="02020603050405020304" pitchFamily="18" charset="0"/>
                <a:cs typeface="Times New Roman" panose="02020603050405020304" pitchFamily="18" charset="0"/>
              </a:rPr>
              <a:t>() {</a:t>
            </a:r>
          </a:p>
          <a:p>
            <a:pPr algn="just"/>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var</a:t>
            </a:r>
            <a:r>
              <a:rPr lang="en-IN" sz="2400" dirty="0">
                <a:latin typeface="Times New Roman" panose="02020603050405020304" pitchFamily="18" charset="0"/>
                <a:cs typeface="Times New Roman" panose="02020603050405020304" pitchFamily="18" charset="0"/>
              </a:rPr>
              <a:t> image = </a:t>
            </a:r>
            <a:r>
              <a:rPr lang="en-IN" sz="2400" dirty="0" err="1">
                <a:latin typeface="Times New Roman" panose="02020603050405020304" pitchFamily="18" charset="0"/>
                <a:cs typeface="Times New Roman" panose="02020603050405020304" pitchFamily="18" charset="0"/>
              </a:rPr>
              <a:t>document.getElementById</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myImage</a:t>
            </a:r>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    if (</a:t>
            </a:r>
            <a:r>
              <a:rPr lang="en-IN" sz="2400" dirty="0" err="1">
                <a:latin typeface="Times New Roman" panose="02020603050405020304" pitchFamily="18" charset="0"/>
                <a:cs typeface="Times New Roman" panose="02020603050405020304" pitchFamily="18" charset="0"/>
              </a:rPr>
              <a:t>image.src.match</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bulbon</a:t>
            </a:r>
            <a:r>
              <a:rPr lang="en-IN" sz="2400" dirty="0">
                <a:latin typeface="Times New Roman" panose="02020603050405020304" pitchFamily="18" charset="0"/>
                <a:cs typeface="Times New Roman" panose="02020603050405020304" pitchFamily="18" charset="0"/>
              </a:rPr>
              <a:t>")) {</a:t>
            </a:r>
          </a:p>
          <a:p>
            <a:pPr algn="just"/>
            <a:r>
              <a:rPr lang="en-IN" sz="2400" dirty="0">
                <a:latin typeface="Times New Roman" panose="02020603050405020304" pitchFamily="18" charset="0"/>
                <a:cs typeface="Times New Roman" panose="02020603050405020304" pitchFamily="18" charset="0"/>
              </a:rPr>
              <a:t>        image.src = "pic_bulboff.gif";</a:t>
            </a:r>
          </a:p>
          <a:p>
            <a:pPr algn="just"/>
            <a:r>
              <a:rPr lang="en-IN" sz="2400" dirty="0">
                <a:latin typeface="Times New Roman" panose="02020603050405020304" pitchFamily="18" charset="0"/>
                <a:cs typeface="Times New Roman" panose="02020603050405020304" pitchFamily="18" charset="0"/>
              </a:rPr>
              <a:t>    } else {</a:t>
            </a:r>
          </a:p>
          <a:p>
            <a:pPr algn="just"/>
            <a:r>
              <a:rPr lang="en-IN" sz="2400" dirty="0">
                <a:latin typeface="Times New Roman" panose="02020603050405020304" pitchFamily="18" charset="0"/>
                <a:cs typeface="Times New Roman" panose="02020603050405020304" pitchFamily="18" charset="0"/>
              </a:rPr>
              <a:t>        image.src = "pic_bulbon.gif";</a:t>
            </a:r>
          </a:p>
          <a:p>
            <a:pPr algn="just"/>
            <a:r>
              <a:rPr lang="en-IN" sz="2400" dirty="0">
                <a:latin typeface="Times New Roman" panose="02020603050405020304" pitchFamily="18" charset="0"/>
                <a:cs typeface="Times New Roman" panose="02020603050405020304" pitchFamily="18" charset="0"/>
              </a:rPr>
              <a:t>    }</a:t>
            </a:r>
          </a:p>
          <a:p>
            <a:pPr algn="just"/>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&lt;/script&gt;</a:t>
            </a:r>
          </a:p>
          <a:p>
            <a:pPr algn="just"/>
            <a:r>
              <a:rPr lang="en-IN" sz="2400" dirty="0">
                <a:latin typeface="Times New Roman" panose="02020603050405020304" pitchFamily="18" charset="0"/>
                <a:cs typeface="Times New Roman" panose="02020603050405020304" pitchFamily="18" charset="0"/>
              </a:rPr>
              <a:t>&lt;/body&gt;</a:t>
            </a:r>
          </a:p>
          <a:p>
            <a:pPr algn="just"/>
            <a:r>
              <a:rPr lang="en-IN" sz="2400" dirty="0">
                <a:latin typeface="Times New Roman" panose="02020603050405020304" pitchFamily="18" charset="0"/>
                <a:cs typeface="Times New Roman" panose="02020603050405020304" pitchFamily="18" charset="0"/>
              </a:rPr>
              <a:t>&lt;/html&gt;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8586966"/>
          </a:xfrm>
          <a:prstGeom prst="rect">
            <a:avLst/>
          </a:prstGeom>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JavaScript Can Change HTML Styles (CSS)</a:t>
            </a:r>
          </a:p>
          <a:p>
            <a:pPr algn="just"/>
            <a:r>
              <a:rPr lang="en-IN" sz="2400" dirty="0">
                <a:latin typeface="Times New Roman" panose="02020603050405020304" pitchFamily="18" charset="0"/>
                <a:cs typeface="Times New Roman" panose="02020603050405020304" pitchFamily="18" charset="0"/>
              </a:rPr>
              <a:t>Changing the style of an HTML element, is a variant of changing an HTML attribute:</a:t>
            </a:r>
          </a:p>
          <a:p>
            <a:pPr algn="just"/>
            <a:r>
              <a:rPr lang="en-IN" sz="2400" dirty="0">
                <a:latin typeface="Times New Roman" panose="02020603050405020304" pitchFamily="18" charset="0"/>
                <a:cs typeface="Times New Roman" panose="02020603050405020304" pitchFamily="18" charset="0"/>
              </a:rPr>
              <a:t>&lt;html&gt;</a:t>
            </a:r>
          </a:p>
          <a:p>
            <a:pPr algn="just"/>
            <a:r>
              <a:rPr lang="en-IN" sz="2400" dirty="0">
                <a:latin typeface="Times New Roman" panose="02020603050405020304" pitchFamily="18" charset="0"/>
                <a:cs typeface="Times New Roman" panose="02020603050405020304" pitchFamily="18" charset="0"/>
              </a:rPr>
              <a:t>&lt;body&gt;</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&lt;h1&gt;What Can JavaScript Do?&lt;/h1&gt;</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&lt;p id="demo"&gt;JavaScript can change the style of an HTML element.&lt;/p&gt;</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&lt;script&gt;</a:t>
            </a:r>
          </a:p>
          <a:p>
            <a:pPr algn="just"/>
            <a:r>
              <a:rPr lang="en-IN" sz="2400" dirty="0">
                <a:latin typeface="Times New Roman" panose="02020603050405020304" pitchFamily="18" charset="0"/>
                <a:cs typeface="Times New Roman" panose="02020603050405020304" pitchFamily="18" charset="0"/>
              </a:rPr>
              <a:t>function </a:t>
            </a:r>
            <a:r>
              <a:rPr lang="en-IN" sz="2400" dirty="0" err="1">
                <a:latin typeface="Times New Roman" panose="02020603050405020304" pitchFamily="18" charset="0"/>
                <a:cs typeface="Times New Roman" panose="02020603050405020304" pitchFamily="18" charset="0"/>
              </a:rPr>
              <a:t>myFunction</a:t>
            </a:r>
            <a:r>
              <a:rPr lang="en-IN" sz="2400" dirty="0">
                <a:latin typeface="Times New Roman" panose="02020603050405020304" pitchFamily="18" charset="0"/>
                <a:cs typeface="Times New Roman" panose="02020603050405020304" pitchFamily="18" charset="0"/>
              </a:rPr>
              <a:t>() {</a:t>
            </a:r>
          </a:p>
          <a:p>
            <a:pPr algn="just"/>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var</a:t>
            </a:r>
            <a:r>
              <a:rPr lang="en-IN" sz="2400" dirty="0">
                <a:latin typeface="Times New Roman" panose="02020603050405020304" pitchFamily="18" charset="0"/>
                <a:cs typeface="Times New Roman" panose="02020603050405020304" pitchFamily="18" charset="0"/>
              </a:rPr>
              <a:t> x = </a:t>
            </a:r>
            <a:r>
              <a:rPr lang="en-IN" sz="2400" dirty="0" err="1">
                <a:latin typeface="Times New Roman" panose="02020603050405020304" pitchFamily="18" charset="0"/>
                <a:cs typeface="Times New Roman" panose="02020603050405020304" pitchFamily="18" charset="0"/>
              </a:rPr>
              <a:t>document.getElementById</a:t>
            </a:r>
            <a:r>
              <a:rPr lang="en-IN" sz="2400" dirty="0">
                <a:latin typeface="Times New Roman" panose="02020603050405020304" pitchFamily="18" charset="0"/>
                <a:cs typeface="Times New Roman" panose="02020603050405020304" pitchFamily="18" charset="0"/>
              </a:rPr>
              <a:t>("demo");</a:t>
            </a:r>
          </a:p>
          <a:p>
            <a:pPr algn="just"/>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x.style.fontSize</a:t>
            </a:r>
            <a:r>
              <a:rPr lang="en-IN" sz="2400" dirty="0">
                <a:latin typeface="Times New Roman" panose="02020603050405020304" pitchFamily="18" charset="0"/>
                <a:cs typeface="Times New Roman" panose="02020603050405020304" pitchFamily="18" charset="0"/>
              </a:rPr>
              <a:t> = "25px";           </a:t>
            </a:r>
          </a:p>
          <a:p>
            <a:pPr algn="just"/>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x.style.color</a:t>
            </a:r>
            <a:r>
              <a:rPr lang="en-IN" sz="2400" dirty="0">
                <a:latin typeface="Times New Roman" panose="02020603050405020304" pitchFamily="18" charset="0"/>
                <a:cs typeface="Times New Roman" panose="02020603050405020304" pitchFamily="18" charset="0"/>
              </a:rPr>
              <a:t> = "red"; </a:t>
            </a:r>
          </a:p>
          <a:p>
            <a:pPr algn="just"/>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&lt;/script&gt;</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&lt;button type="button" </a:t>
            </a:r>
            <a:r>
              <a:rPr lang="en-IN" sz="2400" dirty="0" err="1">
                <a:latin typeface="Times New Roman" panose="02020603050405020304" pitchFamily="18" charset="0"/>
                <a:cs typeface="Times New Roman" panose="02020603050405020304" pitchFamily="18" charset="0"/>
              </a:rPr>
              <a:t>onclick</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myFunction</a:t>
            </a:r>
            <a:r>
              <a:rPr lang="en-IN" sz="2400" dirty="0">
                <a:latin typeface="Times New Roman" panose="02020603050405020304" pitchFamily="18" charset="0"/>
                <a:cs typeface="Times New Roman" panose="02020603050405020304" pitchFamily="18" charset="0"/>
              </a:rPr>
              <a:t>()"&gt;Click Me!&lt;/button&gt;</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&lt;/body&gt;</a:t>
            </a:r>
          </a:p>
          <a:p>
            <a:pPr algn="just"/>
            <a:r>
              <a:rPr lang="en-IN" sz="2400" dirty="0">
                <a:latin typeface="Times New Roman" panose="02020603050405020304" pitchFamily="18" charset="0"/>
                <a:cs typeface="Times New Roman" panose="02020603050405020304" pitchFamily="18" charset="0"/>
              </a:rPr>
              <a:t>&lt;/html&gt;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63417"/>
          </a:xfrm>
          <a:prstGeom prst="rect">
            <a:avLst/>
          </a:prstGeom>
        </p:spPr>
        <p:txBody>
          <a:bodyPr wrap="square">
            <a:spAutoFit/>
          </a:bodyPr>
          <a:lstStyle/>
          <a:p>
            <a:pPr algn="just"/>
            <a:r>
              <a:rPr lang="en-IN" sz="2000" b="1" dirty="0">
                <a:latin typeface="Times New Roman" panose="02020603050405020304" pitchFamily="18" charset="0"/>
                <a:cs typeface="Times New Roman" panose="02020603050405020304" pitchFamily="18" charset="0"/>
              </a:rPr>
              <a:t>JavaScript Can Validate Data:</a:t>
            </a:r>
          </a:p>
          <a:p>
            <a:pPr algn="just"/>
            <a:r>
              <a:rPr lang="en-IN" sz="2000" dirty="0">
                <a:latin typeface="Times New Roman" panose="02020603050405020304" pitchFamily="18" charset="0"/>
                <a:cs typeface="Times New Roman" panose="02020603050405020304" pitchFamily="18" charset="0"/>
              </a:rPr>
              <a:t>JavaScript is often used to validate input:</a:t>
            </a:r>
          </a:p>
          <a:p>
            <a:pPr algn="just"/>
            <a:r>
              <a:rPr lang="en-IN" sz="2000" dirty="0">
                <a:latin typeface="Times New Roman" panose="02020603050405020304" pitchFamily="18" charset="0"/>
                <a:cs typeface="Times New Roman" panose="02020603050405020304" pitchFamily="18" charset="0"/>
              </a:rPr>
              <a:t>&lt;html&gt;&lt;body&gt;</a:t>
            </a:r>
          </a:p>
          <a:p>
            <a:pPr algn="just"/>
            <a:r>
              <a:rPr lang="en-IN" sz="2000" dirty="0">
                <a:latin typeface="Times New Roman" panose="02020603050405020304" pitchFamily="18" charset="0"/>
                <a:cs typeface="Times New Roman" panose="02020603050405020304" pitchFamily="18" charset="0"/>
              </a:rPr>
              <a:t>&lt;h1&gt;JavaScript Can Validate Input&lt;/h1&gt;</a:t>
            </a:r>
          </a:p>
          <a:p>
            <a:pPr algn="just"/>
            <a:r>
              <a:rPr lang="en-IN" sz="2000" dirty="0">
                <a:latin typeface="Times New Roman" panose="02020603050405020304" pitchFamily="18" charset="0"/>
                <a:cs typeface="Times New Roman" panose="02020603050405020304" pitchFamily="18" charset="0"/>
              </a:rPr>
              <a:t>&lt;p&gt;Please input a number between 1 and 10:&lt;/p&gt;</a:t>
            </a:r>
          </a:p>
          <a:p>
            <a:pPr algn="just"/>
            <a:r>
              <a:rPr lang="en-IN" sz="2000" dirty="0">
                <a:latin typeface="Times New Roman" panose="02020603050405020304" pitchFamily="18" charset="0"/>
                <a:cs typeface="Times New Roman" panose="02020603050405020304" pitchFamily="18" charset="0"/>
              </a:rPr>
              <a:t>&lt;input id="numb"&gt;</a:t>
            </a:r>
          </a:p>
          <a:p>
            <a:pPr algn="just"/>
            <a:r>
              <a:rPr lang="en-IN" sz="2000" dirty="0">
                <a:latin typeface="Times New Roman" panose="02020603050405020304" pitchFamily="18" charset="0"/>
                <a:cs typeface="Times New Roman" panose="02020603050405020304" pitchFamily="18" charset="0"/>
              </a:rPr>
              <a:t>&lt;button type="button" </a:t>
            </a:r>
            <a:r>
              <a:rPr lang="en-IN" sz="2000" dirty="0" err="1">
                <a:latin typeface="Times New Roman" panose="02020603050405020304" pitchFamily="18" charset="0"/>
                <a:cs typeface="Times New Roman" panose="02020603050405020304" pitchFamily="18" charset="0"/>
              </a:rPr>
              <a:t>onclick</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myFunction</a:t>
            </a:r>
            <a:r>
              <a:rPr lang="en-IN" sz="2000" dirty="0">
                <a:latin typeface="Times New Roman" panose="02020603050405020304" pitchFamily="18" charset="0"/>
                <a:cs typeface="Times New Roman" panose="02020603050405020304" pitchFamily="18" charset="0"/>
              </a:rPr>
              <a:t>()"&gt;Submit&lt;/button&gt;</a:t>
            </a:r>
          </a:p>
          <a:p>
            <a:pPr algn="just"/>
            <a:r>
              <a:rPr lang="en-IN" sz="2000" dirty="0">
                <a:latin typeface="Times New Roman" panose="02020603050405020304" pitchFamily="18" charset="0"/>
                <a:cs typeface="Times New Roman" panose="02020603050405020304" pitchFamily="18" charset="0"/>
              </a:rPr>
              <a:t>&lt;p id="demo"&gt;&lt;/p&gt;</a:t>
            </a:r>
          </a:p>
          <a:p>
            <a:pPr algn="just"/>
            <a:r>
              <a:rPr lang="en-IN" sz="2000" dirty="0">
                <a:latin typeface="Times New Roman" panose="02020603050405020304" pitchFamily="18" charset="0"/>
                <a:cs typeface="Times New Roman" panose="02020603050405020304" pitchFamily="18" charset="0"/>
              </a:rPr>
              <a:t>&lt;script&gt;</a:t>
            </a:r>
          </a:p>
          <a:p>
            <a:pPr algn="just"/>
            <a:r>
              <a:rPr lang="en-IN" sz="2000" dirty="0">
                <a:latin typeface="Times New Roman" panose="02020603050405020304" pitchFamily="18" charset="0"/>
                <a:cs typeface="Times New Roman" panose="02020603050405020304" pitchFamily="18" charset="0"/>
              </a:rPr>
              <a:t>function </a:t>
            </a:r>
            <a:r>
              <a:rPr lang="en-IN" sz="2000" dirty="0" err="1">
                <a:latin typeface="Times New Roman" panose="02020603050405020304" pitchFamily="18" charset="0"/>
                <a:cs typeface="Times New Roman" panose="02020603050405020304" pitchFamily="18" charset="0"/>
              </a:rPr>
              <a:t>myFunction</a:t>
            </a:r>
            <a:r>
              <a:rPr lang="en-IN" sz="2000" dirty="0">
                <a:latin typeface="Times New Roman" panose="02020603050405020304" pitchFamily="18" charset="0"/>
                <a:cs typeface="Times New Roman" panose="02020603050405020304" pitchFamily="18" charset="0"/>
              </a:rPr>
              <a:t>() {</a:t>
            </a:r>
          </a:p>
          <a:p>
            <a:pPr algn="just"/>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var</a:t>
            </a:r>
            <a:r>
              <a:rPr lang="en-IN" sz="2000" dirty="0">
                <a:latin typeface="Times New Roman" panose="02020603050405020304" pitchFamily="18" charset="0"/>
                <a:cs typeface="Times New Roman" panose="02020603050405020304" pitchFamily="18" charset="0"/>
              </a:rPr>
              <a:t> x, text;</a:t>
            </a:r>
          </a:p>
          <a:p>
            <a:pPr algn="just"/>
            <a:r>
              <a:rPr lang="en-IN" sz="2000" dirty="0">
                <a:latin typeface="Times New Roman" panose="02020603050405020304" pitchFamily="18" charset="0"/>
                <a:cs typeface="Times New Roman" panose="02020603050405020304" pitchFamily="18" charset="0"/>
              </a:rPr>
              <a:t>    // Get the value of the input field with id="numb"</a:t>
            </a:r>
          </a:p>
          <a:p>
            <a:pPr algn="just"/>
            <a:r>
              <a:rPr lang="en-IN" sz="2000" dirty="0">
                <a:latin typeface="Times New Roman" panose="02020603050405020304" pitchFamily="18" charset="0"/>
                <a:cs typeface="Times New Roman" panose="02020603050405020304" pitchFamily="18" charset="0"/>
              </a:rPr>
              <a:t>    x = </a:t>
            </a:r>
            <a:r>
              <a:rPr lang="en-IN" sz="2000" dirty="0" err="1">
                <a:latin typeface="Times New Roman" panose="02020603050405020304" pitchFamily="18" charset="0"/>
                <a:cs typeface="Times New Roman" panose="02020603050405020304" pitchFamily="18" charset="0"/>
              </a:rPr>
              <a:t>document.getElementById</a:t>
            </a:r>
            <a:r>
              <a:rPr lang="en-IN" sz="2000" dirty="0">
                <a:latin typeface="Times New Roman" panose="02020603050405020304" pitchFamily="18" charset="0"/>
                <a:cs typeface="Times New Roman" panose="02020603050405020304" pitchFamily="18" charset="0"/>
              </a:rPr>
              <a:t>("numb").value;</a:t>
            </a:r>
          </a:p>
          <a:p>
            <a:pPr algn="just"/>
            <a:r>
              <a:rPr lang="en-IN" sz="2000" dirty="0">
                <a:latin typeface="Times New Roman" panose="02020603050405020304" pitchFamily="18" charset="0"/>
                <a:cs typeface="Times New Roman" panose="02020603050405020304" pitchFamily="18" charset="0"/>
              </a:rPr>
              <a:t>    // If x is Not a Number or less than one or greater than 10</a:t>
            </a:r>
          </a:p>
          <a:p>
            <a:pPr algn="just"/>
            <a:r>
              <a:rPr lang="en-IN" sz="2000" dirty="0">
                <a:latin typeface="Times New Roman" panose="02020603050405020304" pitchFamily="18" charset="0"/>
                <a:cs typeface="Times New Roman" panose="02020603050405020304" pitchFamily="18" charset="0"/>
              </a:rPr>
              <a:t>    if (</a:t>
            </a:r>
            <a:r>
              <a:rPr lang="en-IN" sz="2000" dirty="0" err="1">
                <a:latin typeface="Times New Roman" panose="02020603050405020304" pitchFamily="18" charset="0"/>
                <a:cs typeface="Times New Roman" panose="02020603050405020304" pitchFamily="18" charset="0"/>
              </a:rPr>
              <a:t>isNaN</a:t>
            </a:r>
            <a:r>
              <a:rPr lang="en-IN" sz="2000" dirty="0">
                <a:latin typeface="Times New Roman" panose="02020603050405020304" pitchFamily="18" charset="0"/>
                <a:cs typeface="Times New Roman" panose="02020603050405020304" pitchFamily="18" charset="0"/>
              </a:rPr>
              <a:t>(x) || x &lt; 1 || x &gt; 10) {</a:t>
            </a:r>
          </a:p>
          <a:p>
            <a:pPr algn="just"/>
            <a:r>
              <a:rPr lang="en-IN" sz="2000" dirty="0">
                <a:latin typeface="Times New Roman" panose="02020603050405020304" pitchFamily="18" charset="0"/>
                <a:cs typeface="Times New Roman" panose="02020603050405020304" pitchFamily="18" charset="0"/>
              </a:rPr>
              <a:t>        text = "Input not valid";</a:t>
            </a:r>
          </a:p>
          <a:p>
            <a:pPr algn="just"/>
            <a:r>
              <a:rPr lang="en-IN" sz="2000" dirty="0">
                <a:latin typeface="Times New Roman" panose="02020603050405020304" pitchFamily="18" charset="0"/>
                <a:cs typeface="Times New Roman" panose="02020603050405020304" pitchFamily="18" charset="0"/>
              </a:rPr>
              <a:t>    } else {</a:t>
            </a:r>
          </a:p>
          <a:p>
            <a:pPr algn="just"/>
            <a:r>
              <a:rPr lang="en-IN" sz="2000" dirty="0">
                <a:latin typeface="Times New Roman" panose="02020603050405020304" pitchFamily="18" charset="0"/>
                <a:cs typeface="Times New Roman" panose="02020603050405020304" pitchFamily="18" charset="0"/>
              </a:rPr>
              <a:t>        text = "Input OK";</a:t>
            </a:r>
          </a:p>
          <a:p>
            <a:pPr algn="just"/>
            <a:r>
              <a:rPr lang="en-IN" sz="2000" dirty="0">
                <a:latin typeface="Times New Roman" panose="02020603050405020304" pitchFamily="18" charset="0"/>
                <a:cs typeface="Times New Roman" panose="02020603050405020304" pitchFamily="18" charset="0"/>
              </a:rPr>
              <a:t>    }</a:t>
            </a:r>
          </a:p>
          <a:p>
            <a:pPr algn="just"/>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document.getElementById</a:t>
            </a:r>
            <a:r>
              <a:rPr lang="en-IN" sz="2000" dirty="0">
                <a:latin typeface="Times New Roman" panose="02020603050405020304" pitchFamily="18" charset="0"/>
                <a:cs typeface="Times New Roman" panose="02020603050405020304" pitchFamily="18" charset="0"/>
              </a:rPr>
              <a:t>("demo").</a:t>
            </a:r>
            <a:r>
              <a:rPr lang="en-IN" sz="2000" dirty="0" err="1">
                <a:latin typeface="Times New Roman" panose="02020603050405020304" pitchFamily="18" charset="0"/>
                <a:cs typeface="Times New Roman" panose="02020603050405020304" pitchFamily="18" charset="0"/>
              </a:rPr>
              <a:t>innerHTML</a:t>
            </a:r>
            <a:r>
              <a:rPr lang="en-IN" sz="2000" dirty="0">
                <a:latin typeface="Times New Roman" panose="02020603050405020304" pitchFamily="18" charset="0"/>
                <a:cs typeface="Times New Roman" panose="02020603050405020304" pitchFamily="18" charset="0"/>
              </a:rPr>
              <a:t> = text;</a:t>
            </a:r>
          </a:p>
          <a:p>
            <a:pPr algn="just"/>
            <a:r>
              <a:rPr lang="en-IN" sz="2000" dirty="0">
                <a:latin typeface="Times New Roman" panose="02020603050405020304" pitchFamily="18" charset="0"/>
                <a:cs typeface="Times New Roman" panose="02020603050405020304" pitchFamily="18" charset="0"/>
              </a:rPr>
              <a:t>}</a:t>
            </a:r>
          </a:p>
          <a:p>
            <a:pPr algn="just"/>
            <a:r>
              <a:rPr lang="en-IN" sz="2000" dirty="0">
                <a:latin typeface="Times New Roman" panose="02020603050405020304" pitchFamily="18" charset="0"/>
                <a:cs typeface="Times New Roman" panose="02020603050405020304" pitchFamily="18" charset="0"/>
              </a:rPr>
              <a:t>&lt;/script&gt;&lt;/body&gt;&lt;/html&gt;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508" y="0"/>
            <a:ext cx="8856984" cy="6740307"/>
          </a:xfrm>
          <a:prstGeom prst="rect">
            <a:avLst/>
          </a:prstGeom>
        </p:spPr>
        <p:txBody>
          <a:bodyPr wrap="square">
            <a:spAutoFit/>
          </a:bodyPr>
          <a:lstStyle/>
          <a:p>
            <a:pPr algn="just"/>
            <a:r>
              <a:rPr lang="en-IN" sz="2400" dirty="0">
                <a:latin typeface="Times New Roman" panose="02020603050405020304" pitchFamily="18" charset="0"/>
                <a:cs typeface="Times New Roman" panose="02020603050405020304" pitchFamily="18" charset="0"/>
              </a:rPr>
              <a:t>JavaScript can be implemented using JavaScript statements that are placed within the </a:t>
            </a:r>
            <a:r>
              <a:rPr lang="en-IN" sz="2400" b="1" dirty="0">
                <a:latin typeface="Times New Roman" panose="02020603050405020304" pitchFamily="18" charset="0"/>
                <a:cs typeface="Times New Roman" panose="02020603050405020304" pitchFamily="18" charset="0"/>
              </a:rPr>
              <a:t>&lt;script&gt;... &lt;/script&gt; </a:t>
            </a:r>
            <a:r>
              <a:rPr lang="en-IN" sz="2400" dirty="0">
                <a:latin typeface="Times New Roman" panose="02020603050405020304" pitchFamily="18" charset="0"/>
                <a:cs typeface="Times New Roman" panose="02020603050405020304" pitchFamily="18" charset="0"/>
              </a:rPr>
              <a:t>HTML tags in a web page.</a:t>
            </a:r>
          </a:p>
          <a:p>
            <a:pPr algn="just"/>
            <a:r>
              <a:rPr lang="en-IN" sz="2400" dirty="0">
                <a:latin typeface="Times New Roman" panose="02020603050405020304" pitchFamily="18" charset="0"/>
                <a:cs typeface="Times New Roman" panose="02020603050405020304" pitchFamily="18" charset="0"/>
              </a:rPr>
              <a:t>Place the </a:t>
            </a:r>
            <a:r>
              <a:rPr lang="en-IN" sz="2400" b="1" dirty="0">
                <a:latin typeface="Times New Roman" panose="02020603050405020304" pitchFamily="18" charset="0"/>
                <a:cs typeface="Times New Roman" panose="02020603050405020304" pitchFamily="18" charset="0"/>
              </a:rPr>
              <a:t>&lt;script&gt; </a:t>
            </a:r>
            <a:r>
              <a:rPr lang="en-IN" sz="2400" dirty="0">
                <a:latin typeface="Times New Roman" panose="02020603050405020304" pitchFamily="18" charset="0"/>
                <a:cs typeface="Times New Roman" panose="02020603050405020304" pitchFamily="18" charset="0"/>
              </a:rPr>
              <a:t>tags, containing JavaScript, anywhere within</a:t>
            </a:r>
          </a:p>
          <a:p>
            <a:pPr algn="just"/>
            <a:r>
              <a:rPr lang="en-IN" sz="2400" dirty="0">
                <a:latin typeface="Times New Roman" panose="02020603050405020304" pitchFamily="18" charset="0"/>
                <a:cs typeface="Times New Roman" panose="02020603050405020304" pitchFamily="18" charset="0"/>
              </a:rPr>
              <a:t>web page, but it is normally recommended that you should keep it within the </a:t>
            </a:r>
            <a:r>
              <a:rPr lang="en-IN" sz="2400" b="1" dirty="0">
                <a:latin typeface="Times New Roman" panose="02020603050405020304" pitchFamily="18" charset="0"/>
                <a:cs typeface="Times New Roman" panose="02020603050405020304" pitchFamily="18" charset="0"/>
              </a:rPr>
              <a:t>&lt;head&gt; </a:t>
            </a:r>
            <a:r>
              <a:rPr lang="en-IN" sz="2400" dirty="0">
                <a:latin typeface="Times New Roman" panose="02020603050405020304" pitchFamily="18" charset="0"/>
                <a:cs typeface="Times New Roman" panose="02020603050405020304" pitchFamily="18" charset="0"/>
              </a:rPr>
              <a:t>tags.</a:t>
            </a:r>
          </a:p>
          <a:p>
            <a:pPr algn="just"/>
            <a:r>
              <a:rPr lang="en-IN" sz="2400" dirty="0">
                <a:latin typeface="Times New Roman" panose="02020603050405020304" pitchFamily="18" charset="0"/>
                <a:cs typeface="Times New Roman" panose="02020603050405020304" pitchFamily="18" charset="0"/>
              </a:rPr>
              <a:t>The &lt;script&gt; tag alerts the browser program to start interpreting all the text between these tags as a script. A simple syntax of your JavaScript will appear as follows.  &lt;script ...&gt;</a:t>
            </a:r>
          </a:p>
          <a:p>
            <a:pPr algn="just"/>
            <a:r>
              <a:rPr lang="en-IN" sz="2400" dirty="0">
                <a:latin typeface="Times New Roman" panose="02020603050405020304" pitchFamily="18" charset="0"/>
                <a:cs typeface="Times New Roman" panose="02020603050405020304" pitchFamily="18" charset="0"/>
              </a:rPr>
              <a:t>			JavaScript code</a:t>
            </a:r>
          </a:p>
          <a:p>
            <a:pPr algn="just"/>
            <a:r>
              <a:rPr lang="en-IN" sz="2400" dirty="0">
                <a:latin typeface="Times New Roman" panose="02020603050405020304" pitchFamily="18" charset="0"/>
                <a:cs typeface="Times New Roman" panose="02020603050405020304" pitchFamily="18" charset="0"/>
              </a:rPr>
              <a:t>			&lt;/script&gt;				</a:t>
            </a:r>
          </a:p>
          <a:p>
            <a:pPr algn="just"/>
            <a:r>
              <a:rPr lang="en-IN" sz="2400" dirty="0">
                <a:latin typeface="Times New Roman" panose="02020603050405020304" pitchFamily="18" charset="0"/>
                <a:cs typeface="Times New Roman" panose="02020603050405020304" pitchFamily="18" charset="0"/>
              </a:rPr>
              <a:t>Example of java script 	</a:t>
            </a:r>
          </a:p>
          <a:p>
            <a:pPr algn="just"/>
            <a:r>
              <a:rPr lang="en-IN" sz="2400" dirty="0">
                <a:latin typeface="Times New Roman" panose="02020603050405020304" pitchFamily="18" charset="0"/>
                <a:cs typeface="Times New Roman" panose="02020603050405020304" pitchFamily="18" charset="0"/>
              </a:rPr>
              <a:t>		&lt;html&gt;</a:t>
            </a:r>
          </a:p>
          <a:p>
            <a:r>
              <a:rPr lang="en-IN" sz="2400" dirty="0">
                <a:latin typeface="Times New Roman" panose="02020603050405020304" pitchFamily="18" charset="0"/>
                <a:cs typeface="Times New Roman" panose="02020603050405020304" pitchFamily="18" charset="0"/>
              </a:rPr>
              <a:t>		&lt;body&gt;</a:t>
            </a:r>
          </a:p>
          <a:p>
            <a:r>
              <a:rPr lang="en-IN" sz="2400" dirty="0">
                <a:latin typeface="Times New Roman" panose="02020603050405020304" pitchFamily="18" charset="0"/>
                <a:cs typeface="Times New Roman" panose="02020603050405020304" pitchFamily="18" charset="0"/>
              </a:rPr>
              <a:t>		&lt;h2&gt;Welcome to JavaScript&lt;/h2&gt;</a:t>
            </a:r>
          </a:p>
          <a:p>
            <a:r>
              <a:rPr lang="en-IN" sz="2400" dirty="0">
                <a:latin typeface="Times New Roman" panose="02020603050405020304" pitchFamily="18" charset="0"/>
                <a:cs typeface="Times New Roman" panose="02020603050405020304" pitchFamily="18" charset="0"/>
              </a:rPr>
              <a:t>		&lt;script type="text/</a:t>
            </a:r>
            <a:r>
              <a:rPr lang="en-IN" sz="2400" dirty="0" err="1">
                <a:latin typeface="Times New Roman" panose="02020603050405020304" pitchFamily="18" charset="0"/>
                <a:cs typeface="Times New Roman" panose="02020603050405020304" pitchFamily="18" charset="0"/>
              </a:rPr>
              <a:t>javascript</a:t>
            </a:r>
            <a:r>
              <a:rPr lang="en-IN" sz="2400" dirty="0">
                <a:latin typeface="Times New Roman" panose="02020603050405020304" pitchFamily="18" charset="0"/>
                <a:cs typeface="Times New Roman" panose="02020603050405020304" pitchFamily="18" charset="0"/>
              </a:rPr>
              <a:t>"&gt;  </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document.write</a:t>
            </a:r>
            <a:r>
              <a:rPr lang="en-IN" sz="2400" dirty="0">
                <a:latin typeface="Times New Roman" panose="02020603050405020304" pitchFamily="18" charset="0"/>
                <a:cs typeface="Times New Roman" panose="02020603050405020304" pitchFamily="18" charset="0"/>
              </a:rPr>
              <a:t>("Hello JavaScript by JavaScript");</a:t>
            </a:r>
          </a:p>
          <a:p>
            <a:r>
              <a:rPr lang="en-IN" sz="2400" dirty="0">
                <a:latin typeface="Times New Roman" panose="02020603050405020304" pitchFamily="18" charset="0"/>
                <a:cs typeface="Times New Roman" panose="02020603050405020304" pitchFamily="18" charset="0"/>
              </a:rPr>
              <a:t>		&lt;/script&gt;</a:t>
            </a:r>
          </a:p>
          <a:p>
            <a:r>
              <a:rPr lang="en-IN" sz="2400" dirty="0">
                <a:latin typeface="Times New Roman" panose="02020603050405020304" pitchFamily="18" charset="0"/>
                <a:cs typeface="Times New Roman" panose="02020603050405020304" pitchFamily="18" charset="0"/>
              </a:rPr>
              <a:t>		&lt;/body&gt;&lt;/html&gt;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9144000" cy="7109639"/>
          </a:xfrm>
          <a:prstGeom prst="rect">
            <a:avLst/>
          </a:prstGeom>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What is an Event ?</a:t>
            </a:r>
          </a:p>
          <a:p>
            <a:pPr algn="just"/>
            <a:r>
              <a:rPr lang="en-IN" sz="2400" dirty="0">
                <a:latin typeface="Times New Roman" panose="02020603050405020304" pitchFamily="18" charset="0"/>
                <a:cs typeface="Times New Roman" panose="02020603050405020304" pitchFamily="18" charset="0"/>
              </a:rPr>
              <a:t>JavaScript's interaction with HTML is handled through events that occur when the user or the browser manipulates a page.</a:t>
            </a:r>
          </a:p>
          <a:p>
            <a:pPr algn="just"/>
            <a:r>
              <a:rPr lang="en-IN" sz="2400" dirty="0">
                <a:latin typeface="Times New Roman" panose="02020603050405020304" pitchFamily="18" charset="0"/>
                <a:cs typeface="Times New Roman" panose="02020603050405020304" pitchFamily="18" charset="0"/>
              </a:rPr>
              <a:t>When the page loads, it is called an event. When the user clicks a button, that click too is an event. Other examples include events like pressing any key, closing a window, resizing a window, etc.</a:t>
            </a:r>
          </a:p>
          <a:p>
            <a:pPr algn="just"/>
            <a:r>
              <a:rPr lang="en-IN" sz="2400" dirty="0">
                <a:latin typeface="Times New Roman" panose="02020603050405020304" pitchFamily="18" charset="0"/>
                <a:cs typeface="Times New Roman" panose="02020603050405020304" pitchFamily="18" charset="0"/>
              </a:rPr>
              <a:t>Developers can use these events to execute JavaScript coded responses, which cause buttons to close windows, messages to be displayed to users, data to be validated, and virtually any other type of response imaginable.</a:t>
            </a:r>
          </a:p>
          <a:p>
            <a:pPr algn="just"/>
            <a:r>
              <a:rPr lang="en-IN" sz="2400" dirty="0">
                <a:latin typeface="Times New Roman" panose="02020603050405020304" pitchFamily="18" charset="0"/>
                <a:cs typeface="Times New Roman" panose="02020603050405020304" pitchFamily="18" charset="0"/>
              </a:rPr>
              <a:t>Events are a part of the Document Object Model (DOM) Level 3 and every HTML element contains a set of events which can trigger JavaScript Code.</a:t>
            </a:r>
          </a:p>
          <a:p>
            <a:pPr algn="just"/>
            <a:r>
              <a:rPr lang="en-IN" sz="2400" dirty="0">
                <a:latin typeface="Times New Roman" panose="02020603050405020304" pitchFamily="18" charset="0"/>
                <a:cs typeface="Times New Roman" panose="02020603050405020304" pitchFamily="18" charset="0"/>
              </a:rPr>
              <a:t>Here we will see a few examples to understand a relation between Event and JavaScript −</a:t>
            </a:r>
          </a:p>
          <a:p>
            <a:pPr algn="just"/>
            <a:r>
              <a:rPr lang="en-IN" sz="2400" dirty="0" err="1">
                <a:latin typeface="Times New Roman" panose="02020603050405020304" pitchFamily="18" charset="0"/>
                <a:cs typeface="Times New Roman" panose="02020603050405020304" pitchFamily="18" charset="0"/>
              </a:rPr>
              <a:t>onclick</a:t>
            </a:r>
            <a:r>
              <a:rPr lang="en-IN" sz="2400" dirty="0">
                <a:latin typeface="Times New Roman" panose="02020603050405020304" pitchFamily="18" charset="0"/>
                <a:cs typeface="Times New Roman" panose="02020603050405020304" pitchFamily="18" charset="0"/>
              </a:rPr>
              <a:t> Event Type</a:t>
            </a:r>
          </a:p>
          <a:p>
            <a:pPr algn="just"/>
            <a:r>
              <a:rPr lang="en-IN" sz="2400" dirty="0">
                <a:latin typeface="Times New Roman" panose="02020603050405020304" pitchFamily="18" charset="0"/>
                <a:cs typeface="Times New Roman" panose="02020603050405020304" pitchFamily="18" charset="0"/>
              </a:rPr>
              <a:t>This is the most frequently used event type which occurs when a user clicks the left button of his mouse. Put your validation, warning etc., against this event type.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520" y="58847"/>
            <a:ext cx="8892480" cy="6740307"/>
          </a:xfrm>
          <a:prstGeom prst="rect">
            <a:avLst/>
          </a:prstGeom>
        </p:spPr>
        <p:txBody>
          <a:bodyPr wrap="square">
            <a:spAutoFit/>
          </a:bodyPr>
          <a:lstStyle/>
          <a:p>
            <a:pPr algn="just"/>
            <a:r>
              <a:rPr lang="en-IN" dirty="0">
                <a:latin typeface="Times New Roman" panose="02020603050405020304" pitchFamily="18" charset="0"/>
                <a:cs typeface="Times New Roman" panose="02020603050405020304" pitchFamily="18" charset="0"/>
              </a:rPr>
              <a:t>Example</a:t>
            </a:r>
          </a:p>
          <a:p>
            <a:pPr algn="just"/>
            <a:r>
              <a:rPr lang="en-IN" dirty="0">
                <a:latin typeface="Times New Roman" panose="02020603050405020304" pitchFamily="18" charset="0"/>
                <a:cs typeface="Times New Roman" panose="02020603050405020304" pitchFamily="18" charset="0"/>
              </a:rPr>
              <a:t>Try the following example.</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&lt;html&gt;</a:t>
            </a:r>
          </a:p>
          <a:p>
            <a:pPr algn="just"/>
            <a:r>
              <a:rPr lang="en-IN" dirty="0">
                <a:latin typeface="Times New Roman" panose="02020603050405020304" pitchFamily="18" charset="0"/>
                <a:cs typeface="Times New Roman" panose="02020603050405020304" pitchFamily="18" charset="0"/>
              </a:rPr>
              <a:t>   &lt;head&gt;</a:t>
            </a:r>
          </a:p>
          <a:p>
            <a:pPr algn="just"/>
            <a:r>
              <a:rPr lang="en-IN" dirty="0">
                <a:latin typeface="Times New Roman" panose="02020603050405020304" pitchFamily="18" charset="0"/>
                <a:cs typeface="Times New Roman" panose="02020603050405020304" pitchFamily="18" charset="0"/>
              </a:rPr>
              <a:t>      &lt;script type="text/</a:t>
            </a:r>
            <a:r>
              <a:rPr lang="en-IN" dirty="0" err="1">
                <a:latin typeface="Times New Roman" panose="02020603050405020304" pitchFamily="18" charset="0"/>
                <a:cs typeface="Times New Roman" panose="02020603050405020304" pitchFamily="18" charset="0"/>
              </a:rPr>
              <a:t>javascript</a:t>
            </a:r>
            <a:r>
              <a:rPr lang="en-IN" dirty="0">
                <a:latin typeface="Times New Roman" panose="02020603050405020304" pitchFamily="18" charset="0"/>
                <a:cs typeface="Times New Roman" panose="02020603050405020304" pitchFamily="18" charset="0"/>
              </a:rPr>
              <a:t>"&gt;</a:t>
            </a:r>
          </a:p>
          <a:p>
            <a:pPr algn="just"/>
            <a:r>
              <a:rPr lang="en-IN" dirty="0">
                <a:latin typeface="Times New Roman" panose="02020603050405020304" pitchFamily="18" charset="0"/>
                <a:cs typeface="Times New Roman" panose="02020603050405020304" pitchFamily="18" charset="0"/>
              </a:rPr>
              <a:t>         &lt;!--</a:t>
            </a:r>
          </a:p>
          <a:p>
            <a:pPr algn="just"/>
            <a:r>
              <a:rPr lang="en-IN" dirty="0">
                <a:latin typeface="Times New Roman" panose="02020603050405020304" pitchFamily="18" charset="0"/>
                <a:cs typeface="Times New Roman" panose="02020603050405020304" pitchFamily="18" charset="0"/>
              </a:rPr>
              <a:t>            function </a:t>
            </a:r>
            <a:r>
              <a:rPr lang="en-IN" dirty="0" err="1">
                <a:latin typeface="Times New Roman" panose="02020603050405020304" pitchFamily="18" charset="0"/>
                <a:cs typeface="Times New Roman" panose="02020603050405020304" pitchFamily="18" charset="0"/>
              </a:rPr>
              <a:t>sayHello</a:t>
            </a:r>
            <a:r>
              <a:rPr lang="en-IN" dirty="0">
                <a:latin typeface="Times New Roman" panose="02020603050405020304" pitchFamily="18" charset="0"/>
                <a:cs typeface="Times New Roman" panose="02020603050405020304" pitchFamily="18" charset="0"/>
              </a:rPr>
              <a:t>() {</a:t>
            </a:r>
          </a:p>
          <a:p>
            <a:pPr algn="just"/>
            <a:r>
              <a:rPr lang="en-IN" dirty="0">
                <a:latin typeface="Times New Roman" panose="02020603050405020304" pitchFamily="18" charset="0"/>
                <a:cs typeface="Times New Roman" panose="02020603050405020304" pitchFamily="18" charset="0"/>
              </a:rPr>
              <a:t>               alert("Hello World")</a:t>
            </a:r>
          </a:p>
          <a:p>
            <a:pPr algn="just"/>
            <a:r>
              <a:rPr lang="en-IN" dirty="0">
                <a:latin typeface="Times New Roman" panose="02020603050405020304" pitchFamily="18" charset="0"/>
                <a:cs typeface="Times New Roman" panose="02020603050405020304" pitchFamily="18" charset="0"/>
              </a:rPr>
              <a:t>            }</a:t>
            </a:r>
          </a:p>
          <a:p>
            <a:pPr algn="just"/>
            <a:r>
              <a:rPr lang="en-IN" dirty="0">
                <a:latin typeface="Times New Roman" panose="02020603050405020304" pitchFamily="18" charset="0"/>
                <a:cs typeface="Times New Roman" panose="02020603050405020304" pitchFamily="18" charset="0"/>
              </a:rPr>
              <a:t>         //--&gt;</a:t>
            </a:r>
          </a:p>
          <a:p>
            <a:pPr algn="just"/>
            <a:r>
              <a:rPr lang="en-IN" dirty="0">
                <a:latin typeface="Times New Roman" panose="02020603050405020304" pitchFamily="18" charset="0"/>
                <a:cs typeface="Times New Roman" panose="02020603050405020304" pitchFamily="18" charset="0"/>
              </a:rPr>
              <a:t>      &lt;/script&gt;</a:t>
            </a:r>
          </a:p>
          <a:p>
            <a:pPr algn="just"/>
            <a:r>
              <a:rPr lang="en-IN" dirty="0">
                <a:latin typeface="Times New Roman" panose="02020603050405020304" pitchFamily="18" charset="0"/>
                <a:cs typeface="Times New Roman" panose="02020603050405020304" pitchFamily="18" charset="0"/>
              </a:rPr>
              <a:t>      </a:t>
            </a:r>
          </a:p>
          <a:p>
            <a:pPr algn="just"/>
            <a:r>
              <a:rPr lang="en-IN" dirty="0">
                <a:latin typeface="Times New Roman" panose="02020603050405020304" pitchFamily="18" charset="0"/>
                <a:cs typeface="Times New Roman" panose="02020603050405020304" pitchFamily="18" charset="0"/>
              </a:rPr>
              <a:t>   &lt;/head&gt;</a:t>
            </a:r>
          </a:p>
          <a:p>
            <a:pPr algn="just"/>
            <a:r>
              <a:rPr lang="en-IN" dirty="0">
                <a:latin typeface="Times New Roman" panose="02020603050405020304" pitchFamily="18" charset="0"/>
                <a:cs typeface="Times New Roman" panose="02020603050405020304" pitchFamily="18" charset="0"/>
              </a:rPr>
              <a:t>   </a:t>
            </a:r>
          </a:p>
          <a:p>
            <a:pPr algn="just"/>
            <a:r>
              <a:rPr lang="en-IN" dirty="0">
                <a:latin typeface="Times New Roman" panose="02020603050405020304" pitchFamily="18" charset="0"/>
                <a:cs typeface="Times New Roman" panose="02020603050405020304" pitchFamily="18" charset="0"/>
              </a:rPr>
              <a:t>   &lt;body&gt;</a:t>
            </a:r>
          </a:p>
          <a:p>
            <a:pPr algn="just"/>
            <a:r>
              <a:rPr lang="en-IN" dirty="0">
                <a:latin typeface="Times New Roman" panose="02020603050405020304" pitchFamily="18" charset="0"/>
                <a:cs typeface="Times New Roman" panose="02020603050405020304" pitchFamily="18" charset="0"/>
              </a:rPr>
              <a:t>      &lt;p&gt;Click the following button and see result&lt;/p&gt;</a:t>
            </a:r>
          </a:p>
          <a:p>
            <a:pPr algn="just"/>
            <a:r>
              <a:rPr lang="en-IN" dirty="0">
                <a:latin typeface="Times New Roman" panose="02020603050405020304" pitchFamily="18" charset="0"/>
                <a:cs typeface="Times New Roman" panose="02020603050405020304" pitchFamily="18" charset="0"/>
              </a:rPr>
              <a:t>      </a:t>
            </a:r>
          </a:p>
          <a:p>
            <a:pPr algn="just"/>
            <a:r>
              <a:rPr lang="en-IN" dirty="0">
                <a:latin typeface="Times New Roman" panose="02020603050405020304" pitchFamily="18" charset="0"/>
                <a:cs typeface="Times New Roman" panose="02020603050405020304" pitchFamily="18" charset="0"/>
              </a:rPr>
              <a:t>      &lt;form&gt;</a:t>
            </a:r>
          </a:p>
          <a:p>
            <a:pPr algn="just"/>
            <a:r>
              <a:rPr lang="en-IN" dirty="0">
                <a:latin typeface="Times New Roman" panose="02020603050405020304" pitchFamily="18" charset="0"/>
                <a:cs typeface="Times New Roman" panose="02020603050405020304" pitchFamily="18" charset="0"/>
              </a:rPr>
              <a:t>         &lt;input type="button" </a:t>
            </a:r>
            <a:r>
              <a:rPr lang="en-IN" dirty="0" err="1">
                <a:latin typeface="Times New Roman" panose="02020603050405020304" pitchFamily="18" charset="0"/>
                <a:cs typeface="Times New Roman" panose="02020603050405020304" pitchFamily="18" charset="0"/>
              </a:rPr>
              <a:t>onclick</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sayHello</a:t>
            </a:r>
            <a:r>
              <a:rPr lang="en-IN" dirty="0">
                <a:latin typeface="Times New Roman" panose="02020603050405020304" pitchFamily="18" charset="0"/>
                <a:cs typeface="Times New Roman" panose="02020603050405020304" pitchFamily="18" charset="0"/>
              </a:rPr>
              <a:t>()" value="Say Hello" /&gt;</a:t>
            </a:r>
          </a:p>
          <a:p>
            <a:pPr algn="just"/>
            <a:r>
              <a:rPr lang="en-IN" dirty="0">
                <a:latin typeface="Times New Roman" panose="02020603050405020304" pitchFamily="18" charset="0"/>
                <a:cs typeface="Times New Roman" panose="02020603050405020304" pitchFamily="18" charset="0"/>
              </a:rPr>
              <a:t>      &lt;/form&gt;</a:t>
            </a:r>
          </a:p>
          <a:p>
            <a:pPr algn="just"/>
            <a:r>
              <a:rPr lang="en-IN" dirty="0">
                <a:latin typeface="Times New Roman" panose="02020603050405020304" pitchFamily="18" charset="0"/>
                <a:cs typeface="Times New Roman" panose="02020603050405020304" pitchFamily="18" charset="0"/>
              </a:rPr>
              <a:t>      </a:t>
            </a:r>
          </a:p>
          <a:p>
            <a:pPr algn="just"/>
            <a:r>
              <a:rPr lang="en-IN" dirty="0">
                <a:latin typeface="Times New Roman" panose="02020603050405020304" pitchFamily="18" charset="0"/>
                <a:cs typeface="Times New Roman" panose="02020603050405020304" pitchFamily="18" charset="0"/>
              </a:rPr>
              <a:t>   &lt;/body&gt;</a:t>
            </a:r>
          </a:p>
          <a:p>
            <a:pPr algn="just"/>
            <a:r>
              <a:rPr lang="en-IN" dirty="0">
                <a:latin typeface="Times New Roman" panose="02020603050405020304" pitchFamily="18" charset="0"/>
                <a:cs typeface="Times New Roman" panose="02020603050405020304" pitchFamily="18" charset="0"/>
              </a:rPr>
              <a:t>&lt;/html&gt;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740307"/>
          </a:xfrm>
          <a:prstGeom prst="rect">
            <a:avLst/>
          </a:prstGeom>
        </p:spPr>
        <p:txBody>
          <a:bodyPr wrap="square">
            <a:spAutoFit/>
          </a:bodyPr>
          <a:lstStyle/>
          <a:p>
            <a:r>
              <a:rPr lang="en-IN" sz="2400" b="1" dirty="0" err="1">
                <a:latin typeface="Times New Roman" panose="02020603050405020304" pitchFamily="18" charset="0"/>
                <a:cs typeface="Times New Roman" panose="02020603050405020304" pitchFamily="18" charset="0"/>
              </a:rPr>
              <a:t>onsubmit</a:t>
            </a:r>
            <a:r>
              <a:rPr lang="en-IN" sz="2400" b="1" dirty="0">
                <a:latin typeface="Times New Roman" panose="02020603050405020304" pitchFamily="18" charset="0"/>
                <a:cs typeface="Times New Roman" panose="02020603050405020304" pitchFamily="18" charset="0"/>
              </a:rPr>
              <a:t> Event type</a:t>
            </a:r>
          </a:p>
          <a:p>
            <a:endParaRPr lang="en-IN" sz="2400" b="1" dirty="0">
              <a:latin typeface="Times New Roman" panose="02020603050405020304" pitchFamily="18" charset="0"/>
              <a:cs typeface="Times New Roman" panose="02020603050405020304" pitchFamily="18" charset="0"/>
            </a:endParaRPr>
          </a:p>
          <a:p>
            <a:pPr algn="just"/>
            <a:r>
              <a:rPr lang="en-IN" sz="2400" b="1" dirty="0" err="1">
                <a:latin typeface="Times New Roman" panose="02020603050405020304" pitchFamily="18" charset="0"/>
                <a:cs typeface="Times New Roman" panose="02020603050405020304" pitchFamily="18" charset="0"/>
              </a:rPr>
              <a:t>onsubmit</a:t>
            </a:r>
            <a:r>
              <a:rPr lang="en-IN" sz="2400" dirty="0">
                <a:latin typeface="Times New Roman" panose="02020603050405020304" pitchFamily="18" charset="0"/>
                <a:cs typeface="Times New Roman" panose="02020603050405020304" pitchFamily="18" charset="0"/>
              </a:rPr>
              <a:t> is an event that occurs when you try to submit a form. You can put your form validation against this event type.</a:t>
            </a:r>
          </a:p>
          <a:p>
            <a:pPr algn="just"/>
            <a:r>
              <a:rPr lang="en-IN" sz="2400" dirty="0">
                <a:latin typeface="Times New Roman" panose="02020603050405020304" pitchFamily="18" charset="0"/>
                <a:cs typeface="Times New Roman" panose="02020603050405020304" pitchFamily="18" charset="0"/>
              </a:rPr>
              <a:t>Example</a:t>
            </a:r>
          </a:p>
          <a:p>
            <a:pPr algn="just"/>
            <a:r>
              <a:rPr lang="en-IN" sz="2400" dirty="0">
                <a:latin typeface="Times New Roman" panose="02020603050405020304" pitchFamily="18" charset="0"/>
                <a:cs typeface="Times New Roman" panose="02020603050405020304" pitchFamily="18" charset="0"/>
              </a:rPr>
              <a:t>The following example shows how to use </a:t>
            </a:r>
            <a:r>
              <a:rPr lang="en-IN" sz="2400" dirty="0" err="1">
                <a:latin typeface="Times New Roman" panose="02020603050405020304" pitchFamily="18" charset="0"/>
                <a:cs typeface="Times New Roman" panose="02020603050405020304" pitchFamily="18" charset="0"/>
              </a:rPr>
              <a:t>onsubmit</a:t>
            </a:r>
            <a:r>
              <a:rPr lang="en-IN" sz="2400" dirty="0">
                <a:latin typeface="Times New Roman" panose="02020603050405020304" pitchFamily="18" charset="0"/>
                <a:cs typeface="Times New Roman" panose="02020603050405020304" pitchFamily="18" charset="0"/>
              </a:rPr>
              <a:t>. </a:t>
            </a:r>
          </a:p>
          <a:p>
            <a:pPr algn="just"/>
            <a:r>
              <a:rPr lang="en-IN" sz="2400" dirty="0">
                <a:latin typeface="Times New Roman" panose="02020603050405020304" pitchFamily="18" charset="0"/>
                <a:cs typeface="Times New Roman" panose="02020603050405020304" pitchFamily="18" charset="0"/>
              </a:rPr>
              <a:t>Calling a </a:t>
            </a:r>
            <a:r>
              <a:rPr lang="en-IN" sz="2400" b="1" dirty="0">
                <a:latin typeface="Times New Roman" panose="02020603050405020304" pitchFamily="18" charset="0"/>
                <a:cs typeface="Times New Roman" panose="02020603050405020304" pitchFamily="18" charset="0"/>
              </a:rPr>
              <a:t>validate()</a:t>
            </a:r>
            <a:r>
              <a:rPr lang="en-IN" sz="2400" dirty="0">
                <a:latin typeface="Times New Roman" panose="02020603050405020304" pitchFamily="18" charset="0"/>
                <a:cs typeface="Times New Roman" panose="02020603050405020304" pitchFamily="18" charset="0"/>
              </a:rPr>
              <a:t> function before submitting a form data to the webserver. </a:t>
            </a:r>
          </a:p>
          <a:p>
            <a:pPr algn="just"/>
            <a:r>
              <a:rPr lang="en-IN" sz="2400" dirty="0">
                <a:latin typeface="Times New Roman" panose="02020603050405020304" pitchFamily="18" charset="0"/>
                <a:cs typeface="Times New Roman" panose="02020603050405020304" pitchFamily="18" charset="0"/>
              </a:rPr>
              <a:t>If </a:t>
            </a:r>
            <a:r>
              <a:rPr lang="en-IN" sz="2400" b="1" dirty="0">
                <a:latin typeface="Times New Roman" panose="02020603050405020304" pitchFamily="18" charset="0"/>
                <a:cs typeface="Times New Roman" panose="02020603050405020304" pitchFamily="18" charset="0"/>
              </a:rPr>
              <a:t>validate()</a:t>
            </a:r>
            <a:r>
              <a:rPr lang="en-IN" sz="2400" dirty="0">
                <a:latin typeface="Times New Roman" panose="02020603050405020304" pitchFamily="18" charset="0"/>
                <a:cs typeface="Times New Roman" panose="02020603050405020304" pitchFamily="18" charset="0"/>
              </a:rPr>
              <a:t> function returns true, the form will be submitted, otherwise it will not submit the data.</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Try the following example.</a:t>
            </a:r>
          </a:p>
          <a:p>
            <a:pPr algn="just"/>
            <a:r>
              <a:rPr lang="en-IN" sz="2400" dirty="0">
                <a:latin typeface="Times New Roman" panose="02020603050405020304" pitchFamily="18" charset="0"/>
                <a:cs typeface="Times New Roman" panose="02020603050405020304" pitchFamily="18" charset="0"/>
              </a:rPr>
              <a:t>&lt;html&gt; &lt;head&gt; &lt;script type="text/</a:t>
            </a:r>
            <a:r>
              <a:rPr lang="en-IN" sz="2400" dirty="0" err="1">
                <a:latin typeface="Times New Roman" panose="02020603050405020304" pitchFamily="18" charset="0"/>
                <a:cs typeface="Times New Roman" panose="02020603050405020304" pitchFamily="18" charset="0"/>
              </a:rPr>
              <a:t>javascript</a:t>
            </a:r>
            <a:r>
              <a:rPr lang="en-IN" sz="2400" dirty="0">
                <a:latin typeface="Times New Roman" panose="02020603050405020304" pitchFamily="18" charset="0"/>
                <a:cs typeface="Times New Roman" panose="02020603050405020304" pitchFamily="18" charset="0"/>
              </a:rPr>
              <a:t>"&gt;</a:t>
            </a:r>
          </a:p>
          <a:p>
            <a:pPr algn="just"/>
            <a:r>
              <a:rPr lang="en-IN" sz="2400" dirty="0">
                <a:latin typeface="Times New Roman" panose="02020603050405020304" pitchFamily="18" charset="0"/>
                <a:cs typeface="Times New Roman" panose="02020603050405020304" pitchFamily="18" charset="0"/>
              </a:rPr>
              <a:t> &lt;!-- function validation() </a:t>
            </a:r>
          </a:p>
          <a:p>
            <a:pPr algn="just"/>
            <a:r>
              <a:rPr lang="en-IN" sz="2400" dirty="0">
                <a:latin typeface="Times New Roman" panose="02020603050405020304" pitchFamily="18" charset="0"/>
                <a:cs typeface="Times New Roman" panose="02020603050405020304" pitchFamily="18" charset="0"/>
              </a:rPr>
              <a:t>{ all validation goes here ......... return either true or false } //--&gt; </a:t>
            </a:r>
          </a:p>
          <a:p>
            <a:pPr algn="just"/>
            <a:r>
              <a:rPr lang="en-IN" sz="2400" dirty="0">
                <a:latin typeface="Times New Roman" panose="02020603050405020304" pitchFamily="18" charset="0"/>
                <a:cs typeface="Times New Roman" panose="02020603050405020304" pitchFamily="18" charset="0"/>
              </a:rPr>
              <a:t>&lt;/script&gt; &lt;/head&gt; &lt;body&gt; </a:t>
            </a:r>
          </a:p>
          <a:p>
            <a:pPr algn="just"/>
            <a:r>
              <a:rPr lang="en-IN" sz="2400" dirty="0">
                <a:latin typeface="Times New Roman" panose="02020603050405020304" pitchFamily="18" charset="0"/>
                <a:cs typeface="Times New Roman" panose="02020603050405020304" pitchFamily="18" charset="0"/>
              </a:rPr>
              <a:t>&lt;form method="POST" action="t.cgi" </a:t>
            </a:r>
            <a:r>
              <a:rPr lang="en-IN" sz="2400" dirty="0" err="1">
                <a:latin typeface="Times New Roman" panose="02020603050405020304" pitchFamily="18" charset="0"/>
                <a:cs typeface="Times New Roman" panose="02020603050405020304" pitchFamily="18" charset="0"/>
              </a:rPr>
              <a:t>onsubmit</a:t>
            </a:r>
            <a:r>
              <a:rPr lang="en-IN" sz="2400" dirty="0">
                <a:latin typeface="Times New Roman" panose="02020603050405020304" pitchFamily="18" charset="0"/>
                <a:cs typeface="Times New Roman" panose="02020603050405020304" pitchFamily="18" charset="0"/>
              </a:rPr>
              <a:t>="return validate()"&gt; ....... &lt;input type="submit" value="Submit" /&gt; &lt;/form&gt; &lt;/body&gt; &lt;/html&gt;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124754"/>
          </a:xfrm>
          <a:prstGeom prst="rect">
            <a:avLst/>
          </a:prstGeom>
        </p:spPr>
        <p:txBody>
          <a:bodyPr wrap="square">
            <a:spAutoFit/>
          </a:bodyPr>
          <a:lstStyle/>
          <a:p>
            <a:r>
              <a:rPr lang="en-IN" sz="3200" b="1" dirty="0" err="1"/>
              <a:t>onmouseover</a:t>
            </a:r>
            <a:r>
              <a:rPr lang="en-IN" sz="3200" b="1" dirty="0"/>
              <a:t> and </a:t>
            </a:r>
            <a:r>
              <a:rPr lang="en-IN" sz="3200" b="1" dirty="0" err="1"/>
              <a:t>onmouseout</a:t>
            </a:r>
            <a:endParaRPr lang="en-IN" sz="3200" b="1" dirty="0"/>
          </a:p>
          <a:p>
            <a:r>
              <a:rPr lang="en-IN" sz="2400" dirty="0"/>
              <a:t>These two event types will help you create nice effects with images or even with text as well. </a:t>
            </a:r>
          </a:p>
          <a:p>
            <a:r>
              <a:rPr lang="en-IN" sz="2400" dirty="0"/>
              <a:t>The </a:t>
            </a:r>
            <a:r>
              <a:rPr lang="en-IN" sz="2400" b="1" dirty="0" err="1"/>
              <a:t>onmouseover</a:t>
            </a:r>
            <a:r>
              <a:rPr lang="en-IN" sz="2400" dirty="0"/>
              <a:t> event triggers when you bring your mouse over any element and </a:t>
            </a:r>
          </a:p>
          <a:p>
            <a:r>
              <a:rPr lang="en-IN" sz="2400" dirty="0"/>
              <a:t>The </a:t>
            </a:r>
            <a:r>
              <a:rPr lang="en-IN" sz="2400" b="1" dirty="0" err="1"/>
              <a:t>onmouseout</a:t>
            </a:r>
            <a:r>
              <a:rPr lang="en-IN" sz="2400" dirty="0"/>
              <a:t> triggers when you move your mouse out from that element. </a:t>
            </a:r>
          </a:p>
          <a:p>
            <a:r>
              <a:rPr lang="en-IN" sz="2400" dirty="0"/>
              <a:t>Example:</a:t>
            </a:r>
          </a:p>
          <a:p>
            <a:r>
              <a:rPr lang="en-IN" sz="2400" dirty="0"/>
              <a:t>&lt;html&gt; &lt;head&gt; </a:t>
            </a:r>
          </a:p>
          <a:p>
            <a:r>
              <a:rPr lang="en-IN" sz="2400" dirty="0"/>
              <a:t>&lt;script type="text/</a:t>
            </a:r>
            <a:r>
              <a:rPr lang="en-IN" sz="2400" dirty="0" err="1"/>
              <a:t>javascript</a:t>
            </a:r>
            <a:r>
              <a:rPr lang="en-IN" sz="2400" dirty="0"/>
              <a:t>"&gt;</a:t>
            </a:r>
          </a:p>
          <a:p>
            <a:r>
              <a:rPr lang="en-IN" sz="2400" dirty="0"/>
              <a:t>&lt;function over() { </a:t>
            </a:r>
            <a:r>
              <a:rPr lang="en-IN" sz="2400" dirty="0" err="1"/>
              <a:t>document.write</a:t>
            </a:r>
            <a:r>
              <a:rPr lang="en-IN" sz="2400" dirty="0"/>
              <a:t> ("Mouse Over"); } </a:t>
            </a:r>
          </a:p>
          <a:p>
            <a:r>
              <a:rPr lang="en-IN" sz="2400" dirty="0"/>
              <a:t>function out() </a:t>
            </a:r>
          </a:p>
          <a:p>
            <a:r>
              <a:rPr lang="en-IN" sz="2400" dirty="0"/>
              <a:t>{ </a:t>
            </a:r>
            <a:r>
              <a:rPr lang="en-IN" sz="2400" dirty="0" err="1"/>
              <a:t>document.write</a:t>
            </a:r>
            <a:r>
              <a:rPr lang="en-IN" sz="2400" dirty="0"/>
              <a:t> ("Mouse Out"); }</a:t>
            </a:r>
          </a:p>
          <a:p>
            <a:r>
              <a:rPr lang="en-IN" sz="2400" dirty="0"/>
              <a:t> &lt;/script&gt; &lt;/head&gt; &lt;body&gt; &lt;p&gt;Bring your mouse inside the division to see the result:&lt;/p&gt; &lt;div </a:t>
            </a:r>
            <a:r>
              <a:rPr lang="en-IN" sz="2400" dirty="0" err="1"/>
              <a:t>onmouseover</a:t>
            </a:r>
            <a:r>
              <a:rPr lang="en-IN" sz="2400" dirty="0"/>
              <a:t>="over()" </a:t>
            </a:r>
            <a:r>
              <a:rPr lang="en-IN" sz="2400" dirty="0" err="1"/>
              <a:t>onmouseout</a:t>
            </a:r>
            <a:r>
              <a:rPr lang="en-IN" sz="2400" dirty="0"/>
              <a:t>="out()"&gt; &lt;h2&gt; This is inside the division &lt;/h2&gt; &lt;/div&gt; &lt;/body&gt; &lt;/html&gt;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370975"/>
          </a:xfrm>
          <a:prstGeom prst="rect">
            <a:avLst/>
          </a:prstGeom>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JavaScript supports three important types of dialog boxes.</a:t>
            </a:r>
            <a:r>
              <a:rPr lang="en-IN" sz="2400" dirty="0">
                <a:latin typeface="Times New Roman" panose="02020603050405020304" pitchFamily="18" charset="0"/>
                <a:cs typeface="Times New Roman" panose="02020603050405020304" pitchFamily="18" charset="0"/>
              </a:rPr>
              <a:t> </a:t>
            </a:r>
          </a:p>
          <a:p>
            <a:pPr algn="just"/>
            <a:r>
              <a:rPr lang="en-IN" sz="2400" dirty="0">
                <a:latin typeface="Times New Roman" panose="02020603050405020304" pitchFamily="18" charset="0"/>
                <a:cs typeface="Times New Roman" panose="02020603050405020304" pitchFamily="18" charset="0"/>
              </a:rPr>
              <a:t>These dialog boxes can be used to raise and alert, or to get confirmation on any input or to have a kind of input from the users. </a:t>
            </a:r>
          </a:p>
          <a:p>
            <a:pPr algn="just"/>
            <a:r>
              <a:rPr lang="en-IN" sz="2400" b="1" dirty="0">
                <a:latin typeface="Times New Roman" panose="02020603050405020304" pitchFamily="18" charset="0"/>
                <a:cs typeface="Times New Roman" panose="02020603050405020304" pitchFamily="18" charset="0"/>
              </a:rPr>
              <a:t>Alert Dialog Box</a:t>
            </a:r>
          </a:p>
          <a:p>
            <a:pPr algn="just"/>
            <a:r>
              <a:rPr lang="en-IN" sz="2400" dirty="0">
                <a:latin typeface="Times New Roman" panose="02020603050405020304" pitchFamily="18" charset="0"/>
                <a:cs typeface="Times New Roman" panose="02020603050405020304" pitchFamily="18" charset="0"/>
              </a:rPr>
              <a:t>An alert dialog box is mostly used to give a warning message to the users. For example, if one input field requires to enter some text but the user does not provide any input, then as a part of validation, use an alert box to give a warning message.</a:t>
            </a:r>
          </a:p>
          <a:p>
            <a:pPr algn="just"/>
            <a:r>
              <a:rPr lang="en-IN" sz="2400" dirty="0">
                <a:latin typeface="Times New Roman" panose="02020603050405020304" pitchFamily="18" charset="0"/>
                <a:cs typeface="Times New Roman" panose="02020603050405020304" pitchFamily="18" charset="0"/>
              </a:rPr>
              <a:t>Alert box gives only one button "OK" to select and </a:t>
            </a:r>
            <a:r>
              <a:rPr lang="en-IN" sz="2400" dirty="0" err="1">
                <a:latin typeface="Times New Roman" panose="02020603050405020304" pitchFamily="18" charset="0"/>
                <a:cs typeface="Times New Roman" panose="02020603050405020304" pitchFamily="18" charset="0"/>
              </a:rPr>
              <a:t>proceed.Example</a:t>
            </a:r>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&lt;html&gt; &lt;head&gt;</a:t>
            </a:r>
          </a:p>
          <a:p>
            <a:pPr algn="just"/>
            <a:r>
              <a:rPr lang="en-IN" sz="2400" dirty="0">
                <a:latin typeface="Times New Roman" panose="02020603050405020304" pitchFamily="18" charset="0"/>
                <a:cs typeface="Times New Roman" panose="02020603050405020304" pitchFamily="18" charset="0"/>
              </a:rPr>
              <a:t> &lt;script type="text/</a:t>
            </a:r>
            <a:r>
              <a:rPr lang="en-IN" sz="2400" dirty="0" err="1">
                <a:latin typeface="Times New Roman" panose="02020603050405020304" pitchFamily="18" charset="0"/>
                <a:cs typeface="Times New Roman" panose="02020603050405020304" pitchFamily="18" charset="0"/>
              </a:rPr>
              <a:t>javascript</a:t>
            </a:r>
            <a:r>
              <a:rPr lang="en-IN" sz="2400" dirty="0">
                <a:latin typeface="Times New Roman" panose="02020603050405020304" pitchFamily="18" charset="0"/>
                <a:cs typeface="Times New Roman" panose="02020603050405020304" pitchFamily="18" charset="0"/>
              </a:rPr>
              <a:t>"&gt;</a:t>
            </a:r>
          </a:p>
          <a:p>
            <a:pPr algn="just"/>
            <a:r>
              <a:rPr lang="en-IN" sz="2400" dirty="0">
                <a:latin typeface="Times New Roman" panose="02020603050405020304" pitchFamily="18" charset="0"/>
                <a:cs typeface="Times New Roman" panose="02020603050405020304" pitchFamily="18" charset="0"/>
              </a:rPr>
              <a:t>function Warn() { alert ("This is a warning message!"); </a:t>
            </a:r>
          </a:p>
          <a:p>
            <a:pPr algn="just"/>
            <a:r>
              <a:rPr lang="en-IN" sz="2400" dirty="0" err="1">
                <a:latin typeface="Times New Roman" panose="02020603050405020304" pitchFamily="18" charset="0"/>
                <a:cs typeface="Times New Roman" panose="02020603050405020304" pitchFamily="18" charset="0"/>
              </a:rPr>
              <a:t>document.write</a:t>
            </a:r>
            <a:r>
              <a:rPr lang="en-IN" sz="2400" dirty="0">
                <a:latin typeface="Times New Roman" panose="02020603050405020304" pitchFamily="18" charset="0"/>
                <a:cs typeface="Times New Roman" panose="02020603050405020304" pitchFamily="18" charset="0"/>
              </a:rPr>
              <a:t> ("This is a warning message!"); } </a:t>
            </a:r>
          </a:p>
          <a:p>
            <a:pPr algn="just"/>
            <a:r>
              <a:rPr lang="en-IN" sz="2400" dirty="0">
                <a:latin typeface="Times New Roman" panose="02020603050405020304" pitchFamily="18" charset="0"/>
                <a:cs typeface="Times New Roman" panose="02020603050405020304" pitchFamily="18" charset="0"/>
              </a:rPr>
              <a:t>&lt;/script&gt; &lt;/head&gt; </a:t>
            </a:r>
          </a:p>
          <a:p>
            <a:pPr algn="just"/>
            <a:r>
              <a:rPr lang="en-IN" sz="2400" dirty="0">
                <a:latin typeface="Times New Roman" panose="02020603050405020304" pitchFamily="18" charset="0"/>
                <a:cs typeface="Times New Roman" panose="02020603050405020304" pitchFamily="18" charset="0"/>
              </a:rPr>
              <a:t>&lt;body&gt; &lt;p&gt;Click the following button to see the result: &lt;/p&gt; &lt;form&gt; &lt;input type="button" value="Click Me" </a:t>
            </a:r>
            <a:r>
              <a:rPr lang="en-IN" sz="2400" dirty="0" err="1">
                <a:latin typeface="Times New Roman" panose="02020603050405020304" pitchFamily="18" charset="0"/>
                <a:cs typeface="Times New Roman" panose="02020603050405020304" pitchFamily="18" charset="0"/>
              </a:rPr>
              <a:t>onclick</a:t>
            </a:r>
            <a:r>
              <a:rPr lang="en-IN" sz="2400" dirty="0">
                <a:latin typeface="Times New Roman" panose="02020603050405020304" pitchFamily="18" charset="0"/>
                <a:cs typeface="Times New Roman" panose="02020603050405020304" pitchFamily="18" charset="0"/>
              </a:rPr>
              <a:t>="Warn();" /&gt; &lt;/form&gt; &lt;/body&gt; &lt;/html&gt;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8640"/>
            <a:ext cx="9144000" cy="3785652"/>
          </a:xfrm>
          <a:prstGeom prst="rect">
            <a:avLst/>
          </a:prstGeom>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Confirmation Dialog Box</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A confirmation dialog box is mostly used to take user's consent on any option. It displays a dialog box with two buttons: </a:t>
            </a:r>
            <a:r>
              <a:rPr lang="en-IN" sz="2400" b="1" dirty="0">
                <a:latin typeface="Times New Roman" panose="02020603050405020304" pitchFamily="18" charset="0"/>
                <a:cs typeface="Times New Roman" panose="02020603050405020304" pitchFamily="18" charset="0"/>
              </a:rPr>
              <a:t>Cancel</a:t>
            </a:r>
            <a:r>
              <a:rPr lang="en-IN" sz="2400" dirty="0">
                <a:latin typeface="Times New Roman" panose="02020603050405020304" pitchFamily="18" charset="0"/>
                <a:cs typeface="Times New Roman" panose="02020603050405020304" pitchFamily="18" charset="0"/>
              </a:rPr>
              <a:t>.</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If the user clicks on the OK button, the window method </a:t>
            </a:r>
            <a:r>
              <a:rPr lang="en-IN" sz="2400" b="1" dirty="0">
                <a:latin typeface="Times New Roman" panose="02020603050405020304" pitchFamily="18" charset="0"/>
                <a:cs typeface="Times New Roman" panose="02020603050405020304" pitchFamily="18" charset="0"/>
              </a:rPr>
              <a:t>confirm()</a:t>
            </a:r>
            <a:r>
              <a:rPr lang="en-IN" sz="2400" dirty="0">
                <a:latin typeface="Times New Roman" panose="02020603050405020304" pitchFamily="18" charset="0"/>
                <a:cs typeface="Times New Roman" panose="02020603050405020304" pitchFamily="18" charset="0"/>
              </a:rPr>
              <a:t> will return true. If the user clicks on the Cancel button, then </a:t>
            </a:r>
            <a:r>
              <a:rPr lang="en-IN" sz="2400" b="1" dirty="0">
                <a:latin typeface="Times New Roman" panose="02020603050405020304" pitchFamily="18" charset="0"/>
                <a:cs typeface="Times New Roman" panose="02020603050405020304" pitchFamily="18" charset="0"/>
              </a:rPr>
              <a:t>confirm()</a:t>
            </a:r>
            <a:r>
              <a:rPr lang="en-IN" sz="2400" dirty="0">
                <a:latin typeface="Times New Roman" panose="02020603050405020304" pitchFamily="18" charset="0"/>
                <a:cs typeface="Times New Roman" panose="02020603050405020304" pitchFamily="18" charset="0"/>
              </a:rPr>
              <a:t> returns false. You can use a confirmation dialog box as follows.</a:t>
            </a:r>
          </a:p>
          <a:p>
            <a:pPr algn="just"/>
            <a:r>
              <a:rPr lang="en-IN" sz="2400" dirty="0">
                <a:latin typeface="Times New Roman" panose="02020603050405020304" pitchFamily="18" charset="0"/>
                <a:cs typeface="Times New Roman" panose="02020603050405020304" pitchFamily="18" charset="0"/>
              </a:rPr>
              <a:t>Example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8892480" cy="6832640"/>
          </a:xfrm>
          <a:prstGeom prst="rect">
            <a:avLst/>
          </a:prstGeom>
        </p:spPr>
        <p:txBody>
          <a:bodyPr wrap="square">
            <a:spAutoFit/>
          </a:bodyPr>
          <a:lstStyle/>
          <a:p>
            <a:endParaRPr lang="en-IN" dirty="0"/>
          </a:p>
          <a:p>
            <a:r>
              <a:rPr lang="en-IN" sz="2000" dirty="0">
                <a:latin typeface="Times New Roman" panose="02020603050405020304" pitchFamily="18" charset="0"/>
                <a:cs typeface="Times New Roman" panose="02020603050405020304" pitchFamily="18" charset="0"/>
              </a:rPr>
              <a:t>&lt;html&gt;</a:t>
            </a:r>
          </a:p>
          <a:p>
            <a:r>
              <a:rPr lang="en-IN" sz="2000" dirty="0">
                <a:latin typeface="Times New Roman" panose="02020603050405020304" pitchFamily="18" charset="0"/>
                <a:cs typeface="Times New Roman" panose="02020603050405020304" pitchFamily="18" charset="0"/>
              </a:rPr>
              <a:t>   &lt;head&gt;</a:t>
            </a:r>
          </a:p>
          <a:p>
            <a:r>
              <a:rPr lang="en-IN" sz="2000" dirty="0">
                <a:latin typeface="Times New Roman" panose="02020603050405020304" pitchFamily="18" charset="0"/>
                <a:cs typeface="Times New Roman" panose="02020603050405020304" pitchFamily="18" charset="0"/>
              </a:rPr>
              <a:t>  &lt;script type="text/</a:t>
            </a:r>
            <a:r>
              <a:rPr lang="en-IN" sz="2000" dirty="0" err="1">
                <a:latin typeface="Times New Roman" panose="02020603050405020304" pitchFamily="18" charset="0"/>
                <a:cs typeface="Times New Roman" panose="02020603050405020304" pitchFamily="18" charset="0"/>
              </a:rPr>
              <a:t>javascript</a:t>
            </a:r>
            <a:r>
              <a:rPr lang="en-IN" sz="2000" dirty="0">
                <a:latin typeface="Times New Roman" panose="02020603050405020304" pitchFamily="18" charset="0"/>
                <a:cs typeface="Times New Roman" panose="02020603050405020304" pitchFamily="18" charset="0"/>
              </a:rPr>
              <a:t>"&gt;</a:t>
            </a:r>
          </a:p>
          <a:p>
            <a:r>
              <a:rPr lang="en-IN" sz="2000" dirty="0">
                <a:latin typeface="Times New Roman" panose="02020603050405020304" pitchFamily="18" charset="0"/>
                <a:cs typeface="Times New Roman" panose="02020603050405020304" pitchFamily="18" charset="0"/>
              </a:rPr>
              <a:t>function </a:t>
            </a:r>
            <a:r>
              <a:rPr lang="en-IN" sz="2000" dirty="0" err="1">
                <a:latin typeface="Times New Roman" panose="02020603050405020304" pitchFamily="18" charset="0"/>
                <a:cs typeface="Times New Roman" panose="02020603050405020304" pitchFamily="18" charset="0"/>
              </a:rPr>
              <a:t>getConfirmation</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var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retVal</a:t>
            </a:r>
            <a:r>
              <a:rPr lang="en-IN" sz="2000" dirty="0">
                <a:latin typeface="Times New Roman" panose="02020603050405020304" pitchFamily="18" charset="0"/>
                <a:cs typeface="Times New Roman" panose="02020603050405020304" pitchFamily="18" charset="0"/>
              </a:rPr>
              <a:t> = confirm("Do you want to continue ?");</a:t>
            </a:r>
          </a:p>
          <a:p>
            <a:r>
              <a:rPr lang="en-IN" sz="2000" dirty="0">
                <a:latin typeface="Times New Roman" panose="02020603050405020304" pitchFamily="18" charset="0"/>
                <a:cs typeface="Times New Roman" panose="02020603050405020304" pitchFamily="18" charset="0"/>
              </a:rPr>
              <a:t>               if( </a:t>
            </a:r>
            <a:r>
              <a:rPr lang="en-IN" sz="2000" dirty="0" err="1">
                <a:latin typeface="Times New Roman" panose="02020603050405020304" pitchFamily="18" charset="0"/>
                <a:cs typeface="Times New Roman" panose="02020603050405020304" pitchFamily="18" charset="0"/>
              </a:rPr>
              <a:t>retVal</a:t>
            </a:r>
            <a:r>
              <a:rPr lang="en-IN" sz="2000" dirty="0">
                <a:latin typeface="Times New Roman" panose="02020603050405020304" pitchFamily="18" charset="0"/>
                <a:cs typeface="Times New Roman" panose="02020603050405020304" pitchFamily="18" charset="0"/>
              </a:rPr>
              <a:t> == true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document.write</a:t>
            </a:r>
            <a:r>
              <a:rPr lang="en-IN" sz="2000" dirty="0">
                <a:latin typeface="Times New Roman" panose="02020603050405020304" pitchFamily="18" charset="0"/>
                <a:cs typeface="Times New Roman" panose="02020603050405020304" pitchFamily="18" charset="0"/>
              </a:rPr>
              <a:t> ("User wants to continue!");</a:t>
            </a:r>
          </a:p>
          <a:p>
            <a:r>
              <a:rPr lang="en-IN" sz="2000" dirty="0">
                <a:latin typeface="Times New Roman" panose="02020603050405020304" pitchFamily="18" charset="0"/>
                <a:cs typeface="Times New Roman" panose="02020603050405020304" pitchFamily="18" charset="0"/>
              </a:rPr>
              <a:t>                  return true;</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else{</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document.write</a:t>
            </a:r>
            <a:r>
              <a:rPr lang="en-IN" sz="2000" dirty="0">
                <a:latin typeface="Times New Roman" panose="02020603050405020304" pitchFamily="18" charset="0"/>
                <a:cs typeface="Times New Roman" panose="02020603050405020304" pitchFamily="18" charset="0"/>
              </a:rPr>
              <a:t> ("User does not want to continue!");</a:t>
            </a:r>
          </a:p>
          <a:p>
            <a:r>
              <a:rPr lang="en-IN" sz="2000" dirty="0">
                <a:latin typeface="Times New Roman" panose="02020603050405020304" pitchFamily="18" charset="0"/>
                <a:cs typeface="Times New Roman" panose="02020603050405020304" pitchFamily="18" charset="0"/>
              </a:rPr>
              <a:t>                  return false;</a:t>
            </a:r>
          </a:p>
          <a:p>
            <a:r>
              <a:rPr lang="en-IN" sz="2000" dirty="0">
                <a:latin typeface="Times New Roman" panose="02020603050405020304" pitchFamily="18" charset="0"/>
                <a:cs typeface="Times New Roman" panose="02020603050405020304" pitchFamily="18" charset="0"/>
              </a:rPr>
              <a:t>               }            }</a:t>
            </a:r>
          </a:p>
          <a:p>
            <a:r>
              <a:rPr lang="en-IN" sz="2000" dirty="0">
                <a:latin typeface="Times New Roman" panose="02020603050405020304" pitchFamily="18" charset="0"/>
                <a:cs typeface="Times New Roman" panose="02020603050405020304" pitchFamily="18" charset="0"/>
              </a:rPr>
              <a:t>&lt;/script&gt;</a:t>
            </a:r>
          </a:p>
          <a:p>
            <a:r>
              <a:rPr lang="en-IN" sz="2000" dirty="0">
                <a:latin typeface="Times New Roman" panose="02020603050405020304" pitchFamily="18" charset="0"/>
                <a:cs typeface="Times New Roman" panose="02020603050405020304" pitchFamily="18" charset="0"/>
              </a:rPr>
              <a:t>      &lt;/head&gt;</a:t>
            </a:r>
          </a:p>
          <a:p>
            <a:r>
              <a:rPr lang="en-IN" sz="2000" dirty="0">
                <a:latin typeface="Times New Roman" panose="02020603050405020304" pitchFamily="18" charset="0"/>
                <a:cs typeface="Times New Roman" panose="02020603050405020304" pitchFamily="18" charset="0"/>
              </a:rPr>
              <a:t>   &lt;body&gt;</a:t>
            </a:r>
          </a:p>
          <a:p>
            <a:r>
              <a:rPr lang="en-IN" sz="2000" dirty="0">
                <a:latin typeface="Times New Roman" panose="02020603050405020304" pitchFamily="18" charset="0"/>
                <a:cs typeface="Times New Roman" panose="02020603050405020304" pitchFamily="18" charset="0"/>
              </a:rPr>
              <a:t>      &lt;p&gt;Click the following button to see the result: &lt;/p&gt;</a:t>
            </a:r>
          </a:p>
          <a:p>
            <a:r>
              <a:rPr lang="en-IN" sz="2000" dirty="0">
                <a:latin typeface="Times New Roman" panose="02020603050405020304" pitchFamily="18" charset="0"/>
                <a:cs typeface="Times New Roman" panose="02020603050405020304" pitchFamily="18" charset="0"/>
              </a:rPr>
              <a:t>      &lt;form&gt;</a:t>
            </a:r>
          </a:p>
          <a:p>
            <a:r>
              <a:rPr lang="en-IN" sz="2000" dirty="0">
                <a:latin typeface="Times New Roman" panose="02020603050405020304" pitchFamily="18" charset="0"/>
                <a:cs typeface="Times New Roman" panose="02020603050405020304" pitchFamily="18" charset="0"/>
              </a:rPr>
              <a:t>         &lt;input type="button" value="Click Me" </a:t>
            </a:r>
            <a:r>
              <a:rPr lang="en-IN" sz="2000" dirty="0" err="1">
                <a:latin typeface="Times New Roman" panose="02020603050405020304" pitchFamily="18" charset="0"/>
                <a:cs typeface="Times New Roman" panose="02020603050405020304" pitchFamily="18" charset="0"/>
              </a:rPr>
              <a:t>onclick</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getConfirmation</a:t>
            </a:r>
            <a:r>
              <a:rPr lang="en-IN" sz="2000" dirty="0">
                <a:latin typeface="Times New Roman" panose="02020603050405020304" pitchFamily="18" charset="0"/>
                <a:cs typeface="Times New Roman" panose="02020603050405020304" pitchFamily="18" charset="0"/>
              </a:rPr>
              <a:t>();" /&gt;</a:t>
            </a:r>
          </a:p>
          <a:p>
            <a:r>
              <a:rPr lang="en-IN" sz="2000" dirty="0">
                <a:latin typeface="Times New Roman" panose="02020603050405020304" pitchFamily="18" charset="0"/>
                <a:cs typeface="Times New Roman" panose="02020603050405020304" pitchFamily="18" charset="0"/>
              </a:rPr>
              <a:t>      &lt;/form&gt;</a:t>
            </a:r>
          </a:p>
          <a:p>
            <a:r>
              <a:rPr lang="en-IN" sz="2000" dirty="0">
                <a:latin typeface="Times New Roman" panose="02020603050405020304" pitchFamily="18" charset="0"/>
                <a:cs typeface="Times New Roman" panose="02020603050405020304" pitchFamily="18" charset="0"/>
              </a:rPr>
              <a:t>      &lt;/body&gt;&lt;/html&gt;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740307"/>
          </a:xfrm>
          <a:prstGeom prst="rect">
            <a:avLst/>
          </a:prstGeom>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Prompt Dialog Box</a:t>
            </a:r>
          </a:p>
          <a:p>
            <a:pPr algn="just"/>
            <a:r>
              <a:rPr lang="en-IN" sz="2400" dirty="0">
                <a:latin typeface="Times New Roman" panose="02020603050405020304" pitchFamily="18" charset="0"/>
                <a:cs typeface="Times New Roman" panose="02020603050405020304" pitchFamily="18" charset="0"/>
              </a:rPr>
              <a:t>The prompt dialog box is very useful when you want to pop-up a text box to get user input. Thus, it enables you to interact with the user. The user needs to fill in the field and then click OK.</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This dialog box is displayed using a method called </a:t>
            </a:r>
            <a:r>
              <a:rPr lang="en-IN" sz="2400" b="1" dirty="0">
                <a:latin typeface="Times New Roman" panose="02020603050405020304" pitchFamily="18" charset="0"/>
                <a:cs typeface="Times New Roman" panose="02020603050405020304" pitchFamily="18" charset="0"/>
              </a:rPr>
              <a:t>prompt()</a:t>
            </a:r>
            <a:r>
              <a:rPr lang="en-IN" sz="2400" dirty="0">
                <a:latin typeface="Times New Roman" panose="02020603050405020304" pitchFamily="18" charset="0"/>
                <a:cs typeface="Times New Roman" panose="02020603050405020304" pitchFamily="18" charset="0"/>
              </a:rPr>
              <a:t> which takes two parameters: </a:t>
            </a:r>
          </a:p>
          <a:p>
            <a:pPr marL="514350" indent="-514350" algn="just">
              <a:buAutoNum type="romanLcParenBoth"/>
            </a:pPr>
            <a:r>
              <a:rPr lang="en-IN" sz="2400" dirty="0">
                <a:latin typeface="Times New Roman" panose="02020603050405020304" pitchFamily="18" charset="0"/>
                <a:cs typeface="Times New Roman" panose="02020603050405020304" pitchFamily="18" charset="0"/>
              </a:rPr>
              <a:t>a label which you want to display in the text box and </a:t>
            </a:r>
          </a:p>
          <a:p>
            <a:pPr marL="514350" indent="-514350" algn="just">
              <a:buAutoNum type="romanLcParenBoth"/>
            </a:pPr>
            <a:r>
              <a:rPr lang="en-IN" sz="2400" dirty="0">
                <a:latin typeface="Times New Roman" panose="02020603050405020304" pitchFamily="18" charset="0"/>
                <a:cs typeface="Times New Roman" panose="02020603050405020304" pitchFamily="18" charset="0"/>
              </a:rPr>
              <a:t>a default string to display in the text box.</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This dialog box has two buttons: </a:t>
            </a:r>
            <a:r>
              <a:rPr lang="en-IN" sz="2400" b="1" dirty="0">
                <a:latin typeface="Times New Roman" panose="02020603050405020304" pitchFamily="18" charset="0"/>
                <a:cs typeface="Times New Roman" panose="02020603050405020304" pitchFamily="18" charset="0"/>
              </a:rPr>
              <a:t>OK</a:t>
            </a:r>
            <a:r>
              <a:rPr lang="en-IN" sz="2400" dirty="0">
                <a:latin typeface="Times New Roman" panose="02020603050405020304" pitchFamily="18" charset="0"/>
                <a:cs typeface="Times New Roman" panose="02020603050405020304" pitchFamily="18" charset="0"/>
              </a:rPr>
              <a:t> and </a:t>
            </a:r>
            <a:r>
              <a:rPr lang="en-IN" sz="2400" b="1" dirty="0">
                <a:latin typeface="Times New Roman" panose="02020603050405020304" pitchFamily="18" charset="0"/>
                <a:cs typeface="Times New Roman" panose="02020603050405020304" pitchFamily="18" charset="0"/>
              </a:rPr>
              <a:t>Cancel</a:t>
            </a:r>
            <a:r>
              <a:rPr lang="en-IN" sz="2400" dirty="0">
                <a:latin typeface="Times New Roman" panose="02020603050405020304" pitchFamily="18" charset="0"/>
                <a:cs typeface="Times New Roman" panose="02020603050405020304" pitchFamily="18" charset="0"/>
              </a:rPr>
              <a:t>. </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If the user clicks the OK button, the window method </a:t>
            </a:r>
            <a:r>
              <a:rPr lang="en-IN" sz="2400" b="1" dirty="0">
                <a:latin typeface="Times New Roman" panose="02020603050405020304" pitchFamily="18" charset="0"/>
                <a:cs typeface="Times New Roman" panose="02020603050405020304" pitchFamily="18" charset="0"/>
              </a:rPr>
              <a:t>prompt()</a:t>
            </a:r>
            <a:r>
              <a:rPr lang="en-IN" sz="2400" dirty="0">
                <a:latin typeface="Times New Roman" panose="02020603050405020304" pitchFamily="18" charset="0"/>
                <a:cs typeface="Times New Roman" panose="02020603050405020304" pitchFamily="18" charset="0"/>
              </a:rPr>
              <a:t> will return the entered value from the text box. </a:t>
            </a:r>
          </a:p>
          <a:p>
            <a:pPr algn="just"/>
            <a:r>
              <a:rPr lang="en-IN" sz="2400" dirty="0">
                <a:latin typeface="Times New Roman" panose="02020603050405020304" pitchFamily="18" charset="0"/>
                <a:cs typeface="Times New Roman" panose="02020603050405020304" pitchFamily="18" charset="0"/>
              </a:rPr>
              <a:t>If the user clicks the Cancel button, the window method </a:t>
            </a:r>
            <a:r>
              <a:rPr lang="en-IN" sz="2400" b="1" dirty="0">
                <a:latin typeface="Times New Roman" panose="02020603050405020304" pitchFamily="18" charset="0"/>
                <a:cs typeface="Times New Roman" panose="02020603050405020304" pitchFamily="18" charset="0"/>
              </a:rPr>
              <a:t>prompt()</a:t>
            </a:r>
            <a:r>
              <a:rPr lang="en-IN" sz="2400" dirty="0">
                <a:latin typeface="Times New Roman" panose="02020603050405020304" pitchFamily="18" charset="0"/>
                <a:cs typeface="Times New Roman" panose="02020603050405020304" pitchFamily="18" charset="0"/>
              </a:rPr>
              <a:t>returns </a:t>
            </a:r>
            <a:r>
              <a:rPr lang="en-IN" sz="2400" b="1" dirty="0">
                <a:latin typeface="Times New Roman" panose="02020603050405020304" pitchFamily="18" charset="0"/>
                <a:cs typeface="Times New Roman" panose="02020603050405020304" pitchFamily="18" charset="0"/>
              </a:rPr>
              <a:t>null</a:t>
            </a:r>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Example</a:t>
            </a:r>
          </a:p>
          <a:p>
            <a:pPr algn="just"/>
            <a:r>
              <a:rPr lang="en-IN" sz="2400" dirty="0">
                <a:latin typeface="Times New Roman" panose="02020603050405020304" pitchFamily="18" charset="0"/>
                <a:cs typeface="Times New Roman" panose="02020603050405020304" pitchFamily="18" charset="0"/>
              </a:rPr>
              <a:t>The following example shows how to use a prompt dialog box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8892480" cy="6555641"/>
          </a:xfrm>
          <a:prstGeom prst="rect">
            <a:avLst/>
          </a:prstGeom>
        </p:spPr>
        <p:txBody>
          <a:bodyPr wrap="square">
            <a:spAutoFit/>
          </a:bodyPr>
          <a:lstStyle/>
          <a:p>
            <a:pPr algn="just"/>
            <a:r>
              <a:rPr lang="en-IN" sz="2000" dirty="0">
                <a:latin typeface="Times New Roman" panose="02020603050405020304" pitchFamily="18" charset="0"/>
                <a:cs typeface="Times New Roman" panose="02020603050405020304" pitchFamily="18" charset="0"/>
              </a:rPr>
              <a:t>&lt;html&gt;</a:t>
            </a:r>
          </a:p>
          <a:p>
            <a:pPr algn="just"/>
            <a:r>
              <a:rPr lang="en-IN" sz="2000" dirty="0">
                <a:latin typeface="Times New Roman" panose="02020603050405020304" pitchFamily="18" charset="0"/>
                <a:cs typeface="Times New Roman" panose="02020603050405020304" pitchFamily="18" charset="0"/>
              </a:rPr>
              <a:t>   &lt;head&gt;</a:t>
            </a:r>
          </a:p>
          <a:p>
            <a:pPr algn="just"/>
            <a:r>
              <a:rPr lang="en-IN" sz="2000" dirty="0">
                <a:latin typeface="Times New Roman" panose="02020603050405020304" pitchFamily="18" charset="0"/>
                <a:cs typeface="Times New Roman" panose="02020603050405020304" pitchFamily="18" charset="0"/>
              </a:rPr>
              <a:t>      </a:t>
            </a:r>
          </a:p>
          <a:p>
            <a:pPr algn="just"/>
            <a:r>
              <a:rPr lang="en-IN" sz="2000" dirty="0">
                <a:latin typeface="Times New Roman" panose="02020603050405020304" pitchFamily="18" charset="0"/>
                <a:cs typeface="Times New Roman" panose="02020603050405020304" pitchFamily="18" charset="0"/>
              </a:rPr>
              <a:t>      &lt;script type="text/</a:t>
            </a:r>
            <a:r>
              <a:rPr lang="en-IN" sz="2000" dirty="0" err="1">
                <a:latin typeface="Times New Roman" panose="02020603050405020304" pitchFamily="18" charset="0"/>
                <a:cs typeface="Times New Roman" panose="02020603050405020304" pitchFamily="18" charset="0"/>
              </a:rPr>
              <a:t>javascript</a:t>
            </a:r>
            <a:r>
              <a:rPr lang="en-IN" sz="2000" dirty="0">
                <a:latin typeface="Times New Roman" panose="02020603050405020304" pitchFamily="18" charset="0"/>
                <a:cs typeface="Times New Roman" panose="02020603050405020304" pitchFamily="18" charset="0"/>
              </a:rPr>
              <a:t>"&gt;</a:t>
            </a:r>
          </a:p>
          <a:p>
            <a:pPr algn="just"/>
            <a:r>
              <a:rPr lang="en-IN" sz="2000" dirty="0">
                <a:latin typeface="Times New Roman" panose="02020603050405020304" pitchFamily="18" charset="0"/>
                <a:cs typeface="Times New Roman" panose="02020603050405020304" pitchFamily="18" charset="0"/>
              </a:rPr>
              <a:t>            function </a:t>
            </a:r>
            <a:r>
              <a:rPr lang="en-IN" sz="2000" dirty="0" err="1">
                <a:latin typeface="Times New Roman" panose="02020603050405020304" pitchFamily="18" charset="0"/>
                <a:cs typeface="Times New Roman" panose="02020603050405020304" pitchFamily="18" charset="0"/>
              </a:rPr>
              <a:t>getValue</a:t>
            </a:r>
            <a:r>
              <a:rPr lang="en-IN" sz="2000" dirty="0">
                <a:latin typeface="Times New Roman" panose="02020603050405020304" pitchFamily="18" charset="0"/>
                <a:cs typeface="Times New Roman" panose="02020603050405020304" pitchFamily="18" charset="0"/>
              </a:rPr>
              <a:t>(){</a:t>
            </a:r>
          </a:p>
          <a:p>
            <a:pPr algn="just"/>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var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retVal</a:t>
            </a:r>
            <a:r>
              <a:rPr lang="en-IN" sz="2000" dirty="0">
                <a:latin typeface="Times New Roman" panose="02020603050405020304" pitchFamily="18" charset="0"/>
                <a:cs typeface="Times New Roman" panose="02020603050405020304" pitchFamily="18" charset="0"/>
              </a:rPr>
              <a:t> = prompt("Enter your name : ", "your name here");</a:t>
            </a:r>
          </a:p>
          <a:p>
            <a:pPr algn="just"/>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document.write</a:t>
            </a:r>
            <a:r>
              <a:rPr lang="en-IN" sz="2000" dirty="0">
                <a:latin typeface="Times New Roman" panose="02020603050405020304" pitchFamily="18" charset="0"/>
                <a:cs typeface="Times New Roman" panose="02020603050405020304" pitchFamily="18" charset="0"/>
              </a:rPr>
              <a:t>("You have entered : " + </a:t>
            </a:r>
            <a:r>
              <a:rPr lang="en-IN" sz="2000" dirty="0" err="1">
                <a:latin typeface="Times New Roman" panose="02020603050405020304" pitchFamily="18" charset="0"/>
                <a:cs typeface="Times New Roman" panose="02020603050405020304" pitchFamily="18" charset="0"/>
              </a:rPr>
              <a:t>retVal</a:t>
            </a:r>
            <a:r>
              <a:rPr lang="en-IN" sz="2000" dirty="0">
                <a:latin typeface="Times New Roman" panose="02020603050405020304" pitchFamily="18" charset="0"/>
                <a:cs typeface="Times New Roman" panose="02020603050405020304" pitchFamily="18" charset="0"/>
              </a:rPr>
              <a:t>);</a:t>
            </a:r>
          </a:p>
          <a:p>
            <a:pPr algn="just"/>
            <a:r>
              <a:rPr lang="en-IN" sz="2000" dirty="0">
                <a:latin typeface="Times New Roman" panose="02020603050405020304" pitchFamily="18" charset="0"/>
                <a:cs typeface="Times New Roman" panose="02020603050405020304" pitchFamily="18" charset="0"/>
              </a:rPr>
              <a:t>            }</a:t>
            </a:r>
          </a:p>
          <a:p>
            <a:pPr algn="just"/>
            <a:r>
              <a:rPr lang="en-IN" sz="2000" dirty="0">
                <a:latin typeface="Times New Roman" panose="02020603050405020304" pitchFamily="18" charset="0"/>
                <a:cs typeface="Times New Roman" panose="02020603050405020304" pitchFamily="18" charset="0"/>
              </a:rPr>
              <a:t>&lt;/script&gt;</a:t>
            </a:r>
          </a:p>
          <a:p>
            <a:pPr algn="just"/>
            <a:r>
              <a:rPr lang="en-IN" sz="2000" dirty="0">
                <a:latin typeface="Times New Roman" panose="02020603050405020304" pitchFamily="18" charset="0"/>
                <a:cs typeface="Times New Roman" panose="02020603050405020304" pitchFamily="18" charset="0"/>
              </a:rPr>
              <a:t>      </a:t>
            </a:r>
          </a:p>
          <a:p>
            <a:pPr algn="just"/>
            <a:r>
              <a:rPr lang="en-IN" sz="2000" dirty="0">
                <a:latin typeface="Times New Roman" panose="02020603050405020304" pitchFamily="18" charset="0"/>
                <a:cs typeface="Times New Roman" panose="02020603050405020304" pitchFamily="18" charset="0"/>
              </a:rPr>
              <a:t>   &lt;/head&gt;</a:t>
            </a:r>
          </a:p>
          <a:p>
            <a:pPr algn="just"/>
            <a:r>
              <a:rPr lang="en-IN" sz="2000" dirty="0">
                <a:latin typeface="Times New Roman" panose="02020603050405020304" pitchFamily="18" charset="0"/>
                <a:cs typeface="Times New Roman" panose="02020603050405020304" pitchFamily="18" charset="0"/>
              </a:rPr>
              <a:t>   </a:t>
            </a:r>
          </a:p>
          <a:p>
            <a:pPr algn="just"/>
            <a:r>
              <a:rPr lang="en-IN" sz="2000" dirty="0">
                <a:latin typeface="Times New Roman" panose="02020603050405020304" pitchFamily="18" charset="0"/>
                <a:cs typeface="Times New Roman" panose="02020603050405020304" pitchFamily="18" charset="0"/>
              </a:rPr>
              <a:t>   &lt;body&gt;</a:t>
            </a:r>
          </a:p>
          <a:p>
            <a:pPr algn="just"/>
            <a:r>
              <a:rPr lang="en-IN" sz="2000" dirty="0">
                <a:latin typeface="Times New Roman" panose="02020603050405020304" pitchFamily="18" charset="0"/>
                <a:cs typeface="Times New Roman" panose="02020603050405020304" pitchFamily="18" charset="0"/>
              </a:rPr>
              <a:t>      &lt;p&gt;Click the following button to see the result: &lt;/p&gt;</a:t>
            </a:r>
          </a:p>
          <a:p>
            <a:pPr algn="just"/>
            <a:r>
              <a:rPr lang="en-IN" sz="2000" dirty="0">
                <a:latin typeface="Times New Roman" panose="02020603050405020304" pitchFamily="18" charset="0"/>
                <a:cs typeface="Times New Roman" panose="02020603050405020304" pitchFamily="18" charset="0"/>
              </a:rPr>
              <a:t>      </a:t>
            </a:r>
          </a:p>
          <a:p>
            <a:pPr algn="just"/>
            <a:r>
              <a:rPr lang="en-IN" sz="2000" dirty="0">
                <a:latin typeface="Times New Roman" panose="02020603050405020304" pitchFamily="18" charset="0"/>
                <a:cs typeface="Times New Roman" panose="02020603050405020304" pitchFamily="18" charset="0"/>
              </a:rPr>
              <a:t>      &lt;form&gt;</a:t>
            </a:r>
          </a:p>
          <a:p>
            <a:pPr algn="just"/>
            <a:r>
              <a:rPr lang="en-IN" sz="2000" dirty="0">
                <a:latin typeface="Times New Roman" panose="02020603050405020304" pitchFamily="18" charset="0"/>
                <a:cs typeface="Times New Roman" panose="02020603050405020304" pitchFamily="18" charset="0"/>
              </a:rPr>
              <a:t>         &lt;input type="button" value="Click Me" </a:t>
            </a:r>
            <a:r>
              <a:rPr lang="en-IN" sz="2000" dirty="0" err="1">
                <a:latin typeface="Times New Roman" panose="02020603050405020304" pitchFamily="18" charset="0"/>
                <a:cs typeface="Times New Roman" panose="02020603050405020304" pitchFamily="18" charset="0"/>
              </a:rPr>
              <a:t>onclick</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getValue</a:t>
            </a:r>
            <a:r>
              <a:rPr lang="en-IN" sz="2000" dirty="0">
                <a:latin typeface="Times New Roman" panose="02020603050405020304" pitchFamily="18" charset="0"/>
                <a:cs typeface="Times New Roman" panose="02020603050405020304" pitchFamily="18" charset="0"/>
              </a:rPr>
              <a:t>();" /&gt;</a:t>
            </a:r>
          </a:p>
          <a:p>
            <a:pPr algn="just"/>
            <a:r>
              <a:rPr lang="en-IN" sz="2000" dirty="0">
                <a:latin typeface="Times New Roman" panose="02020603050405020304" pitchFamily="18" charset="0"/>
                <a:cs typeface="Times New Roman" panose="02020603050405020304" pitchFamily="18" charset="0"/>
              </a:rPr>
              <a:t>      &lt;/form&gt;</a:t>
            </a:r>
          </a:p>
          <a:p>
            <a:pPr algn="just"/>
            <a:r>
              <a:rPr lang="en-IN" sz="2000" dirty="0">
                <a:latin typeface="Times New Roman" panose="02020603050405020304" pitchFamily="18" charset="0"/>
                <a:cs typeface="Times New Roman" panose="02020603050405020304" pitchFamily="18" charset="0"/>
              </a:rPr>
              <a:t>      </a:t>
            </a:r>
          </a:p>
          <a:p>
            <a:pPr algn="just"/>
            <a:r>
              <a:rPr lang="en-IN" sz="2000" dirty="0">
                <a:latin typeface="Times New Roman" panose="02020603050405020304" pitchFamily="18" charset="0"/>
                <a:cs typeface="Times New Roman" panose="02020603050405020304" pitchFamily="18" charset="0"/>
              </a:rPr>
              <a:t>   &lt;/body&gt;</a:t>
            </a:r>
          </a:p>
          <a:p>
            <a:pPr algn="just"/>
            <a:r>
              <a:rPr lang="en-IN" sz="2000" dirty="0">
                <a:latin typeface="Times New Roman" panose="02020603050405020304" pitchFamily="18" charset="0"/>
                <a:cs typeface="Times New Roman" panose="02020603050405020304" pitchFamily="18" charset="0"/>
              </a:rPr>
              <a:t>&lt;/html&gt;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432530"/>
          </a:xfrm>
          <a:prstGeom prst="rect">
            <a:avLst/>
          </a:prstGeom>
        </p:spPr>
        <p:txBody>
          <a:bodyPr wrap="square">
            <a:spAutoFit/>
          </a:bodyPr>
          <a:lstStyle/>
          <a:p>
            <a:pPr algn="ctr"/>
            <a:r>
              <a:rPr lang="en-IN" sz="3200" b="1" dirty="0">
                <a:latin typeface="Times New Roman" pitchFamily="18" charset="0"/>
                <a:cs typeface="Times New Roman" pitchFamily="18" charset="0"/>
              </a:rPr>
              <a:t> The HTML DOM (Document Object Model)</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Every web page resides inside a browser window which can be considered as an object.</a:t>
            </a:r>
          </a:p>
          <a:p>
            <a:pPr algn="just"/>
            <a:r>
              <a:rPr lang="en-IN" sz="2000" dirty="0">
                <a:latin typeface="Times New Roman" panose="02020603050405020304" pitchFamily="18" charset="0"/>
                <a:cs typeface="Times New Roman" panose="02020603050405020304" pitchFamily="18" charset="0"/>
              </a:rPr>
              <a:t>When a web page is loaded, the browser creates a </a:t>
            </a:r>
            <a:r>
              <a:rPr lang="en-IN" sz="2000" b="1" dirty="0">
                <a:latin typeface="Times New Roman" panose="02020603050405020304" pitchFamily="18" charset="0"/>
                <a:cs typeface="Times New Roman" panose="02020603050405020304" pitchFamily="18" charset="0"/>
              </a:rPr>
              <a:t>D</a:t>
            </a:r>
            <a:r>
              <a:rPr lang="en-IN" sz="2000" dirty="0">
                <a:latin typeface="Times New Roman" panose="02020603050405020304" pitchFamily="18" charset="0"/>
                <a:cs typeface="Times New Roman" panose="02020603050405020304" pitchFamily="18" charset="0"/>
              </a:rPr>
              <a:t>ocument </a:t>
            </a:r>
            <a:r>
              <a:rPr lang="en-IN" sz="2000" b="1" dirty="0">
                <a:latin typeface="Times New Roman" panose="02020603050405020304" pitchFamily="18" charset="0"/>
                <a:cs typeface="Times New Roman" panose="02020603050405020304" pitchFamily="18" charset="0"/>
              </a:rPr>
              <a:t>O</a:t>
            </a:r>
            <a:r>
              <a:rPr lang="en-IN" sz="2000" dirty="0">
                <a:latin typeface="Times New Roman" panose="02020603050405020304" pitchFamily="18" charset="0"/>
                <a:cs typeface="Times New Roman" panose="02020603050405020304" pitchFamily="18" charset="0"/>
              </a:rPr>
              <a:t>bject </a:t>
            </a:r>
            <a:r>
              <a:rPr lang="en-IN" sz="2000" b="1" dirty="0">
                <a:latin typeface="Times New Roman" panose="02020603050405020304" pitchFamily="18" charset="0"/>
                <a:cs typeface="Times New Roman" panose="02020603050405020304" pitchFamily="18" charset="0"/>
              </a:rPr>
              <a:t>M</a:t>
            </a:r>
            <a:r>
              <a:rPr lang="en-IN" sz="2000" dirty="0">
                <a:latin typeface="Times New Roman" panose="02020603050405020304" pitchFamily="18" charset="0"/>
                <a:cs typeface="Times New Roman" panose="02020603050405020304" pitchFamily="18" charset="0"/>
              </a:rPr>
              <a:t>odel of the page.</a:t>
            </a:r>
          </a:p>
          <a:p>
            <a:pPr algn="just"/>
            <a:r>
              <a:rPr lang="en-IN" sz="2000" dirty="0">
                <a:latin typeface="Times New Roman" panose="02020603050405020304" pitchFamily="18" charset="0"/>
                <a:cs typeface="Times New Roman" panose="02020603050405020304" pitchFamily="18" charset="0"/>
              </a:rPr>
              <a:t>A Document object represents the HTML document that is displayed in that window.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The Document object has various properties that refer to other objects which allow access to and modification of document content.</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The way a document content is accessed and modified is called the </a:t>
            </a:r>
            <a:r>
              <a:rPr lang="en-IN" sz="2000" b="1" dirty="0">
                <a:latin typeface="Times New Roman" panose="02020603050405020304" pitchFamily="18" charset="0"/>
                <a:cs typeface="Times New Roman" panose="02020603050405020304" pitchFamily="18" charset="0"/>
              </a:rPr>
              <a:t>Document Object </a:t>
            </a:r>
          </a:p>
          <a:p>
            <a:pPr algn="just"/>
            <a:endParaRPr lang="en-IN" sz="2000" b="1"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Model</a:t>
            </a:r>
            <a:r>
              <a:rPr lang="en-IN" sz="2000" dirty="0">
                <a:latin typeface="Times New Roman" panose="02020603050405020304" pitchFamily="18" charset="0"/>
                <a:cs typeface="Times New Roman" panose="02020603050405020304" pitchFamily="18" charset="0"/>
              </a:rPr>
              <a:t>, or </a:t>
            </a:r>
            <a:r>
              <a:rPr lang="en-IN" sz="2000" b="1" dirty="0">
                <a:latin typeface="Times New Roman" panose="02020603050405020304" pitchFamily="18" charset="0"/>
                <a:cs typeface="Times New Roman" panose="02020603050405020304" pitchFamily="18" charset="0"/>
              </a:rPr>
              <a:t>DOM</a:t>
            </a:r>
            <a:r>
              <a:rPr lang="en-IN" sz="2000" dirty="0">
                <a:latin typeface="Times New Roman" panose="02020603050405020304" pitchFamily="18" charset="0"/>
                <a:cs typeface="Times New Roman" panose="02020603050405020304" pitchFamily="18" charset="0"/>
              </a:rPr>
              <a:t>. The Objects are organized in a hierarchy. This hierarchical structure applies to the organization of objects in a Web document.</a:t>
            </a:r>
          </a:p>
          <a:p>
            <a:pPr algn="just"/>
            <a:r>
              <a:rPr lang="en-IN" sz="2000" b="1" dirty="0">
                <a:latin typeface="Times New Roman" panose="02020603050405020304" pitchFamily="18" charset="0"/>
                <a:cs typeface="Times New Roman" panose="02020603050405020304" pitchFamily="18" charset="0"/>
              </a:rPr>
              <a:t>Window object</a:t>
            </a:r>
            <a:r>
              <a:rPr lang="en-IN" sz="2000" dirty="0">
                <a:latin typeface="Times New Roman" panose="02020603050405020304" pitchFamily="18" charset="0"/>
                <a:cs typeface="Times New Roman" panose="02020603050405020304" pitchFamily="18" charset="0"/>
              </a:rPr>
              <a:t> − Top of the hierarchy. It is the outmost element of the object hierarchy.</a:t>
            </a:r>
          </a:p>
          <a:p>
            <a:pPr algn="just"/>
            <a:r>
              <a:rPr lang="en-IN" sz="2000" b="1" dirty="0">
                <a:latin typeface="Times New Roman" panose="02020603050405020304" pitchFamily="18" charset="0"/>
                <a:cs typeface="Times New Roman" panose="02020603050405020304" pitchFamily="18" charset="0"/>
              </a:rPr>
              <a:t>Document object</a:t>
            </a:r>
            <a:r>
              <a:rPr lang="en-IN" sz="2000" dirty="0">
                <a:latin typeface="Times New Roman" panose="02020603050405020304" pitchFamily="18" charset="0"/>
                <a:cs typeface="Times New Roman" panose="02020603050405020304" pitchFamily="18" charset="0"/>
              </a:rPr>
              <a:t> − Each HTML document that gets loaded into a window becomes a document object. The document contains the contents of the page.</a:t>
            </a:r>
          </a:p>
          <a:p>
            <a:pPr algn="just"/>
            <a:r>
              <a:rPr lang="en-IN" sz="2000" b="1" dirty="0">
                <a:latin typeface="Times New Roman" panose="02020603050405020304" pitchFamily="18" charset="0"/>
                <a:cs typeface="Times New Roman" panose="02020603050405020304" pitchFamily="18" charset="0"/>
              </a:rPr>
              <a:t>Form object</a:t>
            </a:r>
            <a:r>
              <a:rPr lang="en-IN" sz="2000" dirty="0">
                <a:latin typeface="Times New Roman" panose="02020603050405020304" pitchFamily="18" charset="0"/>
                <a:cs typeface="Times New Roman" panose="02020603050405020304" pitchFamily="18" charset="0"/>
              </a:rPr>
              <a:t> − Everything enclosed in the &lt;form&gt;...&lt;/form&gt; tags sets the form object.</a:t>
            </a:r>
          </a:p>
          <a:p>
            <a:pPr algn="just"/>
            <a:r>
              <a:rPr lang="en-IN" sz="2000" b="1" dirty="0">
                <a:latin typeface="Times New Roman" panose="02020603050405020304" pitchFamily="18" charset="0"/>
                <a:cs typeface="Times New Roman" panose="02020603050405020304" pitchFamily="18" charset="0"/>
              </a:rPr>
              <a:t>Form control elements</a:t>
            </a:r>
            <a:r>
              <a:rPr lang="en-IN" sz="2000" dirty="0">
                <a:latin typeface="Times New Roman" panose="02020603050405020304" pitchFamily="18" charset="0"/>
                <a:cs typeface="Times New Roman" panose="02020603050405020304" pitchFamily="18" charset="0"/>
              </a:rPr>
              <a:t> − The form object contains all the elements defined for that object such as text fields, buttons, radio buttons, and checkboxes.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76672"/>
            <a:ext cx="9144000" cy="6370975"/>
          </a:xfrm>
          <a:prstGeom prst="rect">
            <a:avLst/>
          </a:prstGeom>
        </p:spPr>
        <p:txBody>
          <a:bodyPr wrap="square">
            <a:spAutoFit/>
          </a:bodyPr>
          <a:lstStyle/>
          <a:p>
            <a:r>
              <a:rPr lang="en-IN" sz="2400" dirty="0">
                <a:latin typeface="Times New Roman" panose="02020603050405020304" pitchFamily="18" charset="0"/>
                <a:cs typeface="Times New Roman" panose="02020603050405020304" pitchFamily="18" charset="0"/>
              </a:rPr>
              <a:t>3 Places to put JavaScript code </a:t>
            </a:r>
          </a:p>
          <a:p>
            <a:endParaRPr lang="en-IN" sz="2400" dirty="0">
              <a:latin typeface="Times New Roman" panose="02020603050405020304" pitchFamily="18" charset="0"/>
              <a:cs typeface="Times New Roman" panose="02020603050405020304" pitchFamily="18" charset="0"/>
            </a:endParaRPr>
          </a:p>
          <a:p>
            <a:pPr>
              <a:buFont typeface="Wingdings" pitchFamily="2" charset="2"/>
              <a:buChar char="§"/>
            </a:pPr>
            <a:r>
              <a:rPr lang="en-IN" sz="2400" b="1" dirty="0">
                <a:latin typeface="Times New Roman" panose="02020603050405020304" pitchFamily="18" charset="0"/>
                <a:cs typeface="Times New Roman" panose="02020603050405020304" pitchFamily="18" charset="0"/>
              </a:rPr>
              <a:t>Between the body tag of html</a:t>
            </a:r>
          </a:p>
          <a:p>
            <a:pPr>
              <a:buFont typeface="Wingdings" pitchFamily="2" charset="2"/>
              <a:buChar char="§"/>
            </a:pPr>
            <a:r>
              <a:rPr lang="en-IN" sz="2400" b="1" dirty="0">
                <a:latin typeface="Times New Roman" panose="02020603050405020304" pitchFamily="18" charset="0"/>
                <a:cs typeface="Times New Roman" panose="02020603050405020304" pitchFamily="18" charset="0"/>
              </a:rPr>
              <a:t>Between the head tag of html</a:t>
            </a:r>
          </a:p>
          <a:p>
            <a:pPr>
              <a:buFont typeface="Wingdings" pitchFamily="2" charset="2"/>
              <a:buChar char="§"/>
            </a:pPr>
            <a:r>
              <a:rPr lang="en-IN" sz="2400" b="1" dirty="0">
                <a:latin typeface="Times New Roman" panose="02020603050405020304" pitchFamily="18" charset="0"/>
                <a:cs typeface="Times New Roman" panose="02020603050405020304" pitchFamily="18" charset="0"/>
              </a:rPr>
              <a:t>In .</a:t>
            </a:r>
            <a:r>
              <a:rPr lang="en-IN" sz="2400" b="1" dirty="0" err="1">
                <a:latin typeface="Times New Roman" panose="02020603050405020304" pitchFamily="18" charset="0"/>
                <a:cs typeface="Times New Roman" panose="02020603050405020304" pitchFamily="18" charset="0"/>
              </a:rPr>
              <a:t>js</a:t>
            </a:r>
            <a:r>
              <a:rPr lang="en-IN" sz="2400" b="1" dirty="0">
                <a:latin typeface="Times New Roman" panose="02020603050405020304" pitchFamily="18" charset="0"/>
                <a:cs typeface="Times New Roman" panose="02020603050405020304" pitchFamily="18" charset="0"/>
              </a:rPr>
              <a:t> file (external </a:t>
            </a:r>
            <a:r>
              <a:rPr lang="en-IN" sz="2400" b="1" dirty="0" err="1">
                <a:latin typeface="Times New Roman" panose="02020603050405020304" pitchFamily="18" charset="0"/>
                <a:cs typeface="Times New Roman" panose="02020603050405020304" pitchFamily="18" charset="0"/>
              </a:rPr>
              <a:t>javaScript</a:t>
            </a:r>
            <a:r>
              <a:rPr lang="en-IN" sz="2400" b="1"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1) JavaScript Example :</a:t>
            </a:r>
            <a:r>
              <a:rPr lang="en-IN" sz="2400" b="1" dirty="0">
                <a:latin typeface="Times New Roman" panose="02020603050405020304" pitchFamily="18" charset="0"/>
                <a:cs typeface="Times New Roman" panose="02020603050405020304" pitchFamily="18" charset="0"/>
              </a:rPr>
              <a:t> code </a:t>
            </a:r>
            <a:r>
              <a:rPr lang="en-IN" sz="2400" b="1" u="sng" dirty="0">
                <a:latin typeface="Times New Roman" panose="02020603050405020304" pitchFamily="18" charset="0"/>
                <a:cs typeface="Times New Roman" panose="02020603050405020304" pitchFamily="18" charset="0"/>
              </a:rPr>
              <a:t>between the body tag</a:t>
            </a:r>
          </a:p>
          <a:p>
            <a:r>
              <a:rPr lang="en-IN" sz="2400" dirty="0">
                <a:latin typeface="Times New Roman" panose="02020603050405020304" pitchFamily="18" charset="0"/>
                <a:cs typeface="Times New Roman" panose="02020603050405020304" pitchFamily="18" charset="0"/>
              </a:rPr>
              <a:t>In the above example, we have displayed the dynamic content using JavaScript. Let’s see the simple example of JavaScript that displays alert dialog box.</a:t>
            </a:r>
          </a:p>
          <a:p>
            <a:r>
              <a:rPr lang="en-IN" sz="2400" dirty="0">
                <a:latin typeface="Times New Roman" panose="02020603050405020304" pitchFamily="18" charset="0"/>
                <a:cs typeface="Times New Roman" panose="02020603050405020304" pitchFamily="18" charset="0"/>
              </a:rPr>
              <a:t>&lt;html&gt;  </a:t>
            </a:r>
          </a:p>
          <a:p>
            <a:r>
              <a:rPr lang="en-IN" sz="2400" dirty="0">
                <a:latin typeface="Times New Roman" panose="02020603050405020304" pitchFamily="18" charset="0"/>
                <a:cs typeface="Times New Roman" panose="02020603050405020304" pitchFamily="18" charset="0"/>
              </a:rPr>
              <a:t>&lt;body&gt;  </a:t>
            </a:r>
          </a:p>
          <a:p>
            <a:r>
              <a:rPr lang="en-IN" sz="2400" dirty="0">
                <a:latin typeface="Times New Roman" panose="02020603050405020304" pitchFamily="18" charset="0"/>
                <a:cs typeface="Times New Roman" panose="02020603050405020304" pitchFamily="18" charset="0"/>
              </a:rPr>
              <a:t>&lt;script type="text/</a:t>
            </a:r>
            <a:r>
              <a:rPr lang="en-IN" sz="2400" dirty="0" err="1">
                <a:latin typeface="Times New Roman" panose="02020603050405020304" pitchFamily="18" charset="0"/>
                <a:cs typeface="Times New Roman" panose="02020603050405020304" pitchFamily="18" charset="0"/>
              </a:rPr>
              <a:t>javascript</a:t>
            </a:r>
            <a:r>
              <a:rPr lang="en-IN" sz="2400" dirty="0">
                <a:latin typeface="Times New Roman" panose="02020603050405020304" pitchFamily="18" charset="0"/>
                <a:cs typeface="Times New Roman" panose="02020603050405020304" pitchFamily="18" charset="0"/>
              </a:rPr>
              <a:t>"&gt;  </a:t>
            </a:r>
          </a:p>
          <a:p>
            <a:r>
              <a:rPr lang="en-IN" sz="2400" dirty="0">
                <a:latin typeface="Times New Roman" panose="02020603050405020304" pitchFamily="18" charset="0"/>
                <a:cs typeface="Times New Roman" panose="02020603050405020304" pitchFamily="18" charset="0"/>
              </a:rPr>
              <a:t> alert("Hello </a:t>
            </a:r>
            <a:r>
              <a:rPr lang="en-IN" sz="2400" dirty="0" err="1">
                <a:latin typeface="Times New Roman" panose="02020603050405020304" pitchFamily="18" charset="0"/>
                <a:cs typeface="Times New Roman" panose="02020603050405020304" pitchFamily="18" charset="0"/>
              </a:rPr>
              <a:t>Javatpoint</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&lt;/script&gt;  </a:t>
            </a:r>
          </a:p>
          <a:p>
            <a:r>
              <a:rPr lang="en-IN" sz="2400" dirty="0">
                <a:latin typeface="Times New Roman" panose="02020603050405020304" pitchFamily="18" charset="0"/>
                <a:cs typeface="Times New Roman" panose="02020603050405020304" pitchFamily="18" charset="0"/>
              </a:rPr>
              <a:t>&lt;/body&gt;  </a:t>
            </a:r>
          </a:p>
          <a:p>
            <a:r>
              <a:rPr lang="en-IN" sz="2400" dirty="0">
                <a:latin typeface="Times New Roman" panose="02020603050405020304" pitchFamily="18" charset="0"/>
                <a:cs typeface="Times New Roman" panose="02020603050405020304" pitchFamily="18" charset="0"/>
              </a:rPr>
              <a:t>&lt;/html&gt;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ChangeArrowheads="1"/>
          </p:cNvSpPr>
          <p:nvPr/>
        </p:nvSpPr>
        <p:spPr bwMode="auto">
          <a:xfrm>
            <a:off x="539553" y="40848"/>
            <a:ext cx="7388626" cy="101566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Here is a simple hierarchy of a few important objects −</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  </a:t>
            </a:r>
            <a:br>
              <a:rPr kumimoji="0" lang="en-US" sz="16600" b="0" i="0" u="none" strike="noStrike" cap="none" normalizeH="0" baseline="0" dirty="0">
                <a:ln>
                  <a:noFill/>
                </a:ln>
                <a:solidFill>
                  <a:schemeClr val="tx1"/>
                </a:solidFill>
                <a:effectLst/>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8194" name="Picture 2" descr="HTML DOM"/>
          <p:cNvPicPr>
            <a:picLocks noChangeAspect="1" noChangeArrowheads="1"/>
          </p:cNvPicPr>
          <p:nvPr/>
        </p:nvPicPr>
        <p:blipFill>
          <a:blip r:embed="rId2" cstate="print"/>
          <a:srcRect/>
          <a:stretch>
            <a:fillRect/>
          </a:stretch>
        </p:blipFill>
        <p:spPr bwMode="auto">
          <a:xfrm>
            <a:off x="347563" y="908720"/>
            <a:ext cx="8448873" cy="5760640"/>
          </a:xfrm>
          <a:prstGeom prst="rect">
            <a:avLst/>
          </a:prstGeom>
          <a:noFill/>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889844"/>
            <a:ext cx="9144000" cy="6740307"/>
          </a:xfrm>
          <a:prstGeom prst="rect">
            <a:avLst/>
          </a:prstGeom>
        </p:spPr>
        <p:txBody>
          <a:bodyPr wrap="square">
            <a:spAutoFit/>
          </a:bodyPr>
          <a:lstStyle/>
          <a:p>
            <a:pPr algn="just"/>
            <a:r>
              <a:rPr lang="en-IN" sz="2400" dirty="0">
                <a:latin typeface="Times New Roman" panose="02020603050405020304" pitchFamily="18" charset="0"/>
                <a:cs typeface="Times New Roman" panose="02020603050405020304" pitchFamily="18" charset="0"/>
              </a:rPr>
              <a:t>With the object model, JavaScript gets all the power it needs to create dynamic HTML:</a:t>
            </a:r>
          </a:p>
          <a:p>
            <a:pPr algn="just"/>
            <a:endParaRPr lang="en-IN" sz="2400" dirty="0">
              <a:latin typeface="Times New Roman" panose="02020603050405020304" pitchFamily="18" charset="0"/>
              <a:cs typeface="Times New Roman" panose="02020603050405020304" pitchFamily="18" charset="0"/>
            </a:endParaRPr>
          </a:p>
          <a:p>
            <a:pPr algn="just">
              <a:buFont typeface="Arial" pitchFamily="34" charset="0"/>
              <a:buChar char="•"/>
            </a:pPr>
            <a:r>
              <a:rPr lang="en-IN" sz="2400" dirty="0">
                <a:latin typeface="Times New Roman" panose="02020603050405020304" pitchFamily="18" charset="0"/>
                <a:cs typeface="Times New Roman" panose="02020603050405020304" pitchFamily="18" charset="0"/>
              </a:rPr>
              <a:t>JavaScript can change all the HTML elements in the page.</a:t>
            </a:r>
          </a:p>
          <a:p>
            <a:pPr algn="just"/>
            <a:endParaRPr lang="en-IN" sz="2400" dirty="0">
              <a:latin typeface="Times New Roman" panose="02020603050405020304" pitchFamily="18" charset="0"/>
              <a:cs typeface="Times New Roman" panose="02020603050405020304" pitchFamily="18" charset="0"/>
            </a:endParaRPr>
          </a:p>
          <a:p>
            <a:pPr algn="just">
              <a:buFont typeface="Arial" pitchFamily="34" charset="0"/>
              <a:buChar char="•"/>
            </a:pPr>
            <a:r>
              <a:rPr lang="en-IN" sz="2400" dirty="0">
                <a:latin typeface="Times New Roman" panose="02020603050405020304" pitchFamily="18" charset="0"/>
                <a:cs typeface="Times New Roman" panose="02020603050405020304" pitchFamily="18" charset="0"/>
              </a:rPr>
              <a:t>JavaScript can change all the HTML attributes in the page.</a:t>
            </a:r>
          </a:p>
          <a:p>
            <a:pPr algn="just"/>
            <a:endParaRPr lang="en-IN" sz="2400" dirty="0">
              <a:latin typeface="Times New Roman" panose="02020603050405020304" pitchFamily="18" charset="0"/>
              <a:cs typeface="Times New Roman" panose="02020603050405020304" pitchFamily="18" charset="0"/>
            </a:endParaRPr>
          </a:p>
          <a:p>
            <a:pPr algn="just">
              <a:buFont typeface="Arial" pitchFamily="34" charset="0"/>
              <a:buChar char="•"/>
            </a:pPr>
            <a:r>
              <a:rPr lang="en-IN" sz="2400" dirty="0">
                <a:latin typeface="Times New Roman" panose="02020603050405020304" pitchFamily="18" charset="0"/>
                <a:cs typeface="Times New Roman" panose="02020603050405020304" pitchFamily="18" charset="0"/>
              </a:rPr>
              <a:t>JavaScript can change all the CSS styles in the page.</a:t>
            </a:r>
          </a:p>
          <a:p>
            <a:pPr algn="just"/>
            <a:endParaRPr lang="en-IN" sz="2400" dirty="0">
              <a:latin typeface="Times New Roman" panose="02020603050405020304" pitchFamily="18" charset="0"/>
              <a:cs typeface="Times New Roman" panose="02020603050405020304" pitchFamily="18" charset="0"/>
            </a:endParaRPr>
          </a:p>
          <a:p>
            <a:pPr algn="just">
              <a:buFont typeface="Arial" pitchFamily="34" charset="0"/>
              <a:buChar char="•"/>
            </a:pPr>
            <a:r>
              <a:rPr lang="en-IN" sz="2400" dirty="0">
                <a:latin typeface="Times New Roman" panose="02020603050405020304" pitchFamily="18" charset="0"/>
                <a:cs typeface="Times New Roman" panose="02020603050405020304" pitchFamily="18" charset="0"/>
              </a:rPr>
              <a:t>JavaScript can remove existing HTML elements and attributes.</a:t>
            </a:r>
          </a:p>
          <a:p>
            <a:pPr algn="just"/>
            <a:endParaRPr lang="en-IN" sz="2400" dirty="0">
              <a:latin typeface="Times New Roman" panose="02020603050405020304" pitchFamily="18" charset="0"/>
              <a:cs typeface="Times New Roman" panose="02020603050405020304" pitchFamily="18" charset="0"/>
            </a:endParaRPr>
          </a:p>
          <a:p>
            <a:pPr algn="just">
              <a:buFont typeface="Arial" pitchFamily="34" charset="0"/>
              <a:buChar char="•"/>
            </a:pPr>
            <a:r>
              <a:rPr lang="en-IN" sz="2400" dirty="0">
                <a:latin typeface="Times New Roman" panose="02020603050405020304" pitchFamily="18" charset="0"/>
                <a:cs typeface="Times New Roman" panose="02020603050405020304" pitchFamily="18" charset="0"/>
              </a:rPr>
              <a:t>JavaScript can add new HTML elements and attributes.</a:t>
            </a:r>
          </a:p>
          <a:p>
            <a:pPr algn="just"/>
            <a:endParaRPr lang="en-IN" sz="2400" dirty="0">
              <a:latin typeface="Times New Roman" panose="02020603050405020304" pitchFamily="18" charset="0"/>
              <a:cs typeface="Times New Roman" panose="02020603050405020304" pitchFamily="18" charset="0"/>
            </a:endParaRPr>
          </a:p>
          <a:p>
            <a:pPr algn="just">
              <a:buFont typeface="Arial" pitchFamily="34" charset="0"/>
              <a:buChar char="•"/>
            </a:pPr>
            <a:r>
              <a:rPr lang="en-IN" sz="2400" dirty="0">
                <a:latin typeface="Times New Roman" panose="02020603050405020304" pitchFamily="18" charset="0"/>
                <a:cs typeface="Times New Roman" panose="02020603050405020304" pitchFamily="18" charset="0"/>
              </a:rPr>
              <a:t>JavaScript can react to all existing HTML events in the page.</a:t>
            </a:r>
          </a:p>
          <a:p>
            <a:pPr algn="just"/>
            <a:endParaRPr lang="en-IN" sz="2400" dirty="0">
              <a:latin typeface="Times New Roman" panose="02020603050405020304" pitchFamily="18" charset="0"/>
              <a:cs typeface="Times New Roman" panose="02020603050405020304" pitchFamily="18" charset="0"/>
            </a:endParaRPr>
          </a:p>
          <a:p>
            <a:pPr algn="just">
              <a:buFont typeface="Arial" pitchFamily="34" charset="0"/>
              <a:buChar char="•"/>
            </a:pPr>
            <a:r>
              <a:rPr lang="en-IN" sz="2400" dirty="0">
                <a:latin typeface="Times New Roman" panose="02020603050405020304" pitchFamily="18" charset="0"/>
                <a:cs typeface="Times New Roman" panose="02020603050405020304" pitchFamily="18" charset="0"/>
              </a:rPr>
              <a:t>JavaScript can create new HTML events in the page.</a:t>
            </a:r>
          </a:p>
          <a:p>
            <a:pPr algn="just">
              <a:buFont typeface="Arial" pitchFamily="34" charset="0"/>
              <a:buChar char="•"/>
            </a:pP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60648"/>
            <a:ext cx="9144000" cy="5139869"/>
          </a:xfrm>
          <a:prstGeom prst="rect">
            <a:avLst/>
          </a:prstGeom>
        </p:spPr>
        <p:txBody>
          <a:bodyPr wrap="square">
            <a:spAutoFit/>
          </a:bodyPr>
          <a:lstStyle/>
          <a:p>
            <a:pPr algn="ctr"/>
            <a:r>
              <a:rPr lang="en-IN" sz="3600" b="1" dirty="0">
                <a:latin typeface="Times New Roman" panose="02020603050405020304" pitchFamily="18" charset="0"/>
                <a:cs typeface="Times New Roman" panose="02020603050405020304" pitchFamily="18" charset="0"/>
              </a:rPr>
              <a:t>DOM Compatibility</a:t>
            </a:r>
          </a:p>
          <a:p>
            <a:pPr algn="just"/>
            <a:endParaRPr lang="en-IN" sz="2800" dirty="0"/>
          </a:p>
          <a:p>
            <a:pPr algn="just"/>
            <a:r>
              <a:rPr lang="en-IN" sz="2400" dirty="0">
                <a:latin typeface="Times New Roman" panose="02020603050405020304" pitchFamily="18" charset="0"/>
                <a:cs typeface="Times New Roman" panose="02020603050405020304" pitchFamily="18" charset="0"/>
              </a:rPr>
              <a:t>If you want to write a script with the flexibility to use either W3C DOM or IE 4 DOM depending on their availability, then you can use a capability-testing approach that first checks for the existence of a method or property to determine whether the browser has the capability you desire. For example −</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if (</a:t>
            </a:r>
            <a:r>
              <a:rPr lang="en-IN" sz="2400" dirty="0" err="1">
                <a:latin typeface="Times New Roman" panose="02020603050405020304" pitchFamily="18" charset="0"/>
                <a:cs typeface="Times New Roman" panose="02020603050405020304" pitchFamily="18" charset="0"/>
              </a:rPr>
              <a:t>document.getElementById</a:t>
            </a:r>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 { // If the W3C method exists, use it }</a:t>
            </a:r>
          </a:p>
          <a:p>
            <a:pPr algn="just"/>
            <a:r>
              <a:rPr lang="en-IN" sz="2400" dirty="0">
                <a:latin typeface="Times New Roman" panose="02020603050405020304" pitchFamily="18" charset="0"/>
                <a:cs typeface="Times New Roman" panose="02020603050405020304" pitchFamily="18" charset="0"/>
              </a:rPr>
              <a:t> else if (</a:t>
            </a:r>
            <a:r>
              <a:rPr lang="en-IN" sz="2400" dirty="0" err="1">
                <a:latin typeface="Times New Roman" panose="02020603050405020304" pitchFamily="18" charset="0"/>
                <a:cs typeface="Times New Roman" panose="02020603050405020304" pitchFamily="18" charset="0"/>
              </a:rPr>
              <a:t>document.all</a:t>
            </a:r>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 { // If the all[] array exists, use it }</a:t>
            </a:r>
          </a:p>
          <a:p>
            <a:pPr algn="just"/>
            <a:r>
              <a:rPr lang="en-IN" sz="2400" dirty="0">
                <a:latin typeface="Times New Roman" panose="02020603050405020304" pitchFamily="18" charset="0"/>
                <a:cs typeface="Times New Roman" panose="02020603050405020304" pitchFamily="18" charset="0"/>
              </a:rPr>
              <a:t> else { // Otherwise use the legacy DOM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76672"/>
            <a:ext cx="9144000" cy="5755422"/>
          </a:xfrm>
          <a:prstGeom prst="rect">
            <a:avLst/>
          </a:prstGeom>
        </p:spPr>
        <p:txBody>
          <a:bodyPr wrap="square">
            <a:spAutoFit/>
          </a:bodyPr>
          <a:lstStyle/>
          <a:p>
            <a:pPr algn="ctr"/>
            <a:r>
              <a:rPr lang="en-IN" sz="3200" b="1" dirty="0">
                <a:latin typeface="Times New Roman" panose="02020603050405020304" pitchFamily="18" charset="0"/>
                <a:cs typeface="Times New Roman" panose="02020603050405020304" pitchFamily="18" charset="0"/>
              </a:rPr>
              <a:t>What is the DOM?</a:t>
            </a:r>
          </a:p>
          <a:p>
            <a:endParaRPr lang="en-IN" sz="2400" b="1" dirty="0"/>
          </a:p>
          <a:p>
            <a:endParaRPr lang="en-IN" sz="2400" b="1" dirty="0"/>
          </a:p>
          <a:p>
            <a:pPr algn="just"/>
            <a:r>
              <a:rPr lang="en-IN" sz="2400" dirty="0">
                <a:latin typeface="Times New Roman" panose="02020603050405020304" pitchFamily="18" charset="0"/>
                <a:cs typeface="Times New Roman" panose="02020603050405020304" pitchFamily="18" charset="0"/>
              </a:rPr>
              <a:t>The DOM is a W3C (World Wide Web Consortium) standard.</a:t>
            </a:r>
          </a:p>
          <a:p>
            <a:pPr algn="just"/>
            <a:r>
              <a:rPr lang="en-IN" sz="2400" dirty="0">
                <a:latin typeface="Times New Roman" panose="02020603050405020304" pitchFamily="18" charset="0"/>
                <a:cs typeface="Times New Roman" panose="02020603050405020304" pitchFamily="18" charset="0"/>
              </a:rPr>
              <a:t>The DOM defines a standard for accessing documents:</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W3C Document Object Model (DOM) is a platform and language-neutral interface that allows programs and scripts to dynamically access and update the content, structure, and style of a document."</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W3C DOM standard is separated into 3 different parts:</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Core DOM - standard model for all document types</a:t>
            </a:r>
          </a:p>
          <a:p>
            <a:pPr algn="just"/>
            <a:r>
              <a:rPr lang="en-IN" sz="2400" dirty="0">
                <a:latin typeface="Times New Roman" panose="02020603050405020304" pitchFamily="18" charset="0"/>
                <a:cs typeface="Times New Roman" panose="02020603050405020304" pitchFamily="18" charset="0"/>
              </a:rPr>
              <a:t>XML DOM - standard model for XML documents</a:t>
            </a:r>
          </a:p>
          <a:p>
            <a:pPr algn="just"/>
            <a:r>
              <a:rPr lang="en-IN" sz="2400" dirty="0">
                <a:latin typeface="Times New Roman" panose="02020603050405020304" pitchFamily="18" charset="0"/>
                <a:cs typeface="Times New Roman" panose="02020603050405020304" pitchFamily="18" charset="0"/>
              </a:rPr>
              <a:t>HTML DOM - standard model for HTML documents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632311"/>
          </a:xfrm>
          <a:prstGeom prst="rect">
            <a:avLst/>
          </a:prstGeom>
        </p:spPr>
        <p:txBody>
          <a:bodyPr wrap="square">
            <a:spAutoFit/>
          </a:bodyPr>
          <a:lstStyle/>
          <a:p>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What is the HTML DOM?</a:t>
            </a:r>
          </a:p>
          <a:p>
            <a:endParaRPr lang="en-IN" sz="32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HTML DOM is a standard </a:t>
            </a:r>
            <a:r>
              <a:rPr lang="en-IN" sz="2400" b="1" dirty="0">
                <a:latin typeface="Times New Roman" panose="02020603050405020304" pitchFamily="18" charset="0"/>
                <a:cs typeface="Times New Roman" panose="02020603050405020304" pitchFamily="18" charset="0"/>
              </a:rPr>
              <a:t>object</a:t>
            </a:r>
            <a:r>
              <a:rPr lang="en-IN" sz="2400" dirty="0">
                <a:latin typeface="Times New Roman" panose="02020603050405020304" pitchFamily="18" charset="0"/>
                <a:cs typeface="Times New Roman" panose="02020603050405020304" pitchFamily="18" charset="0"/>
              </a:rPr>
              <a:t> model and </a:t>
            </a:r>
            <a:r>
              <a:rPr lang="en-IN" sz="2400" b="1" dirty="0">
                <a:latin typeface="Times New Roman" panose="02020603050405020304" pitchFamily="18" charset="0"/>
                <a:cs typeface="Times New Roman" panose="02020603050405020304" pitchFamily="18" charset="0"/>
              </a:rPr>
              <a:t>programming interface</a:t>
            </a:r>
            <a:r>
              <a:rPr lang="en-IN" sz="2400" dirty="0">
                <a:latin typeface="Times New Roman" panose="02020603050405020304" pitchFamily="18" charset="0"/>
                <a:cs typeface="Times New Roman" panose="02020603050405020304" pitchFamily="18" charset="0"/>
              </a:rPr>
              <a:t> for HTML. </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It defines:</a:t>
            </a:r>
          </a:p>
          <a:p>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HTML elements as </a:t>
            </a:r>
            <a:r>
              <a:rPr lang="en-IN" sz="2400" b="1" dirty="0">
                <a:latin typeface="Times New Roman" panose="02020603050405020304" pitchFamily="18" charset="0"/>
                <a:cs typeface="Times New Roman" panose="02020603050405020304" pitchFamily="18" charset="0"/>
              </a:rPr>
              <a:t>objects</a:t>
            </a: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a:t>
            </a:r>
            <a:r>
              <a:rPr lang="en-IN" sz="2400" b="1" dirty="0">
                <a:latin typeface="Times New Roman" panose="02020603050405020304" pitchFamily="18" charset="0"/>
                <a:cs typeface="Times New Roman" panose="02020603050405020304" pitchFamily="18" charset="0"/>
              </a:rPr>
              <a:t>properties</a:t>
            </a:r>
            <a:r>
              <a:rPr lang="en-IN" sz="2400" dirty="0">
                <a:latin typeface="Times New Roman" panose="02020603050405020304" pitchFamily="18" charset="0"/>
                <a:cs typeface="Times New Roman" panose="02020603050405020304" pitchFamily="18" charset="0"/>
              </a:rPr>
              <a:t> of all HTML elements</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a:t>
            </a:r>
            <a:r>
              <a:rPr lang="en-IN" sz="2400" b="1" dirty="0">
                <a:latin typeface="Times New Roman" panose="02020603050405020304" pitchFamily="18" charset="0"/>
                <a:cs typeface="Times New Roman" panose="02020603050405020304" pitchFamily="18" charset="0"/>
              </a:rPr>
              <a:t>methods</a:t>
            </a:r>
            <a:r>
              <a:rPr lang="en-IN" sz="2400" dirty="0">
                <a:latin typeface="Times New Roman" panose="02020603050405020304" pitchFamily="18" charset="0"/>
                <a:cs typeface="Times New Roman" panose="02020603050405020304" pitchFamily="18" charset="0"/>
              </a:rPr>
              <a:t> to access all HTML elements</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a:t>
            </a:r>
            <a:r>
              <a:rPr lang="en-IN" sz="2400" b="1" dirty="0">
                <a:latin typeface="Times New Roman" panose="02020603050405020304" pitchFamily="18" charset="0"/>
                <a:cs typeface="Times New Roman" panose="02020603050405020304" pitchFamily="18" charset="0"/>
              </a:rPr>
              <a:t>events</a:t>
            </a:r>
            <a:r>
              <a:rPr lang="en-IN" sz="2400" dirty="0">
                <a:latin typeface="Times New Roman" panose="02020603050405020304" pitchFamily="18" charset="0"/>
                <a:cs typeface="Times New Roman" panose="02020603050405020304" pitchFamily="18" charset="0"/>
              </a:rPr>
              <a:t> for all HTML elements</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 other words:</a:t>
            </a:r>
            <a:r>
              <a:rPr lang="en-IN" sz="2400" b="1" dirty="0">
                <a:latin typeface="Times New Roman" panose="02020603050405020304" pitchFamily="18" charset="0"/>
                <a:cs typeface="Times New Roman" panose="02020603050405020304" pitchFamily="18" charset="0"/>
              </a:rPr>
              <a:t> The HTML DOM is a standard for how to get, change, add, or delete HTML elements.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7784" y="0"/>
            <a:ext cx="4153509" cy="584775"/>
          </a:xfrm>
          <a:prstGeom prst="rect">
            <a:avLst/>
          </a:prstGeom>
        </p:spPr>
        <p:txBody>
          <a:bodyPr wrap="none">
            <a:spAutoFit/>
          </a:bodyPr>
          <a:lstStyle/>
          <a:p>
            <a:r>
              <a:rPr lang="en-IN" sz="3200" b="1" dirty="0">
                <a:latin typeface="Times New Roman" panose="02020603050405020304" pitchFamily="18" charset="0"/>
                <a:cs typeface="Times New Roman" panose="02020603050405020304" pitchFamily="18" charset="0"/>
              </a:rPr>
              <a:t>HTML DOM Methods</a:t>
            </a:r>
          </a:p>
        </p:txBody>
      </p:sp>
      <p:sp>
        <p:nvSpPr>
          <p:cNvPr id="3" name="Rectangle 2"/>
          <p:cNvSpPr/>
          <p:nvPr/>
        </p:nvSpPr>
        <p:spPr>
          <a:xfrm>
            <a:off x="26485" y="1052736"/>
            <a:ext cx="9144000" cy="5970865"/>
          </a:xfrm>
          <a:prstGeom prst="rect">
            <a:avLst/>
          </a:prstGeom>
        </p:spPr>
        <p:txBody>
          <a:bodyPr wrap="square">
            <a:spAutoFit/>
          </a:bodyPr>
          <a:lstStyle/>
          <a:p>
            <a:pPr algn="just"/>
            <a:r>
              <a:rPr lang="en-IN" sz="2400" dirty="0">
                <a:latin typeface="Times New Roman" panose="02020603050405020304" pitchFamily="18" charset="0"/>
                <a:cs typeface="Times New Roman" panose="02020603050405020304" pitchFamily="18" charset="0"/>
              </a:rPr>
              <a:t>HTML DOM methods are </a:t>
            </a:r>
            <a:r>
              <a:rPr lang="en-IN" sz="2400" b="1" dirty="0">
                <a:latin typeface="Times New Roman" panose="02020603050405020304" pitchFamily="18" charset="0"/>
                <a:cs typeface="Times New Roman" panose="02020603050405020304" pitchFamily="18" charset="0"/>
              </a:rPr>
              <a:t>actions</a:t>
            </a:r>
            <a:r>
              <a:rPr lang="en-IN" sz="2400" dirty="0">
                <a:latin typeface="Times New Roman" panose="02020603050405020304" pitchFamily="18" charset="0"/>
                <a:cs typeface="Times New Roman" panose="02020603050405020304" pitchFamily="18" charset="0"/>
              </a:rPr>
              <a:t> you can perform (on HTML Elements).</a:t>
            </a:r>
          </a:p>
          <a:p>
            <a:pPr algn="just"/>
            <a:r>
              <a:rPr lang="en-IN" sz="2400" dirty="0">
                <a:latin typeface="Times New Roman" panose="02020603050405020304" pitchFamily="18" charset="0"/>
                <a:cs typeface="Times New Roman" panose="02020603050405020304" pitchFamily="18" charset="0"/>
              </a:rPr>
              <a:t>HTML DOM properties are </a:t>
            </a:r>
            <a:r>
              <a:rPr lang="en-IN" sz="2400" b="1" dirty="0">
                <a:latin typeface="Times New Roman" panose="02020603050405020304" pitchFamily="18" charset="0"/>
                <a:cs typeface="Times New Roman" panose="02020603050405020304" pitchFamily="18" charset="0"/>
              </a:rPr>
              <a:t>values</a:t>
            </a:r>
            <a:r>
              <a:rPr lang="en-IN" sz="2400" dirty="0">
                <a:latin typeface="Times New Roman" panose="02020603050405020304" pitchFamily="18" charset="0"/>
                <a:cs typeface="Times New Roman" panose="02020603050405020304" pitchFamily="18" charset="0"/>
              </a:rPr>
              <a:t> (of HTML Elements) that you can set or change.</a:t>
            </a:r>
          </a:p>
          <a:p>
            <a:pPr algn="just"/>
            <a:r>
              <a:rPr lang="en-IN" sz="2800" b="1" dirty="0">
                <a:latin typeface="Times New Roman" panose="02020603050405020304" pitchFamily="18" charset="0"/>
                <a:cs typeface="Times New Roman" panose="02020603050405020304" pitchFamily="18" charset="0"/>
              </a:rPr>
              <a:t>The DOM Programming Interface</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HTML DOM can be accessed with JavaScript (and with other programming languages).</a:t>
            </a:r>
          </a:p>
          <a:p>
            <a:pPr algn="just"/>
            <a:r>
              <a:rPr lang="en-IN" sz="2400" dirty="0">
                <a:latin typeface="Times New Roman" panose="02020603050405020304" pitchFamily="18" charset="0"/>
                <a:cs typeface="Times New Roman" panose="02020603050405020304" pitchFamily="18" charset="0"/>
              </a:rPr>
              <a:t>In the DOM, all HTML elements are defined as </a:t>
            </a:r>
            <a:r>
              <a:rPr lang="en-IN" sz="2400" b="1" dirty="0">
                <a:latin typeface="Times New Roman" panose="02020603050405020304" pitchFamily="18" charset="0"/>
                <a:cs typeface="Times New Roman" panose="02020603050405020304" pitchFamily="18" charset="0"/>
              </a:rPr>
              <a:t>objects</a:t>
            </a:r>
            <a:r>
              <a:rPr lang="en-IN" sz="2400" dirty="0">
                <a:latin typeface="Times New Roman" panose="02020603050405020304" pitchFamily="18" charset="0"/>
                <a:cs typeface="Times New Roman" panose="02020603050405020304" pitchFamily="18" charset="0"/>
              </a:rPr>
              <a:t>.</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programming interface is the properties and methods of each object.</a:t>
            </a:r>
          </a:p>
          <a:p>
            <a:pPr algn="just"/>
            <a:r>
              <a:rPr lang="en-IN" sz="2400" dirty="0">
                <a:latin typeface="Times New Roman" panose="02020603050405020304" pitchFamily="18" charset="0"/>
                <a:cs typeface="Times New Roman" panose="02020603050405020304" pitchFamily="18" charset="0"/>
              </a:rPr>
              <a:t>A </a:t>
            </a:r>
            <a:r>
              <a:rPr lang="en-IN" sz="2400" b="1" dirty="0">
                <a:latin typeface="Times New Roman" panose="02020603050405020304" pitchFamily="18" charset="0"/>
                <a:cs typeface="Times New Roman" panose="02020603050405020304" pitchFamily="18" charset="0"/>
              </a:rPr>
              <a:t>property</a:t>
            </a:r>
            <a:r>
              <a:rPr lang="en-IN" sz="2400" dirty="0">
                <a:latin typeface="Times New Roman" panose="02020603050405020304" pitchFamily="18" charset="0"/>
                <a:cs typeface="Times New Roman" panose="02020603050405020304" pitchFamily="18" charset="0"/>
              </a:rPr>
              <a:t> is a value that you can get or set (like changing the content of an HTML element).</a:t>
            </a:r>
          </a:p>
          <a:p>
            <a:pPr algn="just"/>
            <a:r>
              <a:rPr lang="en-IN" sz="2400" dirty="0">
                <a:latin typeface="Times New Roman" panose="02020603050405020304" pitchFamily="18" charset="0"/>
                <a:cs typeface="Times New Roman" panose="02020603050405020304" pitchFamily="18" charset="0"/>
              </a:rPr>
              <a:t>A </a:t>
            </a:r>
            <a:r>
              <a:rPr lang="en-IN" sz="2400" b="1" dirty="0">
                <a:latin typeface="Times New Roman" panose="02020603050405020304" pitchFamily="18" charset="0"/>
                <a:cs typeface="Times New Roman" panose="02020603050405020304" pitchFamily="18" charset="0"/>
              </a:rPr>
              <a:t>method</a:t>
            </a:r>
            <a:r>
              <a:rPr lang="en-IN" sz="2400" dirty="0">
                <a:latin typeface="Times New Roman" panose="02020603050405020304" pitchFamily="18" charset="0"/>
                <a:cs typeface="Times New Roman" panose="02020603050405020304" pitchFamily="18" charset="0"/>
              </a:rPr>
              <a:t> is an action you can do (like add or deleting an HTML element).</a:t>
            </a:r>
          </a:p>
          <a:p>
            <a:endParaRPr lang="en-I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217087"/>
          </a:xfrm>
          <a:prstGeom prst="rect">
            <a:avLst/>
          </a:prstGeom>
        </p:spPr>
        <p:txBody>
          <a:bodyPr wrap="square">
            <a:spAutoFit/>
          </a:bodyPr>
          <a:lstStyle/>
          <a:p>
            <a:r>
              <a:rPr lang="en-IN" sz="2000" dirty="0">
                <a:latin typeface="Times New Roman" panose="02020603050405020304" pitchFamily="18" charset="0"/>
                <a:cs typeface="Times New Roman" panose="02020603050405020304" pitchFamily="18" charset="0"/>
              </a:rPr>
              <a:t>&lt;!DOCTYPE html&gt;</a:t>
            </a:r>
          </a:p>
          <a:p>
            <a:r>
              <a:rPr lang="en-IN" sz="2000" dirty="0">
                <a:latin typeface="Times New Roman" panose="02020603050405020304" pitchFamily="18" charset="0"/>
                <a:cs typeface="Times New Roman" panose="02020603050405020304" pitchFamily="18" charset="0"/>
              </a:rPr>
              <a:t>&lt;html&gt;</a:t>
            </a:r>
          </a:p>
          <a:p>
            <a:r>
              <a:rPr lang="en-IN" sz="2000" dirty="0">
                <a:latin typeface="Times New Roman" panose="02020603050405020304" pitchFamily="18" charset="0"/>
                <a:cs typeface="Times New Roman" panose="02020603050405020304" pitchFamily="18" charset="0"/>
              </a:rPr>
              <a:t>&lt;body&gt;</a:t>
            </a:r>
          </a:p>
          <a:p>
            <a:r>
              <a:rPr lang="en-IN" sz="2000" dirty="0">
                <a:latin typeface="Times New Roman" panose="02020603050405020304" pitchFamily="18" charset="0"/>
                <a:cs typeface="Times New Roman" panose="02020603050405020304" pitchFamily="18" charset="0"/>
              </a:rPr>
              <a:t>&lt;h1&gt;My First Page&lt;/h1&gt;</a:t>
            </a:r>
          </a:p>
          <a:p>
            <a:r>
              <a:rPr lang="en-IN" sz="2000" dirty="0">
                <a:latin typeface="Times New Roman" panose="02020603050405020304" pitchFamily="18" charset="0"/>
                <a:cs typeface="Times New Roman" panose="02020603050405020304" pitchFamily="18" charset="0"/>
              </a:rPr>
              <a:t>&lt;p id="demo"&gt;&lt;/p&gt;</a:t>
            </a:r>
          </a:p>
          <a:p>
            <a:r>
              <a:rPr lang="en-IN" sz="2000" dirty="0">
                <a:latin typeface="Times New Roman" panose="02020603050405020304" pitchFamily="18" charset="0"/>
                <a:cs typeface="Times New Roman" panose="02020603050405020304" pitchFamily="18" charset="0"/>
              </a:rPr>
              <a:t>&lt;script&gt;</a:t>
            </a:r>
          </a:p>
          <a:p>
            <a:r>
              <a:rPr lang="en-IN" sz="2000" dirty="0" err="1">
                <a:latin typeface="Times New Roman" panose="02020603050405020304" pitchFamily="18" charset="0"/>
                <a:cs typeface="Times New Roman" panose="02020603050405020304" pitchFamily="18" charset="0"/>
              </a:rPr>
              <a:t>document.getElementById</a:t>
            </a:r>
            <a:r>
              <a:rPr lang="en-IN" sz="2000" dirty="0">
                <a:latin typeface="Times New Roman" panose="02020603050405020304" pitchFamily="18" charset="0"/>
                <a:cs typeface="Times New Roman" panose="02020603050405020304" pitchFamily="18" charset="0"/>
              </a:rPr>
              <a:t>("demo").</a:t>
            </a:r>
            <a:r>
              <a:rPr lang="en-IN" sz="2000" dirty="0" err="1">
                <a:latin typeface="Times New Roman" panose="02020603050405020304" pitchFamily="18" charset="0"/>
                <a:cs typeface="Times New Roman" panose="02020603050405020304" pitchFamily="18" charset="0"/>
              </a:rPr>
              <a:t>innerHTML</a:t>
            </a:r>
            <a:r>
              <a:rPr lang="en-IN" sz="2000" dirty="0">
                <a:latin typeface="Times New Roman" panose="02020603050405020304" pitchFamily="18" charset="0"/>
                <a:cs typeface="Times New Roman" panose="02020603050405020304" pitchFamily="18" charset="0"/>
              </a:rPr>
              <a:t> = "Hello World!";</a:t>
            </a:r>
          </a:p>
          <a:p>
            <a:r>
              <a:rPr lang="en-IN" sz="2000" dirty="0">
                <a:latin typeface="Times New Roman" panose="02020603050405020304" pitchFamily="18" charset="0"/>
                <a:cs typeface="Times New Roman" panose="02020603050405020304" pitchFamily="18" charset="0"/>
              </a:rPr>
              <a:t>&lt;/script&gt;</a:t>
            </a:r>
          </a:p>
          <a:p>
            <a:r>
              <a:rPr lang="en-IN" sz="2000" dirty="0">
                <a:latin typeface="Times New Roman" panose="02020603050405020304" pitchFamily="18" charset="0"/>
                <a:cs typeface="Times New Roman" panose="02020603050405020304" pitchFamily="18" charset="0"/>
              </a:rPr>
              <a:t>&lt;/body&gt;</a:t>
            </a:r>
          </a:p>
          <a:p>
            <a:r>
              <a:rPr lang="en-IN" sz="2000" dirty="0">
                <a:latin typeface="Times New Roman" panose="02020603050405020304" pitchFamily="18" charset="0"/>
                <a:cs typeface="Times New Roman" panose="02020603050405020304" pitchFamily="18" charset="0"/>
              </a:rPr>
              <a:t>&lt;/html&gt;</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The </a:t>
            </a:r>
            <a:r>
              <a:rPr lang="en-IN" sz="2000" b="1" dirty="0" err="1">
                <a:latin typeface="Times New Roman" panose="02020603050405020304" pitchFamily="18" charset="0"/>
                <a:cs typeface="Times New Roman" panose="02020603050405020304" pitchFamily="18" charset="0"/>
              </a:rPr>
              <a:t>getElementById</a:t>
            </a:r>
            <a:r>
              <a:rPr lang="en-IN" sz="2000" b="1" dirty="0">
                <a:latin typeface="Times New Roman" panose="02020603050405020304" pitchFamily="18" charset="0"/>
                <a:cs typeface="Times New Roman" panose="02020603050405020304" pitchFamily="18" charset="0"/>
              </a:rPr>
              <a:t> Method</a:t>
            </a:r>
          </a:p>
          <a:p>
            <a:r>
              <a:rPr lang="en-IN" sz="2000" dirty="0">
                <a:latin typeface="Times New Roman" panose="02020603050405020304" pitchFamily="18" charset="0"/>
                <a:cs typeface="Times New Roman" panose="02020603050405020304" pitchFamily="18" charset="0"/>
              </a:rPr>
              <a:t>The most common way to access an HTML element is to use the id of the element.</a:t>
            </a:r>
          </a:p>
          <a:p>
            <a:r>
              <a:rPr lang="en-IN" sz="2000" dirty="0">
                <a:latin typeface="Times New Roman" panose="02020603050405020304" pitchFamily="18" charset="0"/>
                <a:cs typeface="Times New Roman" panose="02020603050405020304" pitchFamily="18" charset="0"/>
              </a:rPr>
              <a:t>In the example above the </a:t>
            </a:r>
            <a:r>
              <a:rPr lang="en-IN" sz="2000" dirty="0" err="1">
                <a:latin typeface="Times New Roman" panose="02020603050405020304" pitchFamily="18" charset="0"/>
                <a:cs typeface="Times New Roman" panose="02020603050405020304" pitchFamily="18" charset="0"/>
              </a:rPr>
              <a:t>getElementById</a:t>
            </a:r>
            <a:r>
              <a:rPr lang="en-IN" sz="2000" dirty="0">
                <a:latin typeface="Times New Roman" panose="02020603050405020304" pitchFamily="18" charset="0"/>
                <a:cs typeface="Times New Roman" panose="02020603050405020304" pitchFamily="18" charset="0"/>
              </a:rPr>
              <a:t> method used id="demo" to find the element.</a:t>
            </a: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The </a:t>
            </a:r>
            <a:r>
              <a:rPr lang="en-IN" sz="2000" b="1" dirty="0" err="1">
                <a:latin typeface="Times New Roman" panose="02020603050405020304" pitchFamily="18" charset="0"/>
                <a:cs typeface="Times New Roman" panose="02020603050405020304" pitchFamily="18" charset="0"/>
              </a:rPr>
              <a:t>innerHTML</a:t>
            </a:r>
            <a:r>
              <a:rPr lang="en-IN" sz="2000" b="1" dirty="0">
                <a:latin typeface="Times New Roman" panose="02020603050405020304" pitchFamily="18" charset="0"/>
                <a:cs typeface="Times New Roman" panose="02020603050405020304" pitchFamily="18" charset="0"/>
              </a:rPr>
              <a:t> Property</a:t>
            </a:r>
          </a:p>
          <a:p>
            <a:r>
              <a:rPr lang="en-IN" sz="2000" dirty="0">
                <a:latin typeface="Times New Roman" panose="02020603050405020304" pitchFamily="18" charset="0"/>
                <a:cs typeface="Times New Roman" panose="02020603050405020304" pitchFamily="18" charset="0"/>
              </a:rPr>
              <a:t>The easiest way to get the content of an element is by using the </a:t>
            </a:r>
            <a:r>
              <a:rPr lang="en-IN" sz="2000" b="1" dirty="0" err="1">
                <a:latin typeface="Times New Roman" panose="02020603050405020304" pitchFamily="18" charset="0"/>
                <a:cs typeface="Times New Roman" panose="02020603050405020304" pitchFamily="18" charset="0"/>
              </a:rPr>
              <a:t>innerHTML</a:t>
            </a:r>
            <a:r>
              <a:rPr lang="en-IN" sz="2000" dirty="0">
                <a:latin typeface="Times New Roman" panose="02020603050405020304" pitchFamily="18" charset="0"/>
                <a:cs typeface="Times New Roman" panose="02020603050405020304" pitchFamily="18" charset="0"/>
              </a:rPr>
              <a:t> property.</a:t>
            </a:r>
          </a:p>
          <a:p>
            <a:r>
              <a:rPr lang="en-IN" sz="2000" dirty="0">
                <a:latin typeface="Times New Roman" panose="02020603050405020304" pitchFamily="18" charset="0"/>
                <a:cs typeface="Times New Roman" panose="02020603050405020304" pitchFamily="18" charset="0"/>
              </a:rPr>
              <a:t>The </a:t>
            </a:r>
            <a:r>
              <a:rPr lang="en-IN" sz="2000" dirty="0" err="1">
                <a:latin typeface="Times New Roman" panose="02020603050405020304" pitchFamily="18" charset="0"/>
                <a:cs typeface="Times New Roman" panose="02020603050405020304" pitchFamily="18" charset="0"/>
              </a:rPr>
              <a:t>innerHTML</a:t>
            </a:r>
            <a:r>
              <a:rPr lang="en-IN" sz="2000" dirty="0">
                <a:latin typeface="Times New Roman" panose="02020603050405020304" pitchFamily="18" charset="0"/>
                <a:cs typeface="Times New Roman" panose="02020603050405020304" pitchFamily="18" charset="0"/>
              </a:rPr>
              <a:t> property is useful for getting or replacing the content of HTML elements.</a:t>
            </a:r>
          </a:p>
          <a:p>
            <a:endParaRPr lang="en-I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6"/>
          <p:cNvSpPr>
            <a:spLocks noChangeArrowheads="1"/>
          </p:cNvSpPr>
          <p:nvPr/>
        </p:nvSpPr>
        <p:spPr bwMode="auto">
          <a:xfrm>
            <a:off x="0" y="-106370"/>
            <a:ext cx="8819850" cy="669941"/>
          </a:xfrm>
          <a:prstGeom prst="rect">
            <a:avLst/>
          </a:prstGeom>
          <a:solidFill>
            <a:srgbClr val="FFFFFF"/>
          </a:solidFill>
          <a:ln w="9525">
            <a:noFill/>
            <a:miter lim="800000"/>
            <a:headEnd/>
            <a:tailEnd/>
          </a:ln>
          <a:effectLst/>
        </p:spPr>
        <p:txBody>
          <a:bodyPr vert="horz" wrap="none" lIns="0" tIns="179331" rIns="0" bIns="179331"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HTML DOM document object is the owner of all other objects in your web page</a:t>
            </a:r>
            <a:r>
              <a:rPr kumimoji="0" lang="en-US" b="0" i="0" u="none" strike="noStrike" cap="none" normalizeH="0" baseline="0" dirty="0">
                <a:ln>
                  <a:noFill/>
                </a:ln>
                <a:solidFill>
                  <a:srgbClr val="000000"/>
                </a:solidFill>
                <a:effectLst/>
                <a:latin typeface="Verdana" pitchFamily="34" charset="0"/>
                <a:cs typeface="Arial" pitchFamily="34"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
        <p:nvSpPr>
          <p:cNvPr id="1031" name="Rectangle 7"/>
          <p:cNvSpPr>
            <a:spLocks noChangeArrowheads="1"/>
          </p:cNvSpPr>
          <p:nvPr/>
        </p:nvSpPr>
        <p:spPr bwMode="auto">
          <a:xfrm>
            <a:off x="0" y="457200"/>
            <a:ext cx="9144000" cy="15875"/>
          </a:xfrm>
          <a:prstGeom prst="rect">
            <a:avLst/>
          </a:prstGeom>
          <a:solidFill>
            <a:srgbClr val="000000"/>
          </a:solidFill>
          <a:ln w="9525">
            <a:solidFill>
              <a:schemeClr val="tx1"/>
            </a:solid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032" name="Rectangle 8"/>
          <p:cNvSpPr>
            <a:spLocks noChangeArrowheads="1"/>
          </p:cNvSpPr>
          <p:nvPr/>
        </p:nvSpPr>
        <p:spPr bwMode="auto">
          <a:xfrm>
            <a:off x="0" y="517903"/>
            <a:ext cx="9144000" cy="2949469"/>
          </a:xfrm>
          <a:prstGeom prst="rect">
            <a:avLst/>
          </a:prstGeom>
          <a:solidFill>
            <a:srgbClr val="FFFFFF"/>
          </a:solidFill>
          <a:ln w="9525">
            <a:noFill/>
            <a:miter lim="800000"/>
            <a:headEnd/>
            <a:tailEnd/>
          </a:ln>
          <a:effectLst/>
        </p:spPr>
        <p:txBody>
          <a:bodyPr vert="horz" wrap="square" lIns="0" tIns="88872" rIns="0" bIns="88872" numCol="1" anchor="ctr" anchorCtr="0" compatLnSpc="1">
            <a:prstTxWarp prst="textNoShape">
              <a:avLst/>
            </a:prstTxWarp>
            <a:spAutoFit/>
          </a:bodyPr>
          <a:lstStyle/>
          <a:p>
            <a:pPr lvl="0" fontAlgn="base">
              <a:spcBef>
                <a:spcPct val="0"/>
              </a:spcBef>
              <a:spcAft>
                <a:spcPct val="0"/>
              </a:spcAft>
            </a:pPr>
            <a:r>
              <a:rPr lang="en-US" sz="2000" b="1" dirty="0">
                <a:solidFill>
                  <a:srgbClr val="000000"/>
                </a:solidFill>
                <a:latin typeface="Times New Roman" panose="02020603050405020304" pitchFamily="18" charset="0"/>
                <a:cs typeface="Times New Roman" panose="02020603050405020304" pitchFamily="18" charset="0"/>
              </a:rPr>
              <a:t>Finding HTML Elements :</a:t>
            </a:r>
          </a:p>
          <a:p>
            <a:pPr lvl="0" fontAlgn="base">
              <a:spcBef>
                <a:spcPct val="0"/>
              </a:spcBef>
              <a:spcAft>
                <a:spcPct val="0"/>
              </a:spcAft>
            </a:pPr>
            <a:endParaRPr lang="en-US" sz="2000" b="1" dirty="0">
              <a:solidFill>
                <a:srgbClr val="000000"/>
              </a:solidFill>
              <a:latin typeface="Times New Roman" panose="02020603050405020304" pitchFamily="18" charset="0"/>
              <a:cs typeface="Times New Roman" panose="02020603050405020304" pitchFamily="18" charset="0"/>
            </a:endParaRPr>
          </a:p>
          <a:p>
            <a:pPr lvl="0" algn="just" fontAlgn="base">
              <a:spcBef>
                <a:spcPct val="0"/>
              </a:spcBef>
              <a:spcAft>
                <a:spcPct val="0"/>
              </a:spcAf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HTML DOM Document Object. The document object represents your web page.</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If you want to access any element in an HTML page, you always start with accessing the document object.</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Below are some examples of how you can use the document object to access and manipulate HTML.</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3358273782"/>
              </p:ext>
            </p:extLst>
          </p:nvPr>
        </p:nvGraphicFramePr>
        <p:xfrm>
          <a:off x="179512" y="3284984"/>
          <a:ext cx="8712968" cy="3312368"/>
        </p:xfrm>
        <a:graphic>
          <a:graphicData uri="http://schemas.openxmlformats.org/drawingml/2006/table">
            <a:tbl>
              <a:tblPr/>
              <a:tblGrid>
                <a:gridCol w="4347430">
                  <a:extLst>
                    <a:ext uri="{9D8B030D-6E8A-4147-A177-3AD203B41FA5}">
                      <a16:colId xmlns:a16="http://schemas.microsoft.com/office/drawing/2014/main" val="20000"/>
                    </a:ext>
                  </a:extLst>
                </a:gridCol>
                <a:gridCol w="4365538">
                  <a:extLst>
                    <a:ext uri="{9D8B030D-6E8A-4147-A177-3AD203B41FA5}">
                      <a16:colId xmlns:a16="http://schemas.microsoft.com/office/drawing/2014/main" val="20001"/>
                    </a:ext>
                  </a:extLst>
                </a:gridCol>
              </a:tblGrid>
              <a:tr h="828092">
                <a:tc>
                  <a:txBody>
                    <a:bodyPr/>
                    <a:lstStyle/>
                    <a:p>
                      <a:pPr algn="l" fontAlgn="t"/>
                      <a:r>
                        <a:rPr lang="en-IN" sz="2400" dirty="0">
                          <a:latin typeface="Times New Roman" panose="02020603050405020304" pitchFamily="18" charset="0"/>
                          <a:cs typeface="Times New Roman" panose="02020603050405020304" pitchFamily="18" charset="0"/>
                        </a:rPr>
                        <a:t>Method</a:t>
                      </a:r>
                    </a:p>
                  </a:txBody>
                  <a:tcPr marL="38021" marR="38021" marT="38021" marB="38021">
                    <a:lnL>
                      <a:noFill/>
                    </a:lnL>
                    <a:lnR>
                      <a:noFill/>
                    </a:lnR>
                    <a:lnT>
                      <a:noFill/>
                    </a:lnT>
                    <a:lnB>
                      <a:noFill/>
                    </a:lnB>
                    <a:solidFill>
                      <a:srgbClr val="FFFFFF"/>
                    </a:solidFill>
                  </a:tcPr>
                </a:tc>
                <a:tc>
                  <a:txBody>
                    <a:bodyPr/>
                    <a:lstStyle/>
                    <a:p>
                      <a:pPr algn="l" fontAlgn="t"/>
                      <a:r>
                        <a:rPr lang="en-IN" sz="2400" dirty="0">
                          <a:latin typeface="Times New Roman" panose="02020603050405020304" pitchFamily="18" charset="0"/>
                          <a:cs typeface="Times New Roman" panose="02020603050405020304" pitchFamily="18" charset="0"/>
                        </a:rPr>
                        <a:t>Description</a:t>
                      </a:r>
                    </a:p>
                  </a:txBody>
                  <a:tcPr marL="38021" marR="38021" marT="38021" marB="38021">
                    <a:lnL>
                      <a:noFill/>
                    </a:lnL>
                    <a:lnR>
                      <a:noFill/>
                    </a:lnR>
                    <a:lnT>
                      <a:noFill/>
                    </a:lnT>
                    <a:lnB>
                      <a:noFill/>
                    </a:lnB>
                    <a:solidFill>
                      <a:srgbClr val="FFFFFF"/>
                    </a:solidFill>
                  </a:tcPr>
                </a:tc>
                <a:extLst>
                  <a:ext uri="{0D108BD9-81ED-4DB2-BD59-A6C34878D82A}">
                    <a16:rowId xmlns:a16="http://schemas.microsoft.com/office/drawing/2014/main" val="10000"/>
                  </a:ext>
                </a:extLst>
              </a:tr>
              <a:tr h="828092">
                <a:tc>
                  <a:txBody>
                    <a:bodyPr/>
                    <a:lstStyle/>
                    <a:p>
                      <a:pPr algn="l" fontAlgn="t"/>
                      <a:r>
                        <a:rPr lang="en-IN" sz="2400" dirty="0" err="1">
                          <a:latin typeface="Times New Roman" panose="02020603050405020304" pitchFamily="18" charset="0"/>
                          <a:cs typeface="Times New Roman" panose="02020603050405020304" pitchFamily="18" charset="0"/>
                        </a:rPr>
                        <a:t>document.getElementById</a:t>
                      </a:r>
                      <a:r>
                        <a:rPr lang="en-IN" sz="2400" dirty="0">
                          <a:latin typeface="Times New Roman" panose="02020603050405020304" pitchFamily="18" charset="0"/>
                          <a:cs typeface="Times New Roman" panose="02020603050405020304" pitchFamily="18" charset="0"/>
                        </a:rPr>
                        <a:t>(</a:t>
                      </a:r>
                      <a:r>
                        <a:rPr lang="en-IN" sz="2400" i="1" dirty="0">
                          <a:latin typeface="Times New Roman" panose="02020603050405020304" pitchFamily="18" charset="0"/>
                          <a:cs typeface="Times New Roman" panose="02020603050405020304" pitchFamily="18" charset="0"/>
                        </a:rPr>
                        <a:t>id</a:t>
                      </a:r>
                      <a:r>
                        <a:rPr lang="en-IN" sz="2400" dirty="0">
                          <a:latin typeface="Times New Roman" panose="02020603050405020304" pitchFamily="18" charset="0"/>
                          <a:cs typeface="Times New Roman" panose="02020603050405020304" pitchFamily="18" charset="0"/>
                        </a:rPr>
                        <a:t>)</a:t>
                      </a:r>
                    </a:p>
                  </a:txBody>
                  <a:tcPr marL="38021" marR="38021" marT="38021" marB="38021">
                    <a:lnL>
                      <a:noFill/>
                    </a:lnL>
                    <a:lnR>
                      <a:noFill/>
                    </a:lnR>
                    <a:lnT>
                      <a:noFill/>
                    </a:lnT>
                    <a:lnB>
                      <a:noFill/>
                    </a:lnB>
                    <a:solidFill>
                      <a:srgbClr val="F1F1F1"/>
                    </a:solidFill>
                  </a:tcPr>
                </a:tc>
                <a:tc>
                  <a:txBody>
                    <a:bodyPr/>
                    <a:lstStyle/>
                    <a:p>
                      <a:pPr algn="l" fontAlgn="t"/>
                      <a:r>
                        <a:rPr lang="en-IN" sz="2400" dirty="0">
                          <a:latin typeface="Times New Roman" panose="02020603050405020304" pitchFamily="18" charset="0"/>
                          <a:cs typeface="Times New Roman" panose="02020603050405020304" pitchFamily="18" charset="0"/>
                        </a:rPr>
                        <a:t>Find an element by element id</a:t>
                      </a:r>
                    </a:p>
                  </a:txBody>
                  <a:tcPr marL="38021" marR="38021" marT="38021" marB="38021">
                    <a:lnL>
                      <a:noFill/>
                    </a:lnL>
                    <a:lnR>
                      <a:noFill/>
                    </a:lnR>
                    <a:lnT>
                      <a:noFill/>
                    </a:lnT>
                    <a:lnB>
                      <a:noFill/>
                    </a:lnB>
                    <a:solidFill>
                      <a:srgbClr val="F1F1F1"/>
                    </a:solidFill>
                  </a:tcPr>
                </a:tc>
                <a:extLst>
                  <a:ext uri="{0D108BD9-81ED-4DB2-BD59-A6C34878D82A}">
                    <a16:rowId xmlns:a16="http://schemas.microsoft.com/office/drawing/2014/main" val="10001"/>
                  </a:ext>
                </a:extLst>
              </a:tr>
              <a:tr h="828092">
                <a:tc>
                  <a:txBody>
                    <a:bodyPr/>
                    <a:lstStyle/>
                    <a:p>
                      <a:pPr algn="l" fontAlgn="t"/>
                      <a:r>
                        <a:rPr lang="en-IN" sz="2400">
                          <a:latin typeface="Times New Roman" panose="02020603050405020304" pitchFamily="18" charset="0"/>
                          <a:cs typeface="Times New Roman" panose="02020603050405020304" pitchFamily="18" charset="0"/>
                        </a:rPr>
                        <a:t>document.getElementsByTagName(</a:t>
                      </a:r>
                      <a:r>
                        <a:rPr lang="en-IN" sz="2400" i="1">
                          <a:latin typeface="Times New Roman" panose="02020603050405020304" pitchFamily="18" charset="0"/>
                          <a:cs typeface="Times New Roman" panose="02020603050405020304" pitchFamily="18" charset="0"/>
                        </a:rPr>
                        <a:t>name</a:t>
                      </a:r>
                      <a:r>
                        <a:rPr lang="en-IN" sz="2400">
                          <a:latin typeface="Times New Roman" panose="02020603050405020304" pitchFamily="18" charset="0"/>
                          <a:cs typeface="Times New Roman" panose="02020603050405020304" pitchFamily="18" charset="0"/>
                        </a:rPr>
                        <a:t>)</a:t>
                      </a:r>
                    </a:p>
                  </a:txBody>
                  <a:tcPr marL="38021" marR="38021" marT="38021" marB="38021">
                    <a:lnL>
                      <a:noFill/>
                    </a:lnL>
                    <a:lnR>
                      <a:noFill/>
                    </a:lnR>
                    <a:lnT>
                      <a:noFill/>
                    </a:lnT>
                    <a:lnB>
                      <a:noFill/>
                    </a:lnB>
                    <a:solidFill>
                      <a:srgbClr val="FFFFFF"/>
                    </a:solidFill>
                  </a:tcPr>
                </a:tc>
                <a:tc>
                  <a:txBody>
                    <a:bodyPr/>
                    <a:lstStyle/>
                    <a:p>
                      <a:pPr algn="l" fontAlgn="t"/>
                      <a:r>
                        <a:rPr lang="en-IN" sz="2400" dirty="0">
                          <a:latin typeface="Times New Roman" panose="02020603050405020304" pitchFamily="18" charset="0"/>
                          <a:cs typeface="Times New Roman" panose="02020603050405020304" pitchFamily="18" charset="0"/>
                        </a:rPr>
                        <a:t>Find elements by tag name</a:t>
                      </a:r>
                    </a:p>
                  </a:txBody>
                  <a:tcPr marL="38021" marR="38021" marT="38021" marB="38021">
                    <a:lnL>
                      <a:noFill/>
                    </a:lnL>
                    <a:lnR>
                      <a:noFill/>
                    </a:lnR>
                    <a:lnT>
                      <a:noFill/>
                    </a:lnT>
                    <a:lnB>
                      <a:noFill/>
                    </a:lnB>
                    <a:solidFill>
                      <a:srgbClr val="FFFFFF"/>
                    </a:solidFill>
                  </a:tcPr>
                </a:tc>
                <a:extLst>
                  <a:ext uri="{0D108BD9-81ED-4DB2-BD59-A6C34878D82A}">
                    <a16:rowId xmlns:a16="http://schemas.microsoft.com/office/drawing/2014/main" val="10002"/>
                  </a:ext>
                </a:extLst>
              </a:tr>
              <a:tr h="828092">
                <a:tc>
                  <a:txBody>
                    <a:bodyPr/>
                    <a:lstStyle/>
                    <a:p>
                      <a:pPr algn="l" fontAlgn="t"/>
                      <a:r>
                        <a:rPr lang="en-IN" sz="2400">
                          <a:latin typeface="Times New Roman" panose="02020603050405020304" pitchFamily="18" charset="0"/>
                          <a:cs typeface="Times New Roman" panose="02020603050405020304" pitchFamily="18" charset="0"/>
                        </a:rPr>
                        <a:t>document.getElementsByClassName(</a:t>
                      </a:r>
                      <a:r>
                        <a:rPr lang="en-IN" sz="2400" i="1">
                          <a:latin typeface="Times New Roman" panose="02020603050405020304" pitchFamily="18" charset="0"/>
                          <a:cs typeface="Times New Roman" panose="02020603050405020304" pitchFamily="18" charset="0"/>
                        </a:rPr>
                        <a:t>name</a:t>
                      </a:r>
                      <a:r>
                        <a:rPr lang="en-IN" sz="2400">
                          <a:latin typeface="Times New Roman" panose="02020603050405020304" pitchFamily="18" charset="0"/>
                          <a:cs typeface="Times New Roman" panose="02020603050405020304" pitchFamily="18" charset="0"/>
                        </a:rPr>
                        <a:t>)</a:t>
                      </a:r>
                    </a:p>
                  </a:txBody>
                  <a:tcPr marL="38021" marR="38021" marT="38021" marB="38021">
                    <a:lnL>
                      <a:noFill/>
                    </a:lnL>
                    <a:lnR>
                      <a:noFill/>
                    </a:lnR>
                    <a:lnT>
                      <a:noFill/>
                    </a:lnT>
                    <a:lnB>
                      <a:noFill/>
                    </a:lnB>
                    <a:solidFill>
                      <a:srgbClr val="F1F1F1"/>
                    </a:solidFill>
                  </a:tcPr>
                </a:tc>
                <a:tc>
                  <a:txBody>
                    <a:bodyPr/>
                    <a:lstStyle/>
                    <a:p>
                      <a:pPr algn="l" fontAlgn="t"/>
                      <a:r>
                        <a:rPr lang="en-IN" sz="2400" dirty="0">
                          <a:latin typeface="Times New Roman" panose="02020603050405020304" pitchFamily="18" charset="0"/>
                          <a:cs typeface="Times New Roman" panose="02020603050405020304" pitchFamily="18" charset="0"/>
                        </a:rPr>
                        <a:t>Find elements by class name</a:t>
                      </a:r>
                    </a:p>
                  </a:txBody>
                  <a:tcPr marL="38021" marR="38021" marT="38021" marB="38021">
                    <a:lnL>
                      <a:noFill/>
                    </a:lnL>
                    <a:lnR>
                      <a:noFill/>
                    </a:lnR>
                    <a:lnT>
                      <a:noFill/>
                    </a:lnT>
                    <a:lnB>
                      <a:noFill/>
                    </a:lnB>
                    <a:solidFill>
                      <a:srgbClr val="F1F1F1"/>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0"/>
            <a:ext cx="3537956" cy="461665"/>
          </a:xfrm>
          <a:prstGeom prst="rect">
            <a:avLst/>
          </a:prstGeom>
        </p:spPr>
        <p:txBody>
          <a:bodyPr wrap="none">
            <a:spAutoFit/>
          </a:bodyPr>
          <a:lstStyle/>
          <a:p>
            <a:r>
              <a:rPr lang="en-IN" sz="2400" dirty="0">
                <a:latin typeface="Times New Roman" panose="02020603050405020304" pitchFamily="18" charset="0"/>
                <a:cs typeface="Times New Roman" panose="02020603050405020304" pitchFamily="18" charset="0"/>
              </a:rPr>
              <a:t>Changing HTML Elements</a:t>
            </a:r>
          </a:p>
        </p:txBody>
      </p:sp>
      <p:graphicFrame>
        <p:nvGraphicFramePr>
          <p:cNvPr id="3" name="Table 2"/>
          <p:cNvGraphicFramePr>
            <a:graphicFrameLocks noGrp="1"/>
          </p:cNvGraphicFramePr>
          <p:nvPr>
            <p:extLst>
              <p:ext uri="{D42A27DB-BD31-4B8C-83A1-F6EECF244321}">
                <p14:modId xmlns:p14="http://schemas.microsoft.com/office/powerpoint/2010/main" val="285156178"/>
              </p:ext>
            </p:extLst>
          </p:nvPr>
        </p:nvGraphicFramePr>
        <p:xfrm>
          <a:off x="179512" y="764704"/>
          <a:ext cx="8964488" cy="2513810"/>
        </p:xfrm>
        <a:graphic>
          <a:graphicData uri="http://schemas.openxmlformats.org/drawingml/2006/table">
            <a:tbl>
              <a:tblPr/>
              <a:tblGrid>
                <a:gridCol w="4472928">
                  <a:extLst>
                    <a:ext uri="{9D8B030D-6E8A-4147-A177-3AD203B41FA5}">
                      <a16:colId xmlns:a16="http://schemas.microsoft.com/office/drawing/2014/main" val="20000"/>
                    </a:ext>
                  </a:extLst>
                </a:gridCol>
                <a:gridCol w="4491560">
                  <a:extLst>
                    <a:ext uri="{9D8B030D-6E8A-4147-A177-3AD203B41FA5}">
                      <a16:colId xmlns:a16="http://schemas.microsoft.com/office/drawing/2014/main" val="20001"/>
                    </a:ext>
                  </a:extLst>
                </a:gridCol>
              </a:tblGrid>
              <a:tr h="212917">
                <a:tc>
                  <a:txBody>
                    <a:bodyPr/>
                    <a:lstStyle/>
                    <a:p>
                      <a:pPr algn="l" fontAlgn="t"/>
                      <a:r>
                        <a:rPr lang="en-IN" sz="2000">
                          <a:latin typeface="Times New Roman" panose="02020603050405020304" pitchFamily="18" charset="0"/>
                          <a:cs typeface="Times New Roman" panose="02020603050405020304" pitchFamily="18" charset="0"/>
                        </a:rPr>
                        <a:t>Method</a:t>
                      </a:r>
                    </a:p>
                  </a:txBody>
                  <a:tcPr marL="38021" marR="38021" marT="38021" marB="38021">
                    <a:lnL>
                      <a:noFill/>
                    </a:lnL>
                    <a:lnR>
                      <a:noFill/>
                    </a:lnR>
                    <a:lnT>
                      <a:noFill/>
                    </a:lnT>
                    <a:lnB>
                      <a:noFill/>
                    </a:lnB>
                    <a:solidFill>
                      <a:srgbClr val="FFFFFF"/>
                    </a:solidFill>
                  </a:tcPr>
                </a:tc>
                <a:tc>
                  <a:txBody>
                    <a:bodyPr/>
                    <a:lstStyle/>
                    <a:p>
                      <a:pPr algn="l" fontAlgn="t"/>
                      <a:r>
                        <a:rPr lang="en-IN" sz="2000">
                          <a:latin typeface="Times New Roman" panose="02020603050405020304" pitchFamily="18" charset="0"/>
                          <a:cs typeface="Times New Roman" panose="02020603050405020304" pitchFamily="18" charset="0"/>
                        </a:rPr>
                        <a:t>Description</a:t>
                      </a:r>
                    </a:p>
                  </a:txBody>
                  <a:tcPr marL="38021" marR="38021" marT="38021" marB="38021">
                    <a:lnL>
                      <a:noFill/>
                    </a:lnL>
                    <a:lnR>
                      <a:noFill/>
                    </a:lnR>
                    <a:lnT>
                      <a:noFill/>
                    </a:lnT>
                    <a:lnB>
                      <a:noFill/>
                    </a:lnB>
                    <a:solidFill>
                      <a:srgbClr val="FFFFFF"/>
                    </a:solidFill>
                  </a:tcPr>
                </a:tc>
                <a:extLst>
                  <a:ext uri="{0D108BD9-81ED-4DB2-BD59-A6C34878D82A}">
                    <a16:rowId xmlns:a16="http://schemas.microsoft.com/office/drawing/2014/main" val="10000"/>
                  </a:ext>
                </a:extLst>
              </a:tr>
              <a:tr h="212917">
                <a:tc>
                  <a:txBody>
                    <a:bodyPr/>
                    <a:lstStyle/>
                    <a:p>
                      <a:pPr algn="l" fontAlgn="t"/>
                      <a:r>
                        <a:rPr lang="en-IN" sz="2000" i="1">
                          <a:latin typeface="Times New Roman" panose="02020603050405020304" pitchFamily="18" charset="0"/>
                          <a:cs typeface="Times New Roman" panose="02020603050405020304" pitchFamily="18" charset="0"/>
                        </a:rPr>
                        <a:t>element</a:t>
                      </a:r>
                      <a:r>
                        <a:rPr lang="en-IN" sz="2000">
                          <a:latin typeface="Times New Roman" panose="02020603050405020304" pitchFamily="18" charset="0"/>
                          <a:cs typeface="Times New Roman" panose="02020603050405020304" pitchFamily="18" charset="0"/>
                        </a:rPr>
                        <a:t>.innerHTML =  </a:t>
                      </a:r>
                      <a:r>
                        <a:rPr lang="en-IN" sz="2000" i="1">
                          <a:latin typeface="Times New Roman" panose="02020603050405020304" pitchFamily="18" charset="0"/>
                          <a:cs typeface="Times New Roman" panose="02020603050405020304" pitchFamily="18" charset="0"/>
                        </a:rPr>
                        <a:t>new html content</a:t>
                      </a:r>
                      <a:endParaRPr lang="en-IN" sz="2000">
                        <a:latin typeface="Times New Roman" panose="02020603050405020304" pitchFamily="18" charset="0"/>
                        <a:cs typeface="Times New Roman" panose="02020603050405020304" pitchFamily="18" charset="0"/>
                      </a:endParaRPr>
                    </a:p>
                  </a:txBody>
                  <a:tcPr marL="38021" marR="38021" marT="38021" marB="38021">
                    <a:lnL>
                      <a:noFill/>
                    </a:lnL>
                    <a:lnR>
                      <a:noFill/>
                    </a:lnR>
                    <a:lnT>
                      <a:noFill/>
                    </a:lnT>
                    <a:lnB>
                      <a:noFill/>
                    </a:lnB>
                    <a:solidFill>
                      <a:srgbClr val="F1F1F1"/>
                    </a:solidFill>
                  </a:tcPr>
                </a:tc>
                <a:tc>
                  <a:txBody>
                    <a:bodyPr/>
                    <a:lstStyle/>
                    <a:p>
                      <a:pPr algn="l" fontAlgn="t"/>
                      <a:r>
                        <a:rPr lang="en-IN" sz="2000">
                          <a:latin typeface="Times New Roman" panose="02020603050405020304" pitchFamily="18" charset="0"/>
                          <a:cs typeface="Times New Roman" panose="02020603050405020304" pitchFamily="18" charset="0"/>
                        </a:rPr>
                        <a:t>Change the inner HTML of an element</a:t>
                      </a:r>
                    </a:p>
                  </a:txBody>
                  <a:tcPr marL="38021" marR="38021" marT="38021" marB="38021">
                    <a:lnL>
                      <a:noFill/>
                    </a:lnL>
                    <a:lnR>
                      <a:noFill/>
                    </a:lnR>
                    <a:lnT>
                      <a:noFill/>
                    </a:lnT>
                    <a:lnB>
                      <a:noFill/>
                    </a:lnB>
                    <a:solidFill>
                      <a:srgbClr val="F1F1F1"/>
                    </a:solidFill>
                  </a:tcPr>
                </a:tc>
                <a:extLst>
                  <a:ext uri="{0D108BD9-81ED-4DB2-BD59-A6C34878D82A}">
                    <a16:rowId xmlns:a16="http://schemas.microsoft.com/office/drawing/2014/main" val="10001"/>
                  </a:ext>
                </a:extLst>
              </a:tr>
              <a:tr h="212917">
                <a:tc>
                  <a:txBody>
                    <a:bodyPr/>
                    <a:lstStyle/>
                    <a:p>
                      <a:pPr algn="l" fontAlgn="t"/>
                      <a:r>
                        <a:rPr lang="en-IN" sz="2000" i="1">
                          <a:latin typeface="Times New Roman" panose="02020603050405020304" pitchFamily="18" charset="0"/>
                          <a:cs typeface="Times New Roman" panose="02020603050405020304" pitchFamily="18" charset="0"/>
                        </a:rPr>
                        <a:t>element</a:t>
                      </a:r>
                      <a:r>
                        <a:rPr lang="en-IN" sz="2000">
                          <a:latin typeface="Times New Roman" panose="02020603050405020304" pitchFamily="18" charset="0"/>
                          <a:cs typeface="Times New Roman" panose="02020603050405020304" pitchFamily="18" charset="0"/>
                        </a:rPr>
                        <a:t>.</a:t>
                      </a:r>
                      <a:r>
                        <a:rPr lang="en-IN" sz="2000" i="1">
                          <a:latin typeface="Times New Roman" panose="02020603050405020304" pitchFamily="18" charset="0"/>
                          <a:cs typeface="Times New Roman" panose="02020603050405020304" pitchFamily="18" charset="0"/>
                        </a:rPr>
                        <a:t>attribute = new value</a:t>
                      </a:r>
                      <a:endParaRPr lang="en-IN" sz="2000">
                        <a:latin typeface="Times New Roman" panose="02020603050405020304" pitchFamily="18" charset="0"/>
                        <a:cs typeface="Times New Roman" panose="02020603050405020304" pitchFamily="18" charset="0"/>
                      </a:endParaRPr>
                    </a:p>
                  </a:txBody>
                  <a:tcPr marL="38021" marR="38021" marT="38021" marB="38021">
                    <a:lnL>
                      <a:noFill/>
                    </a:lnL>
                    <a:lnR>
                      <a:noFill/>
                    </a:lnR>
                    <a:lnT>
                      <a:noFill/>
                    </a:lnT>
                    <a:lnB>
                      <a:noFill/>
                    </a:lnB>
                    <a:solidFill>
                      <a:srgbClr val="FFFFFF"/>
                    </a:solidFill>
                  </a:tcPr>
                </a:tc>
                <a:tc>
                  <a:txBody>
                    <a:bodyPr/>
                    <a:lstStyle/>
                    <a:p>
                      <a:pPr algn="l" fontAlgn="t"/>
                      <a:r>
                        <a:rPr lang="en-IN" sz="2000">
                          <a:latin typeface="Times New Roman" panose="02020603050405020304" pitchFamily="18" charset="0"/>
                          <a:cs typeface="Times New Roman" panose="02020603050405020304" pitchFamily="18" charset="0"/>
                        </a:rPr>
                        <a:t>Change the attribute value of an HTML element</a:t>
                      </a:r>
                    </a:p>
                  </a:txBody>
                  <a:tcPr marL="38021" marR="38021" marT="38021" marB="38021">
                    <a:lnL>
                      <a:noFill/>
                    </a:lnL>
                    <a:lnR>
                      <a:noFill/>
                    </a:lnR>
                    <a:lnT>
                      <a:noFill/>
                    </a:lnT>
                    <a:lnB>
                      <a:noFill/>
                    </a:lnB>
                    <a:solidFill>
                      <a:srgbClr val="FFFFFF"/>
                    </a:solidFill>
                  </a:tcPr>
                </a:tc>
                <a:extLst>
                  <a:ext uri="{0D108BD9-81ED-4DB2-BD59-A6C34878D82A}">
                    <a16:rowId xmlns:a16="http://schemas.microsoft.com/office/drawing/2014/main" val="10002"/>
                  </a:ext>
                </a:extLst>
              </a:tr>
              <a:tr h="212917">
                <a:tc>
                  <a:txBody>
                    <a:bodyPr/>
                    <a:lstStyle/>
                    <a:p>
                      <a:pPr algn="l" fontAlgn="t"/>
                      <a:r>
                        <a:rPr lang="en-IN" sz="2000" i="1" dirty="0" err="1">
                          <a:latin typeface="Times New Roman" panose="02020603050405020304" pitchFamily="18" charset="0"/>
                          <a:cs typeface="Times New Roman" panose="02020603050405020304" pitchFamily="18" charset="0"/>
                        </a:rPr>
                        <a:t>element</a:t>
                      </a:r>
                      <a:r>
                        <a:rPr lang="en-IN" sz="2000" dirty="0" err="1">
                          <a:latin typeface="Times New Roman" panose="02020603050405020304" pitchFamily="18" charset="0"/>
                          <a:cs typeface="Times New Roman" panose="02020603050405020304" pitchFamily="18" charset="0"/>
                        </a:rPr>
                        <a:t>.setAttribute</a:t>
                      </a:r>
                      <a:r>
                        <a:rPr lang="en-IN" sz="2000" i="1" dirty="0">
                          <a:latin typeface="Times New Roman" panose="02020603050405020304" pitchFamily="18" charset="0"/>
                          <a:cs typeface="Times New Roman" panose="02020603050405020304" pitchFamily="18" charset="0"/>
                        </a:rPr>
                        <a:t>(attribute, value)</a:t>
                      </a:r>
                      <a:endParaRPr lang="en-IN" sz="2000" dirty="0">
                        <a:latin typeface="Times New Roman" panose="02020603050405020304" pitchFamily="18" charset="0"/>
                        <a:cs typeface="Times New Roman" panose="02020603050405020304" pitchFamily="18" charset="0"/>
                      </a:endParaRPr>
                    </a:p>
                  </a:txBody>
                  <a:tcPr marL="38021" marR="38021" marT="38021" marB="38021">
                    <a:lnL>
                      <a:noFill/>
                    </a:lnL>
                    <a:lnR>
                      <a:noFill/>
                    </a:lnR>
                    <a:lnT>
                      <a:noFill/>
                    </a:lnT>
                    <a:lnB>
                      <a:noFill/>
                    </a:lnB>
                    <a:solidFill>
                      <a:srgbClr val="F1F1F1"/>
                    </a:solidFill>
                  </a:tcPr>
                </a:tc>
                <a:tc>
                  <a:txBody>
                    <a:bodyPr/>
                    <a:lstStyle/>
                    <a:p>
                      <a:pPr algn="l" fontAlgn="t"/>
                      <a:r>
                        <a:rPr lang="en-IN" sz="2000">
                          <a:latin typeface="Times New Roman" panose="02020603050405020304" pitchFamily="18" charset="0"/>
                          <a:cs typeface="Times New Roman" panose="02020603050405020304" pitchFamily="18" charset="0"/>
                        </a:rPr>
                        <a:t>Change the attribute value of an HTML element</a:t>
                      </a:r>
                    </a:p>
                  </a:txBody>
                  <a:tcPr marL="38021" marR="38021" marT="38021" marB="38021">
                    <a:lnL>
                      <a:noFill/>
                    </a:lnL>
                    <a:lnR>
                      <a:noFill/>
                    </a:lnR>
                    <a:lnT>
                      <a:noFill/>
                    </a:lnT>
                    <a:lnB>
                      <a:noFill/>
                    </a:lnB>
                    <a:solidFill>
                      <a:srgbClr val="F1F1F1"/>
                    </a:solidFill>
                  </a:tcPr>
                </a:tc>
                <a:extLst>
                  <a:ext uri="{0D108BD9-81ED-4DB2-BD59-A6C34878D82A}">
                    <a16:rowId xmlns:a16="http://schemas.microsoft.com/office/drawing/2014/main" val="10003"/>
                  </a:ext>
                </a:extLst>
              </a:tr>
              <a:tr h="212917">
                <a:tc>
                  <a:txBody>
                    <a:bodyPr/>
                    <a:lstStyle/>
                    <a:p>
                      <a:pPr algn="l" fontAlgn="t"/>
                      <a:r>
                        <a:rPr lang="en-IN" sz="2000" i="1">
                          <a:latin typeface="Times New Roman" panose="02020603050405020304" pitchFamily="18" charset="0"/>
                          <a:cs typeface="Times New Roman" panose="02020603050405020304" pitchFamily="18" charset="0"/>
                        </a:rPr>
                        <a:t>element</a:t>
                      </a:r>
                      <a:r>
                        <a:rPr lang="en-IN" sz="2000">
                          <a:latin typeface="Times New Roman" panose="02020603050405020304" pitchFamily="18" charset="0"/>
                          <a:cs typeface="Times New Roman" panose="02020603050405020304" pitchFamily="18" charset="0"/>
                        </a:rPr>
                        <a:t>.style.</a:t>
                      </a:r>
                      <a:r>
                        <a:rPr lang="en-IN" sz="2000" i="1">
                          <a:latin typeface="Times New Roman" panose="02020603050405020304" pitchFamily="18" charset="0"/>
                          <a:cs typeface="Times New Roman" panose="02020603050405020304" pitchFamily="18" charset="0"/>
                        </a:rPr>
                        <a:t>property = new style</a:t>
                      </a:r>
                      <a:endParaRPr lang="en-IN" sz="2000">
                        <a:latin typeface="Times New Roman" panose="02020603050405020304" pitchFamily="18" charset="0"/>
                        <a:cs typeface="Times New Roman" panose="02020603050405020304" pitchFamily="18" charset="0"/>
                      </a:endParaRPr>
                    </a:p>
                  </a:txBody>
                  <a:tcPr marL="38021" marR="38021" marT="38021" marB="38021">
                    <a:lnL>
                      <a:noFill/>
                    </a:lnL>
                    <a:lnR>
                      <a:noFill/>
                    </a:lnR>
                    <a:lnT>
                      <a:noFill/>
                    </a:lnT>
                    <a:lnB>
                      <a:noFill/>
                    </a:lnB>
                    <a:solidFill>
                      <a:srgbClr val="FFFFFF"/>
                    </a:solidFill>
                  </a:tcPr>
                </a:tc>
                <a:tc>
                  <a:txBody>
                    <a:bodyPr/>
                    <a:lstStyle/>
                    <a:p>
                      <a:pPr algn="l" fontAlgn="t"/>
                      <a:r>
                        <a:rPr lang="en-IN" sz="2000" dirty="0">
                          <a:latin typeface="Times New Roman" panose="02020603050405020304" pitchFamily="18" charset="0"/>
                          <a:cs typeface="Times New Roman" panose="02020603050405020304" pitchFamily="18" charset="0"/>
                        </a:rPr>
                        <a:t>Change the style of an HTML element</a:t>
                      </a:r>
                    </a:p>
                  </a:txBody>
                  <a:tcPr marL="38021" marR="38021" marT="38021" marB="38021">
                    <a:lnL>
                      <a:noFill/>
                    </a:lnL>
                    <a:lnR>
                      <a:noFill/>
                    </a:lnR>
                    <a:lnT>
                      <a:noFill/>
                    </a:lnT>
                    <a:lnB>
                      <a:noFill/>
                    </a:lnB>
                    <a:solidFill>
                      <a:srgbClr val="FFFFFF"/>
                    </a:solidFill>
                  </a:tcPr>
                </a:tc>
                <a:extLst>
                  <a:ext uri="{0D108BD9-81ED-4DB2-BD59-A6C34878D82A}">
                    <a16:rowId xmlns:a16="http://schemas.microsoft.com/office/drawing/2014/main" val="10004"/>
                  </a:ext>
                </a:extLst>
              </a:tr>
            </a:tbl>
          </a:graphicData>
        </a:graphic>
      </p:graphicFrame>
      <p:sp>
        <p:nvSpPr>
          <p:cNvPr id="84993"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4"/>
          <p:cNvSpPr/>
          <p:nvPr/>
        </p:nvSpPr>
        <p:spPr>
          <a:xfrm>
            <a:off x="80174" y="3349133"/>
            <a:ext cx="3983783" cy="461665"/>
          </a:xfrm>
          <a:prstGeom prst="rect">
            <a:avLst/>
          </a:prstGeom>
        </p:spPr>
        <p:txBody>
          <a:bodyPr wrap="none">
            <a:spAutoFit/>
          </a:bodyPr>
          <a:lstStyle/>
          <a:p>
            <a:r>
              <a:rPr lang="en-IN" sz="2400" dirty="0">
                <a:latin typeface="Times New Roman" panose="02020603050405020304" pitchFamily="18" charset="0"/>
                <a:cs typeface="Times New Roman" panose="02020603050405020304" pitchFamily="18" charset="0"/>
              </a:rPr>
              <a:t>Adding and Deleting Elements</a:t>
            </a:r>
          </a:p>
        </p:txBody>
      </p:sp>
      <p:graphicFrame>
        <p:nvGraphicFramePr>
          <p:cNvPr id="6" name="Table 5"/>
          <p:cNvGraphicFramePr>
            <a:graphicFrameLocks noGrp="1"/>
          </p:cNvGraphicFramePr>
          <p:nvPr>
            <p:extLst>
              <p:ext uri="{D42A27DB-BD31-4B8C-83A1-F6EECF244321}">
                <p14:modId xmlns:p14="http://schemas.microsoft.com/office/powerpoint/2010/main" val="2473367274"/>
              </p:ext>
            </p:extLst>
          </p:nvPr>
        </p:nvGraphicFramePr>
        <p:xfrm>
          <a:off x="0" y="4005064"/>
          <a:ext cx="9144000" cy="2650812"/>
        </p:xfrm>
        <a:graphic>
          <a:graphicData uri="http://schemas.openxmlformats.org/drawingml/2006/table">
            <a:tbl>
              <a:tblPr/>
              <a:tblGrid>
                <a:gridCol w="4562497">
                  <a:extLst>
                    <a:ext uri="{9D8B030D-6E8A-4147-A177-3AD203B41FA5}">
                      <a16:colId xmlns:a16="http://schemas.microsoft.com/office/drawing/2014/main" val="20000"/>
                    </a:ext>
                  </a:extLst>
                </a:gridCol>
                <a:gridCol w="4581503">
                  <a:extLst>
                    <a:ext uri="{9D8B030D-6E8A-4147-A177-3AD203B41FA5}">
                      <a16:colId xmlns:a16="http://schemas.microsoft.com/office/drawing/2014/main" val="20001"/>
                    </a:ext>
                  </a:extLst>
                </a:gridCol>
              </a:tblGrid>
              <a:tr h="403481">
                <a:tc>
                  <a:txBody>
                    <a:bodyPr/>
                    <a:lstStyle/>
                    <a:p>
                      <a:pPr algn="l" fontAlgn="t"/>
                      <a:r>
                        <a:rPr lang="en-IN" sz="2400" dirty="0">
                          <a:latin typeface="Times New Roman" panose="02020603050405020304" pitchFamily="18" charset="0"/>
                          <a:cs typeface="Times New Roman" panose="02020603050405020304" pitchFamily="18" charset="0"/>
                        </a:rPr>
                        <a:t>Method</a:t>
                      </a:r>
                    </a:p>
                  </a:txBody>
                  <a:tcPr marL="38021" marR="38021" marT="38021" marB="38021">
                    <a:lnL>
                      <a:noFill/>
                    </a:lnL>
                    <a:lnR>
                      <a:noFill/>
                    </a:lnR>
                    <a:lnT>
                      <a:noFill/>
                    </a:lnT>
                    <a:lnB>
                      <a:noFill/>
                    </a:lnB>
                    <a:solidFill>
                      <a:srgbClr val="FFFFFF"/>
                    </a:solidFill>
                  </a:tcPr>
                </a:tc>
                <a:tc>
                  <a:txBody>
                    <a:bodyPr/>
                    <a:lstStyle/>
                    <a:p>
                      <a:pPr algn="l" fontAlgn="t"/>
                      <a:r>
                        <a:rPr lang="en-IN" sz="2400">
                          <a:latin typeface="Times New Roman" panose="02020603050405020304" pitchFamily="18" charset="0"/>
                          <a:cs typeface="Times New Roman" panose="02020603050405020304" pitchFamily="18" charset="0"/>
                        </a:rPr>
                        <a:t>Description</a:t>
                      </a:r>
                    </a:p>
                  </a:txBody>
                  <a:tcPr marL="38021" marR="38021" marT="38021" marB="38021">
                    <a:lnL>
                      <a:noFill/>
                    </a:lnL>
                    <a:lnR>
                      <a:noFill/>
                    </a:lnR>
                    <a:lnT>
                      <a:noFill/>
                    </a:lnT>
                    <a:lnB>
                      <a:noFill/>
                    </a:lnB>
                    <a:solidFill>
                      <a:srgbClr val="FFFFFF"/>
                    </a:solidFill>
                  </a:tcPr>
                </a:tc>
                <a:extLst>
                  <a:ext uri="{0D108BD9-81ED-4DB2-BD59-A6C34878D82A}">
                    <a16:rowId xmlns:a16="http://schemas.microsoft.com/office/drawing/2014/main" val="10000"/>
                  </a:ext>
                </a:extLst>
              </a:tr>
              <a:tr h="403481">
                <a:tc>
                  <a:txBody>
                    <a:bodyPr/>
                    <a:lstStyle/>
                    <a:p>
                      <a:pPr algn="l" fontAlgn="t"/>
                      <a:r>
                        <a:rPr lang="en-IN" sz="2400" dirty="0" err="1">
                          <a:latin typeface="Times New Roman" panose="02020603050405020304" pitchFamily="18" charset="0"/>
                          <a:cs typeface="Times New Roman" panose="02020603050405020304" pitchFamily="18" charset="0"/>
                        </a:rPr>
                        <a:t>document.createElement</a:t>
                      </a:r>
                      <a:r>
                        <a:rPr lang="en-IN" sz="2400" dirty="0">
                          <a:latin typeface="Times New Roman" panose="02020603050405020304" pitchFamily="18" charset="0"/>
                          <a:cs typeface="Times New Roman" panose="02020603050405020304" pitchFamily="18" charset="0"/>
                        </a:rPr>
                        <a:t>(</a:t>
                      </a:r>
                      <a:r>
                        <a:rPr lang="en-IN" sz="2400" i="1" dirty="0">
                          <a:latin typeface="Times New Roman" panose="02020603050405020304" pitchFamily="18" charset="0"/>
                          <a:cs typeface="Times New Roman" panose="02020603050405020304" pitchFamily="18" charset="0"/>
                        </a:rPr>
                        <a:t>element</a:t>
                      </a:r>
                      <a:r>
                        <a:rPr lang="en-IN" sz="2400" dirty="0">
                          <a:latin typeface="Times New Roman" panose="02020603050405020304" pitchFamily="18" charset="0"/>
                          <a:cs typeface="Times New Roman" panose="02020603050405020304" pitchFamily="18" charset="0"/>
                        </a:rPr>
                        <a:t>)</a:t>
                      </a:r>
                    </a:p>
                  </a:txBody>
                  <a:tcPr marL="38021" marR="38021" marT="38021" marB="38021">
                    <a:lnL>
                      <a:noFill/>
                    </a:lnL>
                    <a:lnR>
                      <a:noFill/>
                    </a:lnR>
                    <a:lnT>
                      <a:noFill/>
                    </a:lnT>
                    <a:lnB>
                      <a:noFill/>
                    </a:lnB>
                    <a:solidFill>
                      <a:srgbClr val="F1F1F1"/>
                    </a:solidFill>
                  </a:tcPr>
                </a:tc>
                <a:tc>
                  <a:txBody>
                    <a:bodyPr/>
                    <a:lstStyle/>
                    <a:p>
                      <a:pPr algn="l" fontAlgn="t"/>
                      <a:r>
                        <a:rPr lang="en-IN" sz="2400">
                          <a:latin typeface="Times New Roman" panose="02020603050405020304" pitchFamily="18" charset="0"/>
                          <a:cs typeface="Times New Roman" panose="02020603050405020304" pitchFamily="18" charset="0"/>
                        </a:rPr>
                        <a:t>Create an HTML element</a:t>
                      </a:r>
                    </a:p>
                  </a:txBody>
                  <a:tcPr marL="38021" marR="38021" marT="38021" marB="38021">
                    <a:lnL>
                      <a:noFill/>
                    </a:lnL>
                    <a:lnR>
                      <a:noFill/>
                    </a:lnR>
                    <a:lnT>
                      <a:noFill/>
                    </a:lnT>
                    <a:lnB>
                      <a:noFill/>
                    </a:lnB>
                    <a:solidFill>
                      <a:srgbClr val="F1F1F1"/>
                    </a:solidFill>
                  </a:tcPr>
                </a:tc>
                <a:extLst>
                  <a:ext uri="{0D108BD9-81ED-4DB2-BD59-A6C34878D82A}">
                    <a16:rowId xmlns:a16="http://schemas.microsoft.com/office/drawing/2014/main" val="10001"/>
                  </a:ext>
                </a:extLst>
              </a:tr>
              <a:tr h="403481">
                <a:tc>
                  <a:txBody>
                    <a:bodyPr/>
                    <a:lstStyle/>
                    <a:p>
                      <a:pPr algn="l" fontAlgn="t"/>
                      <a:r>
                        <a:rPr lang="en-IN" sz="2400">
                          <a:latin typeface="Times New Roman" panose="02020603050405020304" pitchFamily="18" charset="0"/>
                          <a:cs typeface="Times New Roman" panose="02020603050405020304" pitchFamily="18" charset="0"/>
                        </a:rPr>
                        <a:t>document.removeChild(</a:t>
                      </a:r>
                      <a:r>
                        <a:rPr lang="en-IN" sz="2400" i="1">
                          <a:latin typeface="Times New Roman" panose="02020603050405020304" pitchFamily="18" charset="0"/>
                          <a:cs typeface="Times New Roman" panose="02020603050405020304" pitchFamily="18" charset="0"/>
                        </a:rPr>
                        <a:t>element</a:t>
                      </a:r>
                      <a:r>
                        <a:rPr lang="en-IN" sz="2400">
                          <a:latin typeface="Times New Roman" panose="02020603050405020304" pitchFamily="18" charset="0"/>
                          <a:cs typeface="Times New Roman" panose="02020603050405020304" pitchFamily="18" charset="0"/>
                        </a:rPr>
                        <a:t>)</a:t>
                      </a:r>
                    </a:p>
                  </a:txBody>
                  <a:tcPr marL="38021" marR="38021" marT="38021" marB="38021">
                    <a:lnL>
                      <a:noFill/>
                    </a:lnL>
                    <a:lnR>
                      <a:noFill/>
                    </a:lnR>
                    <a:lnT>
                      <a:noFill/>
                    </a:lnT>
                    <a:lnB>
                      <a:noFill/>
                    </a:lnB>
                    <a:solidFill>
                      <a:srgbClr val="FFFFFF"/>
                    </a:solidFill>
                  </a:tcPr>
                </a:tc>
                <a:tc>
                  <a:txBody>
                    <a:bodyPr/>
                    <a:lstStyle/>
                    <a:p>
                      <a:pPr algn="l" fontAlgn="t"/>
                      <a:r>
                        <a:rPr lang="en-IN" sz="2400">
                          <a:latin typeface="Times New Roman" panose="02020603050405020304" pitchFamily="18" charset="0"/>
                          <a:cs typeface="Times New Roman" panose="02020603050405020304" pitchFamily="18" charset="0"/>
                        </a:rPr>
                        <a:t>Remove an HTML element</a:t>
                      </a:r>
                    </a:p>
                  </a:txBody>
                  <a:tcPr marL="38021" marR="38021" marT="38021" marB="38021">
                    <a:lnL>
                      <a:noFill/>
                    </a:lnL>
                    <a:lnR>
                      <a:noFill/>
                    </a:lnR>
                    <a:lnT>
                      <a:noFill/>
                    </a:lnT>
                    <a:lnB>
                      <a:noFill/>
                    </a:lnB>
                    <a:solidFill>
                      <a:srgbClr val="FFFFFF"/>
                    </a:solidFill>
                  </a:tcPr>
                </a:tc>
                <a:extLst>
                  <a:ext uri="{0D108BD9-81ED-4DB2-BD59-A6C34878D82A}">
                    <a16:rowId xmlns:a16="http://schemas.microsoft.com/office/drawing/2014/main" val="10002"/>
                  </a:ext>
                </a:extLst>
              </a:tr>
              <a:tr h="403481">
                <a:tc>
                  <a:txBody>
                    <a:bodyPr/>
                    <a:lstStyle/>
                    <a:p>
                      <a:pPr algn="l" fontAlgn="t"/>
                      <a:r>
                        <a:rPr lang="en-IN" sz="2400">
                          <a:latin typeface="Times New Roman" panose="02020603050405020304" pitchFamily="18" charset="0"/>
                          <a:cs typeface="Times New Roman" panose="02020603050405020304" pitchFamily="18" charset="0"/>
                        </a:rPr>
                        <a:t>document.appendChild(</a:t>
                      </a:r>
                      <a:r>
                        <a:rPr lang="en-IN" sz="2400" i="1">
                          <a:latin typeface="Times New Roman" panose="02020603050405020304" pitchFamily="18" charset="0"/>
                          <a:cs typeface="Times New Roman" panose="02020603050405020304" pitchFamily="18" charset="0"/>
                        </a:rPr>
                        <a:t>element</a:t>
                      </a:r>
                      <a:r>
                        <a:rPr lang="en-IN" sz="2400">
                          <a:latin typeface="Times New Roman" panose="02020603050405020304" pitchFamily="18" charset="0"/>
                          <a:cs typeface="Times New Roman" panose="02020603050405020304" pitchFamily="18" charset="0"/>
                        </a:rPr>
                        <a:t>)</a:t>
                      </a:r>
                    </a:p>
                  </a:txBody>
                  <a:tcPr marL="38021" marR="38021" marT="38021" marB="38021">
                    <a:lnL>
                      <a:noFill/>
                    </a:lnL>
                    <a:lnR>
                      <a:noFill/>
                    </a:lnR>
                    <a:lnT>
                      <a:noFill/>
                    </a:lnT>
                    <a:lnB>
                      <a:noFill/>
                    </a:lnB>
                    <a:solidFill>
                      <a:srgbClr val="F1F1F1"/>
                    </a:solidFill>
                  </a:tcPr>
                </a:tc>
                <a:tc>
                  <a:txBody>
                    <a:bodyPr/>
                    <a:lstStyle/>
                    <a:p>
                      <a:pPr algn="l" fontAlgn="t"/>
                      <a:r>
                        <a:rPr lang="en-IN" sz="2400">
                          <a:latin typeface="Times New Roman" panose="02020603050405020304" pitchFamily="18" charset="0"/>
                          <a:cs typeface="Times New Roman" panose="02020603050405020304" pitchFamily="18" charset="0"/>
                        </a:rPr>
                        <a:t>Add an HTML element</a:t>
                      </a:r>
                    </a:p>
                  </a:txBody>
                  <a:tcPr marL="38021" marR="38021" marT="38021" marB="38021">
                    <a:lnL>
                      <a:noFill/>
                    </a:lnL>
                    <a:lnR>
                      <a:noFill/>
                    </a:lnR>
                    <a:lnT>
                      <a:noFill/>
                    </a:lnT>
                    <a:lnB>
                      <a:noFill/>
                    </a:lnB>
                    <a:solidFill>
                      <a:srgbClr val="F1F1F1"/>
                    </a:solidFill>
                  </a:tcPr>
                </a:tc>
                <a:extLst>
                  <a:ext uri="{0D108BD9-81ED-4DB2-BD59-A6C34878D82A}">
                    <a16:rowId xmlns:a16="http://schemas.microsoft.com/office/drawing/2014/main" val="10003"/>
                  </a:ext>
                </a:extLst>
              </a:tr>
              <a:tr h="403481">
                <a:tc>
                  <a:txBody>
                    <a:bodyPr/>
                    <a:lstStyle/>
                    <a:p>
                      <a:pPr algn="l" fontAlgn="t"/>
                      <a:r>
                        <a:rPr lang="en-IN" sz="2400">
                          <a:latin typeface="Times New Roman" panose="02020603050405020304" pitchFamily="18" charset="0"/>
                          <a:cs typeface="Times New Roman" panose="02020603050405020304" pitchFamily="18" charset="0"/>
                        </a:rPr>
                        <a:t>document.replaceChild(</a:t>
                      </a:r>
                      <a:r>
                        <a:rPr lang="en-IN" sz="2400" i="1">
                          <a:latin typeface="Times New Roman" panose="02020603050405020304" pitchFamily="18" charset="0"/>
                          <a:cs typeface="Times New Roman" panose="02020603050405020304" pitchFamily="18" charset="0"/>
                        </a:rPr>
                        <a:t>element</a:t>
                      </a:r>
                      <a:r>
                        <a:rPr lang="en-IN" sz="2400">
                          <a:latin typeface="Times New Roman" panose="02020603050405020304" pitchFamily="18" charset="0"/>
                          <a:cs typeface="Times New Roman" panose="02020603050405020304" pitchFamily="18" charset="0"/>
                        </a:rPr>
                        <a:t>)</a:t>
                      </a:r>
                    </a:p>
                  </a:txBody>
                  <a:tcPr marL="38021" marR="38021" marT="38021" marB="38021">
                    <a:lnL>
                      <a:noFill/>
                    </a:lnL>
                    <a:lnR>
                      <a:noFill/>
                    </a:lnR>
                    <a:lnT>
                      <a:noFill/>
                    </a:lnT>
                    <a:lnB>
                      <a:noFill/>
                    </a:lnB>
                    <a:solidFill>
                      <a:srgbClr val="FFFFFF"/>
                    </a:solidFill>
                  </a:tcPr>
                </a:tc>
                <a:tc>
                  <a:txBody>
                    <a:bodyPr/>
                    <a:lstStyle/>
                    <a:p>
                      <a:pPr algn="l" fontAlgn="t"/>
                      <a:r>
                        <a:rPr lang="en-IN" sz="2400">
                          <a:latin typeface="Times New Roman" panose="02020603050405020304" pitchFamily="18" charset="0"/>
                          <a:cs typeface="Times New Roman" panose="02020603050405020304" pitchFamily="18" charset="0"/>
                        </a:rPr>
                        <a:t>Replace an HTML element</a:t>
                      </a:r>
                    </a:p>
                  </a:txBody>
                  <a:tcPr marL="38021" marR="38021" marT="38021" marB="38021">
                    <a:lnL>
                      <a:noFill/>
                    </a:lnL>
                    <a:lnR>
                      <a:noFill/>
                    </a:lnR>
                    <a:lnT>
                      <a:noFill/>
                    </a:lnT>
                    <a:lnB>
                      <a:noFill/>
                    </a:lnB>
                    <a:solidFill>
                      <a:srgbClr val="FFFFFF"/>
                    </a:solidFill>
                  </a:tcPr>
                </a:tc>
                <a:extLst>
                  <a:ext uri="{0D108BD9-81ED-4DB2-BD59-A6C34878D82A}">
                    <a16:rowId xmlns:a16="http://schemas.microsoft.com/office/drawing/2014/main" val="10004"/>
                  </a:ext>
                </a:extLst>
              </a:tr>
              <a:tr h="403481">
                <a:tc>
                  <a:txBody>
                    <a:bodyPr/>
                    <a:lstStyle/>
                    <a:p>
                      <a:pPr algn="l" fontAlgn="t"/>
                      <a:r>
                        <a:rPr lang="en-IN" sz="2400">
                          <a:latin typeface="Times New Roman" panose="02020603050405020304" pitchFamily="18" charset="0"/>
                          <a:cs typeface="Times New Roman" panose="02020603050405020304" pitchFamily="18" charset="0"/>
                        </a:rPr>
                        <a:t>document.write(</a:t>
                      </a:r>
                      <a:r>
                        <a:rPr lang="en-IN" sz="2400" i="1">
                          <a:latin typeface="Times New Roman" panose="02020603050405020304" pitchFamily="18" charset="0"/>
                          <a:cs typeface="Times New Roman" panose="02020603050405020304" pitchFamily="18" charset="0"/>
                        </a:rPr>
                        <a:t>text</a:t>
                      </a:r>
                      <a:r>
                        <a:rPr lang="en-IN" sz="2400">
                          <a:latin typeface="Times New Roman" panose="02020603050405020304" pitchFamily="18" charset="0"/>
                          <a:cs typeface="Times New Roman" panose="02020603050405020304" pitchFamily="18" charset="0"/>
                        </a:rPr>
                        <a:t>)</a:t>
                      </a:r>
                    </a:p>
                  </a:txBody>
                  <a:tcPr marL="38021" marR="38021" marT="38021" marB="38021">
                    <a:lnL>
                      <a:noFill/>
                    </a:lnL>
                    <a:lnR>
                      <a:noFill/>
                    </a:lnR>
                    <a:lnT>
                      <a:noFill/>
                    </a:lnT>
                    <a:lnB>
                      <a:noFill/>
                    </a:lnB>
                    <a:solidFill>
                      <a:srgbClr val="F1F1F1"/>
                    </a:solidFill>
                  </a:tcPr>
                </a:tc>
                <a:tc>
                  <a:txBody>
                    <a:bodyPr/>
                    <a:lstStyle/>
                    <a:p>
                      <a:pPr algn="l" fontAlgn="t"/>
                      <a:r>
                        <a:rPr lang="en-IN" sz="2400" dirty="0">
                          <a:latin typeface="Times New Roman" panose="02020603050405020304" pitchFamily="18" charset="0"/>
                          <a:cs typeface="Times New Roman" panose="02020603050405020304" pitchFamily="18" charset="0"/>
                        </a:rPr>
                        <a:t>Write into the HTML output stream</a:t>
                      </a:r>
                    </a:p>
                  </a:txBody>
                  <a:tcPr marL="38021" marR="38021" marT="38021" marB="38021">
                    <a:lnL>
                      <a:noFill/>
                    </a:lnL>
                    <a:lnR>
                      <a:noFill/>
                    </a:lnR>
                    <a:lnT>
                      <a:noFill/>
                    </a:lnT>
                    <a:lnB>
                      <a:noFill/>
                    </a:lnB>
                    <a:solidFill>
                      <a:srgbClr val="F1F1F1"/>
                    </a:solidFill>
                  </a:tcPr>
                </a:tc>
                <a:extLst>
                  <a:ext uri="{0D108BD9-81ED-4DB2-BD59-A6C34878D82A}">
                    <a16:rowId xmlns:a16="http://schemas.microsoft.com/office/drawing/2014/main" val="10005"/>
                  </a:ext>
                </a:extLst>
              </a:tr>
            </a:tbl>
          </a:graphicData>
        </a:graphic>
      </p:graphicFrame>
      <p:sp>
        <p:nvSpPr>
          <p:cNvPr id="849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332656"/>
            <a:ext cx="4221027" cy="584775"/>
          </a:xfrm>
          <a:prstGeom prst="rect">
            <a:avLst/>
          </a:prstGeom>
        </p:spPr>
        <p:txBody>
          <a:bodyPr wrap="none">
            <a:spAutoFit/>
          </a:bodyPr>
          <a:lstStyle/>
          <a:p>
            <a:r>
              <a:rPr lang="en-IN" sz="3200" dirty="0">
                <a:latin typeface="Times New Roman" panose="02020603050405020304" pitchFamily="18" charset="0"/>
                <a:cs typeface="Times New Roman" panose="02020603050405020304" pitchFamily="18" charset="0"/>
              </a:rPr>
              <a:t>Adding Events Handlers</a:t>
            </a:r>
          </a:p>
        </p:txBody>
      </p:sp>
      <p:graphicFrame>
        <p:nvGraphicFramePr>
          <p:cNvPr id="3" name="Table 2"/>
          <p:cNvGraphicFramePr>
            <a:graphicFrameLocks noGrp="1"/>
          </p:cNvGraphicFramePr>
          <p:nvPr>
            <p:extLst>
              <p:ext uri="{D42A27DB-BD31-4B8C-83A1-F6EECF244321}">
                <p14:modId xmlns:p14="http://schemas.microsoft.com/office/powerpoint/2010/main" val="17601952"/>
              </p:ext>
            </p:extLst>
          </p:nvPr>
        </p:nvGraphicFramePr>
        <p:xfrm>
          <a:off x="0" y="1412776"/>
          <a:ext cx="9144000" cy="1066484"/>
        </p:xfrm>
        <a:graphic>
          <a:graphicData uri="http://schemas.openxmlformats.org/drawingml/2006/table">
            <a:tbl>
              <a:tblPr/>
              <a:tblGrid>
                <a:gridCol w="4850296">
                  <a:extLst>
                    <a:ext uri="{9D8B030D-6E8A-4147-A177-3AD203B41FA5}">
                      <a16:colId xmlns:a16="http://schemas.microsoft.com/office/drawing/2014/main" val="20000"/>
                    </a:ext>
                  </a:extLst>
                </a:gridCol>
                <a:gridCol w="4293704">
                  <a:extLst>
                    <a:ext uri="{9D8B030D-6E8A-4147-A177-3AD203B41FA5}">
                      <a16:colId xmlns:a16="http://schemas.microsoft.com/office/drawing/2014/main" val="20001"/>
                    </a:ext>
                  </a:extLst>
                </a:gridCol>
              </a:tblGrid>
              <a:tr h="212917">
                <a:tc>
                  <a:txBody>
                    <a:bodyPr/>
                    <a:lstStyle/>
                    <a:p>
                      <a:pPr algn="l" fontAlgn="t"/>
                      <a:r>
                        <a:rPr lang="en-IN" sz="2000" dirty="0">
                          <a:latin typeface="Times New Roman" panose="02020603050405020304" pitchFamily="18" charset="0"/>
                          <a:cs typeface="Times New Roman" panose="02020603050405020304" pitchFamily="18" charset="0"/>
                        </a:rPr>
                        <a:t>Method</a:t>
                      </a:r>
                    </a:p>
                  </a:txBody>
                  <a:tcPr marL="38021" marR="38021" marT="38021" marB="38021">
                    <a:lnL>
                      <a:noFill/>
                    </a:lnL>
                    <a:lnR>
                      <a:noFill/>
                    </a:lnR>
                    <a:lnT>
                      <a:noFill/>
                    </a:lnT>
                    <a:lnB>
                      <a:noFill/>
                    </a:lnB>
                    <a:solidFill>
                      <a:srgbClr val="FFFFFF"/>
                    </a:solidFill>
                  </a:tcPr>
                </a:tc>
                <a:tc>
                  <a:txBody>
                    <a:bodyPr/>
                    <a:lstStyle/>
                    <a:p>
                      <a:pPr algn="l" fontAlgn="t"/>
                      <a:r>
                        <a:rPr lang="en-IN" sz="2000" dirty="0">
                          <a:latin typeface="Times New Roman" panose="02020603050405020304" pitchFamily="18" charset="0"/>
                          <a:cs typeface="Times New Roman" panose="02020603050405020304" pitchFamily="18" charset="0"/>
                        </a:rPr>
                        <a:t>Description</a:t>
                      </a:r>
                    </a:p>
                  </a:txBody>
                  <a:tcPr marL="38021" marR="38021" marT="38021" marB="38021">
                    <a:lnL>
                      <a:noFill/>
                    </a:lnL>
                    <a:lnR>
                      <a:noFill/>
                    </a:lnR>
                    <a:lnT>
                      <a:noFill/>
                    </a:lnT>
                    <a:lnB>
                      <a:noFill/>
                    </a:lnB>
                    <a:solidFill>
                      <a:srgbClr val="FFFFFF"/>
                    </a:solidFill>
                  </a:tcPr>
                </a:tc>
                <a:extLst>
                  <a:ext uri="{0D108BD9-81ED-4DB2-BD59-A6C34878D82A}">
                    <a16:rowId xmlns:a16="http://schemas.microsoft.com/office/drawing/2014/main" val="10000"/>
                  </a:ext>
                </a:extLst>
              </a:tr>
              <a:tr h="212917">
                <a:tc>
                  <a:txBody>
                    <a:bodyPr/>
                    <a:lstStyle/>
                    <a:p>
                      <a:pPr algn="l" fontAlgn="t"/>
                      <a:r>
                        <a:rPr lang="en-IN" sz="2000" dirty="0" err="1">
                          <a:latin typeface="Times New Roman" panose="02020603050405020304" pitchFamily="18" charset="0"/>
                          <a:cs typeface="Times New Roman" panose="02020603050405020304" pitchFamily="18" charset="0"/>
                        </a:rPr>
                        <a:t>document.getElementById</a:t>
                      </a:r>
                      <a:r>
                        <a:rPr lang="en-IN" sz="2000" dirty="0">
                          <a:latin typeface="Times New Roman" panose="02020603050405020304" pitchFamily="18" charset="0"/>
                          <a:cs typeface="Times New Roman" panose="02020603050405020304" pitchFamily="18" charset="0"/>
                        </a:rPr>
                        <a:t>(</a:t>
                      </a:r>
                      <a:r>
                        <a:rPr lang="en-IN" sz="2000" i="1" dirty="0">
                          <a:latin typeface="Times New Roman" panose="02020603050405020304" pitchFamily="18" charset="0"/>
                          <a:cs typeface="Times New Roman" panose="02020603050405020304" pitchFamily="18" charset="0"/>
                        </a:rPr>
                        <a:t>id</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onclick</a:t>
                      </a:r>
                      <a:r>
                        <a:rPr lang="en-IN" sz="2000" dirty="0">
                          <a:latin typeface="Times New Roman" panose="02020603050405020304" pitchFamily="18" charset="0"/>
                          <a:cs typeface="Times New Roman" panose="02020603050405020304" pitchFamily="18" charset="0"/>
                        </a:rPr>
                        <a:t> = function(){</a:t>
                      </a:r>
                      <a:r>
                        <a:rPr lang="en-IN" sz="2000" i="1" dirty="0">
                          <a:latin typeface="Times New Roman" panose="02020603050405020304" pitchFamily="18" charset="0"/>
                          <a:cs typeface="Times New Roman" panose="02020603050405020304" pitchFamily="18" charset="0"/>
                        </a:rPr>
                        <a:t>code</a:t>
                      </a:r>
                      <a:r>
                        <a:rPr lang="en-IN" sz="2000" dirty="0">
                          <a:latin typeface="Times New Roman" panose="02020603050405020304" pitchFamily="18" charset="0"/>
                          <a:cs typeface="Times New Roman" panose="02020603050405020304" pitchFamily="18" charset="0"/>
                        </a:rPr>
                        <a:t>}</a:t>
                      </a:r>
                    </a:p>
                  </a:txBody>
                  <a:tcPr marL="38021" marR="38021" marT="38021" marB="38021">
                    <a:lnL>
                      <a:noFill/>
                    </a:lnL>
                    <a:lnR>
                      <a:noFill/>
                    </a:lnR>
                    <a:lnT>
                      <a:noFill/>
                    </a:lnT>
                    <a:lnB>
                      <a:noFill/>
                    </a:lnB>
                    <a:solidFill>
                      <a:srgbClr val="F1F1F1"/>
                    </a:solidFill>
                  </a:tcPr>
                </a:tc>
                <a:tc>
                  <a:txBody>
                    <a:bodyPr/>
                    <a:lstStyle/>
                    <a:p>
                      <a:pPr algn="l" fontAlgn="t"/>
                      <a:r>
                        <a:rPr lang="en-IN" sz="2000" dirty="0">
                          <a:latin typeface="Times New Roman" panose="02020603050405020304" pitchFamily="18" charset="0"/>
                          <a:cs typeface="Times New Roman" panose="02020603050405020304" pitchFamily="18" charset="0"/>
                        </a:rPr>
                        <a:t>Adding event handler code to an </a:t>
                      </a:r>
                      <a:r>
                        <a:rPr lang="en-IN" sz="2000" dirty="0" err="1">
                          <a:latin typeface="Times New Roman" panose="02020603050405020304" pitchFamily="18" charset="0"/>
                          <a:cs typeface="Times New Roman" panose="02020603050405020304" pitchFamily="18" charset="0"/>
                        </a:rPr>
                        <a:t>onclick</a:t>
                      </a:r>
                      <a:r>
                        <a:rPr lang="en-IN" sz="2000" dirty="0">
                          <a:latin typeface="Times New Roman" panose="02020603050405020304" pitchFamily="18" charset="0"/>
                          <a:cs typeface="Times New Roman" panose="02020603050405020304" pitchFamily="18" charset="0"/>
                        </a:rPr>
                        <a:t> event</a:t>
                      </a:r>
                    </a:p>
                  </a:txBody>
                  <a:tcPr marL="38021" marR="38021" marT="38021" marB="38021">
                    <a:lnL>
                      <a:noFill/>
                    </a:lnL>
                    <a:lnR>
                      <a:noFill/>
                    </a:lnR>
                    <a:lnT>
                      <a:noFill/>
                    </a:lnT>
                    <a:lnB>
                      <a:noFill/>
                    </a:lnB>
                    <a:solidFill>
                      <a:srgbClr val="F1F1F1"/>
                    </a:solidFill>
                  </a:tcPr>
                </a:tc>
                <a:extLst>
                  <a:ext uri="{0D108BD9-81ED-4DB2-BD59-A6C34878D82A}">
                    <a16:rowId xmlns:a16="http://schemas.microsoft.com/office/drawing/2014/main" val="10001"/>
                  </a:ext>
                </a:extLst>
              </a:tr>
            </a:tbl>
          </a:graphicData>
        </a:graphic>
      </p:graphicFrame>
      <p:sp>
        <p:nvSpPr>
          <p:cNvPr id="4" name="Rectangle 3"/>
          <p:cNvSpPr/>
          <p:nvPr/>
        </p:nvSpPr>
        <p:spPr>
          <a:xfrm>
            <a:off x="0" y="2492896"/>
            <a:ext cx="9144000" cy="4524315"/>
          </a:xfrm>
          <a:prstGeom prst="rect">
            <a:avLst/>
          </a:prstGeom>
        </p:spPr>
        <p:txBody>
          <a:bodyPr wrap="square">
            <a:spAutoFit/>
          </a:bodyPr>
          <a:lstStyle/>
          <a:p>
            <a:endParaRPr lang="en-IN" sz="3600" dirty="0"/>
          </a:p>
          <a:p>
            <a:r>
              <a:rPr lang="en-IN" sz="2400" dirty="0">
                <a:latin typeface="Times New Roman" panose="02020603050405020304" pitchFamily="18" charset="0"/>
                <a:cs typeface="Times New Roman" panose="02020603050405020304" pitchFamily="18" charset="0"/>
              </a:rPr>
              <a:t>Finding HTML Elements</a:t>
            </a:r>
          </a:p>
          <a:p>
            <a:r>
              <a:rPr lang="en-IN" sz="2400" dirty="0">
                <a:latin typeface="Times New Roman" panose="02020603050405020304" pitchFamily="18" charset="0"/>
                <a:cs typeface="Times New Roman" panose="02020603050405020304" pitchFamily="18" charset="0"/>
              </a:rPr>
              <a:t>Often, with JavaScript, you want to manipulate HTML elements.</a:t>
            </a:r>
          </a:p>
          <a:p>
            <a:r>
              <a:rPr lang="en-IN" sz="2400" dirty="0">
                <a:latin typeface="Times New Roman" panose="02020603050405020304" pitchFamily="18" charset="0"/>
                <a:cs typeface="Times New Roman" panose="02020603050405020304" pitchFamily="18" charset="0"/>
              </a:rPr>
              <a:t>To do so, you have to find the elements first. There are a couple of ways to do this:</a:t>
            </a:r>
          </a:p>
          <a:p>
            <a:pPr>
              <a:buFont typeface="Arial" pitchFamily="34" charset="0"/>
              <a:buChar char="•"/>
            </a:pPr>
            <a:r>
              <a:rPr lang="en-IN" sz="2400" dirty="0">
                <a:latin typeface="Times New Roman" panose="02020603050405020304" pitchFamily="18" charset="0"/>
                <a:cs typeface="Times New Roman" panose="02020603050405020304" pitchFamily="18" charset="0"/>
              </a:rPr>
              <a:t>Finding HTML elements by id</a:t>
            </a:r>
          </a:p>
          <a:p>
            <a:pPr>
              <a:buFont typeface="Arial" pitchFamily="34" charset="0"/>
              <a:buChar char="•"/>
            </a:pPr>
            <a:r>
              <a:rPr lang="en-IN" sz="2400" dirty="0">
                <a:latin typeface="Times New Roman" panose="02020603050405020304" pitchFamily="18" charset="0"/>
                <a:cs typeface="Times New Roman" panose="02020603050405020304" pitchFamily="18" charset="0"/>
              </a:rPr>
              <a:t>Finding HTML elements by tag name</a:t>
            </a:r>
          </a:p>
          <a:p>
            <a:pPr>
              <a:buFont typeface="Arial" pitchFamily="34" charset="0"/>
              <a:buChar char="•"/>
            </a:pPr>
            <a:r>
              <a:rPr lang="en-IN" sz="2400" dirty="0">
                <a:latin typeface="Times New Roman" panose="02020603050405020304" pitchFamily="18" charset="0"/>
                <a:cs typeface="Times New Roman" panose="02020603050405020304" pitchFamily="18" charset="0"/>
              </a:rPr>
              <a:t>Finding HTML elements by class name</a:t>
            </a:r>
          </a:p>
          <a:p>
            <a:pPr>
              <a:buFont typeface="Arial" pitchFamily="34" charset="0"/>
              <a:buChar char="•"/>
            </a:pPr>
            <a:r>
              <a:rPr lang="en-IN" sz="2400" dirty="0">
                <a:latin typeface="Times New Roman" panose="02020603050405020304" pitchFamily="18" charset="0"/>
                <a:cs typeface="Times New Roman" panose="02020603050405020304" pitchFamily="18" charset="0"/>
              </a:rPr>
              <a:t>Finding HTML elements by CSS selectors</a:t>
            </a:r>
          </a:p>
          <a:p>
            <a:pPr>
              <a:buFont typeface="Arial" pitchFamily="34" charset="0"/>
              <a:buChar char="•"/>
            </a:pPr>
            <a:r>
              <a:rPr lang="en-IN" sz="2400" dirty="0">
                <a:latin typeface="Times New Roman" panose="02020603050405020304" pitchFamily="18" charset="0"/>
                <a:cs typeface="Times New Roman" panose="02020603050405020304" pitchFamily="18" charset="0"/>
              </a:rPr>
              <a:t>Finding HTML elements by HTML object collections</a:t>
            </a:r>
          </a:p>
          <a:p>
            <a:br>
              <a:rPr lang="en-IN" dirty="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63417"/>
          </a:xfrm>
          <a:prstGeom prst="rect">
            <a:avLst/>
          </a:prstGeom>
        </p:spPr>
        <p:txBody>
          <a:bodyPr wrap="square">
            <a:spAutoFit/>
          </a:bodyPr>
          <a:lstStyle/>
          <a:p>
            <a:pPr algn="just"/>
            <a:r>
              <a:rPr lang="en-IN" sz="2000" dirty="0">
                <a:latin typeface="Times New Roman" panose="02020603050405020304" pitchFamily="18" charset="0"/>
                <a:cs typeface="Times New Roman" panose="02020603050405020304" pitchFamily="18" charset="0"/>
              </a:rPr>
              <a:t>2) JavaScript Example</a:t>
            </a:r>
            <a:r>
              <a:rPr lang="en-IN" sz="2000" b="1" dirty="0">
                <a:latin typeface="Times New Roman" panose="02020603050405020304" pitchFamily="18" charset="0"/>
                <a:cs typeface="Times New Roman" panose="02020603050405020304" pitchFamily="18" charset="0"/>
              </a:rPr>
              <a:t> : code between the head tag</a:t>
            </a:r>
          </a:p>
          <a:p>
            <a:pPr algn="just"/>
            <a:r>
              <a:rPr lang="en-IN" sz="2000" dirty="0">
                <a:latin typeface="Times New Roman" panose="02020603050405020304" pitchFamily="18" charset="0"/>
                <a:cs typeface="Times New Roman" panose="02020603050405020304" pitchFamily="18" charset="0"/>
              </a:rPr>
              <a:t>Let’s see the same example of displaying alert dialog box of JavaScript that is contained inside the head tag.</a:t>
            </a:r>
          </a:p>
          <a:p>
            <a:pPr algn="just"/>
            <a:r>
              <a:rPr lang="en-IN" sz="2000" dirty="0">
                <a:latin typeface="Times New Roman" panose="02020603050405020304" pitchFamily="18" charset="0"/>
                <a:cs typeface="Times New Roman" panose="02020603050405020304" pitchFamily="18" charset="0"/>
              </a:rPr>
              <a:t>In this example, we are creating a function </a:t>
            </a:r>
            <a:r>
              <a:rPr lang="en-IN" sz="2000" dirty="0" err="1">
                <a:latin typeface="Times New Roman" panose="02020603050405020304" pitchFamily="18" charset="0"/>
                <a:cs typeface="Times New Roman" panose="02020603050405020304" pitchFamily="18" charset="0"/>
              </a:rPr>
              <a:t>msg</a:t>
            </a:r>
            <a:r>
              <a:rPr lang="en-IN" sz="2000" dirty="0">
                <a:latin typeface="Times New Roman" panose="02020603050405020304" pitchFamily="18" charset="0"/>
                <a:cs typeface="Times New Roman" panose="02020603050405020304" pitchFamily="18" charset="0"/>
              </a:rPr>
              <a:t>(). To create function in JavaScript, you need to write function with </a:t>
            </a:r>
            <a:r>
              <a:rPr lang="en-IN" sz="2000" dirty="0" err="1">
                <a:latin typeface="Times New Roman" panose="02020603050405020304" pitchFamily="18" charset="0"/>
                <a:cs typeface="Times New Roman" panose="02020603050405020304" pitchFamily="18" charset="0"/>
              </a:rPr>
              <a:t>function_name</a:t>
            </a:r>
            <a:r>
              <a:rPr lang="en-IN" sz="2000" dirty="0">
                <a:latin typeface="Times New Roman" panose="02020603050405020304" pitchFamily="18" charset="0"/>
                <a:cs typeface="Times New Roman" panose="02020603050405020304" pitchFamily="18" charset="0"/>
              </a:rPr>
              <a:t> as given below.</a:t>
            </a:r>
          </a:p>
          <a:p>
            <a:pPr algn="just"/>
            <a:r>
              <a:rPr lang="en-IN" sz="2000" dirty="0">
                <a:latin typeface="Times New Roman" panose="02020603050405020304" pitchFamily="18" charset="0"/>
                <a:cs typeface="Times New Roman" panose="02020603050405020304" pitchFamily="18" charset="0"/>
              </a:rPr>
              <a:t>To call function, you need to work on event. Here we are using </a:t>
            </a:r>
            <a:r>
              <a:rPr lang="en-IN" sz="2000" dirty="0" err="1">
                <a:latin typeface="Times New Roman" panose="02020603050405020304" pitchFamily="18" charset="0"/>
                <a:cs typeface="Times New Roman" panose="02020603050405020304" pitchFamily="18" charset="0"/>
              </a:rPr>
              <a:t>onclick</a:t>
            </a:r>
            <a:r>
              <a:rPr lang="en-IN" sz="2000" dirty="0">
                <a:latin typeface="Times New Roman" panose="02020603050405020304" pitchFamily="18" charset="0"/>
                <a:cs typeface="Times New Roman" panose="02020603050405020304" pitchFamily="18" charset="0"/>
              </a:rPr>
              <a:t> event to call </a:t>
            </a:r>
            <a:r>
              <a:rPr lang="en-IN" sz="2000" dirty="0" err="1">
                <a:latin typeface="Times New Roman" panose="02020603050405020304" pitchFamily="18" charset="0"/>
                <a:cs typeface="Times New Roman" panose="02020603050405020304" pitchFamily="18" charset="0"/>
              </a:rPr>
              <a:t>msg</a:t>
            </a:r>
            <a:r>
              <a:rPr lang="en-IN" sz="2000" dirty="0">
                <a:latin typeface="Times New Roman" panose="02020603050405020304" pitchFamily="18" charset="0"/>
                <a:cs typeface="Times New Roman" panose="02020603050405020304" pitchFamily="18" charset="0"/>
              </a:rPr>
              <a:t>() function.</a:t>
            </a:r>
          </a:p>
          <a:p>
            <a:pPr algn="just"/>
            <a:r>
              <a:rPr lang="en-IN" sz="2000" dirty="0">
                <a:latin typeface="Times New Roman" panose="02020603050405020304" pitchFamily="18" charset="0"/>
                <a:cs typeface="Times New Roman" panose="02020603050405020304" pitchFamily="18" charset="0"/>
              </a:rPr>
              <a:t>&lt;html&gt;  </a:t>
            </a:r>
          </a:p>
          <a:p>
            <a:pPr algn="just"/>
            <a:r>
              <a:rPr lang="en-IN" sz="2000" dirty="0">
                <a:latin typeface="Times New Roman" panose="02020603050405020304" pitchFamily="18" charset="0"/>
                <a:cs typeface="Times New Roman" panose="02020603050405020304" pitchFamily="18" charset="0"/>
              </a:rPr>
              <a:t>&lt;head&gt;  </a:t>
            </a:r>
          </a:p>
          <a:p>
            <a:pPr algn="just"/>
            <a:r>
              <a:rPr lang="en-IN" sz="2000" b="1" dirty="0">
                <a:latin typeface="Times New Roman" panose="02020603050405020304" pitchFamily="18" charset="0"/>
                <a:cs typeface="Times New Roman" panose="02020603050405020304" pitchFamily="18" charset="0"/>
              </a:rPr>
              <a:t>&lt;script type="text/</a:t>
            </a:r>
            <a:r>
              <a:rPr lang="en-IN" sz="2000" b="1" dirty="0" err="1">
                <a:latin typeface="Times New Roman" panose="02020603050405020304" pitchFamily="18" charset="0"/>
                <a:cs typeface="Times New Roman" panose="02020603050405020304" pitchFamily="18" charset="0"/>
              </a:rPr>
              <a:t>javascript</a:t>
            </a:r>
            <a:r>
              <a:rPr lang="en-IN" sz="2000" b="1" dirty="0">
                <a:latin typeface="Times New Roman" panose="02020603050405020304" pitchFamily="18" charset="0"/>
                <a:cs typeface="Times New Roman" panose="02020603050405020304" pitchFamily="18" charset="0"/>
              </a:rPr>
              <a:t>"&gt;  </a:t>
            </a:r>
          </a:p>
          <a:p>
            <a:pPr algn="just"/>
            <a:r>
              <a:rPr lang="en-IN" sz="2000" b="1" dirty="0">
                <a:latin typeface="Times New Roman" panose="02020603050405020304" pitchFamily="18" charset="0"/>
                <a:cs typeface="Times New Roman" panose="02020603050405020304" pitchFamily="18" charset="0"/>
              </a:rPr>
              <a:t>function </a:t>
            </a:r>
            <a:r>
              <a:rPr lang="en-IN" sz="2000" b="1" dirty="0" err="1">
                <a:latin typeface="Times New Roman" panose="02020603050405020304" pitchFamily="18" charset="0"/>
                <a:cs typeface="Times New Roman" panose="02020603050405020304" pitchFamily="18" charset="0"/>
              </a:rPr>
              <a:t>msg</a:t>
            </a:r>
            <a:r>
              <a:rPr lang="en-IN" sz="2000" b="1" dirty="0">
                <a:latin typeface="Times New Roman" panose="02020603050405020304" pitchFamily="18" charset="0"/>
                <a:cs typeface="Times New Roman" panose="02020603050405020304" pitchFamily="18" charset="0"/>
              </a:rPr>
              <a:t>() {  </a:t>
            </a:r>
          </a:p>
          <a:p>
            <a:pPr algn="just"/>
            <a:r>
              <a:rPr lang="en-IN" sz="2000" b="1" dirty="0">
                <a:latin typeface="Times New Roman" panose="02020603050405020304" pitchFamily="18" charset="0"/>
                <a:cs typeface="Times New Roman" panose="02020603050405020304" pitchFamily="18" charset="0"/>
              </a:rPr>
              <a:t> alert("Hello World");  </a:t>
            </a:r>
          </a:p>
          <a:p>
            <a:pPr algn="just"/>
            <a:r>
              <a:rPr lang="en-IN" sz="2000" b="1" dirty="0">
                <a:latin typeface="Times New Roman" panose="02020603050405020304" pitchFamily="18" charset="0"/>
                <a:cs typeface="Times New Roman" panose="02020603050405020304" pitchFamily="18" charset="0"/>
              </a:rPr>
              <a:t>}  </a:t>
            </a:r>
          </a:p>
          <a:p>
            <a:pPr algn="just"/>
            <a:r>
              <a:rPr lang="en-IN" sz="2000" dirty="0">
                <a:latin typeface="Times New Roman" panose="02020603050405020304" pitchFamily="18" charset="0"/>
                <a:cs typeface="Times New Roman" panose="02020603050405020304" pitchFamily="18" charset="0"/>
              </a:rPr>
              <a:t>&lt;/script&gt;  </a:t>
            </a:r>
          </a:p>
          <a:p>
            <a:pPr algn="just"/>
            <a:r>
              <a:rPr lang="en-IN" sz="2000" dirty="0">
                <a:latin typeface="Times New Roman" panose="02020603050405020304" pitchFamily="18" charset="0"/>
                <a:cs typeface="Times New Roman" panose="02020603050405020304" pitchFamily="18" charset="0"/>
              </a:rPr>
              <a:t>&lt;/head&gt;  </a:t>
            </a:r>
          </a:p>
          <a:p>
            <a:pPr algn="just"/>
            <a:r>
              <a:rPr lang="en-IN" sz="2000" dirty="0">
                <a:latin typeface="Times New Roman" panose="02020603050405020304" pitchFamily="18" charset="0"/>
                <a:cs typeface="Times New Roman" panose="02020603050405020304" pitchFamily="18" charset="0"/>
              </a:rPr>
              <a:t>&lt;body&gt;  </a:t>
            </a:r>
          </a:p>
          <a:p>
            <a:pPr algn="just"/>
            <a:r>
              <a:rPr lang="en-IN" sz="2000" dirty="0">
                <a:latin typeface="Times New Roman" panose="02020603050405020304" pitchFamily="18" charset="0"/>
                <a:cs typeface="Times New Roman" panose="02020603050405020304" pitchFamily="18" charset="0"/>
              </a:rPr>
              <a:t>&lt;p&gt;Welcome to </a:t>
            </a:r>
            <a:r>
              <a:rPr lang="en-IN" sz="2000" dirty="0" err="1">
                <a:latin typeface="Times New Roman" panose="02020603050405020304" pitchFamily="18" charset="0"/>
                <a:cs typeface="Times New Roman" panose="02020603050405020304" pitchFamily="18" charset="0"/>
              </a:rPr>
              <a:t>Javascript</a:t>
            </a:r>
            <a:r>
              <a:rPr lang="en-IN" sz="2000" dirty="0">
                <a:latin typeface="Times New Roman" panose="02020603050405020304" pitchFamily="18" charset="0"/>
                <a:cs typeface="Times New Roman" panose="02020603050405020304" pitchFamily="18" charset="0"/>
              </a:rPr>
              <a:t>&lt;/p&gt;  </a:t>
            </a:r>
          </a:p>
          <a:p>
            <a:pPr algn="just"/>
            <a:r>
              <a:rPr lang="en-IN" sz="2000" b="1" dirty="0">
                <a:latin typeface="Times New Roman" panose="02020603050405020304" pitchFamily="18" charset="0"/>
                <a:cs typeface="Times New Roman" panose="02020603050405020304" pitchFamily="18" charset="0"/>
              </a:rPr>
              <a:t>&lt;form&gt;  </a:t>
            </a:r>
          </a:p>
          <a:p>
            <a:pPr algn="just"/>
            <a:r>
              <a:rPr lang="en-IN" sz="2000" b="1" dirty="0">
                <a:latin typeface="Times New Roman" panose="02020603050405020304" pitchFamily="18" charset="0"/>
                <a:cs typeface="Times New Roman" panose="02020603050405020304" pitchFamily="18" charset="0"/>
              </a:rPr>
              <a:t>&lt;input type="button" value="click" </a:t>
            </a:r>
            <a:r>
              <a:rPr lang="en-IN" sz="2000" b="1" dirty="0" err="1">
                <a:latin typeface="Times New Roman" panose="02020603050405020304" pitchFamily="18" charset="0"/>
                <a:cs typeface="Times New Roman" panose="02020603050405020304" pitchFamily="18" charset="0"/>
              </a:rPr>
              <a:t>onclick</a:t>
            </a:r>
            <a:r>
              <a:rPr lang="en-IN" sz="2000" b="1" dirty="0">
                <a:latin typeface="Times New Roman" panose="02020603050405020304" pitchFamily="18" charset="0"/>
                <a:cs typeface="Times New Roman" panose="02020603050405020304" pitchFamily="18" charset="0"/>
              </a:rPr>
              <a:t>="</a:t>
            </a:r>
            <a:r>
              <a:rPr lang="en-IN" sz="2000" b="1" dirty="0" err="1">
                <a:latin typeface="Times New Roman" panose="02020603050405020304" pitchFamily="18" charset="0"/>
                <a:cs typeface="Times New Roman" panose="02020603050405020304" pitchFamily="18" charset="0"/>
              </a:rPr>
              <a:t>msg</a:t>
            </a:r>
            <a:r>
              <a:rPr lang="en-IN" sz="2000" b="1" dirty="0">
                <a:latin typeface="Times New Roman" panose="02020603050405020304" pitchFamily="18" charset="0"/>
                <a:cs typeface="Times New Roman" panose="02020603050405020304" pitchFamily="18" charset="0"/>
              </a:rPr>
              <a:t>()"/&gt;  </a:t>
            </a:r>
          </a:p>
          <a:p>
            <a:pPr algn="just"/>
            <a:r>
              <a:rPr lang="en-IN" sz="2000" b="1" dirty="0">
                <a:latin typeface="Times New Roman" panose="02020603050405020304" pitchFamily="18" charset="0"/>
                <a:cs typeface="Times New Roman" panose="02020603050405020304" pitchFamily="18" charset="0"/>
              </a:rPr>
              <a:t>&lt;/form&gt;  </a:t>
            </a:r>
          </a:p>
          <a:p>
            <a:pPr algn="just"/>
            <a:r>
              <a:rPr lang="en-IN" sz="2000" dirty="0">
                <a:latin typeface="Times New Roman" panose="02020603050405020304" pitchFamily="18" charset="0"/>
                <a:cs typeface="Times New Roman" panose="02020603050405020304" pitchFamily="18" charset="0"/>
              </a:rPr>
              <a:t>&lt;/body&gt;  </a:t>
            </a:r>
          </a:p>
          <a:p>
            <a:pPr algn="just"/>
            <a:r>
              <a:rPr lang="en-IN" sz="2000" dirty="0">
                <a:latin typeface="Times New Roman" panose="02020603050405020304" pitchFamily="18" charset="0"/>
                <a:cs typeface="Times New Roman" panose="02020603050405020304" pitchFamily="18" charset="0"/>
              </a:rPr>
              <a:t>&lt;/html&gt;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678204"/>
          </a:xfrm>
          <a:prstGeom prst="rect">
            <a:avLst/>
          </a:prstGeom>
        </p:spPr>
        <p:txBody>
          <a:bodyPr wrap="square">
            <a:spAutoFit/>
          </a:bodyPr>
          <a:lstStyle/>
          <a:p>
            <a:r>
              <a:rPr lang="en-IN" sz="2800" dirty="0"/>
              <a:t>Finding HTML Element by Id</a:t>
            </a:r>
          </a:p>
          <a:p>
            <a:r>
              <a:rPr lang="en-IN" dirty="0"/>
              <a:t>The easiest way to find an HTML element in the DOM, is by using the element id.</a:t>
            </a:r>
          </a:p>
          <a:p>
            <a:r>
              <a:rPr lang="en-IN" dirty="0"/>
              <a:t>This example finds the element with id="intro":</a:t>
            </a:r>
          </a:p>
          <a:p>
            <a:r>
              <a:rPr lang="en-IN" dirty="0"/>
              <a:t>&lt;html&gt;</a:t>
            </a:r>
          </a:p>
          <a:p>
            <a:r>
              <a:rPr lang="en-IN" dirty="0"/>
              <a:t>&lt;body&gt;</a:t>
            </a:r>
          </a:p>
          <a:p>
            <a:r>
              <a:rPr lang="en-IN" dirty="0"/>
              <a:t>&lt;p id="intro"&gt;Hello World!&lt;/p&gt;</a:t>
            </a:r>
          </a:p>
          <a:p>
            <a:r>
              <a:rPr lang="en-IN" dirty="0"/>
              <a:t>&lt;p&gt;This example demonstrates the &lt;b&gt;</a:t>
            </a:r>
            <a:r>
              <a:rPr lang="en-IN" dirty="0" err="1"/>
              <a:t>getElementById</a:t>
            </a:r>
            <a:r>
              <a:rPr lang="en-IN" dirty="0"/>
              <a:t>&lt;/b&gt; method!&lt;/p&gt;</a:t>
            </a:r>
          </a:p>
          <a:p>
            <a:r>
              <a:rPr lang="en-IN" dirty="0"/>
              <a:t>&lt;p id="demo"&gt;&lt;/p&gt;</a:t>
            </a:r>
          </a:p>
          <a:p>
            <a:r>
              <a:rPr lang="en-IN" dirty="0"/>
              <a:t>&lt;script&gt;</a:t>
            </a:r>
          </a:p>
          <a:p>
            <a:r>
              <a:rPr lang="en-IN" dirty="0" err="1"/>
              <a:t>var</a:t>
            </a:r>
            <a:r>
              <a:rPr lang="en-IN" dirty="0"/>
              <a:t> </a:t>
            </a:r>
            <a:r>
              <a:rPr lang="en-IN" dirty="0" err="1"/>
              <a:t>myElement</a:t>
            </a:r>
            <a:r>
              <a:rPr lang="en-IN" dirty="0"/>
              <a:t> = </a:t>
            </a:r>
            <a:r>
              <a:rPr lang="en-IN" dirty="0" err="1"/>
              <a:t>document.getElementById</a:t>
            </a:r>
            <a:r>
              <a:rPr lang="en-IN" dirty="0"/>
              <a:t>("intro");</a:t>
            </a:r>
          </a:p>
          <a:p>
            <a:r>
              <a:rPr lang="en-IN" dirty="0" err="1"/>
              <a:t>document.getElementById</a:t>
            </a:r>
            <a:r>
              <a:rPr lang="en-IN" dirty="0"/>
              <a:t>("demo").</a:t>
            </a:r>
            <a:r>
              <a:rPr lang="en-IN" dirty="0" err="1"/>
              <a:t>innerHTML</a:t>
            </a:r>
            <a:r>
              <a:rPr lang="en-IN" dirty="0"/>
              <a:t> = </a:t>
            </a:r>
          </a:p>
          <a:p>
            <a:r>
              <a:rPr lang="en-IN" dirty="0"/>
              <a:t>"The text from the intro paragraph is " + </a:t>
            </a:r>
            <a:r>
              <a:rPr lang="en-IN" dirty="0" err="1"/>
              <a:t>myElement.innerHTML</a:t>
            </a:r>
            <a:r>
              <a:rPr lang="en-IN" dirty="0"/>
              <a:t>;</a:t>
            </a:r>
          </a:p>
          <a:p>
            <a:r>
              <a:rPr lang="en-IN" dirty="0"/>
              <a:t>&lt;/script&gt;</a:t>
            </a:r>
          </a:p>
          <a:p>
            <a:endParaRPr lang="en-IN" dirty="0"/>
          </a:p>
          <a:p>
            <a:r>
              <a:rPr lang="en-IN" dirty="0"/>
              <a:t>&lt;/body&gt;</a:t>
            </a:r>
          </a:p>
          <a:p>
            <a:r>
              <a:rPr lang="en-IN" dirty="0"/>
              <a:t>&lt;/html&gt;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8640"/>
            <a:ext cx="9144000" cy="4955203"/>
          </a:xfrm>
          <a:prstGeom prst="rect">
            <a:avLst/>
          </a:prstGeom>
        </p:spPr>
        <p:txBody>
          <a:bodyPr wrap="square">
            <a:spAutoFit/>
          </a:bodyPr>
          <a:lstStyle/>
          <a:p>
            <a:r>
              <a:rPr lang="en-IN" sz="2800" b="1" dirty="0"/>
              <a:t>Finding HTML Elements by Tag Name</a:t>
            </a:r>
          </a:p>
          <a:p>
            <a:r>
              <a:rPr lang="en-IN" dirty="0"/>
              <a:t>This example finds all &lt;p&gt; elements:</a:t>
            </a:r>
          </a:p>
          <a:p>
            <a:r>
              <a:rPr lang="en-IN" dirty="0"/>
              <a:t>&lt;html&gt;</a:t>
            </a:r>
          </a:p>
          <a:p>
            <a:r>
              <a:rPr lang="en-IN" dirty="0"/>
              <a:t>&lt;body&gt;</a:t>
            </a:r>
          </a:p>
          <a:p>
            <a:r>
              <a:rPr lang="en-IN" dirty="0"/>
              <a:t>&lt;p&gt;Hello World!&lt;/p&gt;</a:t>
            </a:r>
          </a:p>
          <a:p>
            <a:r>
              <a:rPr lang="en-IN" dirty="0"/>
              <a:t>&lt;p&gt;The DOM is very useful.&lt;/p&gt;</a:t>
            </a:r>
          </a:p>
          <a:p>
            <a:r>
              <a:rPr lang="en-IN" dirty="0"/>
              <a:t>&lt;p&gt;This example demonstrates the &lt;b&gt;</a:t>
            </a:r>
            <a:r>
              <a:rPr lang="en-IN" dirty="0" err="1"/>
              <a:t>getElementsByTagName</a:t>
            </a:r>
            <a:r>
              <a:rPr lang="en-IN" dirty="0"/>
              <a:t>&lt;/b&gt; method&lt;/p&gt;</a:t>
            </a:r>
          </a:p>
          <a:p>
            <a:r>
              <a:rPr lang="en-IN" dirty="0"/>
              <a:t>&lt;p id="demo"&gt;&lt;/p&gt;</a:t>
            </a:r>
          </a:p>
          <a:p>
            <a:endParaRPr lang="en-IN" dirty="0"/>
          </a:p>
          <a:p>
            <a:r>
              <a:rPr lang="en-IN" dirty="0"/>
              <a:t>&lt;script&gt;</a:t>
            </a:r>
          </a:p>
          <a:p>
            <a:r>
              <a:rPr lang="en-IN" dirty="0" err="1"/>
              <a:t>var</a:t>
            </a:r>
            <a:r>
              <a:rPr lang="en-IN" dirty="0"/>
              <a:t> x = </a:t>
            </a:r>
            <a:r>
              <a:rPr lang="en-IN" dirty="0" err="1"/>
              <a:t>document.getElementsByTagName</a:t>
            </a:r>
            <a:r>
              <a:rPr lang="en-IN" dirty="0"/>
              <a:t>("p");</a:t>
            </a:r>
          </a:p>
          <a:p>
            <a:r>
              <a:rPr lang="en-IN" dirty="0" err="1"/>
              <a:t>document.getElementById</a:t>
            </a:r>
            <a:r>
              <a:rPr lang="en-IN" dirty="0"/>
              <a:t>("demo").</a:t>
            </a:r>
            <a:r>
              <a:rPr lang="en-IN" dirty="0" err="1"/>
              <a:t>innerHTML</a:t>
            </a:r>
            <a:r>
              <a:rPr lang="en-IN" dirty="0"/>
              <a:t> = </a:t>
            </a:r>
          </a:p>
          <a:p>
            <a:r>
              <a:rPr lang="en-IN" dirty="0"/>
              <a:t>'The first paragraph (index 0) is: ' + x[0].</a:t>
            </a:r>
            <a:r>
              <a:rPr lang="en-IN" dirty="0" err="1"/>
              <a:t>innerHTML</a:t>
            </a:r>
            <a:r>
              <a:rPr lang="en-IN" dirty="0"/>
              <a:t>;</a:t>
            </a:r>
          </a:p>
          <a:p>
            <a:r>
              <a:rPr lang="en-IN" dirty="0"/>
              <a:t>&lt;/script&gt;</a:t>
            </a:r>
          </a:p>
          <a:p>
            <a:endParaRPr lang="en-IN" dirty="0"/>
          </a:p>
          <a:p>
            <a:r>
              <a:rPr lang="en-IN" dirty="0"/>
              <a:t>&lt;/body&gt;</a:t>
            </a:r>
          </a:p>
          <a:p>
            <a:r>
              <a:rPr lang="en-IN" dirty="0"/>
              <a:t>&lt;/html&gt;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0"/>
            <a:ext cx="8964488" cy="6063198"/>
          </a:xfrm>
          <a:prstGeom prst="rect">
            <a:avLst/>
          </a:prstGeom>
        </p:spPr>
        <p:txBody>
          <a:bodyPr wrap="square">
            <a:spAutoFit/>
          </a:bodyPr>
          <a:lstStyle/>
          <a:p>
            <a:r>
              <a:rPr lang="en-IN" sz="2800" b="1" dirty="0"/>
              <a:t>Finding HTML Elements by Class Name</a:t>
            </a:r>
          </a:p>
          <a:p>
            <a:endParaRPr lang="en-IN" dirty="0"/>
          </a:p>
          <a:p>
            <a:r>
              <a:rPr lang="en-IN" dirty="0"/>
              <a:t>If you want to find all HTML elements with the same class name, use </a:t>
            </a:r>
            <a:r>
              <a:rPr lang="en-IN" dirty="0" err="1"/>
              <a:t>getElementsByClassName</a:t>
            </a:r>
            <a:r>
              <a:rPr lang="en-IN" dirty="0"/>
              <a:t>().</a:t>
            </a:r>
            <a:br>
              <a:rPr lang="en-IN" dirty="0"/>
            </a:br>
            <a:r>
              <a:rPr lang="en-IN" dirty="0"/>
              <a:t>This example returns a list of all elements with class="intro".</a:t>
            </a:r>
          </a:p>
          <a:p>
            <a:r>
              <a:rPr lang="en-IN" dirty="0"/>
              <a:t>&lt;!DOCTYPE html&gt;</a:t>
            </a:r>
          </a:p>
          <a:p>
            <a:r>
              <a:rPr lang="en-IN" dirty="0"/>
              <a:t>&lt;html&gt;</a:t>
            </a:r>
          </a:p>
          <a:p>
            <a:r>
              <a:rPr lang="en-IN" dirty="0"/>
              <a:t>&lt;body&gt;</a:t>
            </a:r>
          </a:p>
          <a:p>
            <a:r>
              <a:rPr lang="en-IN" dirty="0"/>
              <a:t>&lt;p&gt;Hello World!&lt;/p&gt;</a:t>
            </a:r>
          </a:p>
          <a:p>
            <a:r>
              <a:rPr lang="en-IN" dirty="0"/>
              <a:t>&lt;p class="intro"&gt;The DOM is very useful.&lt;/p&gt;</a:t>
            </a:r>
          </a:p>
          <a:p>
            <a:r>
              <a:rPr lang="en-IN" dirty="0"/>
              <a:t>&lt;p class="intro"&gt;This example demonstrates the &lt;b&gt;</a:t>
            </a:r>
            <a:r>
              <a:rPr lang="en-IN" dirty="0" err="1"/>
              <a:t>getElementsByClassName</a:t>
            </a:r>
            <a:r>
              <a:rPr lang="en-IN" dirty="0"/>
              <a:t>&lt;/b&gt; method.&lt;/p&gt;</a:t>
            </a:r>
          </a:p>
          <a:p>
            <a:r>
              <a:rPr lang="en-IN" dirty="0"/>
              <a:t>&lt;p id="demo"&gt;&lt;/p&gt;</a:t>
            </a:r>
          </a:p>
          <a:p>
            <a:r>
              <a:rPr lang="en-IN" dirty="0"/>
              <a:t>&lt;script&gt;</a:t>
            </a:r>
          </a:p>
          <a:p>
            <a:r>
              <a:rPr lang="en-IN" dirty="0" err="1"/>
              <a:t>var</a:t>
            </a:r>
            <a:r>
              <a:rPr lang="en-IN" dirty="0"/>
              <a:t> x = </a:t>
            </a:r>
            <a:r>
              <a:rPr lang="en-IN" dirty="0" err="1"/>
              <a:t>document.getElementsByClassName</a:t>
            </a:r>
            <a:r>
              <a:rPr lang="en-IN" dirty="0"/>
              <a:t>("intro");</a:t>
            </a:r>
          </a:p>
          <a:p>
            <a:r>
              <a:rPr lang="en-IN" dirty="0" err="1"/>
              <a:t>document.getElementById</a:t>
            </a:r>
            <a:r>
              <a:rPr lang="en-IN" dirty="0"/>
              <a:t>("demo").</a:t>
            </a:r>
            <a:r>
              <a:rPr lang="en-IN" dirty="0" err="1"/>
              <a:t>innerHTML</a:t>
            </a:r>
            <a:r>
              <a:rPr lang="en-IN" dirty="0"/>
              <a:t> = </a:t>
            </a:r>
          </a:p>
          <a:p>
            <a:r>
              <a:rPr lang="en-IN" dirty="0"/>
              <a:t>'The first paragraph (index 0) with class="intro": ' + x[0].</a:t>
            </a:r>
            <a:r>
              <a:rPr lang="en-IN" dirty="0" err="1"/>
              <a:t>innerHTML</a:t>
            </a:r>
            <a:r>
              <a:rPr lang="en-IN" dirty="0"/>
              <a:t>;</a:t>
            </a:r>
          </a:p>
          <a:p>
            <a:r>
              <a:rPr lang="en-IN" dirty="0"/>
              <a:t>&lt;/script&gt;</a:t>
            </a:r>
          </a:p>
          <a:p>
            <a:r>
              <a:rPr lang="en-IN" dirty="0"/>
              <a:t>&lt;/body&gt;</a:t>
            </a:r>
          </a:p>
          <a:p>
            <a:r>
              <a:rPr lang="en-IN" dirty="0"/>
              <a:t>&lt;/html&gt;</a:t>
            </a:r>
          </a:p>
          <a:p>
            <a:endParaRPr lang="en-I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820472" cy="5509200"/>
          </a:xfrm>
          <a:prstGeom prst="rect">
            <a:avLst/>
          </a:prstGeom>
        </p:spPr>
        <p:txBody>
          <a:bodyPr wrap="square">
            <a:spAutoFit/>
          </a:bodyPr>
          <a:lstStyle/>
          <a:p>
            <a:r>
              <a:rPr lang="en-IN" sz="2800" b="1" dirty="0"/>
              <a:t>Finding HTML Elements by CSS Selectors</a:t>
            </a:r>
          </a:p>
          <a:p>
            <a:r>
              <a:rPr lang="en-IN" dirty="0"/>
              <a:t>If you want to find all HTML elements that matches a specified CSS selector (id, class names, types, attributes, values of attributes, etc), use the </a:t>
            </a:r>
            <a:r>
              <a:rPr lang="en-IN" dirty="0" err="1"/>
              <a:t>querySelectorAll</a:t>
            </a:r>
            <a:r>
              <a:rPr lang="en-IN" dirty="0"/>
              <a:t>() method.</a:t>
            </a:r>
            <a:br>
              <a:rPr lang="en-IN" dirty="0"/>
            </a:br>
            <a:endParaRPr lang="en-IN" dirty="0"/>
          </a:p>
          <a:p>
            <a:r>
              <a:rPr lang="en-IN" dirty="0"/>
              <a:t>This example returns a list of all &lt;p&gt; elements with class="intro".</a:t>
            </a:r>
          </a:p>
          <a:p>
            <a:r>
              <a:rPr lang="en-IN" dirty="0"/>
              <a:t>&lt;html&gt;</a:t>
            </a:r>
          </a:p>
          <a:p>
            <a:r>
              <a:rPr lang="en-IN" dirty="0"/>
              <a:t>&lt;body&gt;</a:t>
            </a:r>
          </a:p>
          <a:p>
            <a:r>
              <a:rPr lang="en-IN" dirty="0"/>
              <a:t>&lt;p&gt;Hello World!&lt;/p&gt;</a:t>
            </a:r>
          </a:p>
          <a:p>
            <a:r>
              <a:rPr lang="en-IN" dirty="0"/>
              <a:t>&lt;p class="intro"&gt;The DOM is very useful.&lt;/p&gt;</a:t>
            </a:r>
          </a:p>
          <a:p>
            <a:r>
              <a:rPr lang="en-IN" dirty="0"/>
              <a:t>&lt;p class="intro"&gt;This example demonstrates the &lt;b&gt;</a:t>
            </a:r>
            <a:r>
              <a:rPr lang="en-IN" dirty="0" err="1"/>
              <a:t>querySelectorAll</a:t>
            </a:r>
            <a:r>
              <a:rPr lang="en-IN" dirty="0"/>
              <a:t>&lt;/b&gt; method.&lt;/p&gt;</a:t>
            </a:r>
          </a:p>
          <a:p>
            <a:r>
              <a:rPr lang="en-IN" dirty="0"/>
              <a:t>&lt;p id="demo"&gt;&lt;/p&gt;</a:t>
            </a:r>
          </a:p>
          <a:p>
            <a:r>
              <a:rPr lang="en-IN" dirty="0"/>
              <a:t>&lt;script&gt;</a:t>
            </a:r>
          </a:p>
          <a:p>
            <a:r>
              <a:rPr lang="en-IN" dirty="0" err="1"/>
              <a:t>var</a:t>
            </a:r>
            <a:r>
              <a:rPr lang="en-IN" dirty="0"/>
              <a:t> x = </a:t>
            </a:r>
            <a:r>
              <a:rPr lang="en-IN" dirty="0" err="1"/>
              <a:t>document.querySelectorAll</a:t>
            </a:r>
            <a:r>
              <a:rPr lang="en-IN" dirty="0"/>
              <a:t>("</a:t>
            </a:r>
            <a:r>
              <a:rPr lang="en-IN" dirty="0" err="1"/>
              <a:t>p.intro</a:t>
            </a:r>
            <a:r>
              <a:rPr lang="en-IN" dirty="0"/>
              <a:t>");</a:t>
            </a:r>
          </a:p>
          <a:p>
            <a:r>
              <a:rPr lang="en-IN" dirty="0" err="1"/>
              <a:t>document.getElementById</a:t>
            </a:r>
            <a:r>
              <a:rPr lang="en-IN" dirty="0"/>
              <a:t>("demo").</a:t>
            </a:r>
            <a:r>
              <a:rPr lang="en-IN" dirty="0" err="1"/>
              <a:t>innerHTML</a:t>
            </a:r>
            <a:r>
              <a:rPr lang="en-IN" dirty="0"/>
              <a:t> = </a:t>
            </a:r>
          </a:p>
          <a:p>
            <a:r>
              <a:rPr lang="en-IN" dirty="0"/>
              <a:t>'The first paragraph (index 0) with class="intro": ' + x[0].</a:t>
            </a:r>
            <a:r>
              <a:rPr lang="en-IN" dirty="0" err="1"/>
              <a:t>innerHTML</a:t>
            </a:r>
            <a:r>
              <a:rPr lang="en-IN" dirty="0"/>
              <a:t>;</a:t>
            </a:r>
          </a:p>
          <a:p>
            <a:r>
              <a:rPr lang="en-IN" dirty="0"/>
              <a:t>&lt;/script&gt;</a:t>
            </a:r>
          </a:p>
          <a:p>
            <a:endParaRPr lang="en-IN" dirty="0"/>
          </a:p>
          <a:p>
            <a:r>
              <a:rPr lang="en-IN" dirty="0"/>
              <a:t>&lt;/body&gt;</a:t>
            </a:r>
          </a:p>
          <a:p>
            <a:r>
              <a:rPr lang="en-IN" dirty="0"/>
              <a:t>&lt;/html&gt;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386638"/>
          </a:xfrm>
          <a:prstGeom prst="rect">
            <a:avLst/>
          </a:prstGeom>
        </p:spPr>
        <p:txBody>
          <a:bodyPr wrap="square">
            <a:spAutoFit/>
          </a:bodyPr>
          <a:lstStyle/>
          <a:p>
            <a:r>
              <a:rPr lang="en-IN" sz="2400" b="1" dirty="0"/>
              <a:t>Finding HTML Elements by HTML Object Collections</a:t>
            </a:r>
          </a:p>
          <a:p>
            <a:r>
              <a:rPr lang="en-IN" dirty="0"/>
              <a:t>This example finds the form element with id="frm1", in the forms collection, and displays all element values:</a:t>
            </a:r>
          </a:p>
          <a:p>
            <a:r>
              <a:rPr lang="en-IN" dirty="0"/>
              <a:t>&lt;html&gt;</a:t>
            </a:r>
          </a:p>
          <a:p>
            <a:r>
              <a:rPr lang="en-IN" dirty="0"/>
              <a:t>&lt;body&gt;</a:t>
            </a:r>
          </a:p>
          <a:p>
            <a:r>
              <a:rPr lang="en-IN" dirty="0"/>
              <a:t>&lt;form id="frm1" action="form_action.asp"&gt;</a:t>
            </a:r>
          </a:p>
          <a:p>
            <a:r>
              <a:rPr lang="en-IN" dirty="0"/>
              <a:t>  First name: &lt;input type="text" name="</a:t>
            </a:r>
            <a:r>
              <a:rPr lang="en-IN" dirty="0" err="1"/>
              <a:t>fname</a:t>
            </a:r>
            <a:r>
              <a:rPr lang="en-IN" dirty="0"/>
              <a:t>" value="Donald"&gt;&lt;</a:t>
            </a:r>
            <a:r>
              <a:rPr lang="en-IN" dirty="0" err="1"/>
              <a:t>br</a:t>
            </a:r>
            <a:r>
              <a:rPr lang="en-IN" dirty="0"/>
              <a:t>&gt;</a:t>
            </a:r>
          </a:p>
          <a:p>
            <a:r>
              <a:rPr lang="en-IN" dirty="0"/>
              <a:t>  Last name: &lt;input type="text" name="</a:t>
            </a:r>
            <a:r>
              <a:rPr lang="en-IN" dirty="0" err="1"/>
              <a:t>lname</a:t>
            </a:r>
            <a:r>
              <a:rPr lang="en-IN" dirty="0"/>
              <a:t>" value="Duck"&gt;&lt;</a:t>
            </a:r>
            <a:r>
              <a:rPr lang="en-IN" dirty="0" err="1"/>
              <a:t>br</a:t>
            </a:r>
            <a:r>
              <a:rPr lang="en-IN" dirty="0"/>
              <a:t>&gt;&lt;</a:t>
            </a:r>
            <a:r>
              <a:rPr lang="en-IN" dirty="0" err="1"/>
              <a:t>br</a:t>
            </a:r>
            <a:r>
              <a:rPr lang="en-IN" dirty="0"/>
              <a:t>&gt;</a:t>
            </a:r>
          </a:p>
          <a:p>
            <a:r>
              <a:rPr lang="en-IN" dirty="0"/>
              <a:t>  &lt;input type="submit" value="Submit"&gt;</a:t>
            </a:r>
          </a:p>
          <a:p>
            <a:r>
              <a:rPr lang="en-IN" dirty="0"/>
              <a:t>&lt;/form&gt; </a:t>
            </a:r>
          </a:p>
          <a:p>
            <a:r>
              <a:rPr lang="en-IN" dirty="0"/>
              <a:t>&lt;p&gt;Click "Try it" to display the value of each element in the form.&lt;/p&gt;</a:t>
            </a:r>
          </a:p>
          <a:p>
            <a:r>
              <a:rPr lang="en-IN" dirty="0"/>
              <a:t>&lt;button </a:t>
            </a:r>
            <a:r>
              <a:rPr lang="en-IN" dirty="0" err="1"/>
              <a:t>onclick</a:t>
            </a:r>
            <a:r>
              <a:rPr lang="en-IN" dirty="0"/>
              <a:t>="</a:t>
            </a:r>
            <a:r>
              <a:rPr lang="en-IN" dirty="0" err="1"/>
              <a:t>myFunction</a:t>
            </a:r>
            <a:r>
              <a:rPr lang="en-IN" dirty="0"/>
              <a:t>()"&gt;Try it&lt;/button&gt;</a:t>
            </a:r>
          </a:p>
          <a:p>
            <a:r>
              <a:rPr lang="en-IN" dirty="0"/>
              <a:t>&lt;p id="demo"&gt;&lt;/p&gt;</a:t>
            </a:r>
          </a:p>
          <a:p>
            <a:r>
              <a:rPr lang="en-IN" dirty="0"/>
              <a:t>&lt;script&gt;</a:t>
            </a:r>
          </a:p>
          <a:p>
            <a:r>
              <a:rPr lang="en-IN" dirty="0"/>
              <a:t>function </a:t>
            </a:r>
            <a:r>
              <a:rPr lang="en-IN" dirty="0" err="1"/>
              <a:t>myFunction</a:t>
            </a:r>
            <a:r>
              <a:rPr lang="en-IN" dirty="0"/>
              <a:t>() {</a:t>
            </a:r>
          </a:p>
          <a:p>
            <a:r>
              <a:rPr lang="en-IN" dirty="0"/>
              <a:t>    </a:t>
            </a:r>
            <a:r>
              <a:rPr lang="en-IN" dirty="0" err="1"/>
              <a:t>var</a:t>
            </a:r>
            <a:r>
              <a:rPr lang="en-IN" dirty="0"/>
              <a:t> x = </a:t>
            </a:r>
            <a:r>
              <a:rPr lang="en-IN" dirty="0" err="1"/>
              <a:t>document.forms</a:t>
            </a:r>
            <a:r>
              <a:rPr lang="en-IN" dirty="0"/>
              <a:t>["frm1"];</a:t>
            </a:r>
          </a:p>
          <a:p>
            <a:r>
              <a:rPr lang="en-IN" dirty="0"/>
              <a:t>    </a:t>
            </a:r>
            <a:r>
              <a:rPr lang="en-IN" dirty="0" err="1"/>
              <a:t>var</a:t>
            </a:r>
            <a:r>
              <a:rPr lang="en-IN" dirty="0"/>
              <a:t> text = "";</a:t>
            </a:r>
          </a:p>
          <a:p>
            <a:r>
              <a:rPr lang="en-IN" dirty="0"/>
              <a:t>    </a:t>
            </a:r>
            <a:r>
              <a:rPr lang="en-IN" dirty="0" err="1"/>
              <a:t>var</a:t>
            </a:r>
            <a:r>
              <a:rPr lang="en-IN" dirty="0"/>
              <a:t> </a:t>
            </a:r>
            <a:r>
              <a:rPr lang="en-IN" dirty="0" err="1"/>
              <a:t>i</a:t>
            </a:r>
            <a:r>
              <a:rPr lang="en-IN" dirty="0"/>
              <a:t>;</a:t>
            </a:r>
          </a:p>
          <a:p>
            <a:r>
              <a:rPr lang="en-IN" dirty="0"/>
              <a:t>    for (</a:t>
            </a:r>
            <a:r>
              <a:rPr lang="en-IN" dirty="0" err="1"/>
              <a:t>i</a:t>
            </a:r>
            <a:r>
              <a:rPr lang="en-IN" dirty="0"/>
              <a:t> = 0; </a:t>
            </a:r>
            <a:r>
              <a:rPr lang="en-IN" dirty="0" err="1"/>
              <a:t>i</a:t>
            </a:r>
            <a:r>
              <a:rPr lang="en-IN" dirty="0"/>
              <a:t> &lt; </a:t>
            </a:r>
            <a:r>
              <a:rPr lang="en-IN" dirty="0" err="1"/>
              <a:t>x.length</a:t>
            </a:r>
            <a:r>
              <a:rPr lang="en-IN" dirty="0"/>
              <a:t> ;</a:t>
            </a:r>
            <a:r>
              <a:rPr lang="en-IN" dirty="0" err="1"/>
              <a:t>i</a:t>
            </a:r>
            <a:r>
              <a:rPr lang="en-IN" dirty="0"/>
              <a:t>++) {</a:t>
            </a:r>
          </a:p>
          <a:p>
            <a:r>
              <a:rPr lang="en-IN" dirty="0"/>
              <a:t>        text += </a:t>
            </a:r>
            <a:r>
              <a:rPr lang="en-IN" dirty="0" err="1"/>
              <a:t>x.elements</a:t>
            </a:r>
            <a:r>
              <a:rPr lang="en-IN" dirty="0"/>
              <a:t>[</a:t>
            </a:r>
            <a:r>
              <a:rPr lang="en-IN" dirty="0" err="1"/>
              <a:t>i</a:t>
            </a:r>
            <a:r>
              <a:rPr lang="en-IN" dirty="0"/>
              <a:t>].value + "&lt;</a:t>
            </a:r>
            <a:r>
              <a:rPr lang="en-IN" dirty="0" err="1"/>
              <a:t>br</a:t>
            </a:r>
            <a:r>
              <a:rPr lang="en-IN" dirty="0"/>
              <a:t>&gt;"; }</a:t>
            </a:r>
          </a:p>
          <a:p>
            <a:r>
              <a:rPr lang="en-IN" dirty="0"/>
              <a:t>    </a:t>
            </a:r>
            <a:r>
              <a:rPr lang="en-IN" dirty="0" err="1"/>
              <a:t>document.getElementById</a:t>
            </a:r>
            <a:r>
              <a:rPr lang="en-IN" dirty="0"/>
              <a:t>("demo").</a:t>
            </a:r>
            <a:r>
              <a:rPr lang="en-IN" dirty="0" err="1"/>
              <a:t>innerHTML</a:t>
            </a:r>
            <a:r>
              <a:rPr lang="en-IN" dirty="0"/>
              <a:t> = text;}</a:t>
            </a:r>
          </a:p>
          <a:p>
            <a:r>
              <a:rPr lang="en-IN" dirty="0"/>
              <a:t>&lt;/script&gt;</a:t>
            </a:r>
          </a:p>
          <a:p>
            <a:r>
              <a:rPr lang="en-IN" dirty="0"/>
              <a:t>&lt;/body&gt;</a:t>
            </a:r>
          </a:p>
          <a:p>
            <a:r>
              <a:rPr lang="en-IN" dirty="0"/>
              <a:t>&lt;/html&gt;</a:t>
            </a:r>
          </a:p>
          <a:p>
            <a:endParaRPr lang="en-I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260648"/>
            <a:ext cx="8424936" cy="6401753"/>
          </a:xfrm>
          <a:prstGeom prst="rect">
            <a:avLst/>
          </a:prstGeom>
        </p:spPr>
        <p:txBody>
          <a:bodyPr wrap="square">
            <a:spAutoFit/>
          </a:bodyPr>
          <a:lstStyle/>
          <a:p>
            <a:pPr algn="ctr"/>
            <a:r>
              <a:rPr lang="en-IN" sz="3200" b="1" dirty="0">
                <a:latin typeface="Times New Roman" panose="02020603050405020304" pitchFamily="18" charset="0"/>
                <a:cs typeface="Times New Roman" panose="02020603050405020304" pitchFamily="18" charset="0"/>
              </a:rPr>
              <a:t>Changing the HTML Output Stream</a:t>
            </a:r>
          </a:p>
          <a:p>
            <a:endParaRPr lang="en-IN" sz="2400" b="1"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JavaScript can create dynamic HTML content:</a:t>
            </a:r>
          </a:p>
          <a:p>
            <a:r>
              <a:rPr lang="en-IN" sz="2400" b="1" dirty="0">
                <a:latin typeface="Times New Roman" panose="02020603050405020304" pitchFamily="18" charset="0"/>
                <a:cs typeface="Times New Roman" panose="02020603050405020304" pitchFamily="18" charset="0"/>
              </a:rPr>
              <a:t>Date: Tue Feb 02 2016 12:17:25 GMT+0530 (India Standard Time)</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In JavaScript, </a:t>
            </a:r>
            <a:r>
              <a:rPr lang="en-IN" sz="2400" dirty="0" err="1">
                <a:latin typeface="Times New Roman" panose="02020603050405020304" pitchFamily="18" charset="0"/>
                <a:cs typeface="Times New Roman" panose="02020603050405020304" pitchFamily="18" charset="0"/>
              </a:rPr>
              <a:t>document.write</a:t>
            </a:r>
            <a:r>
              <a:rPr lang="en-IN" sz="2400" dirty="0">
                <a:latin typeface="Times New Roman" panose="02020603050405020304" pitchFamily="18" charset="0"/>
                <a:cs typeface="Times New Roman" panose="02020603050405020304" pitchFamily="18" charset="0"/>
              </a:rPr>
              <a:t>() can be used to write directly to the HTML output stream:</a:t>
            </a:r>
          </a:p>
          <a:p>
            <a:r>
              <a:rPr lang="en-IN" sz="2400" dirty="0">
                <a:latin typeface="Times New Roman" panose="02020603050405020304" pitchFamily="18" charset="0"/>
                <a:cs typeface="Times New Roman" panose="02020603050405020304" pitchFamily="18" charset="0"/>
              </a:rPr>
              <a:t>&lt;html&gt;</a:t>
            </a:r>
          </a:p>
          <a:p>
            <a:r>
              <a:rPr lang="en-IN" sz="2400" dirty="0">
                <a:latin typeface="Times New Roman" panose="02020603050405020304" pitchFamily="18" charset="0"/>
                <a:cs typeface="Times New Roman" panose="02020603050405020304" pitchFamily="18" charset="0"/>
              </a:rPr>
              <a:t>&lt;body&gt;</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&lt;script&gt;</a:t>
            </a:r>
          </a:p>
          <a:p>
            <a:r>
              <a:rPr lang="en-IN" sz="2400" dirty="0" err="1">
                <a:latin typeface="Times New Roman" panose="02020603050405020304" pitchFamily="18" charset="0"/>
                <a:cs typeface="Times New Roman" panose="02020603050405020304" pitchFamily="18" charset="0"/>
              </a:rPr>
              <a:t>document.write</a:t>
            </a:r>
            <a:r>
              <a:rPr lang="en-IN" sz="2400" dirty="0">
                <a:latin typeface="Times New Roman" panose="02020603050405020304" pitchFamily="18" charset="0"/>
                <a:cs typeface="Times New Roman" panose="02020603050405020304" pitchFamily="18" charset="0"/>
              </a:rPr>
              <a:t>(Date());</a:t>
            </a:r>
          </a:p>
          <a:p>
            <a:r>
              <a:rPr lang="en-IN" sz="2400" dirty="0">
                <a:latin typeface="Times New Roman" panose="02020603050405020304" pitchFamily="18" charset="0"/>
                <a:cs typeface="Times New Roman" panose="02020603050405020304" pitchFamily="18" charset="0"/>
              </a:rPr>
              <a:t>&lt;/script&gt;</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&lt;/body&gt;</a:t>
            </a:r>
          </a:p>
          <a:p>
            <a:r>
              <a:rPr lang="en-IN" sz="2400" dirty="0">
                <a:latin typeface="Times New Roman" panose="02020603050405020304" pitchFamily="18" charset="0"/>
                <a:cs typeface="Times New Roman" panose="02020603050405020304" pitchFamily="18" charset="0"/>
              </a:rPr>
              <a:t>&lt;/html&gt; </a:t>
            </a:r>
          </a:p>
          <a:p>
            <a:endParaRPr lang="en-I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260648"/>
            <a:ext cx="8640960" cy="6370975"/>
          </a:xfrm>
          <a:prstGeom prst="rect">
            <a:avLst/>
          </a:prstGeom>
        </p:spPr>
        <p:txBody>
          <a:bodyPr wrap="square">
            <a:spAutoFit/>
          </a:bodyPr>
          <a:lstStyle/>
          <a:p>
            <a:r>
              <a:rPr lang="en-IN" sz="2400" b="1" dirty="0">
                <a:latin typeface="Times New Roman" panose="02020603050405020304" pitchFamily="18" charset="0"/>
                <a:cs typeface="Times New Roman" panose="02020603050405020304" pitchFamily="18" charset="0"/>
              </a:rPr>
              <a:t>Changing HTML Content</a:t>
            </a:r>
          </a:p>
          <a:p>
            <a:endParaRPr lang="en-IN" sz="2400" b="1"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easiest way to modify the content of an HTML element is by using the </a:t>
            </a:r>
            <a:r>
              <a:rPr lang="en-IN" sz="2400" b="1" dirty="0" err="1">
                <a:latin typeface="Times New Roman" panose="02020603050405020304" pitchFamily="18" charset="0"/>
                <a:cs typeface="Times New Roman" panose="02020603050405020304" pitchFamily="18" charset="0"/>
              </a:rPr>
              <a:t>innerHTML</a:t>
            </a:r>
            <a:r>
              <a:rPr lang="en-IN" sz="2400" dirty="0">
                <a:latin typeface="Times New Roman" panose="02020603050405020304" pitchFamily="18" charset="0"/>
                <a:cs typeface="Times New Roman" panose="02020603050405020304" pitchFamily="18" charset="0"/>
              </a:rPr>
              <a:t> property.</a:t>
            </a:r>
          </a:p>
          <a:p>
            <a:pPr algn="just"/>
            <a:r>
              <a:rPr lang="en-IN" sz="2400" dirty="0">
                <a:latin typeface="Times New Roman" panose="02020603050405020304" pitchFamily="18" charset="0"/>
                <a:cs typeface="Times New Roman" panose="02020603050405020304" pitchFamily="18" charset="0"/>
              </a:rPr>
              <a:t>To change the content of an HTML element, use this syntax:</a:t>
            </a:r>
          </a:p>
          <a:p>
            <a:pPr algn="just"/>
            <a:r>
              <a:rPr lang="en-IN" sz="2400" dirty="0" err="1">
                <a:latin typeface="Times New Roman" panose="02020603050405020304" pitchFamily="18" charset="0"/>
                <a:cs typeface="Times New Roman" panose="02020603050405020304" pitchFamily="18" charset="0"/>
              </a:rPr>
              <a:t>document.getElementById</a:t>
            </a:r>
            <a:r>
              <a:rPr lang="en-IN" sz="2400" dirty="0">
                <a:latin typeface="Times New Roman" panose="02020603050405020304" pitchFamily="18" charset="0"/>
                <a:cs typeface="Times New Roman" panose="02020603050405020304" pitchFamily="18" charset="0"/>
              </a:rPr>
              <a:t>(</a:t>
            </a:r>
            <a:r>
              <a:rPr lang="en-IN" sz="2400" i="1" dirty="0">
                <a:latin typeface="Times New Roman" panose="02020603050405020304" pitchFamily="18" charset="0"/>
                <a:cs typeface="Times New Roman" panose="02020603050405020304" pitchFamily="18" charset="0"/>
              </a:rPr>
              <a:t>id</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innerHTML</a:t>
            </a:r>
            <a:r>
              <a:rPr lang="en-IN" sz="2400" dirty="0">
                <a:latin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cs typeface="Times New Roman" panose="02020603050405020304" pitchFamily="18" charset="0"/>
              </a:rPr>
              <a:t> new HTML</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This example changes the content of a &lt;p&gt; element:</a:t>
            </a:r>
          </a:p>
          <a:p>
            <a:r>
              <a:rPr lang="en-IN" sz="2400" dirty="0">
                <a:latin typeface="Times New Roman" panose="02020603050405020304" pitchFamily="18" charset="0"/>
                <a:cs typeface="Times New Roman" panose="02020603050405020304" pitchFamily="18" charset="0"/>
              </a:rPr>
              <a:t>&lt;html&gt;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&lt;body&gt;</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&lt;p id="p1"&gt;Hello World!&lt;/p&gt;</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&lt;script&gt;</a:t>
            </a:r>
            <a:br>
              <a:rPr lang="en-IN" sz="2400" dirty="0">
                <a:latin typeface="Times New Roman" panose="02020603050405020304" pitchFamily="18" charset="0"/>
                <a:cs typeface="Times New Roman" panose="02020603050405020304" pitchFamily="18" charset="0"/>
              </a:rPr>
            </a:br>
            <a:r>
              <a:rPr lang="en-IN" sz="2400" dirty="0" err="1">
                <a:latin typeface="Times New Roman" panose="02020603050405020304" pitchFamily="18" charset="0"/>
                <a:cs typeface="Times New Roman" panose="02020603050405020304" pitchFamily="18" charset="0"/>
              </a:rPr>
              <a:t>document.getElementById</a:t>
            </a:r>
            <a:r>
              <a:rPr lang="en-IN" sz="2400" dirty="0">
                <a:latin typeface="Times New Roman" panose="02020603050405020304" pitchFamily="18" charset="0"/>
                <a:cs typeface="Times New Roman" panose="02020603050405020304" pitchFamily="18" charset="0"/>
              </a:rPr>
              <a:t>("p1").</a:t>
            </a:r>
            <a:r>
              <a:rPr lang="en-IN" sz="2400" dirty="0" err="1">
                <a:latin typeface="Times New Roman" panose="02020603050405020304" pitchFamily="18" charset="0"/>
                <a:cs typeface="Times New Roman" panose="02020603050405020304" pitchFamily="18" charset="0"/>
              </a:rPr>
              <a:t>innerHTML</a:t>
            </a:r>
            <a:r>
              <a:rPr lang="en-IN" sz="2400" dirty="0">
                <a:latin typeface="Times New Roman" panose="02020603050405020304" pitchFamily="18" charset="0"/>
                <a:cs typeface="Times New Roman" panose="02020603050405020304" pitchFamily="18" charset="0"/>
              </a:rPr>
              <a:t> = "New text!";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&lt;/script&gt;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&lt;/body&gt;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&lt;/html&gt;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32656"/>
            <a:ext cx="9144000" cy="6247864"/>
          </a:xfrm>
          <a:prstGeom prst="rect">
            <a:avLst/>
          </a:prstGeom>
        </p:spPr>
        <p:txBody>
          <a:bodyPr wrap="square">
            <a:spAutoFit/>
          </a:bodyPr>
          <a:lstStyle/>
          <a:p>
            <a:r>
              <a:rPr lang="en-IN" sz="3200" b="1" dirty="0">
                <a:latin typeface="Times New Roman" panose="02020603050405020304" pitchFamily="18" charset="0"/>
                <a:cs typeface="Times New Roman" panose="02020603050405020304" pitchFamily="18" charset="0"/>
              </a:rPr>
              <a:t>Changing the Value of an Attribute</a:t>
            </a:r>
          </a:p>
          <a:p>
            <a:endParaRPr lang="en-IN" sz="3200" b="1"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To change the value of an HTML attribute, use this syntax:</a:t>
            </a:r>
          </a:p>
          <a:p>
            <a:r>
              <a:rPr lang="en-IN" sz="2400" dirty="0" err="1">
                <a:latin typeface="Times New Roman" panose="02020603050405020304" pitchFamily="18" charset="0"/>
                <a:cs typeface="Times New Roman" panose="02020603050405020304" pitchFamily="18" charset="0"/>
              </a:rPr>
              <a:t>document.getElementById</a:t>
            </a:r>
            <a:r>
              <a:rPr lang="en-IN" sz="2400" dirty="0">
                <a:latin typeface="Times New Roman" panose="02020603050405020304" pitchFamily="18" charset="0"/>
                <a:cs typeface="Times New Roman" panose="02020603050405020304" pitchFamily="18" charset="0"/>
              </a:rPr>
              <a:t>(</a:t>
            </a:r>
            <a:r>
              <a:rPr lang="en-IN" sz="2400" i="1" dirty="0">
                <a:latin typeface="Times New Roman" panose="02020603050405020304" pitchFamily="18" charset="0"/>
                <a:cs typeface="Times New Roman" panose="02020603050405020304" pitchFamily="18" charset="0"/>
              </a:rPr>
              <a:t>id</a:t>
            </a:r>
            <a:r>
              <a:rPr lang="en-IN" sz="2400" dirty="0">
                <a:latin typeface="Times New Roman" panose="02020603050405020304" pitchFamily="18" charset="0"/>
                <a:cs typeface="Times New Roman" panose="02020603050405020304" pitchFamily="18" charset="0"/>
              </a:rPr>
              <a:t>).</a:t>
            </a:r>
            <a:r>
              <a:rPr lang="en-IN" sz="2400" i="1" dirty="0">
                <a:latin typeface="Times New Roman" panose="02020603050405020304" pitchFamily="18" charset="0"/>
                <a:cs typeface="Times New Roman" panose="02020603050405020304" pitchFamily="18" charset="0"/>
              </a:rPr>
              <a:t>attribute=new value</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This example changes the value of the </a:t>
            </a:r>
            <a:r>
              <a:rPr lang="en-IN" sz="2400" dirty="0" err="1">
                <a:latin typeface="Times New Roman" panose="02020603050405020304" pitchFamily="18" charset="0"/>
                <a:cs typeface="Times New Roman" panose="02020603050405020304" pitchFamily="18" charset="0"/>
              </a:rPr>
              <a:t>src</a:t>
            </a:r>
            <a:r>
              <a:rPr lang="en-IN" sz="2400" dirty="0">
                <a:latin typeface="Times New Roman" panose="02020603050405020304" pitchFamily="18" charset="0"/>
                <a:cs typeface="Times New Roman" panose="02020603050405020304" pitchFamily="18" charset="0"/>
              </a:rPr>
              <a:t> attribute of an &lt;</a:t>
            </a:r>
            <a:r>
              <a:rPr lang="en-IN" sz="2400" dirty="0" err="1">
                <a:latin typeface="Times New Roman" panose="02020603050405020304" pitchFamily="18" charset="0"/>
                <a:cs typeface="Times New Roman" panose="02020603050405020304" pitchFamily="18" charset="0"/>
              </a:rPr>
              <a:t>img</a:t>
            </a:r>
            <a:r>
              <a:rPr lang="en-IN" sz="2400" dirty="0">
                <a:latin typeface="Times New Roman" panose="02020603050405020304" pitchFamily="18" charset="0"/>
                <a:cs typeface="Times New Roman" panose="02020603050405020304" pitchFamily="18" charset="0"/>
              </a:rPr>
              <a:t>&gt; element:</a:t>
            </a:r>
          </a:p>
          <a:p>
            <a:r>
              <a:rPr lang="en-IN" sz="2400" dirty="0">
                <a:latin typeface="Times New Roman" panose="02020603050405020304" pitchFamily="18" charset="0"/>
                <a:cs typeface="Times New Roman" panose="02020603050405020304" pitchFamily="18" charset="0"/>
              </a:rPr>
              <a:t>&lt;html&gt;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&lt;body&gt;</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&lt;</a:t>
            </a:r>
            <a:r>
              <a:rPr lang="en-IN" sz="2400" dirty="0" err="1">
                <a:latin typeface="Times New Roman" panose="02020603050405020304" pitchFamily="18" charset="0"/>
                <a:cs typeface="Times New Roman" panose="02020603050405020304" pitchFamily="18" charset="0"/>
              </a:rPr>
              <a:t>img</a:t>
            </a:r>
            <a:r>
              <a:rPr lang="en-IN" sz="2400" dirty="0">
                <a:latin typeface="Times New Roman" panose="02020603050405020304" pitchFamily="18" charset="0"/>
                <a:cs typeface="Times New Roman" panose="02020603050405020304" pitchFamily="18" charset="0"/>
              </a:rPr>
              <a:t> id="</a:t>
            </a:r>
            <a:r>
              <a:rPr lang="en-IN" sz="2400" dirty="0" err="1">
                <a:latin typeface="Times New Roman" panose="02020603050405020304" pitchFamily="18" charset="0"/>
                <a:cs typeface="Times New Roman" panose="02020603050405020304" pitchFamily="18" charset="0"/>
              </a:rPr>
              <a:t>myImage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src</a:t>
            </a:r>
            <a:r>
              <a:rPr lang="en-IN" sz="2400" dirty="0">
                <a:latin typeface="Times New Roman" panose="02020603050405020304" pitchFamily="18" charset="0"/>
                <a:cs typeface="Times New Roman" panose="02020603050405020304" pitchFamily="18" charset="0"/>
              </a:rPr>
              <a:t>="smiley.gif"&gt;</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&lt;script&gt;</a:t>
            </a:r>
            <a:br>
              <a:rPr lang="en-IN" sz="2400" dirty="0">
                <a:latin typeface="Times New Roman" panose="02020603050405020304" pitchFamily="18" charset="0"/>
                <a:cs typeface="Times New Roman" panose="02020603050405020304" pitchFamily="18" charset="0"/>
              </a:rPr>
            </a:br>
            <a:r>
              <a:rPr lang="en-IN" sz="2400" dirty="0" err="1">
                <a:latin typeface="Times New Roman" panose="02020603050405020304" pitchFamily="18" charset="0"/>
                <a:cs typeface="Times New Roman" panose="02020603050405020304" pitchFamily="18" charset="0"/>
              </a:rPr>
              <a:t>document.getElementById</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myImage</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src</a:t>
            </a:r>
            <a:r>
              <a:rPr lang="en-IN" sz="2400" dirty="0">
                <a:latin typeface="Times New Roman" panose="02020603050405020304" pitchFamily="18" charset="0"/>
                <a:cs typeface="Times New Roman" panose="02020603050405020304" pitchFamily="18" charset="0"/>
              </a:rPr>
              <a:t> = "landscape.jpg";</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&lt;/script&gt;</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&lt;/body&gt;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&lt;/html&gt;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370975"/>
          </a:xfrm>
          <a:prstGeom prst="rect">
            <a:avLst/>
          </a:prstGeom>
        </p:spPr>
        <p:txBody>
          <a:bodyPr wrap="square">
            <a:spAutoFit/>
          </a:bodyPr>
          <a:lstStyle/>
          <a:p>
            <a:pPr algn="ctr"/>
            <a:r>
              <a:rPr lang="en-IN" sz="2400" b="1" dirty="0">
                <a:latin typeface="Times New Roman" panose="02020603050405020304" pitchFamily="18" charset="0"/>
                <a:cs typeface="Times New Roman" panose="02020603050405020304" pitchFamily="18" charset="0"/>
              </a:rPr>
              <a:t>Changing HTML Style</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To change the style of an HTML element, use this syntax:</a:t>
            </a:r>
          </a:p>
          <a:p>
            <a:r>
              <a:rPr lang="en-IN" sz="2400" dirty="0" err="1">
                <a:latin typeface="Times New Roman" panose="02020603050405020304" pitchFamily="18" charset="0"/>
                <a:cs typeface="Times New Roman" panose="02020603050405020304" pitchFamily="18" charset="0"/>
              </a:rPr>
              <a:t>document.getElementById</a:t>
            </a:r>
            <a:r>
              <a:rPr lang="en-IN" sz="2400" dirty="0">
                <a:latin typeface="Times New Roman" panose="02020603050405020304" pitchFamily="18" charset="0"/>
                <a:cs typeface="Times New Roman" panose="02020603050405020304" pitchFamily="18" charset="0"/>
              </a:rPr>
              <a:t>(</a:t>
            </a:r>
            <a:r>
              <a:rPr lang="en-IN" sz="2400" i="1" dirty="0">
                <a:latin typeface="Times New Roman" panose="02020603050405020304" pitchFamily="18" charset="0"/>
                <a:cs typeface="Times New Roman" panose="02020603050405020304" pitchFamily="18" charset="0"/>
              </a:rPr>
              <a:t>id</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style.</a:t>
            </a:r>
            <a:r>
              <a:rPr lang="en-IN" sz="2400" i="1" dirty="0" err="1">
                <a:latin typeface="Times New Roman" panose="02020603050405020304" pitchFamily="18" charset="0"/>
                <a:cs typeface="Times New Roman" panose="02020603050405020304" pitchFamily="18" charset="0"/>
              </a:rPr>
              <a:t>property</a:t>
            </a:r>
            <a:r>
              <a:rPr lang="en-IN" sz="2400" dirty="0">
                <a:latin typeface="Times New Roman" panose="02020603050405020304" pitchFamily="18" charset="0"/>
                <a:cs typeface="Times New Roman" panose="02020603050405020304" pitchFamily="18" charset="0"/>
              </a:rPr>
              <a:t>=</a:t>
            </a:r>
            <a:r>
              <a:rPr lang="en-IN" sz="2400" i="1" dirty="0">
                <a:latin typeface="Times New Roman" panose="02020603050405020304" pitchFamily="18" charset="0"/>
                <a:cs typeface="Times New Roman" panose="02020603050405020304" pitchFamily="18" charset="0"/>
              </a:rPr>
              <a:t>new style</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following example changes the style of a &lt;p&gt; element:</a:t>
            </a:r>
          </a:p>
          <a:p>
            <a:r>
              <a:rPr lang="en-IN" sz="2400" dirty="0">
                <a:latin typeface="Times New Roman" panose="02020603050405020304" pitchFamily="18" charset="0"/>
                <a:cs typeface="Times New Roman" panose="02020603050405020304" pitchFamily="18" charset="0"/>
              </a:rPr>
              <a:t>&lt;html&gt;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&lt;body&gt;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&lt;p id="p2"&gt;Hello World!&lt;/p&gt;</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&lt;script&gt;</a:t>
            </a:r>
            <a:br>
              <a:rPr lang="en-IN" sz="2400" dirty="0">
                <a:latin typeface="Times New Roman" panose="02020603050405020304" pitchFamily="18" charset="0"/>
                <a:cs typeface="Times New Roman" panose="02020603050405020304" pitchFamily="18" charset="0"/>
              </a:rPr>
            </a:br>
            <a:r>
              <a:rPr lang="en-IN" sz="2400" dirty="0" err="1">
                <a:latin typeface="Times New Roman" panose="02020603050405020304" pitchFamily="18" charset="0"/>
                <a:cs typeface="Times New Roman" panose="02020603050405020304" pitchFamily="18" charset="0"/>
              </a:rPr>
              <a:t>document.getElementById</a:t>
            </a:r>
            <a:r>
              <a:rPr lang="en-IN" sz="2400" dirty="0">
                <a:latin typeface="Times New Roman" panose="02020603050405020304" pitchFamily="18" charset="0"/>
                <a:cs typeface="Times New Roman" panose="02020603050405020304" pitchFamily="18" charset="0"/>
              </a:rPr>
              <a:t>("p2").</a:t>
            </a:r>
            <a:r>
              <a:rPr lang="en-IN" sz="2400" dirty="0" err="1">
                <a:latin typeface="Times New Roman" panose="02020603050405020304" pitchFamily="18" charset="0"/>
                <a:cs typeface="Times New Roman" panose="02020603050405020304" pitchFamily="18" charset="0"/>
              </a:rPr>
              <a:t>style.color</a:t>
            </a:r>
            <a:r>
              <a:rPr lang="en-IN" sz="2400" dirty="0">
                <a:latin typeface="Times New Roman" panose="02020603050405020304" pitchFamily="18" charset="0"/>
                <a:cs typeface="Times New Roman" panose="02020603050405020304" pitchFamily="18" charset="0"/>
              </a:rPr>
              <a:t> = "blue";</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&lt;/script&gt;</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&lt;p&gt;The paragraph above was changed by a script.&lt;/p&gt;</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&lt;/body&gt;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&lt;/html&gt;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0"/>
            <a:ext cx="8964488" cy="6709529"/>
          </a:xfrm>
          <a:prstGeom prst="rect">
            <a:avLst/>
          </a:prstGeom>
        </p:spPr>
        <p:txBody>
          <a:bodyPr wrap="square">
            <a:spAutoFit/>
          </a:bodyPr>
          <a:lstStyle/>
          <a:p>
            <a:pPr algn="ctr"/>
            <a:r>
              <a:rPr lang="en-IN" sz="3200" b="1" dirty="0">
                <a:latin typeface="Times New Roman" panose="02020603050405020304" pitchFamily="18" charset="0"/>
                <a:cs typeface="Times New Roman" panose="02020603050405020304" pitchFamily="18" charset="0"/>
              </a:rPr>
              <a:t>Using Events</a:t>
            </a:r>
          </a:p>
          <a:p>
            <a:pPr algn="just"/>
            <a:r>
              <a:rPr lang="en-IN" sz="2000" dirty="0">
                <a:latin typeface="Times New Roman" panose="02020603050405020304" pitchFamily="18" charset="0"/>
                <a:cs typeface="Times New Roman" panose="02020603050405020304" pitchFamily="18" charset="0"/>
              </a:rPr>
              <a:t>The HTML DOM allows you to execute code when an event occurs.</a:t>
            </a:r>
          </a:p>
          <a:p>
            <a:pPr algn="just"/>
            <a:r>
              <a:rPr lang="en-IN" sz="2000" dirty="0">
                <a:latin typeface="Times New Roman" panose="02020603050405020304" pitchFamily="18" charset="0"/>
                <a:cs typeface="Times New Roman" panose="02020603050405020304" pitchFamily="18" charset="0"/>
              </a:rPr>
              <a:t>Events are generated by the browser when "things happen" to HTML elements:</a:t>
            </a:r>
          </a:p>
          <a:p>
            <a:pPr algn="just"/>
            <a:r>
              <a:rPr lang="en-IN" sz="2000" dirty="0">
                <a:latin typeface="Times New Roman" panose="02020603050405020304" pitchFamily="18" charset="0"/>
                <a:cs typeface="Times New Roman" panose="02020603050405020304" pitchFamily="18" charset="0"/>
              </a:rPr>
              <a:t>An element is clicked on The page has loaded Input fields are changed</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This example changes the style of the HTML element with id="id1", when the user clicks a button:</a:t>
            </a:r>
          </a:p>
          <a:p>
            <a:r>
              <a:rPr lang="en-IN" sz="2000" dirty="0">
                <a:latin typeface="Times New Roman" panose="02020603050405020304" pitchFamily="18" charset="0"/>
                <a:cs typeface="Times New Roman" panose="02020603050405020304" pitchFamily="18" charset="0"/>
              </a:rPr>
              <a:t>&lt;html&gt;</a:t>
            </a:r>
          </a:p>
          <a:p>
            <a:r>
              <a:rPr lang="en-IN" sz="2000" dirty="0">
                <a:latin typeface="Times New Roman" panose="02020603050405020304" pitchFamily="18" charset="0"/>
                <a:cs typeface="Times New Roman" panose="02020603050405020304" pitchFamily="18" charset="0"/>
              </a:rPr>
              <a:t>&lt;body&gt;</a:t>
            </a:r>
          </a:p>
          <a:p>
            <a:r>
              <a:rPr lang="en-IN" sz="2000" dirty="0">
                <a:latin typeface="Times New Roman" panose="02020603050405020304" pitchFamily="18" charset="0"/>
                <a:cs typeface="Times New Roman" panose="02020603050405020304" pitchFamily="18" charset="0"/>
              </a:rPr>
              <a:t>&lt;h1&gt;What Can JavaScript Do?&lt;/h1&gt;</a:t>
            </a:r>
          </a:p>
          <a:p>
            <a:r>
              <a:rPr lang="en-IN" sz="2000" dirty="0">
                <a:latin typeface="Times New Roman" panose="02020603050405020304" pitchFamily="18" charset="0"/>
                <a:cs typeface="Times New Roman" panose="02020603050405020304" pitchFamily="18" charset="0"/>
              </a:rPr>
              <a:t>&lt;p id="demo"&gt;JavaScript can change the style of an HTML element.&lt;/p&gt;</a:t>
            </a:r>
          </a:p>
          <a:p>
            <a:r>
              <a:rPr lang="en-IN" sz="2000" dirty="0">
                <a:latin typeface="Times New Roman" panose="02020603050405020304" pitchFamily="18" charset="0"/>
                <a:cs typeface="Times New Roman" panose="02020603050405020304" pitchFamily="18" charset="0"/>
              </a:rPr>
              <a:t>&lt;script&gt;</a:t>
            </a:r>
          </a:p>
          <a:p>
            <a:r>
              <a:rPr lang="en-IN" sz="2000" dirty="0">
                <a:latin typeface="Times New Roman" panose="02020603050405020304" pitchFamily="18" charset="0"/>
                <a:cs typeface="Times New Roman" panose="02020603050405020304" pitchFamily="18" charset="0"/>
              </a:rPr>
              <a:t>function </a:t>
            </a:r>
            <a:r>
              <a:rPr lang="en-IN" sz="2000" dirty="0" err="1">
                <a:latin typeface="Times New Roman" panose="02020603050405020304" pitchFamily="18" charset="0"/>
                <a:cs typeface="Times New Roman" panose="02020603050405020304" pitchFamily="18" charset="0"/>
              </a:rPr>
              <a:t>myFunction</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var</a:t>
            </a:r>
            <a:r>
              <a:rPr lang="en-IN" sz="2000" dirty="0">
                <a:latin typeface="Times New Roman" panose="02020603050405020304" pitchFamily="18" charset="0"/>
                <a:cs typeface="Times New Roman" panose="02020603050405020304" pitchFamily="18" charset="0"/>
              </a:rPr>
              <a:t> x = </a:t>
            </a:r>
            <a:r>
              <a:rPr lang="en-IN" sz="2000" dirty="0" err="1">
                <a:latin typeface="Times New Roman" panose="02020603050405020304" pitchFamily="18" charset="0"/>
                <a:cs typeface="Times New Roman" panose="02020603050405020304" pitchFamily="18" charset="0"/>
              </a:rPr>
              <a:t>document.getElementById</a:t>
            </a:r>
            <a:r>
              <a:rPr lang="en-IN" sz="2000" dirty="0">
                <a:latin typeface="Times New Roman" panose="02020603050405020304" pitchFamily="18" charset="0"/>
                <a:cs typeface="Times New Roman" panose="02020603050405020304" pitchFamily="18" charset="0"/>
              </a:rPr>
              <a:t>("demo");</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x.style.color</a:t>
            </a:r>
            <a:r>
              <a:rPr lang="en-IN" sz="2000" dirty="0">
                <a:latin typeface="Times New Roman" panose="02020603050405020304" pitchFamily="18" charset="0"/>
                <a:cs typeface="Times New Roman" panose="02020603050405020304" pitchFamily="18" charset="0"/>
              </a:rPr>
              <a:t> = "red"; </a:t>
            </a:r>
          </a:p>
          <a:p>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&lt;/script&gt;</a:t>
            </a:r>
          </a:p>
          <a:p>
            <a:r>
              <a:rPr lang="en-IN" sz="2000" dirty="0">
                <a:latin typeface="Times New Roman" panose="02020603050405020304" pitchFamily="18" charset="0"/>
                <a:cs typeface="Times New Roman" panose="02020603050405020304" pitchFamily="18" charset="0"/>
              </a:rPr>
              <a:t>&lt;button type="button" </a:t>
            </a:r>
            <a:r>
              <a:rPr lang="en-IN" sz="2000" dirty="0" err="1">
                <a:latin typeface="Times New Roman" panose="02020603050405020304" pitchFamily="18" charset="0"/>
                <a:cs typeface="Times New Roman" panose="02020603050405020304" pitchFamily="18" charset="0"/>
              </a:rPr>
              <a:t>onclick</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myFunction</a:t>
            </a:r>
            <a:r>
              <a:rPr lang="en-IN" sz="2000" dirty="0">
                <a:latin typeface="Times New Roman" panose="02020603050405020304" pitchFamily="18" charset="0"/>
                <a:cs typeface="Times New Roman" panose="02020603050405020304" pitchFamily="18" charset="0"/>
              </a:rPr>
              <a:t>()"&gt;Click Me!&lt;/button&gt;</a:t>
            </a:r>
          </a:p>
          <a:p>
            <a:r>
              <a:rPr lang="en-IN" sz="2000" dirty="0">
                <a:latin typeface="Times New Roman" panose="02020603050405020304" pitchFamily="18" charset="0"/>
                <a:cs typeface="Times New Roman" panose="02020603050405020304" pitchFamily="18" charset="0"/>
              </a:rPr>
              <a:t>&lt;/body&gt;</a:t>
            </a:r>
          </a:p>
          <a:p>
            <a:r>
              <a:rPr lang="en-IN" sz="2000" dirty="0">
                <a:latin typeface="Times New Roman" panose="02020603050405020304" pitchFamily="18" charset="0"/>
                <a:cs typeface="Times New Roman" panose="02020603050405020304" pitchFamily="18" charset="0"/>
              </a:rPr>
              <a:t>&lt;/html&gt;</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9144000" cy="5170646"/>
          </a:xfrm>
          <a:prstGeom prst="rect">
            <a:avLst/>
          </a:prstGeom>
        </p:spPr>
        <p:txBody>
          <a:bodyPr wrap="square">
            <a:spAutoFit/>
          </a:bodyPr>
          <a:lstStyle/>
          <a:p>
            <a:pPr algn="just"/>
            <a:r>
              <a:rPr lang="en-IN" sz="2400" b="1" u="sng" dirty="0">
                <a:latin typeface="Times New Roman" panose="02020603050405020304" pitchFamily="18" charset="0"/>
                <a:cs typeface="Times New Roman" panose="02020603050405020304" pitchFamily="18" charset="0"/>
              </a:rPr>
              <a:t>External JavaScript file</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Create External JavaScript file and embed it in many html pages.</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It provides </a:t>
            </a:r>
            <a:r>
              <a:rPr lang="en-IN" sz="2400" b="1" dirty="0">
                <a:latin typeface="Times New Roman" panose="02020603050405020304" pitchFamily="18" charset="0"/>
                <a:cs typeface="Times New Roman" panose="02020603050405020304" pitchFamily="18" charset="0"/>
              </a:rPr>
              <a:t>code re usability</a:t>
            </a:r>
            <a:r>
              <a:rPr lang="en-IN" sz="2400" dirty="0">
                <a:latin typeface="Times New Roman" panose="02020603050405020304" pitchFamily="18" charset="0"/>
                <a:cs typeface="Times New Roman" panose="02020603050405020304" pitchFamily="18" charset="0"/>
              </a:rPr>
              <a:t> because single JavaScript file can be used in several html pages.</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An external JavaScript file must be saved by .</a:t>
            </a:r>
            <a:r>
              <a:rPr lang="en-IN" sz="2400" dirty="0" err="1">
                <a:latin typeface="Times New Roman" panose="02020603050405020304" pitchFamily="18" charset="0"/>
                <a:cs typeface="Times New Roman" panose="02020603050405020304" pitchFamily="18" charset="0"/>
              </a:rPr>
              <a:t>js</a:t>
            </a:r>
            <a:r>
              <a:rPr lang="en-IN" sz="2400" dirty="0">
                <a:latin typeface="Times New Roman" panose="02020603050405020304" pitchFamily="18" charset="0"/>
                <a:cs typeface="Times New Roman" panose="02020603050405020304" pitchFamily="18" charset="0"/>
              </a:rPr>
              <a:t> extension. It is recommended to embed all JavaScript files into a single file. It increases the speed of the webpage.</a:t>
            </a: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10696"/>
            <a:ext cx="9144000" cy="1877437"/>
          </a:xfrm>
          <a:prstGeom prst="rect">
            <a:avLst/>
          </a:prstGeom>
        </p:spPr>
        <p:txBody>
          <a:bodyPr wrap="square">
            <a:spAutoFit/>
          </a:bodyPr>
          <a:lstStyle/>
          <a:p>
            <a:pPr algn="just"/>
            <a:r>
              <a:rPr lang="en-IN" sz="2000" dirty="0">
                <a:latin typeface="Times New Roman" panose="02020603050405020304" pitchFamily="18" charset="0"/>
                <a:cs typeface="Times New Roman" panose="02020603050405020304" pitchFamily="18" charset="0"/>
              </a:rPr>
              <a:t>HTML5 introduced a new HTML validation concept called </a:t>
            </a:r>
            <a:r>
              <a:rPr lang="en-IN" sz="2000" b="1" dirty="0">
                <a:latin typeface="Times New Roman" panose="02020603050405020304" pitchFamily="18" charset="0"/>
                <a:cs typeface="Times New Roman" panose="02020603050405020304" pitchFamily="18" charset="0"/>
              </a:rPr>
              <a:t>constraint validation</a:t>
            </a:r>
            <a:r>
              <a:rPr lang="en-IN" sz="2000" dirty="0">
                <a:latin typeface="Times New Roman" panose="02020603050405020304" pitchFamily="18" charset="0"/>
                <a:cs typeface="Times New Roman" panose="02020603050405020304" pitchFamily="18" charset="0"/>
              </a:rPr>
              <a:t>.</a:t>
            </a:r>
          </a:p>
          <a:p>
            <a:pPr algn="just"/>
            <a:r>
              <a:rPr lang="en-IN" sz="2000" dirty="0">
                <a:latin typeface="Times New Roman" panose="02020603050405020304" pitchFamily="18" charset="0"/>
                <a:cs typeface="Times New Roman" panose="02020603050405020304" pitchFamily="18" charset="0"/>
              </a:rPr>
              <a:t>HTML constraint validation is based on:</a:t>
            </a:r>
          </a:p>
          <a:p>
            <a:pPr algn="just">
              <a:buFont typeface="Arial" pitchFamily="34" charset="0"/>
              <a:buChar char="•"/>
            </a:pPr>
            <a:r>
              <a:rPr lang="en-IN" sz="2000" dirty="0">
                <a:latin typeface="Times New Roman" panose="02020603050405020304" pitchFamily="18" charset="0"/>
                <a:cs typeface="Times New Roman" panose="02020603050405020304" pitchFamily="18" charset="0"/>
              </a:rPr>
              <a:t>Constraint validation </a:t>
            </a:r>
            <a:r>
              <a:rPr lang="en-IN" sz="2000" b="1" dirty="0">
                <a:latin typeface="Times New Roman" panose="02020603050405020304" pitchFamily="18" charset="0"/>
                <a:cs typeface="Times New Roman" panose="02020603050405020304" pitchFamily="18" charset="0"/>
              </a:rPr>
              <a:t>HTML</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Input Attributes</a:t>
            </a:r>
            <a:endParaRPr lang="en-IN" sz="2000" dirty="0">
              <a:latin typeface="Times New Roman" panose="02020603050405020304" pitchFamily="18" charset="0"/>
              <a:cs typeface="Times New Roman" panose="02020603050405020304" pitchFamily="18" charset="0"/>
            </a:endParaRPr>
          </a:p>
          <a:p>
            <a:pPr algn="just">
              <a:buFont typeface="Arial" pitchFamily="34" charset="0"/>
              <a:buChar char="•"/>
            </a:pPr>
            <a:r>
              <a:rPr lang="en-IN" sz="2000" dirty="0">
                <a:latin typeface="Times New Roman" panose="02020603050405020304" pitchFamily="18" charset="0"/>
                <a:cs typeface="Times New Roman" panose="02020603050405020304" pitchFamily="18" charset="0"/>
              </a:rPr>
              <a:t>Constraint validation </a:t>
            </a:r>
            <a:r>
              <a:rPr lang="en-IN" sz="2000" b="1" dirty="0">
                <a:latin typeface="Times New Roman" panose="02020603050405020304" pitchFamily="18" charset="0"/>
                <a:cs typeface="Times New Roman" panose="02020603050405020304" pitchFamily="18" charset="0"/>
              </a:rPr>
              <a:t>DOM Properties and Methods</a:t>
            </a:r>
          </a:p>
          <a:p>
            <a:endParaRPr lang="en-IN" b="1" dirty="0"/>
          </a:p>
          <a:p>
            <a:endParaRPr lang="en-IN" dirty="0"/>
          </a:p>
        </p:txBody>
      </p:sp>
      <p:graphicFrame>
        <p:nvGraphicFramePr>
          <p:cNvPr id="3" name="Table 2"/>
          <p:cNvGraphicFramePr>
            <a:graphicFrameLocks noGrp="1"/>
          </p:cNvGraphicFramePr>
          <p:nvPr/>
        </p:nvGraphicFramePr>
        <p:xfrm>
          <a:off x="251520" y="3356992"/>
          <a:ext cx="8640960" cy="3501008"/>
        </p:xfrm>
        <a:graphic>
          <a:graphicData uri="http://schemas.openxmlformats.org/drawingml/2006/table">
            <a:tbl>
              <a:tblPr/>
              <a:tblGrid>
                <a:gridCol w="2155749">
                  <a:extLst>
                    <a:ext uri="{9D8B030D-6E8A-4147-A177-3AD203B41FA5}">
                      <a16:colId xmlns:a16="http://schemas.microsoft.com/office/drawing/2014/main" val="20000"/>
                    </a:ext>
                  </a:extLst>
                </a:gridCol>
                <a:gridCol w="6485211">
                  <a:extLst>
                    <a:ext uri="{9D8B030D-6E8A-4147-A177-3AD203B41FA5}">
                      <a16:colId xmlns:a16="http://schemas.microsoft.com/office/drawing/2014/main" val="20001"/>
                    </a:ext>
                  </a:extLst>
                </a:gridCol>
              </a:tblGrid>
              <a:tr h="500144">
                <a:tc>
                  <a:txBody>
                    <a:bodyPr/>
                    <a:lstStyle/>
                    <a:p>
                      <a:pPr algn="l" fontAlgn="t"/>
                      <a:r>
                        <a:rPr lang="en-IN" sz="1800" dirty="0"/>
                        <a:t>Attribute</a:t>
                      </a:r>
                    </a:p>
                  </a:txBody>
                  <a:tcPr marL="38021" marR="38021" marT="38021" marB="38021">
                    <a:lnL>
                      <a:noFill/>
                    </a:lnL>
                    <a:lnR>
                      <a:noFill/>
                    </a:lnR>
                    <a:lnT>
                      <a:noFill/>
                    </a:lnT>
                    <a:lnB>
                      <a:noFill/>
                    </a:lnB>
                    <a:solidFill>
                      <a:srgbClr val="FFFFFF"/>
                    </a:solidFill>
                  </a:tcPr>
                </a:tc>
                <a:tc>
                  <a:txBody>
                    <a:bodyPr/>
                    <a:lstStyle/>
                    <a:p>
                      <a:pPr algn="l" fontAlgn="t"/>
                      <a:r>
                        <a:rPr lang="en-IN" sz="1800"/>
                        <a:t>Description</a:t>
                      </a:r>
                    </a:p>
                  </a:txBody>
                  <a:tcPr marL="38021" marR="38021" marT="38021" marB="38021">
                    <a:lnL>
                      <a:noFill/>
                    </a:lnL>
                    <a:lnR>
                      <a:noFill/>
                    </a:lnR>
                    <a:lnT>
                      <a:noFill/>
                    </a:lnT>
                    <a:lnB>
                      <a:noFill/>
                    </a:lnB>
                    <a:solidFill>
                      <a:srgbClr val="FFFFFF"/>
                    </a:solidFill>
                  </a:tcPr>
                </a:tc>
                <a:extLst>
                  <a:ext uri="{0D108BD9-81ED-4DB2-BD59-A6C34878D82A}">
                    <a16:rowId xmlns:a16="http://schemas.microsoft.com/office/drawing/2014/main" val="10000"/>
                  </a:ext>
                </a:extLst>
              </a:tr>
              <a:tr h="500144">
                <a:tc>
                  <a:txBody>
                    <a:bodyPr/>
                    <a:lstStyle/>
                    <a:p>
                      <a:pPr algn="l" fontAlgn="t"/>
                      <a:r>
                        <a:rPr lang="en-IN" sz="1800"/>
                        <a:t>disabled</a:t>
                      </a:r>
                    </a:p>
                  </a:txBody>
                  <a:tcPr marL="38021" marR="38021" marT="38021" marB="38021">
                    <a:lnL>
                      <a:noFill/>
                    </a:lnL>
                    <a:lnR>
                      <a:noFill/>
                    </a:lnR>
                    <a:lnT>
                      <a:noFill/>
                    </a:lnT>
                    <a:lnB>
                      <a:noFill/>
                    </a:lnB>
                    <a:solidFill>
                      <a:srgbClr val="F1F1F1"/>
                    </a:solidFill>
                  </a:tcPr>
                </a:tc>
                <a:tc>
                  <a:txBody>
                    <a:bodyPr/>
                    <a:lstStyle/>
                    <a:p>
                      <a:pPr algn="l" fontAlgn="t"/>
                      <a:r>
                        <a:rPr lang="en-IN" sz="1800" dirty="0"/>
                        <a:t>Specifies that the input element should be disabled</a:t>
                      </a:r>
                    </a:p>
                  </a:txBody>
                  <a:tcPr marL="38021" marR="38021" marT="38021" marB="38021">
                    <a:lnL>
                      <a:noFill/>
                    </a:lnL>
                    <a:lnR>
                      <a:noFill/>
                    </a:lnR>
                    <a:lnT>
                      <a:noFill/>
                    </a:lnT>
                    <a:lnB>
                      <a:noFill/>
                    </a:lnB>
                    <a:solidFill>
                      <a:srgbClr val="F1F1F1"/>
                    </a:solidFill>
                  </a:tcPr>
                </a:tc>
                <a:extLst>
                  <a:ext uri="{0D108BD9-81ED-4DB2-BD59-A6C34878D82A}">
                    <a16:rowId xmlns:a16="http://schemas.microsoft.com/office/drawing/2014/main" val="10001"/>
                  </a:ext>
                </a:extLst>
              </a:tr>
              <a:tr h="500144">
                <a:tc>
                  <a:txBody>
                    <a:bodyPr/>
                    <a:lstStyle/>
                    <a:p>
                      <a:pPr algn="l" fontAlgn="t"/>
                      <a:r>
                        <a:rPr lang="en-IN" sz="1800"/>
                        <a:t>max</a:t>
                      </a:r>
                    </a:p>
                  </a:txBody>
                  <a:tcPr marL="38021" marR="38021" marT="38021" marB="38021">
                    <a:lnL>
                      <a:noFill/>
                    </a:lnL>
                    <a:lnR>
                      <a:noFill/>
                    </a:lnR>
                    <a:lnT>
                      <a:noFill/>
                    </a:lnT>
                    <a:lnB>
                      <a:noFill/>
                    </a:lnB>
                    <a:solidFill>
                      <a:srgbClr val="FFFFFF"/>
                    </a:solidFill>
                  </a:tcPr>
                </a:tc>
                <a:tc>
                  <a:txBody>
                    <a:bodyPr/>
                    <a:lstStyle/>
                    <a:p>
                      <a:pPr algn="l" fontAlgn="t"/>
                      <a:r>
                        <a:rPr lang="en-IN" sz="1800" dirty="0"/>
                        <a:t>Specifies the maximum value of an input element</a:t>
                      </a:r>
                    </a:p>
                  </a:txBody>
                  <a:tcPr marL="38021" marR="38021" marT="38021" marB="38021">
                    <a:lnL>
                      <a:noFill/>
                    </a:lnL>
                    <a:lnR>
                      <a:noFill/>
                    </a:lnR>
                    <a:lnT>
                      <a:noFill/>
                    </a:lnT>
                    <a:lnB>
                      <a:noFill/>
                    </a:lnB>
                    <a:solidFill>
                      <a:srgbClr val="FFFFFF"/>
                    </a:solidFill>
                  </a:tcPr>
                </a:tc>
                <a:extLst>
                  <a:ext uri="{0D108BD9-81ED-4DB2-BD59-A6C34878D82A}">
                    <a16:rowId xmlns:a16="http://schemas.microsoft.com/office/drawing/2014/main" val="10002"/>
                  </a:ext>
                </a:extLst>
              </a:tr>
              <a:tr h="500144">
                <a:tc>
                  <a:txBody>
                    <a:bodyPr/>
                    <a:lstStyle/>
                    <a:p>
                      <a:pPr algn="l" fontAlgn="t"/>
                      <a:r>
                        <a:rPr lang="en-IN" sz="1800"/>
                        <a:t>min</a:t>
                      </a:r>
                    </a:p>
                  </a:txBody>
                  <a:tcPr marL="38021" marR="38021" marT="38021" marB="38021">
                    <a:lnL>
                      <a:noFill/>
                    </a:lnL>
                    <a:lnR>
                      <a:noFill/>
                    </a:lnR>
                    <a:lnT>
                      <a:noFill/>
                    </a:lnT>
                    <a:lnB>
                      <a:noFill/>
                    </a:lnB>
                    <a:solidFill>
                      <a:srgbClr val="F1F1F1"/>
                    </a:solidFill>
                  </a:tcPr>
                </a:tc>
                <a:tc>
                  <a:txBody>
                    <a:bodyPr/>
                    <a:lstStyle/>
                    <a:p>
                      <a:pPr algn="l" fontAlgn="t"/>
                      <a:r>
                        <a:rPr lang="en-IN" sz="1800"/>
                        <a:t>Specifies the minimum value of an input element</a:t>
                      </a:r>
                    </a:p>
                  </a:txBody>
                  <a:tcPr marL="38021" marR="38021" marT="38021" marB="38021">
                    <a:lnL>
                      <a:noFill/>
                    </a:lnL>
                    <a:lnR>
                      <a:noFill/>
                    </a:lnR>
                    <a:lnT>
                      <a:noFill/>
                    </a:lnT>
                    <a:lnB>
                      <a:noFill/>
                    </a:lnB>
                    <a:solidFill>
                      <a:srgbClr val="F1F1F1"/>
                    </a:solidFill>
                  </a:tcPr>
                </a:tc>
                <a:extLst>
                  <a:ext uri="{0D108BD9-81ED-4DB2-BD59-A6C34878D82A}">
                    <a16:rowId xmlns:a16="http://schemas.microsoft.com/office/drawing/2014/main" val="10003"/>
                  </a:ext>
                </a:extLst>
              </a:tr>
              <a:tr h="500144">
                <a:tc>
                  <a:txBody>
                    <a:bodyPr/>
                    <a:lstStyle/>
                    <a:p>
                      <a:pPr algn="l" fontAlgn="t"/>
                      <a:r>
                        <a:rPr lang="en-IN" sz="1800" dirty="0"/>
                        <a:t>pattern</a:t>
                      </a:r>
                    </a:p>
                  </a:txBody>
                  <a:tcPr marL="38021" marR="38021" marT="38021" marB="38021">
                    <a:lnL>
                      <a:noFill/>
                    </a:lnL>
                    <a:lnR>
                      <a:noFill/>
                    </a:lnR>
                    <a:lnT>
                      <a:noFill/>
                    </a:lnT>
                    <a:lnB>
                      <a:noFill/>
                    </a:lnB>
                    <a:solidFill>
                      <a:srgbClr val="FFFFFF"/>
                    </a:solidFill>
                  </a:tcPr>
                </a:tc>
                <a:tc>
                  <a:txBody>
                    <a:bodyPr/>
                    <a:lstStyle/>
                    <a:p>
                      <a:pPr algn="l" fontAlgn="t"/>
                      <a:r>
                        <a:rPr lang="en-IN" sz="1800"/>
                        <a:t>Specifies the value pattern of an input element</a:t>
                      </a:r>
                    </a:p>
                  </a:txBody>
                  <a:tcPr marL="38021" marR="38021" marT="38021" marB="38021">
                    <a:lnL>
                      <a:noFill/>
                    </a:lnL>
                    <a:lnR>
                      <a:noFill/>
                    </a:lnR>
                    <a:lnT>
                      <a:noFill/>
                    </a:lnT>
                    <a:lnB>
                      <a:noFill/>
                    </a:lnB>
                    <a:solidFill>
                      <a:srgbClr val="FFFFFF"/>
                    </a:solidFill>
                  </a:tcPr>
                </a:tc>
                <a:extLst>
                  <a:ext uri="{0D108BD9-81ED-4DB2-BD59-A6C34878D82A}">
                    <a16:rowId xmlns:a16="http://schemas.microsoft.com/office/drawing/2014/main" val="10004"/>
                  </a:ext>
                </a:extLst>
              </a:tr>
              <a:tr h="500144">
                <a:tc>
                  <a:txBody>
                    <a:bodyPr/>
                    <a:lstStyle/>
                    <a:p>
                      <a:pPr algn="l" fontAlgn="t"/>
                      <a:r>
                        <a:rPr lang="en-IN" sz="1800"/>
                        <a:t>required</a:t>
                      </a:r>
                    </a:p>
                  </a:txBody>
                  <a:tcPr marL="38021" marR="38021" marT="38021" marB="38021">
                    <a:lnL>
                      <a:noFill/>
                    </a:lnL>
                    <a:lnR>
                      <a:noFill/>
                    </a:lnR>
                    <a:lnT>
                      <a:noFill/>
                    </a:lnT>
                    <a:lnB>
                      <a:noFill/>
                    </a:lnB>
                    <a:solidFill>
                      <a:srgbClr val="F1F1F1"/>
                    </a:solidFill>
                  </a:tcPr>
                </a:tc>
                <a:tc>
                  <a:txBody>
                    <a:bodyPr/>
                    <a:lstStyle/>
                    <a:p>
                      <a:pPr algn="l" fontAlgn="t"/>
                      <a:r>
                        <a:rPr lang="en-IN" sz="1800"/>
                        <a:t>Specifies that the input field requires an element</a:t>
                      </a:r>
                    </a:p>
                  </a:txBody>
                  <a:tcPr marL="38021" marR="38021" marT="38021" marB="38021">
                    <a:lnL>
                      <a:noFill/>
                    </a:lnL>
                    <a:lnR>
                      <a:noFill/>
                    </a:lnR>
                    <a:lnT>
                      <a:noFill/>
                    </a:lnT>
                    <a:lnB>
                      <a:noFill/>
                    </a:lnB>
                    <a:solidFill>
                      <a:srgbClr val="F1F1F1"/>
                    </a:solidFill>
                  </a:tcPr>
                </a:tc>
                <a:extLst>
                  <a:ext uri="{0D108BD9-81ED-4DB2-BD59-A6C34878D82A}">
                    <a16:rowId xmlns:a16="http://schemas.microsoft.com/office/drawing/2014/main" val="10005"/>
                  </a:ext>
                </a:extLst>
              </a:tr>
              <a:tr h="500144">
                <a:tc>
                  <a:txBody>
                    <a:bodyPr/>
                    <a:lstStyle/>
                    <a:p>
                      <a:pPr algn="l" fontAlgn="t"/>
                      <a:r>
                        <a:rPr lang="en-IN" sz="1800" dirty="0"/>
                        <a:t>type </a:t>
                      </a:r>
                    </a:p>
                  </a:txBody>
                  <a:tcPr marL="38021" marR="38021" marT="38021" marB="38021">
                    <a:lnL>
                      <a:noFill/>
                    </a:lnL>
                    <a:lnR>
                      <a:noFill/>
                    </a:lnR>
                    <a:lnT>
                      <a:noFill/>
                    </a:lnT>
                    <a:lnB>
                      <a:noFill/>
                    </a:lnB>
                    <a:solidFill>
                      <a:srgbClr val="FFFFFF"/>
                    </a:solidFill>
                  </a:tcPr>
                </a:tc>
                <a:tc>
                  <a:txBody>
                    <a:bodyPr/>
                    <a:lstStyle/>
                    <a:p>
                      <a:pPr algn="l" fontAlgn="t"/>
                      <a:r>
                        <a:rPr lang="en-IN" sz="1800" dirty="0"/>
                        <a:t>Specifies the type of an input element</a:t>
                      </a:r>
                    </a:p>
                  </a:txBody>
                  <a:tcPr marL="38021" marR="38021" marT="38021" marB="38021">
                    <a:lnL>
                      <a:noFill/>
                    </a:lnL>
                    <a:lnR>
                      <a:noFill/>
                    </a:lnR>
                    <a:lnT>
                      <a:noFill/>
                    </a:lnT>
                    <a:lnB>
                      <a:noFill/>
                    </a:lnB>
                    <a:solidFill>
                      <a:srgbClr val="FFFFFF"/>
                    </a:solidFill>
                  </a:tcPr>
                </a:tc>
                <a:extLst>
                  <a:ext uri="{0D108BD9-81ED-4DB2-BD59-A6C34878D82A}">
                    <a16:rowId xmlns:a16="http://schemas.microsoft.com/office/drawing/2014/main" val="10006"/>
                  </a:ext>
                </a:extLst>
              </a:tr>
            </a:tbl>
          </a:graphicData>
        </a:graphic>
      </p:graphicFrame>
      <p:sp>
        <p:nvSpPr>
          <p:cNvPr id="104449" name="Rectangle 1"/>
          <p:cNvSpPr>
            <a:spLocks noChangeArrowheads="1"/>
          </p:cNvSpPr>
          <p:nvPr/>
        </p:nvSpPr>
        <p:spPr bwMode="auto">
          <a:xfrm>
            <a:off x="1403648" y="0"/>
            <a:ext cx="5568063" cy="1810696"/>
          </a:xfrm>
          <a:prstGeom prst="rect">
            <a:avLst/>
          </a:prstGeom>
          <a:solidFill>
            <a:srgbClr val="FFFFFF"/>
          </a:solidFill>
          <a:ln w="9525">
            <a:noFill/>
            <a:miter lim="800000"/>
            <a:headEnd/>
            <a:tailEnd/>
          </a:ln>
          <a:effectLst/>
        </p:spPr>
        <p:txBody>
          <a:bodyPr vert="horz" wrap="none" lIns="0" tIns="88872" rIns="0" bIns="88872" numCol="1" anchor="ctr" anchorCtr="0" compatLnSpc="1">
            <a:prstTxWarp prst="textNoShape">
              <a:avLst/>
            </a:prstTxWarp>
            <a:spAutoFit/>
          </a:bodyPr>
          <a:lstStyle/>
          <a:p>
            <a:pPr fontAlgn="base">
              <a:spcBef>
                <a:spcPct val="0"/>
              </a:spcBef>
              <a:spcAft>
                <a:spcPct val="0"/>
              </a:spcAft>
            </a:pPr>
            <a:r>
              <a:rPr lang="en-IN" sz="3200" dirty="0"/>
              <a:t>                 </a:t>
            </a:r>
            <a:r>
              <a:rPr lang="en-IN" sz="3200" dirty="0">
                <a:latin typeface="Times New Roman" panose="02020603050405020304" pitchFamily="18" charset="0"/>
                <a:cs typeface="Times New Roman" panose="02020603050405020304" pitchFamily="18" charset="0"/>
              </a:rPr>
              <a:t>HTML Form Validation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a:ln>
                <a:noFill/>
              </a:ln>
              <a:solidFill>
                <a:srgbClr val="000000"/>
              </a:solidFill>
              <a:effectLst/>
              <a:latin typeface="Segoe UI" pitchFamily="34" charset="0"/>
              <a:cs typeface="Segoe U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Constraint Validation HTML Input Attributes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964488" cy="6740307"/>
          </a:xfrm>
          <a:prstGeom prst="rect">
            <a:avLst/>
          </a:prstGeom>
        </p:spPr>
        <p:txBody>
          <a:bodyPr wrap="square">
            <a:spAutoFit/>
          </a:bodyPr>
          <a:lstStyle/>
          <a:p>
            <a:pPr algn="just"/>
            <a:r>
              <a:rPr lang="en-IN" sz="2400" dirty="0">
                <a:latin typeface="Times New Roman" panose="02020603050405020304" pitchFamily="18" charset="0"/>
                <a:cs typeface="Times New Roman" panose="02020603050405020304" pitchFamily="18" charset="0"/>
              </a:rPr>
              <a:t>HTML form validation can be performed automatically by the browser:</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If a form field (</a:t>
            </a:r>
            <a:r>
              <a:rPr lang="en-IN" sz="2400" dirty="0" err="1">
                <a:latin typeface="Times New Roman" panose="02020603050405020304" pitchFamily="18" charset="0"/>
                <a:cs typeface="Times New Roman" panose="02020603050405020304" pitchFamily="18" charset="0"/>
              </a:rPr>
              <a:t>fname</a:t>
            </a:r>
            <a:r>
              <a:rPr lang="en-IN" sz="2400" dirty="0">
                <a:latin typeface="Times New Roman" panose="02020603050405020304" pitchFamily="18" charset="0"/>
                <a:cs typeface="Times New Roman" panose="02020603050405020304" pitchFamily="18" charset="0"/>
              </a:rPr>
              <a:t>) is empty, the </a:t>
            </a:r>
            <a:r>
              <a:rPr lang="en-IN" sz="2400" b="1" dirty="0">
                <a:latin typeface="Times New Roman" panose="02020603050405020304" pitchFamily="18" charset="0"/>
                <a:cs typeface="Times New Roman" panose="02020603050405020304" pitchFamily="18" charset="0"/>
              </a:rPr>
              <a:t>required</a:t>
            </a:r>
            <a:r>
              <a:rPr lang="en-IN" sz="2400" dirty="0">
                <a:latin typeface="Times New Roman" panose="02020603050405020304" pitchFamily="18" charset="0"/>
                <a:cs typeface="Times New Roman" panose="02020603050405020304" pitchFamily="18" charset="0"/>
              </a:rPr>
              <a:t> attribute prevents this form from being submitted:</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&lt;!DOCTYPE html&gt;</a:t>
            </a:r>
          </a:p>
          <a:p>
            <a:pPr algn="just"/>
            <a:r>
              <a:rPr lang="en-IN" sz="2400" dirty="0">
                <a:latin typeface="Times New Roman" panose="02020603050405020304" pitchFamily="18" charset="0"/>
                <a:cs typeface="Times New Roman" panose="02020603050405020304" pitchFamily="18" charset="0"/>
              </a:rPr>
              <a:t>&lt;html&gt;</a:t>
            </a:r>
          </a:p>
          <a:p>
            <a:pPr algn="just"/>
            <a:r>
              <a:rPr lang="en-IN" sz="2400" dirty="0">
                <a:latin typeface="Times New Roman" panose="02020603050405020304" pitchFamily="18" charset="0"/>
                <a:cs typeface="Times New Roman" panose="02020603050405020304" pitchFamily="18" charset="0"/>
              </a:rPr>
              <a:t>&lt;body&gt;</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&lt;form action="</a:t>
            </a:r>
            <a:r>
              <a:rPr lang="en-IN" sz="2400" dirty="0" err="1">
                <a:latin typeface="Times New Roman" panose="02020603050405020304" pitchFamily="18" charset="0"/>
                <a:cs typeface="Times New Roman" panose="02020603050405020304" pitchFamily="18" charset="0"/>
              </a:rPr>
              <a:t>demo_form.jsp</a:t>
            </a:r>
            <a:r>
              <a:rPr lang="en-IN" sz="2400" dirty="0">
                <a:latin typeface="Times New Roman" panose="02020603050405020304" pitchFamily="18" charset="0"/>
                <a:cs typeface="Times New Roman" panose="02020603050405020304" pitchFamily="18" charset="0"/>
              </a:rPr>
              <a:t>" method="post"&gt;</a:t>
            </a:r>
          </a:p>
          <a:p>
            <a:pPr algn="just"/>
            <a:r>
              <a:rPr lang="en-IN" sz="2400" dirty="0">
                <a:latin typeface="Times New Roman" panose="02020603050405020304" pitchFamily="18" charset="0"/>
                <a:cs typeface="Times New Roman" panose="02020603050405020304" pitchFamily="18" charset="0"/>
              </a:rPr>
              <a:t>  &lt;input type="text" name="</a:t>
            </a:r>
            <a:r>
              <a:rPr lang="en-IN" sz="2400" dirty="0" err="1">
                <a:latin typeface="Times New Roman" panose="02020603050405020304" pitchFamily="18" charset="0"/>
                <a:cs typeface="Times New Roman" panose="02020603050405020304" pitchFamily="18" charset="0"/>
              </a:rPr>
              <a:t>fname</a:t>
            </a:r>
            <a:r>
              <a:rPr lang="en-IN" sz="2400" dirty="0">
                <a:latin typeface="Times New Roman" panose="02020603050405020304" pitchFamily="18" charset="0"/>
                <a:cs typeface="Times New Roman" panose="02020603050405020304" pitchFamily="18" charset="0"/>
              </a:rPr>
              <a:t>" required&gt;</a:t>
            </a:r>
          </a:p>
          <a:p>
            <a:pPr algn="just"/>
            <a:r>
              <a:rPr lang="en-IN" sz="2400" dirty="0">
                <a:latin typeface="Times New Roman" panose="02020603050405020304" pitchFamily="18" charset="0"/>
                <a:cs typeface="Times New Roman" panose="02020603050405020304" pitchFamily="18" charset="0"/>
              </a:rPr>
              <a:t>  &lt;input type="submit" value="Submit"&gt;</a:t>
            </a:r>
          </a:p>
          <a:p>
            <a:pPr algn="just"/>
            <a:r>
              <a:rPr lang="en-IN" sz="2400" dirty="0">
                <a:latin typeface="Times New Roman" panose="02020603050405020304" pitchFamily="18" charset="0"/>
                <a:cs typeface="Times New Roman" panose="02020603050405020304" pitchFamily="18" charset="0"/>
              </a:rPr>
              <a:t>&lt;/form&gt;</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&lt;p&gt;If you click submit, without filling out the text field,</a:t>
            </a:r>
          </a:p>
          <a:p>
            <a:pPr algn="just"/>
            <a:r>
              <a:rPr lang="en-IN" sz="2400" dirty="0">
                <a:latin typeface="Times New Roman" panose="02020603050405020304" pitchFamily="18" charset="0"/>
                <a:cs typeface="Times New Roman" panose="02020603050405020304" pitchFamily="18" charset="0"/>
              </a:rPr>
              <a:t>your browser will display an error message.&lt;/p&gt;</a:t>
            </a:r>
          </a:p>
          <a:p>
            <a:pPr algn="just"/>
            <a:r>
              <a:rPr lang="en-IN" sz="2400" dirty="0">
                <a:latin typeface="Times New Roman" panose="02020603050405020304" pitchFamily="18" charset="0"/>
                <a:cs typeface="Times New Roman" panose="02020603050405020304" pitchFamily="18" charset="0"/>
              </a:rPr>
              <a:t>&lt;/body&gt;</a:t>
            </a:r>
          </a:p>
          <a:p>
            <a:pPr algn="just"/>
            <a:r>
              <a:rPr lang="en-IN" sz="2400" dirty="0">
                <a:latin typeface="Times New Roman" panose="02020603050405020304" pitchFamily="18" charset="0"/>
                <a:cs typeface="Times New Roman" panose="02020603050405020304" pitchFamily="18" charset="0"/>
              </a:rPr>
              <a:t>&lt;/html&gt;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772816"/>
            <a:ext cx="6174432" cy="4524315"/>
          </a:xfrm>
          <a:prstGeom prst="rect">
            <a:avLst/>
          </a:prstGeom>
        </p:spPr>
        <p:txBody>
          <a:bodyPr wrap="square">
            <a:spAutoFit/>
          </a:bodyPr>
          <a:lstStyle/>
          <a:p>
            <a:r>
              <a:rPr lang="en-IN" dirty="0"/>
              <a:t>&lt;!DOCTYPE html&gt;</a:t>
            </a:r>
          </a:p>
          <a:p>
            <a:r>
              <a:rPr lang="en-IN" dirty="0"/>
              <a:t>&lt;html&gt;</a:t>
            </a:r>
          </a:p>
          <a:p>
            <a:r>
              <a:rPr lang="en-IN" dirty="0"/>
              <a:t>&lt;body&gt;</a:t>
            </a:r>
          </a:p>
          <a:p>
            <a:endParaRPr lang="en-IN" dirty="0"/>
          </a:p>
          <a:p>
            <a:r>
              <a:rPr lang="en-IN" dirty="0"/>
              <a:t>&lt;form action="</a:t>
            </a:r>
            <a:r>
              <a:rPr lang="en-IN" dirty="0" err="1"/>
              <a:t>demo_form.jsp</a:t>
            </a:r>
            <a:r>
              <a:rPr lang="en-IN" dirty="0"/>
              <a:t>"&gt;</a:t>
            </a:r>
          </a:p>
          <a:p>
            <a:r>
              <a:rPr lang="en-IN" dirty="0"/>
              <a:t>  Country code: &lt;input type="text" name="</a:t>
            </a:r>
            <a:r>
              <a:rPr lang="en-IN" dirty="0" err="1"/>
              <a:t>country_code</a:t>
            </a:r>
            <a:r>
              <a:rPr lang="en-IN" dirty="0"/>
              <a:t>" pattern="[A-Z a-z]{3}" title="Three letter country code"&gt;</a:t>
            </a:r>
          </a:p>
          <a:p>
            <a:r>
              <a:rPr lang="en-IN" dirty="0"/>
              <a:t>  &lt;input type="submit"&gt;</a:t>
            </a:r>
          </a:p>
          <a:p>
            <a:r>
              <a:rPr lang="en-IN" dirty="0"/>
              <a:t>&lt;/form&gt;</a:t>
            </a:r>
          </a:p>
          <a:p>
            <a:endParaRPr lang="en-IN" dirty="0"/>
          </a:p>
          <a:p>
            <a:r>
              <a:rPr lang="en-IN" dirty="0"/>
              <a:t>&lt;p&gt;&lt;strong&gt;Note:&lt;/strong&gt; The pattern attribute of the input tag is not supported in Internet Explorer 9 and earlier versions, or in Safari.&lt;/p&gt;</a:t>
            </a:r>
          </a:p>
          <a:p>
            <a:endParaRPr lang="en-IN" dirty="0"/>
          </a:p>
          <a:p>
            <a:r>
              <a:rPr lang="en-IN" dirty="0"/>
              <a:t>&lt;/body&gt;</a:t>
            </a:r>
          </a:p>
          <a:p>
            <a:r>
              <a:rPr lang="en-IN" dirty="0"/>
              <a:t>&lt;/html&gt;</a:t>
            </a:r>
          </a:p>
        </p:txBody>
      </p:sp>
      <p:sp>
        <p:nvSpPr>
          <p:cNvPr id="3" name="Rectangle 2"/>
          <p:cNvSpPr/>
          <p:nvPr/>
        </p:nvSpPr>
        <p:spPr>
          <a:xfrm>
            <a:off x="0" y="0"/>
            <a:ext cx="9144000" cy="923330"/>
          </a:xfrm>
          <a:prstGeom prst="rect">
            <a:avLst/>
          </a:prstGeom>
        </p:spPr>
        <p:txBody>
          <a:bodyPr wrap="square">
            <a:spAutoFit/>
          </a:bodyPr>
          <a:lstStyle/>
          <a:p>
            <a:r>
              <a:rPr lang="en-IN" dirty="0"/>
              <a:t>Example</a:t>
            </a:r>
          </a:p>
          <a:p>
            <a:r>
              <a:rPr lang="en-IN" dirty="0"/>
              <a:t>An HTML form with an input field that can contain only three letters (no numbers or special characters):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474345"/>
            <a:ext cx="7560840" cy="4801314"/>
          </a:xfrm>
          <a:prstGeom prst="rect">
            <a:avLst/>
          </a:prstGeom>
        </p:spPr>
        <p:txBody>
          <a:bodyPr wrap="square">
            <a:spAutoFit/>
          </a:bodyPr>
          <a:lstStyle/>
          <a:p>
            <a:r>
              <a:rPr lang="en-IN" dirty="0"/>
              <a:t>&lt;!DOCTYPE html&gt;</a:t>
            </a:r>
          </a:p>
          <a:p>
            <a:r>
              <a:rPr lang="en-IN" dirty="0"/>
              <a:t>&lt;html&gt;</a:t>
            </a:r>
          </a:p>
          <a:p>
            <a:r>
              <a:rPr lang="en-IN" dirty="0"/>
              <a:t>&lt;body&gt;</a:t>
            </a:r>
          </a:p>
          <a:p>
            <a:endParaRPr lang="en-IN" dirty="0"/>
          </a:p>
          <a:p>
            <a:r>
              <a:rPr lang="en-IN" dirty="0"/>
              <a:t>&lt;p&gt;A form with a password field that must contain 6 or more characters:&lt;/p&gt;</a:t>
            </a:r>
          </a:p>
          <a:p>
            <a:endParaRPr lang="en-IN" dirty="0"/>
          </a:p>
          <a:p>
            <a:r>
              <a:rPr lang="en-IN" dirty="0"/>
              <a:t>&lt;form action="</a:t>
            </a:r>
            <a:r>
              <a:rPr lang="en-IN" dirty="0" err="1"/>
              <a:t>demo_form.jsp</a:t>
            </a:r>
            <a:r>
              <a:rPr lang="en-IN" dirty="0"/>
              <a:t>"&gt;</a:t>
            </a:r>
          </a:p>
          <a:p>
            <a:r>
              <a:rPr lang="en-IN" dirty="0"/>
              <a:t>  Password: &lt;input type="password" name="</a:t>
            </a:r>
            <a:r>
              <a:rPr lang="en-IN" dirty="0" err="1"/>
              <a:t>pw</a:t>
            </a:r>
            <a:r>
              <a:rPr lang="en-IN" dirty="0"/>
              <a:t>" pattern=".{6,}" title="Six or more characters"&gt;</a:t>
            </a:r>
          </a:p>
          <a:p>
            <a:r>
              <a:rPr lang="en-IN" dirty="0"/>
              <a:t>  &lt;input type="submit"&gt;</a:t>
            </a:r>
          </a:p>
          <a:p>
            <a:r>
              <a:rPr lang="en-IN" dirty="0"/>
              <a:t>&lt;/form&gt;</a:t>
            </a:r>
          </a:p>
          <a:p>
            <a:endParaRPr lang="en-IN" dirty="0"/>
          </a:p>
          <a:p>
            <a:r>
              <a:rPr lang="en-IN" dirty="0"/>
              <a:t>&lt;p&gt;&lt;strong&gt;Note:&lt;/strong&gt; The pattern attribute of the input tag is not supported in Internet Explorer 9 and earlier versions, or in Safari.&lt;/p&gt;</a:t>
            </a:r>
          </a:p>
          <a:p>
            <a:endParaRPr lang="en-IN" dirty="0"/>
          </a:p>
          <a:p>
            <a:r>
              <a:rPr lang="en-IN" dirty="0"/>
              <a:t>&lt;/body&gt;</a:t>
            </a:r>
          </a:p>
          <a:p>
            <a:r>
              <a:rPr lang="en-IN" dirty="0"/>
              <a:t>&lt;/html&gt;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964488" cy="6894195"/>
          </a:xfrm>
          <a:prstGeom prst="rect">
            <a:avLst/>
          </a:prstGeom>
        </p:spPr>
        <p:txBody>
          <a:bodyPr wrap="square">
            <a:spAutoFit/>
          </a:bodyPr>
          <a:lstStyle/>
          <a:p>
            <a:r>
              <a:rPr lang="en-IN" sz="2800" dirty="0"/>
              <a:t>JavaScript Form Validation</a:t>
            </a:r>
          </a:p>
          <a:p>
            <a:r>
              <a:rPr lang="en-IN" dirty="0"/>
              <a:t>HTML form validation can be done by a JavaScript.</a:t>
            </a:r>
          </a:p>
          <a:p>
            <a:r>
              <a:rPr lang="en-IN" dirty="0"/>
              <a:t>If a form field (</a:t>
            </a:r>
            <a:r>
              <a:rPr lang="en-IN" dirty="0" err="1"/>
              <a:t>fname</a:t>
            </a:r>
            <a:r>
              <a:rPr lang="en-IN" dirty="0"/>
              <a:t>) is empty, this function alerts a message, and returns false, to prevent the form from being submitted:</a:t>
            </a:r>
          </a:p>
          <a:p>
            <a:r>
              <a:rPr lang="en-IN" dirty="0"/>
              <a:t>&lt;html&gt;</a:t>
            </a:r>
          </a:p>
          <a:p>
            <a:r>
              <a:rPr lang="en-IN" dirty="0"/>
              <a:t>&lt;head&gt;</a:t>
            </a:r>
          </a:p>
          <a:p>
            <a:r>
              <a:rPr lang="en-IN" dirty="0"/>
              <a:t>&lt;script&gt;</a:t>
            </a:r>
          </a:p>
          <a:p>
            <a:r>
              <a:rPr lang="en-IN" dirty="0"/>
              <a:t>function </a:t>
            </a:r>
            <a:r>
              <a:rPr lang="en-IN" dirty="0" err="1"/>
              <a:t>validateForm</a:t>
            </a:r>
            <a:r>
              <a:rPr lang="en-IN" dirty="0"/>
              <a:t>() {</a:t>
            </a:r>
          </a:p>
          <a:p>
            <a:r>
              <a:rPr lang="en-IN" dirty="0"/>
              <a:t>    </a:t>
            </a:r>
            <a:r>
              <a:rPr lang="en-IN" dirty="0" err="1"/>
              <a:t>var</a:t>
            </a:r>
            <a:r>
              <a:rPr lang="en-IN" dirty="0"/>
              <a:t> x = </a:t>
            </a:r>
            <a:r>
              <a:rPr lang="en-IN" dirty="0" err="1"/>
              <a:t>document.forms</a:t>
            </a:r>
            <a:r>
              <a:rPr lang="en-IN" dirty="0"/>
              <a:t>["</a:t>
            </a:r>
            <a:r>
              <a:rPr lang="en-IN" dirty="0" err="1"/>
              <a:t>myForm</a:t>
            </a:r>
            <a:r>
              <a:rPr lang="en-IN" dirty="0"/>
              <a:t>"]["</a:t>
            </a:r>
            <a:r>
              <a:rPr lang="en-IN" dirty="0" err="1"/>
              <a:t>fname</a:t>
            </a:r>
            <a:r>
              <a:rPr lang="en-IN" dirty="0"/>
              <a:t>"].value;</a:t>
            </a:r>
          </a:p>
          <a:p>
            <a:r>
              <a:rPr lang="en-IN" dirty="0"/>
              <a:t>    if (x == null || x == "") {</a:t>
            </a:r>
          </a:p>
          <a:p>
            <a:r>
              <a:rPr lang="en-IN" dirty="0"/>
              <a:t>        alert("Name must be filled out");</a:t>
            </a:r>
          </a:p>
          <a:p>
            <a:r>
              <a:rPr lang="en-IN" dirty="0"/>
              <a:t>        return false;</a:t>
            </a:r>
          </a:p>
          <a:p>
            <a:r>
              <a:rPr lang="en-IN" dirty="0"/>
              <a:t>    }</a:t>
            </a:r>
          </a:p>
          <a:p>
            <a:r>
              <a:rPr lang="en-IN" dirty="0"/>
              <a:t>}</a:t>
            </a:r>
          </a:p>
          <a:p>
            <a:r>
              <a:rPr lang="en-IN" dirty="0"/>
              <a:t>&lt;/script&gt;</a:t>
            </a:r>
          </a:p>
          <a:p>
            <a:r>
              <a:rPr lang="en-IN" dirty="0"/>
              <a:t>&lt;/head&gt;</a:t>
            </a:r>
          </a:p>
          <a:p>
            <a:r>
              <a:rPr lang="en-IN" dirty="0"/>
              <a:t>&lt;body&gt;</a:t>
            </a:r>
          </a:p>
          <a:p>
            <a:r>
              <a:rPr lang="en-IN" dirty="0"/>
              <a:t>&lt;form name="</a:t>
            </a:r>
            <a:r>
              <a:rPr lang="en-IN" dirty="0" err="1"/>
              <a:t>myForm</a:t>
            </a:r>
            <a:r>
              <a:rPr lang="en-IN" dirty="0"/>
              <a:t>" action="demo_form.asp"</a:t>
            </a:r>
          </a:p>
          <a:p>
            <a:r>
              <a:rPr lang="en-IN" dirty="0" err="1"/>
              <a:t>onsubmit</a:t>
            </a:r>
            <a:r>
              <a:rPr lang="en-IN" dirty="0"/>
              <a:t>="return </a:t>
            </a:r>
            <a:r>
              <a:rPr lang="en-IN" dirty="0" err="1"/>
              <a:t>validateForm</a:t>
            </a:r>
            <a:r>
              <a:rPr lang="en-IN" dirty="0"/>
              <a:t>()" method="post"&gt;</a:t>
            </a:r>
          </a:p>
          <a:p>
            <a:r>
              <a:rPr lang="en-IN" dirty="0"/>
              <a:t>Name: &lt;input type="text" name="</a:t>
            </a:r>
            <a:r>
              <a:rPr lang="en-IN" dirty="0" err="1"/>
              <a:t>fname</a:t>
            </a:r>
            <a:r>
              <a:rPr lang="en-IN" dirty="0"/>
              <a:t>"&gt;</a:t>
            </a:r>
          </a:p>
          <a:p>
            <a:r>
              <a:rPr lang="en-IN" dirty="0"/>
              <a:t>&lt;input type="submit" value="Submit"&gt;</a:t>
            </a:r>
          </a:p>
          <a:p>
            <a:r>
              <a:rPr lang="en-IN" dirty="0"/>
              <a:t>&lt;/form&gt;</a:t>
            </a:r>
          </a:p>
          <a:p>
            <a:r>
              <a:rPr lang="en-IN" dirty="0"/>
              <a:t>&lt;/body&gt;</a:t>
            </a:r>
          </a:p>
          <a:p>
            <a:r>
              <a:rPr lang="en-IN" dirty="0"/>
              <a:t>&lt;/html&gt;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692696"/>
            <a:ext cx="6233694" cy="584775"/>
          </a:xfrm>
          <a:prstGeom prst="rect">
            <a:avLst/>
          </a:prstGeom>
        </p:spPr>
        <p:txBody>
          <a:bodyPr wrap="none">
            <a:spAutoFit/>
          </a:bodyPr>
          <a:lstStyle/>
          <a:p>
            <a:r>
              <a:rPr lang="en-IN" sz="3200" dirty="0"/>
              <a:t>Constraint Validation DOM Methods</a:t>
            </a:r>
          </a:p>
        </p:txBody>
      </p:sp>
      <p:graphicFrame>
        <p:nvGraphicFramePr>
          <p:cNvPr id="5" name="Table 4"/>
          <p:cNvGraphicFramePr>
            <a:graphicFrameLocks noGrp="1"/>
          </p:cNvGraphicFramePr>
          <p:nvPr/>
        </p:nvGraphicFramePr>
        <p:xfrm>
          <a:off x="467544" y="1628800"/>
          <a:ext cx="8496944" cy="2232249"/>
        </p:xfrm>
        <a:graphic>
          <a:graphicData uri="http://schemas.openxmlformats.org/drawingml/2006/table">
            <a:tbl>
              <a:tblPr/>
              <a:tblGrid>
                <a:gridCol w="2119820">
                  <a:extLst>
                    <a:ext uri="{9D8B030D-6E8A-4147-A177-3AD203B41FA5}">
                      <a16:colId xmlns:a16="http://schemas.microsoft.com/office/drawing/2014/main" val="20000"/>
                    </a:ext>
                  </a:extLst>
                </a:gridCol>
                <a:gridCol w="6377124">
                  <a:extLst>
                    <a:ext uri="{9D8B030D-6E8A-4147-A177-3AD203B41FA5}">
                      <a16:colId xmlns:a16="http://schemas.microsoft.com/office/drawing/2014/main" val="20001"/>
                    </a:ext>
                  </a:extLst>
                </a:gridCol>
              </a:tblGrid>
              <a:tr h="744083">
                <a:tc>
                  <a:txBody>
                    <a:bodyPr/>
                    <a:lstStyle/>
                    <a:p>
                      <a:pPr algn="l" fontAlgn="t"/>
                      <a:r>
                        <a:rPr lang="en-IN" sz="2000" dirty="0"/>
                        <a:t>Property</a:t>
                      </a:r>
                    </a:p>
                  </a:txBody>
                  <a:tcPr marL="38021" marR="38021" marT="38021" marB="38021">
                    <a:lnL>
                      <a:noFill/>
                    </a:lnL>
                    <a:lnR>
                      <a:noFill/>
                    </a:lnR>
                    <a:lnT>
                      <a:noFill/>
                    </a:lnT>
                    <a:lnB>
                      <a:noFill/>
                    </a:lnB>
                    <a:solidFill>
                      <a:srgbClr val="FFFFFF"/>
                    </a:solidFill>
                  </a:tcPr>
                </a:tc>
                <a:tc>
                  <a:txBody>
                    <a:bodyPr/>
                    <a:lstStyle/>
                    <a:p>
                      <a:pPr algn="l" fontAlgn="t"/>
                      <a:r>
                        <a:rPr lang="en-IN" sz="2000"/>
                        <a:t>Description</a:t>
                      </a:r>
                    </a:p>
                  </a:txBody>
                  <a:tcPr marL="38021" marR="38021" marT="38021" marB="38021">
                    <a:lnL>
                      <a:noFill/>
                    </a:lnL>
                    <a:lnR>
                      <a:noFill/>
                    </a:lnR>
                    <a:lnT>
                      <a:noFill/>
                    </a:lnT>
                    <a:lnB>
                      <a:noFill/>
                    </a:lnB>
                    <a:solidFill>
                      <a:srgbClr val="FFFFFF"/>
                    </a:solidFill>
                  </a:tcPr>
                </a:tc>
                <a:extLst>
                  <a:ext uri="{0D108BD9-81ED-4DB2-BD59-A6C34878D82A}">
                    <a16:rowId xmlns:a16="http://schemas.microsoft.com/office/drawing/2014/main" val="10000"/>
                  </a:ext>
                </a:extLst>
              </a:tr>
              <a:tr h="744083">
                <a:tc>
                  <a:txBody>
                    <a:bodyPr/>
                    <a:lstStyle/>
                    <a:p>
                      <a:pPr algn="l" fontAlgn="t"/>
                      <a:r>
                        <a:rPr lang="en-IN" sz="2000" dirty="0" err="1"/>
                        <a:t>checkValidity</a:t>
                      </a:r>
                      <a:r>
                        <a:rPr lang="en-IN" sz="2000" dirty="0"/>
                        <a:t>()</a:t>
                      </a:r>
                    </a:p>
                  </a:txBody>
                  <a:tcPr marL="38021" marR="38021" marT="38021" marB="38021">
                    <a:lnL>
                      <a:noFill/>
                    </a:lnL>
                    <a:lnR>
                      <a:noFill/>
                    </a:lnR>
                    <a:lnT>
                      <a:noFill/>
                    </a:lnT>
                    <a:lnB>
                      <a:noFill/>
                    </a:lnB>
                    <a:solidFill>
                      <a:srgbClr val="F1F1F1"/>
                    </a:solidFill>
                  </a:tcPr>
                </a:tc>
                <a:tc>
                  <a:txBody>
                    <a:bodyPr/>
                    <a:lstStyle/>
                    <a:p>
                      <a:pPr algn="l" fontAlgn="t"/>
                      <a:r>
                        <a:rPr lang="en-IN" sz="2000"/>
                        <a:t>Returns true if an input element contains valid data.</a:t>
                      </a:r>
                    </a:p>
                  </a:txBody>
                  <a:tcPr marL="38021" marR="38021" marT="38021" marB="38021">
                    <a:lnL>
                      <a:noFill/>
                    </a:lnL>
                    <a:lnR>
                      <a:noFill/>
                    </a:lnR>
                    <a:lnT>
                      <a:noFill/>
                    </a:lnT>
                    <a:lnB>
                      <a:noFill/>
                    </a:lnB>
                    <a:solidFill>
                      <a:srgbClr val="F1F1F1"/>
                    </a:solidFill>
                  </a:tcPr>
                </a:tc>
                <a:extLst>
                  <a:ext uri="{0D108BD9-81ED-4DB2-BD59-A6C34878D82A}">
                    <a16:rowId xmlns:a16="http://schemas.microsoft.com/office/drawing/2014/main" val="10001"/>
                  </a:ext>
                </a:extLst>
              </a:tr>
              <a:tr h="744083">
                <a:tc>
                  <a:txBody>
                    <a:bodyPr/>
                    <a:lstStyle/>
                    <a:p>
                      <a:pPr algn="l" fontAlgn="t"/>
                      <a:r>
                        <a:rPr lang="en-IN" sz="2000"/>
                        <a:t>setCustomValidity()</a:t>
                      </a:r>
                    </a:p>
                  </a:txBody>
                  <a:tcPr marL="38021" marR="38021" marT="38021" marB="38021">
                    <a:lnL>
                      <a:noFill/>
                    </a:lnL>
                    <a:lnR>
                      <a:noFill/>
                    </a:lnR>
                    <a:lnT>
                      <a:noFill/>
                    </a:lnT>
                    <a:lnB>
                      <a:noFill/>
                    </a:lnB>
                    <a:solidFill>
                      <a:srgbClr val="FFFFFF"/>
                    </a:solidFill>
                  </a:tcPr>
                </a:tc>
                <a:tc>
                  <a:txBody>
                    <a:bodyPr/>
                    <a:lstStyle/>
                    <a:p>
                      <a:pPr algn="l" fontAlgn="t"/>
                      <a:r>
                        <a:rPr lang="en-IN" sz="2000" dirty="0"/>
                        <a:t>Sets the </a:t>
                      </a:r>
                      <a:r>
                        <a:rPr lang="en-IN" sz="2000" dirty="0" err="1"/>
                        <a:t>validationMessage</a:t>
                      </a:r>
                      <a:r>
                        <a:rPr lang="en-IN" sz="2000" dirty="0"/>
                        <a:t> property of an input element.</a:t>
                      </a:r>
                    </a:p>
                  </a:txBody>
                  <a:tcPr marL="38021" marR="38021" marT="38021" marB="38021">
                    <a:lnL>
                      <a:noFill/>
                    </a:lnL>
                    <a:lnR>
                      <a:noFill/>
                    </a:lnR>
                    <a:lnT>
                      <a:noFill/>
                    </a:lnT>
                    <a:lnB>
                      <a:noFill/>
                    </a:lnB>
                    <a:solidFill>
                      <a:srgbClr val="FFFFFF"/>
                    </a:solidFill>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251520" y="4392376"/>
          <a:ext cx="8424936" cy="2132968"/>
        </p:xfrm>
        <a:graphic>
          <a:graphicData uri="http://schemas.openxmlformats.org/drawingml/2006/table">
            <a:tbl>
              <a:tblPr/>
              <a:tblGrid>
                <a:gridCol w="2101856">
                  <a:extLst>
                    <a:ext uri="{9D8B030D-6E8A-4147-A177-3AD203B41FA5}">
                      <a16:colId xmlns:a16="http://schemas.microsoft.com/office/drawing/2014/main" val="20000"/>
                    </a:ext>
                  </a:extLst>
                </a:gridCol>
                <a:gridCol w="6323080">
                  <a:extLst>
                    <a:ext uri="{9D8B030D-6E8A-4147-A177-3AD203B41FA5}">
                      <a16:colId xmlns:a16="http://schemas.microsoft.com/office/drawing/2014/main" val="20001"/>
                    </a:ext>
                  </a:extLst>
                </a:gridCol>
              </a:tblGrid>
              <a:tr h="360040">
                <a:tc>
                  <a:txBody>
                    <a:bodyPr/>
                    <a:lstStyle/>
                    <a:p>
                      <a:pPr algn="l" fontAlgn="t"/>
                      <a:r>
                        <a:rPr lang="en-IN" sz="2000" dirty="0"/>
                        <a:t>Property</a:t>
                      </a:r>
                    </a:p>
                  </a:txBody>
                  <a:tcPr marL="38021" marR="38021" marT="38021" marB="38021">
                    <a:lnL>
                      <a:noFill/>
                    </a:lnL>
                    <a:lnR>
                      <a:noFill/>
                    </a:lnR>
                    <a:lnT>
                      <a:noFill/>
                    </a:lnT>
                    <a:lnB>
                      <a:noFill/>
                    </a:lnB>
                    <a:solidFill>
                      <a:srgbClr val="FFFFFF"/>
                    </a:solidFill>
                  </a:tcPr>
                </a:tc>
                <a:tc>
                  <a:txBody>
                    <a:bodyPr/>
                    <a:lstStyle/>
                    <a:p>
                      <a:pPr algn="l" fontAlgn="t"/>
                      <a:r>
                        <a:rPr lang="en-IN" sz="2000"/>
                        <a:t>Description</a:t>
                      </a:r>
                    </a:p>
                  </a:txBody>
                  <a:tcPr marL="38021" marR="38021" marT="38021" marB="38021">
                    <a:lnL>
                      <a:noFill/>
                    </a:lnL>
                    <a:lnR>
                      <a:noFill/>
                    </a:lnR>
                    <a:lnT>
                      <a:noFill/>
                    </a:lnT>
                    <a:lnB>
                      <a:noFill/>
                    </a:lnB>
                    <a:solidFill>
                      <a:srgbClr val="FFFFFF"/>
                    </a:solidFill>
                  </a:tcPr>
                </a:tc>
                <a:extLst>
                  <a:ext uri="{0D108BD9-81ED-4DB2-BD59-A6C34878D82A}">
                    <a16:rowId xmlns:a16="http://schemas.microsoft.com/office/drawing/2014/main" val="10000"/>
                  </a:ext>
                </a:extLst>
              </a:tr>
              <a:tr h="360040">
                <a:tc>
                  <a:txBody>
                    <a:bodyPr/>
                    <a:lstStyle/>
                    <a:p>
                      <a:pPr algn="l" fontAlgn="t"/>
                      <a:r>
                        <a:rPr lang="en-IN" sz="2000" dirty="0"/>
                        <a:t>validity</a:t>
                      </a:r>
                    </a:p>
                  </a:txBody>
                  <a:tcPr marL="38021" marR="38021" marT="38021" marB="38021">
                    <a:lnL>
                      <a:noFill/>
                    </a:lnL>
                    <a:lnR>
                      <a:noFill/>
                    </a:lnR>
                    <a:lnT>
                      <a:noFill/>
                    </a:lnT>
                    <a:lnB>
                      <a:noFill/>
                    </a:lnB>
                    <a:solidFill>
                      <a:srgbClr val="F1F1F1"/>
                    </a:solidFill>
                  </a:tcPr>
                </a:tc>
                <a:tc>
                  <a:txBody>
                    <a:bodyPr/>
                    <a:lstStyle/>
                    <a:p>
                      <a:pPr algn="l" fontAlgn="t"/>
                      <a:r>
                        <a:rPr lang="en-IN" sz="2000"/>
                        <a:t>Contains boolean properties related to the validity of an input element.</a:t>
                      </a:r>
                    </a:p>
                  </a:txBody>
                  <a:tcPr marL="38021" marR="38021" marT="38021" marB="38021">
                    <a:lnL>
                      <a:noFill/>
                    </a:lnL>
                    <a:lnR>
                      <a:noFill/>
                    </a:lnR>
                    <a:lnT>
                      <a:noFill/>
                    </a:lnT>
                    <a:lnB>
                      <a:noFill/>
                    </a:lnB>
                    <a:solidFill>
                      <a:srgbClr val="F1F1F1"/>
                    </a:solidFill>
                  </a:tcPr>
                </a:tc>
                <a:extLst>
                  <a:ext uri="{0D108BD9-81ED-4DB2-BD59-A6C34878D82A}">
                    <a16:rowId xmlns:a16="http://schemas.microsoft.com/office/drawing/2014/main" val="10001"/>
                  </a:ext>
                </a:extLst>
              </a:tr>
              <a:tr h="360040">
                <a:tc>
                  <a:txBody>
                    <a:bodyPr/>
                    <a:lstStyle/>
                    <a:p>
                      <a:pPr algn="l" fontAlgn="t"/>
                      <a:r>
                        <a:rPr lang="en-IN" sz="2000"/>
                        <a:t>validationMessage</a:t>
                      </a:r>
                    </a:p>
                  </a:txBody>
                  <a:tcPr marL="38021" marR="38021" marT="38021" marB="38021">
                    <a:lnL>
                      <a:noFill/>
                    </a:lnL>
                    <a:lnR>
                      <a:noFill/>
                    </a:lnR>
                    <a:lnT>
                      <a:noFill/>
                    </a:lnT>
                    <a:lnB>
                      <a:noFill/>
                    </a:lnB>
                    <a:solidFill>
                      <a:srgbClr val="FFFFFF"/>
                    </a:solidFill>
                  </a:tcPr>
                </a:tc>
                <a:tc>
                  <a:txBody>
                    <a:bodyPr/>
                    <a:lstStyle/>
                    <a:p>
                      <a:pPr algn="l" fontAlgn="t"/>
                      <a:r>
                        <a:rPr lang="en-IN" sz="2000"/>
                        <a:t>Contains the message a browser will display when the validity is false.</a:t>
                      </a:r>
                    </a:p>
                  </a:txBody>
                  <a:tcPr marL="38021" marR="38021" marT="38021" marB="38021">
                    <a:lnL>
                      <a:noFill/>
                    </a:lnL>
                    <a:lnR>
                      <a:noFill/>
                    </a:lnR>
                    <a:lnT>
                      <a:noFill/>
                    </a:lnT>
                    <a:lnB>
                      <a:noFill/>
                    </a:lnB>
                    <a:solidFill>
                      <a:srgbClr val="FFFFFF"/>
                    </a:solidFill>
                  </a:tcPr>
                </a:tc>
                <a:extLst>
                  <a:ext uri="{0D108BD9-81ED-4DB2-BD59-A6C34878D82A}">
                    <a16:rowId xmlns:a16="http://schemas.microsoft.com/office/drawing/2014/main" val="10002"/>
                  </a:ext>
                </a:extLst>
              </a:tr>
              <a:tr h="360040">
                <a:tc>
                  <a:txBody>
                    <a:bodyPr/>
                    <a:lstStyle/>
                    <a:p>
                      <a:pPr algn="l" fontAlgn="t"/>
                      <a:r>
                        <a:rPr lang="en-IN" sz="2000"/>
                        <a:t>willValidate</a:t>
                      </a:r>
                    </a:p>
                  </a:txBody>
                  <a:tcPr marL="38021" marR="38021" marT="38021" marB="38021">
                    <a:lnL>
                      <a:noFill/>
                    </a:lnL>
                    <a:lnR>
                      <a:noFill/>
                    </a:lnR>
                    <a:lnT>
                      <a:noFill/>
                    </a:lnT>
                    <a:lnB>
                      <a:noFill/>
                    </a:lnB>
                    <a:solidFill>
                      <a:srgbClr val="F1F1F1"/>
                    </a:solidFill>
                  </a:tcPr>
                </a:tc>
                <a:tc>
                  <a:txBody>
                    <a:bodyPr/>
                    <a:lstStyle/>
                    <a:p>
                      <a:pPr algn="l" fontAlgn="t"/>
                      <a:r>
                        <a:rPr lang="en-IN" sz="2000" dirty="0"/>
                        <a:t>Indicates if an input element will be validated.</a:t>
                      </a:r>
                    </a:p>
                  </a:txBody>
                  <a:tcPr marL="38021" marR="38021" marT="38021" marB="38021">
                    <a:lnL>
                      <a:noFill/>
                    </a:lnL>
                    <a:lnR>
                      <a:noFill/>
                    </a:lnR>
                    <a:lnT>
                      <a:noFill/>
                    </a:lnT>
                    <a:lnB>
                      <a:noFill/>
                    </a:lnB>
                    <a:solidFill>
                      <a:srgbClr val="F1F1F1"/>
                    </a:solidFill>
                  </a:tcPr>
                </a:tc>
                <a:extLst>
                  <a:ext uri="{0D108BD9-81ED-4DB2-BD59-A6C34878D82A}">
                    <a16:rowId xmlns:a16="http://schemas.microsoft.com/office/drawing/2014/main" val="10003"/>
                  </a:ext>
                </a:extLst>
              </a:tr>
            </a:tbl>
          </a:graphicData>
        </a:graphic>
      </p:graphicFrame>
      <p:sp>
        <p:nvSpPr>
          <p:cNvPr id="7" name="Rectangle 6"/>
          <p:cNvSpPr/>
          <p:nvPr/>
        </p:nvSpPr>
        <p:spPr>
          <a:xfrm>
            <a:off x="323528" y="3717032"/>
            <a:ext cx="5663153" cy="523220"/>
          </a:xfrm>
          <a:prstGeom prst="rect">
            <a:avLst/>
          </a:prstGeom>
        </p:spPr>
        <p:txBody>
          <a:bodyPr wrap="none">
            <a:spAutoFit/>
          </a:bodyPr>
          <a:lstStyle/>
          <a:p>
            <a:r>
              <a:rPr lang="en-IN" sz="2800" dirty="0"/>
              <a:t>Constraint Validation DOM Properties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355312"/>
          </a:xfrm>
          <a:prstGeom prst="rect">
            <a:avLst/>
          </a:prstGeom>
        </p:spPr>
        <p:txBody>
          <a:bodyPr wrap="square">
            <a:spAutoFit/>
          </a:bodyPr>
          <a:lstStyle/>
          <a:p>
            <a:r>
              <a:rPr lang="en-IN" dirty="0"/>
              <a:t>&lt;html&gt;</a:t>
            </a:r>
          </a:p>
          <a:p>
            <a:r>
              <a:rPr lang="en-IN" dirty="0"/>
              <a:t>&lt;body&gt;</a:t>
            </a:r>
          </a:p>
          <a:p>
            <a:r>
              <a:rPr lang="en-IN" dirty="0"/>
              <a:t>&lt;p&gt;Enter a number and click OK:&lt;/p&gt;</a:t>
            </a:r>
          </a:p>
          <a:p>
            <a:r>
              <a:rPr lang="en-IN" dirty="0"/>
              <a:t>&lt;input id="id1" type="number" min="100" max="300"&gt;</a:t>
            </a:r>
          </a:p>
          <a:p>
            <a:r>
              <a:rPr lang="en-IN" dirty="0"/>
              <a:t>&lt;button </a:t>
            </a:r>
            <a:r>
              <a:rPr lang="en-IN" dirty="0" err="1"/>
              <a:t>onclick</a:t>
            </a:r>
            <a:r>
              <a:rPr lang="en-IN" dirty="0"/>
              <a:t>="</a:t>
            </a:r>
            <a:r>
              <a:rPr lang="en-IN" dirty="0" err="1"/>
              <a:t>myFunction</a:t>
            </a:r>
            <a:r>
              <a:rPr lang="en-IN" dirty="0"/>
              <a:t>()"&gt;OK&lt;/button&gt;</a:t>
            </a:r>
          </a:p>
          <a:p>
            <a:r>
              <a:rPr lang="en-IN" dirty="0"/>
              <a:t>&lt;p&gt;If the number is less than 100 or greater than 300, an error message will be displayed.&lt;/p&gt;</a:t>
            </a:r>
          </a:p>
          <a:p>
            <a:r>
              <a:rPr lang="en-IN" dirty="0"/>
              <a:t>&lt;p id="demo"&gt;&lt;/p&gt;</a:t>
            </a:r>
          </a:p>
          <a:p>
            <a:r>
              <a:rPr lang="en-IN" dirty="0"/>
              <a:t>&lt;script&gt;</a:t>
            </a:r>
          </a:p>
          <a:p>
            <a:r>
              <a:rPr lang="en-IN" dirty="0"/>
              <a:t>function </a:t>
            </a:r>
            <a:r>
              <a:rPr lang="en-IN" dirty="0" err="1"/>
              <a:t>myFunction</a:t>
            </a:r>
            <a:r>
              <a:rPr lang="en-IN" dirty="0"/>
              <a:t>() {</a:t>
            </a:r>
          </a:p>
          <a:p>
            <a:r>
              <a:rPr lang="en-IN" dirty="0"/>
              <a:t>    </a:t>
            </a:r>
            <a:r>
              <a:rPr lang="en-IN" dirty="0" err="1"/>
              <a:t>var</a:t>
            </a:r>
            <a:r>
              <a:rPr lang="en-IN" dirty="0"/>
              <a:t> </a:t>
            </a:r>
            <a:r>
              <a:rPr lang="en-IN" dirty="0" err="1"/>
              <a:t>inpObj</a:t>
            </a:r>
            <a:r>
              <a:rPr lang="en-IN" dirty="0"/>
              <a:t> = </a:t>
            </a:r>
            <a:r>
              <a:rPr lang="en-IN" dirty="0" err="1"/>
              <a:t>document.getElementById</a:t>
            </a:r>
            <a:r>
              <a:rPr lang="en-IN" dirty="0"/>
              <a:t>("id1");</a:t>
            </a:r>
          </a:p>
          <a:p>
            <a:r>
              <a:rPr lang="en-IN" dirty="0"/>
              <a:t>    if (</a:t>
            </a:r>
            <a:r>
              <a:rPr lang="en-IN" dirty="0" err="1"/>
              <a:t>inpObj.checkValidity</a:t>
            </a:r>
            <a:r>
              <a:rPr lang="en-IN" dirty="0"/>
              <a:t>() == false) {</a:t>
            </a:r>
          </a:p>
          <a:p>
            <a:r>
              <a:rPr lang="en-IN" dirty="0"/>
              <a:t>        </a:t>
            </a:r>
            <a:r>
              <a:rPr lang="en-IN" dirty="0" err="1"/>
              <a:t>document.getElementById</a:t>
            </a:r>
            <a:r>
              <a:rPr lang="en-IN" dirty="0"/>
              <a:t>("demo").</a:t>
            </a:r>
            <a:r>
              <a:rPr lang="en-IN" dirty="0" err="1"/>
              <a:t>innerHTML</a:t>
            </a:r>
            <a:r>
              <a:rPr lang="en-IN" dirty="0"/>
              <a:t> = </a:t>
            </a:r>
            <a:r>
              <a:rPr lang="en-IN" dirty="0" err="1"/>
              <a:t>inpObj.validationMessage</a:t>
            </a:r>
            <a:r>
              <a:rPr lang="en-IN" dirty="0"/>
              <a:t>;</a:t>
            </a:r>
          </a:p>
          <a:p>
            <a:r>
              <a:rPr lang="en-IN" dirty="0"/>
              <a:t>    } else {</a:t>
            </a:r>
          </a:p>
          <a:p>
            <a:r>
              <a:rPr lang="en-IN" dirty="0"/>
              <a:t>        </a:t>
            </a:r>
            <a:r>
              <a:rPr lang="en-IN" dirty="0" err="1"/>
              <a:t>document.getElementById</a:t>
            </a:r>
            <a:r>
              <a:rPr lang="en-IN" dirty="0"/>
              <a:t>("demo").</a:t>
            </a:r>
            <a:r>
              <a:rPr lang="en-IN" dirty="0" err="1"/>
              <a:t>innerHTML</a:t>
            </a:r>
            <a:r>
              <a:rPr lang="en-IN" dirty="0"/>
              <a:t> = "Input OK";</a:t>
            </a:r>
          </a:p>
          <a:p>
            <a:r>
              <a:rPr lang="en-IN" dirty="0"/>
              <a:t>    } </a:t>
            </a:r>
          </a:p>
          <a:p>
            <a:r>
              <a:rPr lang="en-IN" dirty="0"/>
              <a:t>} </a:t>
            </a:r>
          </a:p>
          <a:p>
            <a:r>
              <a:rPr lang="en-IN" dirty="0"/>
              <a:t>&lt;/script&gt;</a:t>
            </a:r>
          </a:p>
          <a:p>
            <a:r>
              <a:rPr lang="en-IN" dirty="0"/>
              <a:t>&lt;/body&gt;</a:t>
            </a:r>
          </a:p>
          <a:p>
            <a:r>
              <a:rPr lang="en-IN" dirty="0"/>
              <a:t>&lt;/html&gt;</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404664"/>
            <a:ext cx="3231397" cy="584775"/>
          </a:xfrm>
          <a:prstGeom prst="rect">
            <a:avLst/>
          </a:prstGeom>
        </p:spPr>
        <p:txBody>
          <a:bodyPr wrap="none">
            <a:spAutoFit/>
          </a:bodyPr>
          <a:lstStyle/>
          <a:p>
            <a:r>
              <a:rPr lang="en-IN" sz="3200" dirty="0"/>
              <a:t>Validity Properties</a:t>
            </a:r>
          </a:p>
        </p:txBody>
      </p:sp>
      <p:graphicFrame>
        <p:nvGraphicFramePr>
          <p:cNvPr id="3" name="Table 2"/>
          <p:cNvGraphicFramePr>
            <a:graphicFrameLocks noGrp="1"/>
          </p:cNvGraphicFramePr>
          <p:nvPr/>
        </p:nvGraphicFramePr>
        <p:xfrm>
          <a:off x="323528" y="1124744"/>
          <a:ext cx="8640960" cy="3777940"/>
        </p:xfrm>
        <a:graphic>
          <a:graphicData uri="http://schemas.openxmlformats.org/drawingml/2006/table">
            <a:tbl>
              <a:tblPr/>
              <a:tblGrid>
                <a:gridCol w="2155749">
                  <a:extLst>
                    <a:ext uri="{9D8B030D-6E8A-4147-A177-3AD203B41FA5}">
                      <a16:colId xmlns:a16="http://schemas.microsoft.com/office/drawing/2014/main" val="20000"/>
                    </a:ext>
                  </a:extLst>
                </a:gridCol>
                <a:gridCol w="6485211">
                  <a:extLst>
                    <a:ext uri="{9D8B030D-6E8A-4147-A177-3AD203B41FA5}">
                      <a16:colId xmlns:a16="http://schemas.microsoft.com/office/drawing/2014/main" val="20001"/>
                    </a:ext>
                  </a:extLst>
                </a:gridCol>
              </a:tblGrid>
              <a:tr h="212917">
                <a:tc>
                  <a:txBody>
                    <a:bodyPr/>
                    <a:lstStyle/>
                    <a:p>
                      <a:pPr algn="l" fontAlgn="t"/>
                      <a:r>
                        <a:rPr lang="en-IN" sz="1800" dirty="0"/>
                        <a:t>Property</a:t>
                      </a:r>
                    </a:p>
                  </a:txBody>
                  <a:tcPr marL="38021" marR="38021" marT="38021" marB="38021">
                    <a:lnL>
                      <a:noFill/>
                    </a:lnL>
                    <a:lnR>
                      <a:noFill/>
                    </a:lnR>
                    <a:lnT>
                      <a:noFill/>
                    </a:lnT>
                    <a:lnB>
                      <a:noFill/>
                    </a:lnB>
                    <a:solidFill>
                      <a:srgbClr val="FFFFFF"/>
                    </a:solidFill>
                  </a:tcPr>
                </a:tc>
                <a:tc>
                  <a:txBody>
                    <a:bodyPr/>
                    <a:lstStyle/>
                    <a:p>
                      <a:pPr algn="l" fontAlgn="t"/>
                      <a:r>
                        <a:rPr lang="en-IN" sz="1800"/>
                        <a:t>Description</a:t>
                      </a:r>
                    </a:p>
                  </a:txBody>
                  <a:tcPr marL="38021" marR="38021" marT="38021" marB="38021">
                    <a:lnL>
                      <a:noFill/>
                    </a:lnL>
                    <a:lnR>
                      <a:noFill/>
                    </a:lnR>
                    <a:lnT>
                      <a:noFill/>
                    </a:lnT>
                    <a:lnB>
                      <a:noFill/>
                    </a:lnB>
                    <a:solidFill>
                      <a:srgbClr val="FFFFFF"/>
                    </a:solidFill>
                  </a:tcPr>
                </a:tc>
                <a:extLst>
                  <a:ext uri="{0D108BD9-81ED-4DB2-BD59-A6C34878D82A}">
                    <a16:rowId xmlns:a16="http://schemas.microsoft.com/office/drawing/2014/main" val="10000"/>
                  </a:ext>
                </a:extLst>
              </a:tr>
              <a:tr h="212917">
                <a:tc>
                  <a:txBody>
                    <a:bodyPr/>
                    <a:lstStyle/>
                    <a:p>
                      <a:pPr algn="l" fontAlgn="t"/>
                      <a:r>
                        <a:rPr lang="en-IN" sz="1800"/>
                        <a:t>customError</a:t>
                      </a:r>
                    </a:p>
                  </a:txBody>
                  <a:tcPr marL="38021" marR="38021" marT="38021" marB="38021">
                    <a:lnL>
                      <a:noFill/>
                    </a:lnL>
                    <a:lnR>
                      <a:noFill/>
                    </a:lnR>
                    <a:lnT>
                      <a:noFill/>
                    </a:lnT>
                    <a:lnB>
                      <a:noFill/>
                    </a:lnB>
                    <a:solidFill>
                      <a:srgbClr val="F1F1F1"/>
                    </a:solidFill>
                  </a:tcPr>
                </a:tc>
                <a:tc>
                  <a:txBody>
                    <a:bodyPr/>
                    <a:lstStyle/>
                    <a:p>
                      <a:pPr algn="l" fontAlgn="t"/>
                      <a:r>
                        <a:rPr lang="en-IN" sz="1800"/>
                        <a:t>Set to true, if a custom validity message is set.</a:t>
                      </a:r>
                    </a:p>
                  </a:txBody>
                  <a:tcPr marL="38021" marR="38021" marT="38021" marB="38021">
                    <a:lnL>
                      <a:noFill/>
                    </a:lnL>
                    <a:lnR>
                      <a:noFill/>
                    </a:lnR>
                    <a:lnT>
                      <a:noFill/>
                    </a:lnT>
                    <a:lnB>
                      <a:noFill/>
                    </a:lnB>
                    <a:solidFill>
                      <a:srgbClr val="F1F1F1"/>
                    </a:solidFill>
                  </a:tcPr>
                </a:tc>
                <a:extLst>
                  <a:ext uri="{0D108BD9-81ED-4DB2-BD59-A6C34878D82A}">
                    <a16:rowId xmlns:a16="http://schemas.microsoft.com/office/drawing/2014/main" val="10001"/>
                  </a:ext>
                </a:extLst>
              </a:tr>
              <a:tr h="212917">
                <a:tc>
                  <a:txBody>
                    <a:bodyPr/>
                    <a:lstStyle/>
                    <a:p>
                      <a:pPr algn="l" fontAlgn="t"/>
                      <a:r>
                        <a:rPr lang="en-IN" sz="1800" dirty="0" err="1"/>
                        <a:t>patternMismatch</a:t>
                      </a:r>
                      <a:endParaRPr lang="en-IN" sz="1800" dirty="0"/>
                    </a:p>
                  </a:txBody>
                  <a:tcPr marL="38021" marR="38021" marT="38021" marB="38021">
                    <a:lnL>
                      <a:noFill/>
                    </a:lnL>
                    <a:lnR>
                      <a:noFill/>
                    </a:lnR>
                    <a:lnT>
                      <a:noFill/>
                    </a:lnT>
                    <a:lnB>
                      <a:noFill/>
                    </a:lnB>
                    <a:solidFill>
                      <a:srgbClr val="FFFFFF"/>
                    </a:solidFill>
                  </a:tcPr>
                </a:tc>
                <a:tc>
                  <a:txBody>
                    <a:bodyPr/>
                    <a:lstStyle/>
                    <a:p>
                      <a:pPr algn="l" fontAlgn="t"/>
                      <a:r>
                        <a:rPr lang="en-IN" sz="1800"/>
                        <a:t>Set to true, if an element's value does not match its pattern attribute.</a:t>
                      </a:r>
                    </a:p>
                  </a:txBody>
                  <a:tcPr marL="38021" marR="38021" marT="38021" marB="38021">
                    <a:lnL>
                      <a:noFill/>
                    </a:lnL>
                    <a:lnR>
                      <a:noFill/>
                    </a:lnR>
                    <a:lnT>
                      <a:noFill/>
                    </a:lnT>
                    <a:lnB>
                      <a:noFill/>
                    </a:lnB>
                    <a:solidFill>
                      <a:srgbClr val="FFFFFF"/>
                    </a:solidFill>
                  </a:tcPr>
                </a:tc>
                <a:extLst>
                  <a:ext uri="{0D108BD9-81ED-4DB2-BD59-A6C34878D82A}">
                    <a16:rowId xmlns:a16="http://schemas.microsoft.com/office/drawing/2014/main" val="10002"/>
                  </a:ext>
                </a:extLst>
              </a:tr>
              <a:tr h="212917">
                <a:tc>
                  <a:txBody>
                    <a:bodyPr/>
                    <a:lstStyle/>
                    <a:p>
                      <a:pPr algn="l" fontAlgn="t"/>
                      <a:r>
                        <a:rPr lang="en-IN" sz="1800"/>
                        <a:t>rangeOverflow</a:t>
                      </a:r>
                    </a:p>
                  </a:txBody>
                  <a:tcPr marL="38021" marR="38021" marT="38021" marB="38021">
                    <a:lnL>
                      <a:noFill/>
                    </a:lnL>
                    <a:lnR>
                      <a:noFill/>
                    </a:lnR>
                    <a:lnT>
                      <a:noFill/>
                    </a:lnT>
                    <a:lnB>
                      <a:noFill/>
                    </a:lnB>
                    <a:solidFill>
                      <a:srgbClr val="F1F1F1"/>
                    </a:solidFill>
                  </a:tcPr>
                </a:tc>
                <a:tc>
                  <a:txBody>
                    <a:bodyPr/>
                    <a:lstStyle/>
                    <a:p>
                      <a:pPr algn="l" fontAlgn="t"/>
                      <a:r>
                        <a:rPr lang="en-IN" sz="1800"/>
                        <a:t>Set to true, if an element's value is greater than its max attribute.</a:t>
                      </a:r>
                    </a:p>
                  </a:txBody>
                  <a:tcPr marL="38021" marR="38021" marT="38021" marB="38021">
                    <a:lnL>
                      <a:noFill/>
                    </a:lnL>
                    <a:lnR>
                      <a:noFill/>
                    </a:lnR>
                    <a:lnT>
                      <a:noFill/>
                    </a:lnT>
                    <a:lnB>
                      <a:noFill/>
                    </a:lnB>
                    <a:solidFill>
                      <a:srgbClr val="F1F1F1"/>
                    </a:solidFill>
                  </a:tcPr>
                </a:tc>
                <a:extLst>
                  <a:ext uri="{0D108BD9-81ED-4DB2-BD59-A6C34878D82A}">
                    <a16:rowId xmlns:a16="http://schemas.microsoft.com/office/drawing/2014/main" val="10003"/>
                  </a:ext>
                </a:extLst>
              </a:tr>
              <a:tr h="212917">
                <a:tc>
                  <a:txBody>
                    <a:bodyPr/>
                    <a:lstStyle/>
                    <a:p>
                      <a:pPr algn="l" fontAlgn="t"/>
                      <a:r>
                        <a:rPr lang="en-IN" sz="1800"/>
                        <a:t>rangeUnderflow</a:t>
                      </a:r>
                    </a:p>
                  </a:txBody>
                  <a:tcPr marL="38021" marR="38021" marT="38021" marB="38021">
                    <a:lnL>
                      <a:noFill/>
                    </a:lnL>
                    <a:lnR>
                      <a:noFill/>
                    </a:lnR>
                    <a:lnT>
                      <a:noFill/>
                    </a:lnT>
                    <a:lnB>
                      <a:noFill/>
                    </a:lnB>
                    <a:solidFill>
                      <a:srgbClr val="FFFFFF"/>
                    </a:solidFill>
                  </a:tcPr>
                </a:tc>
                <a:tc>
                  <a:txBody>
                    <a:bodyPr/>
                    <a:lstStyle/>
                    <a:p>
                      <a:pPr algn="l" fontAlgn="t"/>
                      <a:r>
                        <a:rPr lang="en-IN" sz="1800"/>
                        <a:t>Set to true, if an element's value is less than its min attribute.</a:t>
                      </a:r>
                    </a:p>
                  </a:txBody>
                  <a:tcPr marL="38021" marR="38021" marT="38021" marB="38021">
                    <a:lnL>
                      <a:noFill/>
                    </a:lnL>
                    <a:lnR>
                      <a:noFill/>
                    </a:lnR>
                    <a:lnT>
                      <a:noFill/>
                    </a:lnT>
                    <a:lnB>
                      <a:noFill/>
                    </a:lnB>
                    <a:solidFill>
                      <a:srgbClr val="FFFFFF"/>
                    </a:solidFill>
                  </a:tcPr>
                </a:tc>
                <a:extLst>
                  <a:ext uri="{0D108BD9-81ED-4DB2-BD59-A6C34878D82A}">
                    <a16:rowId xmlns:a16="http://schemas.microsoft.com/office/drawing/2014/main" val="10004"/>
                  </a:ext>
                </a:extLst>
              </a:tr>
              <a:tr h="212917">
                <a:tc>
                  <a:txBody>
                    <a:bodyPr/>
                    <a:lstStyle/>
                    <a:p>
                      <a:pPr algn="l" fontAlgn="t"/>
                      <a:r>
                        <a:rPr lang="en-IN" sz="1800"/>
                        <a:t>stepMismatch</a:t>
                      </a:r>
                    </a:p>
                  </a:txBody>
                  <a:tcPr marL="38021" marR="38021" marT="38021" marB="38021">
                    <a:lnL>
                      <a:noFill/>
                    </a:lnL>
                    <a:lnR>
                      <a:noFill/>
                    </a:lnR>
                    <a:lnT>
                      <a:noFill/>
                    </a:lnT>
                    <a:lnB>
                      <a:noFill/>
                    </a:lnB>
                    <a:solidFill>
                      <a:srgbClr val="F1F1F1"/>
                    </a:solidFill>
                  </a:tcPr>
                </a:tc>
                <a:tc>
                  <a:txBody>
                    <a:bodyPr/>
                    <a:lstStyle/>
                    <a:p>
                      <a:pPr algn="l" fontAlgn="t"/>
                      <a:r>
                        <a:rPr lang="en-IN" sz="1800"/>
                        <a:t>Set to true, if an element's value is invalid per its step attribute.</a:t>
                      </a:r>
                    </a:p>
                  </a:txBody>
                  <a:tcPr marL="38021" marR="38021" marT="38021" marB="38021">
                    <a:lnL>
                      <a:noFill/>
                    </a:lnL>
                    <a:lnR>
                      <a:noFill/>
                    </a:lnR>
                    <a:lnT>
                      <a:noFill/>
                    </a:lnT>
                    <a:lnB>
                      <a:noFill/>
                    </a:lnB>
                    <a:solidFill>
                      <a:srgbClr val="F1F1F1"/>
                    </a:solidFill>
                  </a:tcPr>
                </a:tc>
                <a:extLst>
                  <a:ext uri="{0D108BD9-81ED-4DB2-BD59-A6C34878D82A}">
                    <a16:rowId xmlns:a16="http://schemas.microsoft.com/office/drawing/2014/main" val="10005"/>
                  </a:ext>
                </a:extLst>
              </a:tr>
              <a:tr h="212917">
                <a:tc>
                  <a:txBody>
                    <a:bodyPr/>
                    <a:lstStyle/>
                    <a:p>
                      <a:pPr algn="l" fontAlgn="t"/>
                      <a:r>
                        <a:rPr lang="en-IN" sz="1800"/>
                        <a:t>tooLong</a:t>
                      </a:r>
                    </a:p>
                  </a:txBody>
                  <a:tcPr marL="38021" marR="38021" marT="38021" marB="38021">
                    <a:lnL>
                      <a:noFill/>
                    </a:lnL>
                    <a:lnR>
                      <a:noFill/>
                    </a:lnR>
                    <a:lnT>
                      <a:noFill/>
                    </a:lnT>
                    <a:lnB>
                      <a:noFill/>
                    </a:lnB>
                    <a:solidFill>
                      <a:srgbClr val="FFFFFF"/>
                    </a:solidFill>
                  </a:tcPr>
                </a:tc>
                <a:tc>
                  <a:txBody>
                    <a:bodyPr/>
                    <a:lstStyle/>
                    <a:p>
                      <a:pPr algn="l" fontAlgn="t"/>
                      <a:r>
                        <a:rPr lang="en-IN" sz="1800"/>
                        <a:t>Set to true, if an element's value exceeds its maxLength attribute.</a:t>
                      </a:r>
                    </a:p>
                  </a:txBody>
                  <a:tcPr marL="38021" marR="38021" marT="38021" marB="38021">
                    <a:lnL>
                      <a:noFill/>
                    </a:lnL>
                    <a:lnR>
                      <a:noFill/>
                    </a:lnR>
                    <a:lnT>
                      <a:noFill/>
                    </a:lnT>
                    <a:lnB>
                      <a:noFill/>
                    </a:lnB>
                    <a:solidFill>
                      <a:srgbClr val="FFFFFF"/>
                    </a:solidFill>
                  </a:tcPr>
                </a:tc>
                <a:extLst>
                  <a:ext uri="{0D108BD9-81ED-4DB2-BD59-A6C34878D82A}">
                    <a16:rowId xmlns:a16="http://schemas.microsoft.com/office/drawing/2014/main" val="10006"/>
                  </a:ext>
                </a:extLst>
              </a:tr>
              <a:tr h="212917">
                <a:tc>
                  <a:txBody>
                    <a:bodyPr/>
                    <a:lstStyle/>
                    <a:p>
                      <a:pPr algn="l" fontAlgn="t"/>
                      <a:r>
                        <a:rPr lang="en-IN" sz="1800"/>
                        <a:t>typeMismatch</a:t>
                      </a:r>
                    </a:p>
                  </a:txBody>
                  <a:tcPr marL="38021" marR="38021" marT="38021" marB="38021">
                    <a:lnL>
                      <a:noFill/>
                    </a:lnL>
                    <a:lnR>
                      <a:noFill/>
                    </a:lnR>
                    <a:lnT>
                      <a:noFill/>
                    </a:lnT>
                    <a:lnB>
                      <a:noFill/>
                    </a:lnB>
                    <a:solidFill>
                      <a:srgbClr val="F1F1F1"/>
                    </a:solidFill>
                  </a:tcPr>
                </a:tc>
                <a:tc>
                  <a:txBody>
                    <a:bodyPr/>
                    <a:lstStyle/>
                    <a:p>
                      <a:pPr algn="l" fontAlgn="t"/>
                      <a:r>
                        <a:rPr lang="en-IN" sz="1800"/>
                        <a:t>Set to true, if an element's value is invalid per its type attribute.</a:t>
                      </a:r>
                    </a:p>
                  </a:txBody>
                  <a:tcPr marL="38021" marR="38021" marT="38021" marB="38021">
                    <a:lnL>
                      <a:noFill/>
                    </a:lnL>
                    <a:lnR>
                      <a:noFill/>
                    </a:lnR>
                    <a:lnT>
                      <a:noFill/>
                    </a:lnT>
                    <a:lnB>
                      <a:noFill/>
                    </a:lnB>
                    <a:solidFill>
                      <a:srgbClr val="F1F1F1"/>
                    </a:solidFill>
                  </a:tcPr>
                </a:tc>
                <a:extLst>
                  <a:ext uri="{0D108BD9-81ED-4DB2-BD59-A6C34878D82A}">
                    <a16:rowId xmlns:a16="http://schemas.microsoft.com/office/drawing/2014/main" val="10007"/>
                  </a:ext>
                </a:extLst>
              </a:tr>
              <a:tr h="212917">
                <a:tc>
                  <a:txBody>
                    <a:bodyPr/>
                    <a:lstStyle/>
                    <a:p>
                      <a:pPr algn="l" fontAlgn="t"/>
                      <a:r>
                        <a:rPr lang="en-IN" sz="1800"/>
                        <a:t>valueMissing</a:t>
                      </a:r>
                    </a:p>
                  </a:txBody>
                  <a:tcPr marL="38021" marR="38021" marT="38021" marB="38021">
                    <a:lnL>
                      <a:noFill/>
                    </a:lnL>
                    <a:lnR>
                      <a:noFill/>
                    </a:lnR>
                    <a:lnT>
                      <a:noFill/>
                    </a:lnT>
                    <a:lnB>
                      <a:noFill/>
                    </a:lnB>
                    <a:solidFill>
                      <a:srgbClr val="FFFFFF"/>
                    </a:solidFill>
                  </a:tcPr>
                </a:tc>
                <a:tc>
                  <a:txBody>
                    <a:bodyPr/>
                    <a:lstStyle/>
                    <a:p>
                      <a:pPr algn="l" fontAlgn="t"/>
                      <a:r>
                        <a:rPr lang="en-IN" sz="1800"/>
                        <a:t>Set to true, if an element (with a required attribute) has no value.</a:t>
                      </a:r>
                    </a:p>
                  </a:txBody>
                  <a:tcPr marL="38021" marR="38021" marT="38021" marB="38021">
                    <a:lnL>
                      <a:noFill/>
                    </a:lnL>
                    <a:lnR>
                      <a:noFill/>
                    </a:lnR>
                    <a:lnT>
                      <a:noFill/>
                    </a:lnT>
                    <a:lnB>
                      <a:noFill/>
                    </a:lnB>
                    <a:solidFill>
                      <a:srgbClr val="FFFFFF"/>
                    </a:solidFill>
                  </a:tcPr>
                </a:tc>
                <a:extLst>
                  <a:ext uri="{0D108BD9-81ED-4DB2-BD59-A6C34878D82A}">
                    <a16:rowId xmlns:a16="http://schemas.microsoft.com/office/drawing/2014/main" val="10008"/>
                  </a:ext>
                </a:extLst>
              </a:tr>
              <a:tr h="212917">
                <a:tc>
                  <a:txBody>
                    <a:bodyPr/>
                    <a:lstStyle/>
                    <a:p>
                      <a:pPr algn="l" fontAlgn="t"/>
                      <a:r>
                        <a:rPr lang="en-IN" sz="1800"/>
                        <a:t>valid</a:t>
                      </a:r>
                    </a:p>
                  </a:txBody>
                  <a:tcPr marL="38021" marR="38021" marT="38021" marB="38021">
                    <a:lnL>
                      <a:noFill/>
                    </a:lnL>
                    <a:lnR>
                      <a:noFill/>
                    </a:lnR>
                    <a:lnT>
                      <a:noFill/>
                    </a:lnT>
                    <a:lnB>
                      <a:noFill/>
                    </a:lnB>
                    <a:solidFill>
                      <a:srgbClr val="F1F1F1"/>
                    </a:solidFill>
                  </a:tcPr>
                </a:tc>
                <a:tc>
                  <a:txBody>
                    <a:bodyPr/>
                    <a:lstStyle/>
                    <a:p>
                      <a:pPr algn="l" fontAlgn="t"/>
                      <a:r>
                        <a:rPr lang="en-IN" sz="1800" dirty="0"/>
                        <a:t>Set to true, if an element's value is valid.</a:t>
                      </a:r>
                    </a:p>
                  </a:txBody>
                  <a:tcPr marL="38021" marR="38021" marT="38021" marB="38021">
                    <a:lnL>
                      <a:noFill/>
                    </a:lnL>
                    <a:lnR>
                      <a:noFill/>
                    </a:lnR>
                    <a:lnT>
                      <a:noFill/>
                    </a:lnT>
                    <a:lnB>
                      <a:noFill/>
                    </a:lnB>
                    <a:solidFill>
                      <a:srgbClr val="F1F1F1"/>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87648"/>
            <a:ext cx="8676456" cy="7848302"/>
          </a:xfrm>
          <a:prstGeom prst="rect">
            <a:avLst/>
          </a:prstGeom>
        </p:spPr>
        <p:txBody>
          <a:bodyPr wrap="square">
            <a:spAutoFit/>
          </a:bodyPr>
          <a:lstStyle/>
          <a:p>
            <a:r>
              <a:rPr lang="en-IN" dirty="0"/>
              <a:t>&lt;!DOCTYPE html&gt;</a:t>
            </a:r>
          </a:p>
          <a:p>
            <a:r>
              <a:rPr lang="en-IN" dirty="0"/>
              <a:t>&lt;html&gt;</a:t>
            </a:r>
          </a:p>
          <a:p>
            <a:r>
              <a:rPr lang="en-IN" dirty="0"/>
              <a:t>&lt;body&gt;</a:t>
            </a:r>
          </a:p>
          <a:p>
            <a:endParaRPr lang="en-IN" dirty="0"/>
          </a:p>
          <a:p>
            <a:r>
              <a:rPr lang="en-IN" dirty="0"/>
              <a:t>&lt;p&gt;Enter a number and click OK:&lt;/p&gt;</a:t>
            </a:r>
          </a:p>
          <a:p>
            <a:endParaRPr lang="en-IN" dirty="0"/>
          </a:p>
          <a:p>
            <a:r>
              <a:rPr lang="en-IN" dirty="0"/>
              <a:t>&lt;input id="id1" type="number" max="100"&gt;</a:t>
            </a:r>
          </a:p>
          <a:p>
            <a:r>
              <a:rPr lang="en-IN" dirty="0"/>
              <a:t>&lt;button </a:t>
            </a:r>
            <a:r>
              <a:rPr lang="en-IN" dirty="0" err="1"/>
              <a:t>onclick</a:t>
            </a:r>
            <a:r>
              <a:rPr lang="en-IN" dirty="0"/>
              <a:t>="</a:t>
            </a:r>
            <a:r>
              <a:rPr lang="en-IN" dirty="0" err="1"/>
              <a:t>myFunction</a:t>
            </a:r>
            <a:r>
              <a:rPr lang="en-IN" dirty="0"/>
              <a:t>()"&gt;OK&lt;/button&gt;</a:t>
            </a:r>
          </a:p>
          <a:p>
            <a:endParaRPr lang="en-IN" dirty="0"/>
          </a:p>
          <a:p>
            <a:r>
              <a:rPr lang="en-IN" dirty="0"/>
              <a:t>&lt;p&gt;If the number is greater than 100 (the input's max attribute), an error message will be displayed.&lt;/p&gt;</a:t>
            </a:r>
          </a:p>
          <a:p>
            <a:endParaRPr lang="en-IN" dirty="0"/>
          </a:p>
          <a:p>
            <a:r>
              <a:rPr lang="en-IN" dirty="0"/>
              <a:t>&lt;p id="demo"&gt;&lt;/p&gt;</a:t>
            </a:r>
          </a:p>
          <a:p>
            <a:endParaRPr lang="en-IN" dirty="0"/>
          </a:p>
          <a:p>
            <a:r>
              <a:rPr lang="en-IN" dirty="0"/>
              <a:t>&lt;script&gt;</a:t>
            </a:r>
          </a:p>
          <a:p>
            <a:r>
              <a:rPr lang="en-IN" dirty="0"/>
              <a:t>function </a:t>
            </a:r>
            <a:r>
              <a:rPr lang="en-IN" dirty="0" err="1"/>
              <a:t>myFunction</a:t>
            </a:r>
            <a:r>
              <a:rPr lang="en-IN" dirty="0"/>
              <a:t>() {</a:t>
            </a:r>
          </a:p>
          <a:p>
            <a:r>
              <a:rPr lang="en-IN" dirty="0"/>
              <a:t>    </a:t>
            </a:r>
            <a:r>
              <a:rPr lang="en-IN" dirty="0" err="1"/>
              <a:t>var</a:t>
            </a:r>
            <a:r>
              <a:rPr lang="en-IN" dirty="0"/>
              <a:t> txt = "";</a:t>
            </a:r>
          </a:p>
          <a:p>
            <a:r>
              <a:rPr lang="en-IN" dirty="0"/>
              <a:t>    if (</a:t>
            </a:r>
            <a:r>
              <a:rPr lang="en-IN" dirty="0" err="1"/>
              <a:t>document.getElementById</a:t>
            </a:r>
            <a:r>
              <a:rPr lang="en-IN" dirty="0"/>
              <a:t>("id1").</a:t>
            </a:r>
            <a:r>
              <a:rPr lang="en-IN" dirty="0" err="1"/>
              <a:t>validity.rangeOverflow</a:t>
            </a:r>
            <a:r>
              <a:rPr lang="en-IN" dirty="0"/>
              <a:t>) {</a:t>
            </a:r>
          </a:p>
          <a:p>
            <a:r>
              <a:rPr lang="en-IN" dirty="0"/>
              <a:t>        txt = "Value too large";</a:t>
            </a:r>
          </a:p>
          <a:p>
            <a:r>
              <a:rPr lang="en-IN" dirty="0"/>
              <a:t>    } else {</a:t>
            </a:r>
          </a:p>
          <a:p>
            <a:r>
              <a:rPr lang="en-IN" dirty="0"/>
              <a:t>        txt = "Input OK";</a:t>
            </a:r>
          </a:p>
          <a:p>
            <a:r>
              <a:rPr lang="en-IN" dirty="0"/>
              <a:t>    } </a:t>
            </a:r>
          </a:p>
          <a:p>
            <a:r>
              <a:rPr lang="en-IN" dirty="0"/>
              <a:t>    </a:t>
            </a:r>
            <a:r>
              <a:rPr lang="en-IN" dirty="0" err="1"/>
              <a:t>document.getElementById</a:t>
            </a:r>
            <a:r>
              <a:rPr lang="en-IN" dirty="0"/>
              <a:t>("demo").</a:t>
            </a:r>
            <a:r>
              <a:rPr lang="en-IN" dirty="0" err="1"/>
              <a:t>innerHTML</a:t>
            </a:r>
            <a:r>
              <a:rPr lang="en-IN" dirty="0"/>
              <a:t> = txt;</a:t>
            </a:r>
          </a:p>
          <a:p>
            <a:r>
              <a:rPr lang="en-IN" dirty="0"/>
              <a:t>}</a:t>
            </a:r>
          </a:p>
          <a:p>
            <a:r>
              <a:rPr lang="en-IN" dirty="0"/>
              <a:t>&lt;/script&gt;</a:t>
            </a:r>
          </a:p>
          <a:p>
            <a:endParaRPr lang="en-IN" dirty="0"/>
          </a:p>
          <a:p>
            <a:r>
              <a:rPr lang="en-IN" dirty="0"/>
              <a:t>&lt;/body&gt;</a:t>
            </a:r>
          </a:p>
          <a:p>
            <a:r>
              <a:rPr lang="en-IN" dirty="0"/>
              <a:t>&lt;/html&gt;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32656"/>
            <a:ext cx="8892480" cy="6432530"/>
          </a:xfrm>
          <a:prstGeom prst="rect">
            <a:avLst/>
          </a:prstGeom>
        </p:spPr>
        <p:txBody>
          <a:bodyPr wrap="square">
            <a:spAutoFit/>
          </a:bodyPr>
          <a:lstStyle/>
          <a:p>
            <a:r>
              <a:rPr lang="en-IN" sz="3200" dirty="0"/>
              <a:t>Timing Events</a:t>
            </a:r>
          </a:p>
          <a:p>
            <a:r>
              <a:rPr lang="en-IN" dirty="0"/>
              <a:t>The window object allows execution of code at specified time intervals.</a:t>
            </a:r>
          </a:p>
          <a:p>
            <a:r>
              <a:rPr lang="en-IN" dirty="0"/>
              <a:t>These time intervals are called timing events.</a:t>
            </a:r>
          </a:p>
          <a:p>
            <a:endParaRPr lang="en-IN" dirty="0"/>
          </a:p>
          <a:p>
            <a:r>
              <a:rPr lang="en-IN" dirty="0"/>
              <a:t>The two key methods to use with JavaScript are:</a:t>
            </a:r>
          </a:p>
          <a:p>
            <a:r>
              <a:rPr lang="en-IN" b="1" dirty="0" err="1"/>
              <a:t>setTimeout</a:t>
            </a:r>
            <a:r>
              <a:rPr lang="en-IN" b="1" dirty="0"/>
              <a:t>(</a:t>
            </a:r>
            <a:r>
              <a:rPr lang="en-IN" b="1" i="1" dirty="0"/>
              <a:t>function, milliseconds</a:t>
            </a:r>
            <a:r>
              <a:rPr lang="en-IN" b="1" dirty="0"/>
              <a:t>)</a:t>
            </a:r>
            <a:br>
              <a:rPr lang="en-IN" dirty="0"/>
            </a:br>
            <a:r>
              <a:rPr lang="en-IN" dirty="0"/>
              <a:t>Executes a function, after waiting a specified number of milliseconds.</a:t>
            </a:r>
          </a:p>
          <a:p>
            <a:endParaRPr lang="en-IN" dirty="0"/>
          </a:p>
          <a:p>
            <a:r>
              <a:rPr lang="en-IN" b="1" dirty="0" err="1"/>
              <a:t>setInterval</a:t>
            </a:r>
            <a:r>
              <a:rPr lang="en-IN" b="1" dirty="0"/>
              <a:t>(</a:t>
            </a:r>
            <a:r>
              <a:rPr lang="en-IN" b="1" i="1" dirty="0"/>
              <a:t>function, milliseconds</a:t>
            </a:r>
            <a:r>
              <a:rPr lang="en-IN" b="1" dirty="0"/>
              <a:t>)</a:t>
            </a:r>
            <a:br>
              <a:rPr lang="en-IN" dirty="0"/>
            </a:br>
            <a:r>
              <a:rPr lang="en-IN" dirty="0"/>
              <a:t>Same as </a:t>
            </a:r>
            <a:r>
              <a:rPr lang="en-IN" dirty="0" err="1"/>
              <a:t>setTimeout</a:t>
            </a:r>
            <a:r>
              <a:rPr lang="en-IN" dirty="0"/>
              <a:t>(), but repeats the execution of the function continuously.</a:t>
            </a:r>
          </a:p>
          <a:p>
            <a:endParaRPr lang="en-IN" sz="2800" dirty="0"/>
          </a:p>
          <a:p>
            <a:r>
              <a:rPr lang="en-IN" sz="2800" dirty="0"/>
              <a:t>How to Stop the Execution?</a:t>
            </a:r>
          </a:p>
          <a:p>
            <a:r>
              <a:rPr lang="en-IN" dirty="0"/>
              <a:t>The </a:t>
            </a:r>
            <a:r>
              <a:rPr lang="en-IN" dirty="0" err="1"/>
              <a:t>clearTimeout</a:t>
            </a:r>
            <a:r>
              <a:rPr lang="en-IN" dirty="0"/>
              <a:t>() method stops the execution of the function specified in </a:t>
            </a:r>
            <a:r>
              <a:rPr lang="en-IN" dirty="0" err="1"/>
              <a:t>setTimeout</a:t>
            </a:r>
            <a:r>
              <a:rPr lang="en-IN" dirty="0"/>
              <a:t>().</a:t>
            </a:r>
          </a:p>
          <a:p>
            <a:r>
              <a:rPr lang="en-IN" dirty="0" err="1"/>
              <a:t>window.clearTimeout</a:t>
            </a:r>
            <a:r>
              <a:rPr lang="en-IN" dirty="0"/>
              <a:t>(</a:t>
            </a:r>
            <a:r>
              <a:rPr lang="en-IN" i="1" dirty="0" err="1"/>
              <a:t>timeoutVariable</a:t>
            </a:r>
            <a:r>
              <a:rPr lang="en-IN" dirty="0"/>
              <a:t>)</a:t>
            </a:r>
          </a:p>
          <a:p>
            <a:r>
              <a:rPr lang="en-IN" dirty="0"/>
              <a:t>The </a:t>
            </a:r>
            <a:r>
              <a:rPr lang="en-IN" b="1" dirty="0" err="1"/>
              <a:t>window.clearTimeout</a:t>
            </a:r>
            <a:r>
              <a:rPr lang="en-IN" b="1" dirty="0"/>
              <a:t>()</a:t>
            </a:r>
            <a:r>
              <a:rPr lang="en-IN" dirty="0"/>
              <a:t> method can be written without the window prefix.</a:t>
            </a:r>
          </a:p>
          <a:p>
            <a:endParaRPr lang="en-IN" dirty="0"/>
          </a:p>
          <a:p>
            <a:endParaRPr lang="en-IN" dirty="0"/>
          </a:p>
          <a:p>
            <a:r>
              <a:rPr lang="en-IN" dirty="0"/>
              <a:t>The </a:t>
            </a:r>
            <a:r>
              <a:rPr lang="en-IN" dirty="0" err="1"/>
              <a:t>clearTimeout</a:t>
            </a:r>
            <a:r>
              <a:rPr lang="en-IN" dirty="0"/>
              <a:t>() method uses the variable returned from </a:t>
            </a:r>
            <a:r>
              <a:rPr lang="en-IN" dirty="0" err="1"/>
              <a:t>setTimeout</a:t>
            </a:r>
            <a:r>
              <a:rPr lang="en-IN" dirty="0"/>
              <a:t>():</a:t>
            </a:r>
          </a:p>
          <a:p>
            <a:r>
              <a:rPr lang="en-IN" dirty="0" err="1"/>
              <a:t>myVar</a:t>
            </a:r>
            <a:r>
              <a:rPr lang="en-IN" dirty="0"/>
              <a:t> = </a:t>
            </a:r>
            <a:r>
              <a:rPr lang="en-IN" dirty="0" err="1"/>
              <a:t>setTimeout</a:t>
            </a:r>
            <a:r>
              <a:rPr lang="en-IN" dirty="0"/>
              <a:t>(</a:t>
            </a:r>
            <a:r>
              <a:rPr lang="en-IN" i="1" dirty="0"/>
              <a:t>function</a:t>
            </a:r>
            <a:r>
              <a:rPr lang="en-IN" dirty="0"/>
              <a:t>,</a:t>
            </a:r>
            <a:r>
              <a:rPr lang="en-IN" i="1" dirty="0"/>
              <a:t> milliseconds</a:t>
            </a:r>
            <a:r>
              <a:rPr lang="en-IN" dirty="0"/>
              <a:t>);</a:t>
            </a:r>
            <a:br>
              <a:rPr lang="en-IN" dirty="0"/>
            </a:br>
            <a:r>
              <a:rPr lang="en-IN" dirty="0" err="1"/>
              <a:t>clearTimeout</a:t>
            </a:r>
            <a:r>
              <a:rPr lang="en-IN" dirty="0"/>
              <a:t>(</a:t>
            </a:r>
            <a:r>
              <a:rPr lang="en-IN" dirty="0" err="1"/>
              <a:t>myVar</a:t>
            </a:r>
            <a:r>
              <a:rPr lang="en-IN" dirty="0"/>
              <a:t>);</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967335"/>
            <a:ext cx="4572000" cy="646331"/>
          </a:xfrm>
          <a:prstGeom prst="rect">
            <a:avLst/>
          </a:prstGeom>
        </p:spPr>
        <p:txBody>
          <a:bodyPr>
            <a:spAutoFit/>
          </a:bodyPr>
          <a:lstStyle/>
          <a:p>
            <a:endParaRPr lang="en-IN" dirty="0"/>
          </a:p>
          <a:p>
            <a:endParaRPr lang="en-IN" dirty="0"/>
          </a:p>
        </p:txBody>
      </p:sp>
      <p:sp>
        <p:nvSpPr>
          <p:cNvPr id="3" name="Rectangle 2"/>
          <p:cNvSpPr/>
          <p:nvPr/>
        </p:nvSpPr>
        <p:spPr>
          <a:xfrm>
            <a:off x="251520" y="2872"/>
            <a:ext cx="8640960" cy="6740307"/>
          </a:xfrm>
          <a:prstGeom prst="rect">
            <a:avLst/>
          </a:prstGeom>
        </p:spPr>
        <p:txBody>
          <a:bodyPr wrap="square">
            <a:spAutoFit/>
          </a:bodyPr>
          <a:lstStyle/>
          <a:p>
            <a:r>
              <a:rPr lang="en-IN" sz="2400" dirty="0">
                <a:latin typeface="Times New Roman" panose="02020603050405020304" pitchFamily="18" charset="0"/>
                <a:cs typeface="Times New Roman" panose="02020603050405020304" pitchFamily="18" charset="0"/>
              </a:rPr>
              <a:t>Let’s create an external JavaScript file that prints Hello </a:t>
            </a:r>
            <a:r>
              <a:rPr lang="en-IN" sz="2400" dirty="0" err="1">
                <a:latin typeface="Times New Roman" panose="02020603050405020304" pitchFamily="18" charset="0"/>
                <a:cs typeface="Times New Roman" panose="02020603050405020304" pitchFamily="18" charset="0"/>
              </a:rPr>
              <a:t>Javapoint</a:t>
            </a:r>
            <a:r>
              <a:rPr lang="en-IN" sz="2400" dirty="0">
                <a:latin typeface="Times New Roman" panose="02020603050405020304" pitchFamily="18" charset="0"/>
                <a:cs typeface="Times New Roman" panose="02020603050405020304" pitchFamily="18" charset="0"/>
              </a:rPr>
              <a:t> in a alert dialog box.</a:t>
            </a:r>
          </a:p>
          <a:p>
            <a:r>
              <a:rPr lang="en-IN" sz="2400" b="1" dirty="0">
                <a:latin typeface="Times New Roman" panose="02020603050405020304" pitchFamily="18" charset="0"/>
                <a:cs typeface="Times New Roman" panose="02020603050405020304" pitchFamily="18" charset="0"/>
              </a:rPr>
              <a:t>message.js</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function </a:t>
            </a:r>
            <a:r>
              <a:rPr lang="en-IN" sz="2400" dirty="0" err="1">
                <a:latin typeface="Times New Roman" panose="02020603050405020304" pitchFamily="18" charset="0"/>
                <a:cs typeface="Times New Roman" panose="02020603050405020304" pitchFamily="18" charset="0"/>
              </a:rPr>
              <a:t>msg</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alert("Hello </a:t>
            </a:r>
            <a:r>
              <a:rPr lang="en-IN" sz="2400" dirty="0" err="1">
                <a:latin typeface="Times New Roman" panose="02020603050405020304" pitchFamily="18" charset="0"/>
                <a:cs typeface="Times New Roman" panose="02020603050405020304" pitchFamily="18" charset="0"/>
              </a:rPr>
              <a:t>Javapoint</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Let’s include the JavaScript file into html page. It calls the JavaScript function on button click.</a:t>
            </a:r>
          </a:p>
          <a:p>
            <a:r>
              <a:rPr lang="en-IN" sz="2400" b="1" dirty="0">
                <a:latin typeface="Times New Roman" panose="02020603050405020304" pitchFamily="18" charset="0"/>
                <a:cs typeface="Times New Roman" panose="02020603050405020304" pitchFamily="18" charset="0"/>
              </a:rPr>
              <a:t>index.html</a:t>
            </a:r>
          </a:p>
          <a:p>
            <a:r>
              <a:rPr lang="en-IN" sz="2400" b="1" dirty="0">
                <a:latin typeface="Times New Roman" panose="02020603050405020304" pitchFamily="18" charset="0"/>
                <a:cs typeface="Times New Roman" panose="02020603050405020304" pitchFamily="18" charset="0"/>
              </a:rPr>
              <a:t>&lt;html&gt;</a:t>
            </a:r>
            <a:r>
              <a:rPr lang="en-IN" sz="2400" dirty="0">
                <a:latin typeface="Times New Roman" panose="02020603050405020304" pitchFamily="18" charset="0"/>
                <a:cs typeface="Times New Roman" panose="02020603050405020304" pitchFamily="18" charset="0"/>
              </a:rPr>
              <a:t>  </a:t>
            </a:r>
          </a:p>
          <a:p>
            <a:r>
              <a:rPr lang="en-IN" sz="2400" b="1" dirty="0">
                <a:latin typeface="Times New Roman" panose="02020603050405020304" pitchFamily="18" charset="0"/>
                <a:cs typeface="Times New Roman" panose="02020603050405020304" pitchFamily="18" charset="0"/>
              </a:rPr>
              <a:t>&lt;head&gt;</a:t>
            </a:r>
            <a:r>
              <a:rPr lang="en-IN" sz="2400" dirty="0">
                <a:latin typeface="Times New Roman" panose="02020603050405020304" pitchFamily="18" charset="0"/>
                <a:cs typeface="Times New Roman" panose="02020603050405020304" pitchFamily="18" charset="0"/>
              </a:rPr>
              <a:t>  </a:t>
            </a:r>
          </a:p>
          <a:p>
            <a:r>
              <a:rPr lang="en-IN" sz="2400" b="1" dirty="0">
                <a:latin typeface="Times New Roman" panose="02020603050405020304" pitchFamily="18" charset="0"/>
                <a:cs typeface="Times New Roman" panose="02020603050405020304" pitchFamily="18" charset="0"/>
              </a:rPr>
              <a:t>&lt;script</a:t>
            </a:r>
            <a:r>
              <a:rPr lang="en-IN" sz="2400" dirty="0">
                <a:latin typeface="Times New Roman" panose="02020603050405020304" pitchFamily="18" charset="0"/>
                <a:cs typeface="Times New Roman" panose="02020603050405020304" pitchFamily="18" charset="0"/>
              </a:rPr>
              <a:t> type="text/</a:t>
            </a:r>
            <a:r>
              <a:rPr lang="en-IN" sz="2400" dirty="0" err="1">
                <a:latin typeface="Times New Roman" panose="02020603050405020304" pitchFamily="18" charset="0"/>
                <a:cs typeface="Times New Roman" panose="02020603050405020304" pitchFamily="18" charset="0"/>
              </a:rPr>
              <a:t>javascript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src</a:t>
            </a:r>
            <a:r>
              <a:rPr lang="en-IN" sz="2400" dirty="0">
                <a:latin typeface="Times New Roman" panose="02020603050405020304" pitchFamily="18" charset="0"/>
                <a:cs typeface="Times New Roman" panose="02020603050405020304" pitchFamily="18" charset="0"/>
              </a:rPr>
              <a:t>="message.js"</a:t>
            </a:r>
            <a:r>
              <a:rPr lang="en-IN" sz="2400" b="1" dirty="0">
                <a:latin typeface="Times New Roman" panose="02020603050405020304" pitchFamily="18" charset="0"/>
                <a:cs typeface="Times New Roman" panose="02020603050405020304" pitchFamily="18" charset="0"/>
              </a:rPr>
              <a:t>&gt;&lt;/script&gt;</a:t>
            </a:r>
            <a:r>
              <a:rPr lang="en-IN" sz="2400" dirty="0">
                <a:latin typeface="Times New Roman" panose="02020603050405020304" pitchFamily="18" charset="0"/>
                <a:cs typeface="Times New Roman" panose="02020603050405020304" pitchFamily="18" charset="0"/>
              </a:rPr>
              <a:t>  </a:t>
            </a:r>
          </a:p>
          <a:p>
            <a:r>
              <a:rPr lang="en-IN" sz="2400" b="1" dirty="0">
                <a:latin typeface="Times New Roman" panose="02020603050405020304" pitchFamily="18" charset="0"/>
                <a:cs typeface="Times New Roman" panose="02020603050405020304" pitchFamily="18" charset="0"/>
              </a:rPr>
              <a:t>&lt;/head&gt;</a:t>
            </a:r>
            <a:r>
              <a:rPr lang="en-IN" sz="2400" dirty="0">
                <a:latin typeface="Times New Roman" panose="02020603050405020304" pitchFamily="18" charset="0"/>
                <a:cs typeface="Times New Roman" panose="02020603050405020304" pitchFamily="18" charset="0"/>
              </a:rPr>
              <a:t>  </a:t>
            </a:r>
          </a:p>
          <a:p>
            <a:r>
              <a:rPr lang="en-IN" sz="2400" b="1" dirty="0">
                <a:latin typeface="Times New Roman" panose="02020603050405020304" pitchFamily="18" charset="0"/>
                <a:cs typeface="Times New Roman" panose="02020603050405020304" pitchFamily="18" charset="0"/>
              </a:rPr>
              <a:t>&lt;body&gt;</a:t>
            </a:r>
            <a:r>
              <a:rPr lang="en-IN" sz="2400" dirty="0">
                <a:latin typeface="Times New Roman" panose="02020603050405020304" pitchFamily="18" charset="0"/>
                <a:cs typeface="Times New Roman" panose="02020603050405020304" pitchFamily="18" charset="0"/>
              </a:rPr>
              <a:t>  </a:t>
            </a:r>
          </a:p>
          <a:p>
            <a:r>
              <a:rPr lang="en-IN" sz="2400" b="1" dirty="0">
                <a:latin typeface="Times New Roman" panose="02020603050405020304" pitchFamily="18" charset="0"/>
                <a:cs typeface="Times New Roman" panose="02020603050405020304" pitchFamily="18" charset="0"/>
              </a:rPr>
              <a:t>&lt;p&gt;</a:t>
            </a:r>
            <a:r>
              <a:rPr lang="en-IN" sz="2400" dirty="0">
                <a:latin typeface="Times New Roman" panose="02020603050405020304" pitchFamily="18" charset="0"/>
                <a:cs typeface="Times New Roman" panose="02020603050405020304" pitchFamily="18" charset="0"/>
              </a:rPr>
              <a:t>Welcome to JavaScript</a:t>
            </a:r>
            <a:r>
              <a:rPr lang="en-IN" sz="2400" b="1" dirty="0">
                <a:latin typeface="Times New Roman" panose="02020603050405020304" pitchFamily="18" charset="0"/>
                <a:cs typeface="Times New Roman" panose="02020603050405020304" pitchFamily="18" charset="0"/>
              </a:rPr>
              <a:t>&lt;/p&gt;</a:t>
            </a:r>
            <a:r>
              <a:rPr lang="en-IN" sz="2400" dirty="0">
                <a:latin typeface="Times New Roman" panose="02020603050405020304" pitchFamily="18" charset="0"/>
                <a:cs typeface="Times New Roman" panose="02020603050405020304" pitchFamily="18" charset="0"/>
              </a:rPr>
              <a:t>  </a:t>
            </a:r>
          </a:p>
          <a:p>
            <a:r>
              <a:rPr lang="en-IN" sz="2400" b="1" dirty="0">
                <a:latin typeface="Times New Roman" panose="02020603050405020304" pitchFamily="18" charset="0"/>
                <a:cs typeface="Times New Roman" panose="02020603050405020304" pitchFamily="18" charset="0"/>
              </a:rPr>
              <a:t>&lt;form&gt;</a:t>
            </a:r>
            <a:r>
              <a:rPr lang="en-IN" sz="2400" dirty="0">
                <a:latin typeface="Times New Roman" panose="02020603050405020304" pitchFamily="18" charset="0"/>
                <a:cs typeface="Times New Roman" panose="02020603050405020304" pitchFamily="18" charset="0"/>
              </a:rPr>
              <a:t>  </a:t>
            </a:r>
          </a:p>
          <a:p>
            <a:r>
              <a:rPr lang="en-IN" sz="2400" b="1" dirty="0">
                <a:latin typeface="Times New Roman" panose="02020603050405020304" pitchFamily="18" charset="0"/>
                <a:cs typeface="Times New Roman" panose="02020603050405020304" pitchFamily="18" charset="0"/>
              </a:rPr>
              <a:t>&lt;input</a:t>
            </a:r>
            <a:r>
              <a:rPr lang="en-IN" sz="2400" dirty="0">
                <a:latin typeface="Times New Roman" panose="02020603050405020304" pitchFamily="18" charset="0"/>
                <a:cs typeface="Times New Roman" panose="02020603050405020304" pitchFamily="18" charset="0"/>
              </a:rPr>
              <a:t> type="button" value="click" </a:t>
            </a:r>
            <a:r>
              <a:rPr lang="en-IN" sz="2400" dirty="0" err="1">
                <a:latin typeface="Times New Roman" panose="02020603050405020304" pitchFamily="18" charset="0"/>
                <a:cs typeface="Times New Roman" panose="02020603050405020304" pitchFamily="18" charset="0"/>
              </a:rPr>
              <a:t>onclick</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msg</a:t>
            </a:r>
            <a:r>
              <a:rPr lang="en-IN" sz="2400" dirty="0">
                <a:latin typeface="Times New Roman" panose="02020603050405020304" pitchFamily="18" charset="0"/>
                <a:cs typeface="Times New Roman" panose="02020603050405020304" pitchFamily="18" charset="0"/>
              </a:rPr>
              <a:t>()"</a:t>
            </a:r>
            <a:r>
              <a:rPr lang="en-IN" sz="2400" b="1" dirty="0">
                <a:latin typeface="Times New Roman" panose="02020603050405020304" pitchFamily="18" charset="0"/>
                <a:cs typeface="Times New Roman" panose="02020603050405020304" pitchFamily="18" charset="0"/>
              </a:rPr>
              <a:t>/&gt;</a:t>
            </a:r>
            <a:r>
              <a:rPr lang="en-IN" sz="2400" dirty="0">
                <a:latin typeface="Times New Roman" panose="02020603050405020304" pitchFamily="18" charset="0"/>
                <a:cs typeface="Times New Roman" panose="02020603050405020304" pitchFamily="18" charset="0"/>
              </a:rPr>
              <a:t>  </a:t>
            </a:r>
          </a:p>
          <a:p>
            <a:r>
              <a:rPr lang="en-IN" sz="2400" b="1" dirty="0">
                <a:latin typeface="Times New Roman" panose="02020603050405020304" pitchFamily="18" charset="0"/>
                <a:cs typeface="Times New Roman" panose="02020603050405020304" pitchFamily="18" charset="0"/>
              </a:rPr>
              <a:t>&lt;/form&gt;</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&lt;/body&gt;</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&lt;/html&gt;</a:t>
            </a:r>
            <a:r>
              <a:rPr lang="en-IN" sz="24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654"/>
            <a:ext cx="9144000" cy="6401753"/>
          </a:xfrm>
          <a:prstGeom prst="rect">
            <a:avLst/>
          </a:prstGeom>
        </p:spPr>
        <p:txBody>
          <a:bodyPr wrap="square">
            <a:spAutoFit/>
          </a:bodyPr>
          <a:lstStyle/>
          <a:p>
            <a:endParaRPr lang="en-IN" dirty="0"/>
          </a:p>
          <a:p>
            <a:endParaRPr lang="en-IN" dirty="0"/>
          </a:p>
          <a:p>
            <a:r>
              <a:rPr lang="en-IN" sz="3200" dirty="0"/>
              <a:t>Example:</a:t>
            </a:r>
          </a:p>
          <a:p>
            <a:endParaRPr lang="en-IN" dirty="0"/>
          </a:p>
          <a:p>
            <a:r>
              <a:rPr lang="en-IN" dirty="0"/>
              <a:t>&lt;html&gt;</a:t>
            </a:r>
          </a:p>
          <a:p>
            <a:r>
              <a:rPr lang="en-IN" dirty="0"/>
              <a:t>&lt;body&gt;</a:t>
            </a:r>
          </a:p>
          <a:p>
            <a:endParaRPr lang="en-IN" dirty="0"/>
          </a:p>
          <a:p>
            <a:r>
              <a:rPr lang="en-IN" dirty="0"/>
              <a:t>&lt;p&gt;Click "Try it". Wait 3 seconds. The page will alert "Hello".&lt;/p&gt;</a:t>
            </a:r>
          </a:p>
          <a:p>
            <a:r>
              <a:rPr lang="en-IN" dirty="0"/>
              <a:t>&lt;p&gt;Click "Stop" to prevent the first function to execute.&lt;/(p&gt;</a:t>
            </a:r>
          </a:p>
          <a:p>
            <a:r>
              <a:rPr lang="en-IN" dirty="0"/>
              <a:t>&lt;p&gt;(You must click "Stop" before the 3 seconds are up.)&lt;/p&gt;</a:t>
            </a:r>
          </a:p>
          <a:p>
            <a:endParaRPr lang="en-IN" dirty="0"/>
          </a:p>
          <a:p>
            <a:r>
              <a:rPr lang="en-IN" dirty="0"/>
              <a:t>&lt;button </a:t>
            </a:r>
            <a:r>
              <a:rPr lang="en-IN" dirty="0" err="1"/>
              <a:t>onclick</a:t>
            </a:r>
            <a:r>
              <a:rPr lang="en-IN" dirty="0"/>
              <a:t>="</a:t>
            </a:r>
            <a:r>
              <a:rPr lang="en-IN" dirty="0" err="1"/>
              <a:t>myVar</a:t>
            </a:r>
            <a:r>
              <a:rPr lang="en-IN" dirty="0"/>
              <a:t> = </a:t>
            </a:r>
            <a:r>
              <a:rPr lang="en-IN" dirty="0" err="1"/>
              <a:t>setTimeout</a:t>
            </a:r>
            <a:r>
              <a:rPr lang="en-IN" dirty="0"/>
              <a:t>(</a:t>
            </a:r>
            <a:r>
              <a:rPr lang="en-IN" dirty="0" err="1"/>
              <a:t>myFunction</a:t>
            </a:r>
            <a:r>
              <a:rPr lang="en-IN" dirty="0"/>
              <a:t>, 3000)"&gt;Try it&lt;/button&gt;</a:t>
            </a:r>
          </a:p>
          <a:p>
            <a:endParaRPr lang="en-IN" dirty="0"/>
          </a:p>
          <a:p>
            <a:r>
              <a:rPr lang="en-IN" dirty="0"/>
              <a:t>&lt;button </a:t>
            </a:r>
            <a:r>
              <a:rPr lang="en-IN" dirty="0" err="1"/>
              <a:t>onclick</a:t>
            </a:r>
            <a:r>
              <a:rPr lang="en-IN" dirty="0"/>
              <a:t>="</a:t>
            </a:r>
            <a:r>
              <a:rPr lang="en-IN" dirty="0" err="1"/>
              <a:t>clearTimeout</a:t>
            </a:r>
            <a:r>
              <a:rPr lang="en-IN" dirty="0"/>
              <a:t>(</a:t>
            </a:r>
            <a:r>
              <a:rPr lang="en-IN" dirty="0" err="1"/>
              <a:t>myVar</a:t>
            </a:r>
            <a:r>
              <a:rPr lang="en-IN" dirty="0"/>
              <a:t>)"&gt;Stop it&lt;/button&gt;</a:t>
            </a:r>
          </a:p>
          <a:p>
            <a:endParaRPr lang="en-IN" dirty="0"/>
          </a:p>
          <a:p>
            <a:r>
              <a:rPr lang="en-IN" dirty="0"/>
              <a:t>&lt;script&gt;</a:t>
            </a:r>
          </a:p>
          <a:p>
            <a:r>
              <a:rPr lang="en-IN" dirty="0"/>
              <a:t>function </a:t>
            </a:r>
            <a:r>
              <a:rPr lang="en-IN" dirty="0" err="1"/>
              <a:t>myFunction</a:t>
            </a:r>
            <a:r>
              <a:rPr lang="en-IN" dirty="0"/>
              <a:t>() {</a:t>
            </a:r>
          </a:p>
          <a:p>
            <a:r>
              <a:rPr lang="en-IN" dirty="0"/>
              <a:t>    alert("Hello");</a:t>
            </a:r>
          </a:p>
          <a:p>
            <a:r>
              <a:rPr lang="en-IN" dirty="0"/>
              <a:t>}</a:t>
            </a:r>
          </a:p>
          <a:p>
            <a:r>
              <a:rPr lang="en-IN" dirty="0"/>
              <a:t>&lt;/script&gt;</a:t>
            </a:r>
          </a:p>
          <a:p>
            <a:r>
              <a:rPr lang="en-IN" dirty="0"/>
              <a:t>&lt;/body&gt;</a:t>
            </a:r>
          </a:p>
          <a:p>
            <a:r>
              <a:rPr lang="en-IN" dirty="0"/>
              <a:t>&lt;/html&gt;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88640"/>
            <a:ext cx="9144000" cy="4832092"/>
          </a:xfrm>
          <a:prstGeom prst="rect">
            <a:avLst/>
          </a:prstGeom>
        </p:spPr>
        <p:txBody>
          <a:bodyPr wrap="square">
            <a:spAutoFit/>
          </a:bodyPr>
          <a:lstStyle/>
          <a:p>
            <a:r>
              <a:rPr lang="en-IN" sz="2800" dirty="0"/>
              <a:t>JavaScript can also set a number of attributes of a DOM object including its position on the screen. You can set </a:t>
            </a:r>
            <a:r>
              <a:rPr lang="en-IN" sz="2800" i="1" dirty="0"/>
              <a:t>top</a:t>
            </a:r>
            <a:r>
              <a:rPr lang="en-IN" sz="2800" dirty="0"/>
              <a:t> and left attribute of an object to position it anywhere on the screen. Here is its syntax.</a:t>
            </a:r>
          </a:p>
          <a:p>
            <a:endParaRPr lang="en-IN" sz="2800" dirty="0"/>
          </a:p>
          <a:p>
            <a:r>
              <a:rPr lang="en-IN" sz="2800" dirty="0"/>
              <a:t>// Set distance from left edge of the screen. </a:t>
            </a:r>
          </a:p>
          <a:p>
            <a:r>
              <a:rPr lang="en-IN" sz="2800" dirty="0" err="1"/>
              <a:t>object.style.left</a:t>
            </a:r>
            <a:r>
              <a:rPr lang="en-IN" sz="2800" dirty="0"/>
              <a:t> = distance in pixels or points; or </a:t>
            </a:r>
          </a:p>
          <a:p>
            <a:endParaRPr lang="en-IN" sz="2800" dirty="0"/>
          </a:p>
          <a:p>
            <a:endParaRPr lang="en-IN" sz="2800" dirty="0"/>
          </a:p>
          <a:p>
            <a:r>
              <a:rPr lang="en-IN" sz="2800" dirty="0"/>
              <a:t>// Set distance from top edge of the screen. </a:t>
            </a:r>
          </a:p>
          <a:p>
            <a:r>
              <a:rPr lang="en-IN" sz="2800" dirty="0" err="1"/>
              <a:t>object.style.top</a:t>
            </a:r>
            <a:r>
              <a:rPr lang="en-IN" sz="2800" dirty="0"/>
              <a:t> = distance in pixels or points;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555641"/>
          </a:xfrm>
          <a:prstGeom prst="rect">
            <a:avLst/>
          </a:prstGeom>
        </p:spPr>
        <p:txBody>
          <a:bodyPr wrap="square">
            <a:spAutoFit/>
          </a:bodyPr>
          <a:lstStyle/>
          <a:p>
            <a:r>
              <a:rPr lang="en-IN" sz="2800" b="1" dirty="0"/>
              <a:t>Manual Animation</a:t>
            </a:r>
          </a:p>
          <a:p>
            <a:r>
              <a:rPr lang="en-IN" sz="2800" dirty="0"/>
              <a:t>So let's implement one simple animation using DOM object properties and JavaScript functions as follows. The following list contains different DOM methods.</a:t>
            </a:r>
          </a:p>
          <a:p>
            <a:r>
              <a:rPr lang="en-IN" sz="2800" dirty="0"/>
              <a:t>We are using the JavaScript function </a:t>
            </a:r>
            <a:r>
              <a:rPr lang="en-IN" sz="2800" b="1" dirty="0" err="1"/>
              <a:t>getElementById</a:t>
            </a:r>
            <a:r>
              <a:rPr lang="en-IN" sz="2800" b="1" dirty="0"/>
              <a:t>()</a:t>
            </a:r>
            <a:r>
              <a:rPr lang="en-IN" sz="2800" dirty="0"/>
              <a:t> to get a DOM object and then assigning it to a global variable </a:t>
            </a:r>
            <a:r>
              <a:rPr lang="en-IN" sz="2800" b="1" dirty="0" err="1"/>
              <a:t>imgObj</a:t>
            </a:r>
            <a:r>
              <a:rPr lang="en-IN" sz="2800" dirty="0"/>
              <a:t>.</a:t>
            </a:r>
          </a:p>
          <a:p>
            <a:r>
              <a:rPr lang="en-IN" sz="2800" dirty="0"/>
              <a:t>We have defined an initialization function </a:t>
            </a:r>
            <a:r>
              <a:rPr lang="en-IN" sz="2800" b="1" dirty="0"/>
              <a:t>init()</a:t>
            </a:r>
            <a:r>
              <a:rPr lang="en-IN" sz="2800" dirty="0"/>
              <a:t> to initialize </a:t>
            </a:r>
            <a:r>
              <a:rPr lang="en-IN" sz="2800" b="1" dirty="0" err="1"/>
              <a:t>imgObj</a:t>
            </a:r>
            <a:r>
              <a:rPr lang="en-IN" sz="2800" dirty="0" err="1"/>
              <a:t>where</a:t>
            </a:r>
            <a:r>
              <a:rPr lang="en-IN" sz="2800" dirty="0"/>
              <a:t> we have set its </a:t>
            </a:r>
            <a:r>
              <a:rPr lang="en-IN" sz="2800" b="1" dirty="0"/>
              <a:t>position</a:t>
            </a:r>
            <a:r>
              <a:rPr lang="en-IN" sz="2800" dirty="0"/>
              <a:t> and </a:t>
            </a:r>
            <a:r>
              <a:rPr lang="en-IN" sz="2800" b="1" dirty="0"/>
              <a:t>left</a:t>
            </a:r>
            <a:r>
              <a:rPr lang="en-IN" sz="2800" dirty="0"/>
              <a:t> attributes.</a:t>
            </a:r>
          </a:p>
          <a:p>
            <a:r>
              <a:rPr lang="en-IN" sz="2800" dirty="0"/>
              <a:t>We are calling initialization function at the time of window load.</a:t>
            </a:r>
          </a:p>
          <a:p>
            <a:r>
              <a:rPr lang="en-IN" sz="2800" dirty="0"/>
              <a:t>Finally, we are calling </a:t>
            </a:r>
            <a:r>
              <a:rPr lang="en-IN" sz="2800" b="1" dirty="0" err="1"/>
              <a:t>moveRight</a:t>
            </a:r>
            <a:r>
              <a:rPr lang="en-IN" sz="2800" b="1" dirty="0"/>
              <a:t>()</a:t>
            </a:r>
            <a:r>
              <a:rPr lang="en-IN" sz="2800" dirty="0"/>
              <a:t> function to increase the left distance by 10 pixels. You could also set it to a negative value to move it to the left side.</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8402300"/>
          </a:xfrm>
          <a:prstGeom prst="rect">
            <a:avLst/>
          </a:prstGeom>
        </p:spPr>
        <p:txBody>
          <a:bodyPr wrap="square">
            <a:spAutoFit/>
          </a:bodyPr>
          <a:lstStyle/>
          <a:p>
            <a:r>
              <a:rPr lang="en-IN" dirty="0"/>
              <a:t>&lt;html&gt; &lt;head&gt;&lt;title&gt;JavaScript Animation&lt;/title&gt;</a:t>
            </a:r>
          </a:p>
          <a:p>
            <a:r>
              <a:rPr lang="en-IN" dirty="0"/>
              <a:t>    &lt;script type="text/</a:t>
            </a:r>
            <a:r>
              <a:rPr lang="en-IN" dirty="0" err="1"/>
              <a:t>javascript</a:t>
            </a:r>
            <a:r>
              <a:rPr lang="en-IN" dirty="0"/>
              <a:t>"&gt;</a:t>
            </a:r>
          </a:p>
          <a:p>
            <a:r>
              <a:rPr lang="en-IN" dirty="0"/>
              <a:t>       </a:t>
            </a:r>
            <a:r>
              <a:rPr lang="en-IN" dirty="0" err="1"/>
              <a:t>var</a:t>
            </a:r>
            <a:r>
              <a:rPr lang="en-IN" dirty="0"/>
              <a:t> </a:t>
            </a:r>
            <a:r>
              <a:rPr lang="en-IN" dirty="0" err="1"/>
              <a:t>imgObj</a:t>
            </a:r>
            <a:r>
              <a:rPr lang="en-IN" dirty="0"/>
              <a:t> = null;</a:t>
            </a:r>
          </a:p>
          <a:p>
            <a:r>
              <a:rPr lang="en-IN" dirty="0"/>
              <a:t>            </a:t>
            </a:r>
            <a:r>
              <a:rPr lang="en-IN" dirty="0" err="1"/>
              <a:t>var</a:t>
            </a:r>
            <a:r>
              <a:rPr lang="en-IN" dirty="0"/>
              <a:t> animate ;</a:t>
            </a:r>
          </a:p>
          <a:p>
            <a:r>
              <a:rPr lang="en-IN" dirty="0"/>
              <a:t>            function init(){</a:t>
            </a:r>
          </a:p>
          <a:p>
            <a:r>
              <a:rPr lang="en-IN" dirty="0"/>
              <a:t>               </a:t>
            </a:r>
            <a:r>
              <a:rPr lang="en-IN" dirty="0" err="1"/>
              <a:t>imgObj</a:t>
            </a:r>
            <a:r>
              <a:rPr lang="en-IN" dirty="0"/>
              <a:t> = </a:t>
            </a:r>
            <a:r>
              <a:rPr lang="en-IN" dirty="0" err="1"/>
              <a:t>document.getElementById</a:t>
            </a:r>
            <a:r>
              <a:rPr lang="en-IN" dirty="0"/>
              <a:t>('</a:t>
            </a:r>
            <a:r>
              <a:rPr lang="en-IN" dirty="0" err="1"/>
              <a:t>myImage</a:t>
            </a:r>
            <a:r>
              <a:rPr lang="en-IN" dirty="0"/>
              <a:t>');</a:t>
            </a:r>
          </a:p>
          <a:p>
            <a:r>
              <a:rPr lang="en-IN" dirty="0"/>
              <a:t>               </a:t>
            </a:r>
            <a:r>
              <a:rPr lang="en-IN" dirty="0" err="1"/>
              <a:t>imgObj.style.position</a:t>
            </a:r>
            <a:r>
              <a:rPr lang="en-IN" dirty="0"/>
              <a:t>= 'relative'; </a:t>
            </a:r>
          </a:p>
          <a:p>
            <a:r>
              <a:rPr lang="en-IN" dirty="0"/>
              <a:t>               </a:t>
            </a:r>
            <a:r>
              <a:rPr lang="en-IN" dirty="0" err="1"/>
              <a:t>imgObj.style.left</a:t>
            </a:r>
            <a:r>
              <a:rPr lang="en-IN" dirty="0"/>
              <a:t> = '0px'; </a:t>
            </a:r>
          </a:p>
          <a:p>
            <a:r>
              <a:rPr lang="en-IN" dirty="0"/>
              <a:t>            }</a:t>
            </a:r>
          </a:p>
          <a:p>
            <a:r>
              <a:rPr lang="en-IN" dirty="0"/>
              <a:t>            function </a:t>
            </a:r>
            <a:r>
              <a:rPr lang="en-IN" dirty="0" err="1"/>
              <a:t>moveRight</a:t>
            </a:r>
            <a:r>
              <a:rPr lang="en-IN" dirty="0"/>
              <a:t>(){</a:t>
            </a:r>
          </a:p>
          <a:p>
            <a:r>
              <a:rPr lang="en-IN" dirty="0"/>
              <a:t>               </a:t>
            </a:r>
            <a:r>
              <a:rPr lang="en-IN" dirty="0" err="1"/>
              <a:t>imgObj.style.left</a:t>
            </a:r>
            <a:r>
              <a:rPr lang="en-IN" dirty="0"/>
              <a:t> = </a:t>
            </a:r>
            <a:r>
              <a:rPr lang="en-IN" dirty="0" err="1"/>
              <a:t>parseInt</a:t>
            </a:r>
            <a:r>
              <a:rPr lang="en-IN" dirty="0"/>
              <a:t>(</a:t>
            </a:r>
            <a:r>
              <a:rPr lang="en-IN" dirty="0" err="1"/>
              <a:t>imgObj.style.left</a:t>
            </a:r>
            <a:r>
              <a:rPr lang="en-IN" dirty="0"/>
              <a:t>) + 10 + '</a:t>
            </a:r>
            <a:r>
              <a:rPr lang="en-IN" dirty="0" err="1"/>
              <a:t>px</a:t>
            </a:r>
            <a:r>
              <a:rPr lang="en-IN" dirty="0"/>
              <a:t>';</a:t>
            </a:r>
          </a:p>
          <a:p>
            <a:r>
              <a:rPr lang="en-IN" dirty="0"/>
              <a:t>               animate = </a:t>
            </a:r>
            <a:r>
              <a:rPr lang="en-IN" dirty="0" err="1"/>
              <a:t>setTimeout</a:t>
            </a:r>
            <a:r>
              <a:rPr lang="en-IN" dirty="0"/>
              <a:t>(moveRight,20); // call </a:t>
            </a:r>
            <a:r>
              <a:rPr lang="en-IN" dirty="0" err="1"/>
              <a:t>moveRight</a:t>
            </a:r>
            <a:r>
              <a:rPr lang="en-IN" dirty="0"/>
              <a:t> in 20msec</a:t>
            </a:r>
          </a:p>
          <a:p>
            <a:r>
              <a:rPr lang="en-IN" dirty="0"/>
              <a:t>            }</a:t>
            </a:r>
          </a:p>
          <a:p>
            <a:r>
              <a:rPr lang="en-IN" dirty="0"/>
              <a:t>            function stop(){</a:t>
            </a:r>
          </a:p>
          <a:p>
            <a:r>
              <a:rPr lang="en-IN" dirty="0"/>
              <a:t>               </a:t>
            </a:r>
            <a:r>
              <a:rPr lang="en-IN" dirty="0" err="1"/>
              <a:t>clearTimeout</a:t>
            </a:r>
            <a:r>
              <a:rPr lang="en-IN" dirty="0"/>
              <a:t>(animate);</a:t>
            </a:r>
          </a:p>
          <a:p>
            <a:r>
              <a:rPr lang="en-IN" dirty="0"/>
              <a:t>               </a:t>
            </a:r>
            <a:r>
              <a:rPr lang="en-IN" dirty="0" err="1"/>
              <a:t>imgObj.style.left</a:t>
            </a:r>
            <a:r>
              <a:rPr lang="en-IN" dirty="0"/>
              <a:t> = '0px'; </a:t>
            </a:r>
          </a:p>
          <a:p>
            <a:r>
              <a:rPr lang="en-IN" dirty="0"/>
              <a:t>            }</a:t>
            </a:r>
          </a:p>
          <a:p>
            <a:r>
              <a:rPr lang="en-IN" dirty="0"/>
              <a:t>            </a:t>
            </a:r>
            <a:r>
              <a:rPr lang="en-IN" dirty="0" err="1"/>
              <a:t>window.onload</a:t>
            </a:r>
            <a:r>
              <a:rPr lang="en-IN" dirty="0"/>
              <a:t> =init;</a:t>
            </a:r>
          </a:p>
          <a:p>
            <a:r>
              <a:rPr lang="en-IN" dirty="0"/>
              <a:t>        &lt;/script&gt;</a:t>
            </a:r>
          </a:p>
          <a:p>
            <a:r>
              <a:rPr lang="en-IN" dirty="0"/>
              <a:t>     &lt;/head&gt;</a:t>
            </a:r>
          </a:p>
          <a:p>
            <a:r>
              <a:rPr lang="en-IN" dirty="0"/>
              <a:t>   &lt;body&gt;</a:t>
            </a:r>
          </a:p>
          <a:p>
            <a:r>
              <a:rPr lang="en-IN" dirty="0"/>
              <a:t>  &lt;form&gt;</a:t>
            </a:r>
          </a:p>
          <a:p>
            <a:r>
              <a:rPr lang="en-IN" dirty="0"/>
              <a:t>         &lt;</a:t>
            </a:r>
            <a:r>
              <a:rPr lang="en-IN" dirty="0" err="1"/>
              <a:t>img</a:t>
            </a:r>
            <a:r>
              <a:rPr lang="en-IN" dirty="0"/>
              <a:t> id="</a:t>
            </a:r>
            <a:r>
              <a:rPr lang="en-IN" dirty="0" err="1"/>
              <a:t>myImage</a:t>
            </a:r>
            <a:r>
              <a:rPr lang="en-IN" dirty="0"/>
              <a:t>" </a:t>
            </a:r>
            <a:r>
              <a:rPr lang="en-IN" dirty="0" err="1"/>
              <a:t>src</a:t>
            </a:r>
            <a:r>
              <a:rPr lang="en-IN" dirty="0"/>
              <a:t>="imagemap1.jpg" /&gt;</a:t>
            </a:r>
          </a:p>
          <a:p>
            <a:r>
              <a:rPr lang="en-IN" dirty="0"/>
              <a:t>         &lt;p&gt;Click the buttons below to handle animation&lt;/p&gt;</a:t>
            </a:r>
          </a:p>
          <a:p>
            <a:r>
              <a:rPr lang="en-IN" dirty="0"/>
              <a:t>         &lt;input type="button" value="Start" </a:t>
            </a:r>
            <a:r>
              <a:rPr lang="en-IN" dirty="0" err="1"/>
              <a:t>onclick</a:t>
            </a:r>
            <a:r>
              <a:rPr lang="en-IN" dirty="0"/>
              <a:t>="</a:t>
            </a:r>
            <a:r>
              <a:rPr lang="en-IN" dirty="0" err="1"/>
              <a:t>moveRight</a:t>
            </a:r>
            <a:r>
              <a:rPr lang="en-IN" dirty="0"/>
              <a:t>();" /&gt;</a:t>
            </a:r>
          </a:p>
          <a:p>
            <a:r>
              <a:rPr lang="en-IN" dirty="0"/>
              <a:t>         &lt;input type="button" value="Stop" </a:t>
            </a:r>
            <a:r>
              <a:rPr lang="en-IN" dirty="0" err="1"/>
              <a:t>onclick</a:t>
            </a:r>
            <a:r>
              <a:rPr lang="en-IN" dirty="0"/>
              <a:t>="stop();" /&gt;</a:t>
            </a:r>
          </a:p>
          <a:p>
            <a:r>
              <a:rPr lang="en-IN" dirty="0"/>
              <a:t>      &lt;/form&gt;</a:t>
            </a:r>
          </a:p>
          <a:p>
            <a:r>
              <a:rPr lang="en-IN" dirty="0"/>
              <a:t>     &lt;/body&gt;</a:t>
            </a:r>
          </a:p>
          <a:p>
            <a:r>
              <a:rPr lang="en-IN" dirty="0"/>
              <a:t>&lt;/html&gt;</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2557284"/>
          </a:xfrm>
          <a:prstGeom prst="rect">
            <a:avLst/>
          </a:prstGeom>
        </p:spPr>
        <p:txBody>
          <a:bodyPr wrap="square">
            <a:spAutoFit/>
          </a:bodyPr>
          <a:lstStyle/>
          <a:p>
            <a:r>
              <a:rPr lang="en-IN" sz="2400" b="1" dirty="0"/>
              <a:t>Example:</a:t>
            </a:r>
          </a:p>
          <a:p>
            <a:r>
              <a:rPr lang="en-IN" dirty="0"/>
              <a:t>&lt;html&gt;</a:t>
            </a:r>
          </a:p>
          <a:p>
            <a:r>
              <a:rPr lang="en-IN" dirty="0"/>
              <a:t>&lt;style&gt;</a:t>
            </a:r>
          </a:p>
          <a:p>
            <a:r>
              <a:rPr lang="en-IN" dirty="0"/>
              <a:t>#container {</a:t>
            </a:r>
          </a:p>
          <a:p>
            <a:r>
              <a:rPr lang="en-IN" dirty="0"/>
              <a:t>  width: 400px;</a:t>
            </a:r>
          </a:p>
          <a:p>
            <a:r>
              <a:rPr lang="en-IN" dirty="0"/>
              <a:t>  height: 400px;</a:t>
            </a:r>
          </a:p>
          <a:p>
            <a:r>
              <a:rPr lang="en-IN" dirty="0"/>
              <a:t>  position: relative;</a:t>
            </a:r>
          </a:p>
          <a:p>
            <a:r>
              <a:rPr lang="en-IN" dirty="0"/>
              <a:t>  background: yellow;</a:t>
            </a:r>
          </a:p>
          <a:p>
            <a:r>
              <a:rPr lang="en-IN" dirty="0"/>
              <a:t>}</a:t>
            </a:r>
          </a:p>
          <a:p>
            <a:r>
              <a:rPr lang="en-IN" dirty="0"/>
              <a:t>#animate {</a:t>
            </a:r>
          </a:p>
          <a:p>
            <a:r>
              <a:rPr lang="en-IN" dirty="0"/>
              <a:t>  width: 50px;</a:t>
            </a:r>
          </a:p>
          <a:p>
            <a:r>
              <a:rPr lang="en-IN" dirty="0"/>
              <a:t>  height: 50px;</a:t>
            </a:r>
          </a:p>
          <a:p>
            <a:r>
              <a:rPr lang="en-IN" dirty="0"/>
              <a:t>  position: absolute;</a:t>
            </a:r>
          </a:p>
          <a:p>
            <a:r>
              <a:rPr lang="en-IN" dirty="0"/>
              <a:t>  background-</a:t>
            </a:r>
            <a:r>
              <a:rPr lang="en-IN" dirty="0" err="1"/>
              <a:t>color</a:t>
            </a:r>
            <a:r>
              <a:rPr lang="en-IN" dirty="0"/>
              <a:t>: red;</a:t>
            </a:r>
          </a:p>
          <a:p>
            <a:r>
              <a:rPr lang="en-IN" dirty="0"/>
              <a:t>}</a:t>
            </a:r>
          </a:p>
          <a:p>
            <a:r>
              <a:rPr lang="en-IN" dirty="0"/>
              <a:t>&lt;/style&gt;</a:t>
            </a:r>
          </a:p>
          <a:p>
            <a:r>
              <a:rPr lang="en-IN" dirty="0"/>
              <a:t>&lt;body&gt;</a:t>
            </a:r>
          </a:p>
          <a:p>
            <a:endParaRPr lang="en-IN" dirty="0"/>
          </a:p>
          <a:p>
            <a:r>
              <a:rPr lang="en-IN" dirty="0"/>
              <a:t>&lt;p&gt;</a:t>
            </a:r>
          </a:p>
          <a:p>
            <a:r>
              <a:rPr lang="en-IN" dirty="0"/>
              <a:t>&lt;button </a:t>
            </a:r>
            <a:r>
              <a:rPr lang="en-IN" dirty="0" err="1"/>
              <a:t>onclick</a:t>
            </a:r>
            <a:r>
              <a:rPr lang="en-IN" dirty="0"/>
              <a:t>="</a:t>
            </a:r>
            <a:r>
              <a:rPr lang="en-IN" dirty="0" err="1"/>
              <a:t>myMove</a:t>
            </a:r>
            <a:r>
              <a:rPr lang="en-IN" dirty="0"/>
              <a:t>()"&gt;Click Me&lt;/button&gt;</a:t>
            </a:r>
          </a:p>
          <a:p>
            <a:r>
              <a:rPr lang="en-IN" dirty="0"/>
              <a:t>&lt;/p&gt; </a:t>
            </a:r>
          </a:p>
          <a:p>
            <a:endParaRPr lang="en-IN" dirty="0"/>
          </a:p>
          <a:p>
            <a:r>
              <a:rPr lang="en-IN" dirty="0"/>
              <a:t>&lt;div id ="container"&gt;</a:t>
            </a:r>
          </a:p>
          <a:p>
            <a:r>
              <a:rPr lang="en-IN" dirty="0"/>
              <a:t>&lt;div id ="animate"&gt;&lt;/div&gt;</a:t>
            </a:r>
          </a:p>
          <a:p>
            <a:r>
              <a:rPr lang="en-IN" dirty="0"/>
              <a:t>&lt;/div&gt;</a:t>
            </a:r>
          </a:p>
          <a:p>
            <a:endParaRPr lang="en-IN" dirty="0"/>
          </a:p>
          <a:p>
            <a:r>
              <a:rPr lang="en-IN" dirty="0"/>
              <a:t>&lt;script&gt;</a:t>
            </a:r>
          </a:p>
          <a:p>
            <a:r>
              <a:rPr lang="en-IN" dirty="0"/>
              <a:t>function </a:t>
            </a:r>
            <a:r>
              <a:rPr lang="en-IN" dirty="0" err="1"/>
              <a:t>myMove</a:t>
            </a:r>
            <a:r>
              <a:rPr lang="en-IN" dirty="0"/>
              <a:t>() {</a:t>
            </a:r>
          </a:p>
          <a:p>
            <a:r>
              <a:rPr lang="en-IN" dirty="0"/>
              <a:t>  </a:t>
            </a:r>
            <a:r>
              <a:rPr lang="en-IN" dirty="0" err="1"/>
              <a:t>var</a:t>
            </a:r>
            <a:r>
              <a:rPr lang="en-IN" dirty="0"/>
              <a:t> </a:t>
            </a:r>
            <a:r>
              <a:rPr lang="en-IN" dirty="0" err="1"/>
              <a:t>elem</a:t>
            </a:r>
            <a:r>
              <a:rPr lang="en-IN" dirty="0"/>
              <a:t> = </a:t>
            </a:r>
            <a:r>
              <a:rPr lang="en-IN" dirty="0" err="1"/>
              <a:t>document.getElementById</a:t>
            </a:r>
            <a:r>
              <a:rPr lang="en-IN" dirty="0"/>
              <a:t>("animate");   </a:t>
            </a:r>
          </a:p>
          <a:p>
            <a:r>
              <a:rPr lang="en-IN" dirty="0"/>
              <a:t>  </a:t>
            </a:r>
            <a:r>
              <a:rPr lang="en-IN" dirty="0" err="1"/>
              <a:t>var</a:t>
            </a:r>
            <a:r>
              <a:rPr lang="en-IN" dirty="0"/>
              <a:t> pos = 0;</a:t>
            </a:r>
          </a:p>
          <a:p>
            <a:r>
              <a:rPr lang="en-IN" dirty="0"/>
              <a:t>  </a:t>
            </a:r>
            <a:r>
              <a:rPr lang="en-IN" dirty="0" err="1"/>
              <a:t>var</a:t>
            </a:r>
            <a:r>
              <a:rPr lang="en-IN" dirty="0"/>
              <a:t> id = </a:t>
            </a:r>
            <a:r>
              <a:rPr lang="en-IN" dirty="0" err="1"/>
              <a:t>setInterval</a:t>
            </a:r>
            <a:r>
              <a:rPr lang="en-IN" dirty="0"/>
              <a:t>(frame, 5);</a:t>
            </a:r>
          </a:p>
          <a:p>
            <a:r>
              <a:rPr lang="en-IN" dirty="0"/>
              <a:t>  function frame() {</a:t>
            </a:r>
          </a:p>
          <a:p>
            <a:r>
              <a:rPr lang="en-IN" dirty="0"/>
              <a:t>    if (pos == 350) {</a:t>
            </a:r>
          </a:p>
          <a:p>
            <a:r>
              <a:rPr lang="en-IN" dirty="0"/>
              <a:t>      </a:t>
            </a:r>
            <a:r>
              <a:rPr lang="en-IN" dirty="0" err="1"/>
              <a:t>clearInterval</a:t>
            </a:r>
            <a:r>
              <a:rPr lang="en-IN" dirty="0"/>
              <a:t>(id);</a:t>
            </a:r>
          </a:p>
          <a:p>
            <a:r>
              <a:rPr lang="en-IN" dirty="0"/>
              <a:t>    } else {</a:t>
            </a:r>
          </a:p>
          <a:p>
            <a:r>
              <a:rPr lang="en-IN" dirty="0"/>
              <a:t>      pos++; </a:t>
            </a:r>
          </a:p>
          <a:p>
            <a:r>
              <a:rPr lang="en-IN" dirty="0"/>
              <a:t>      </a:t>
            </a:r>
            <a:r>
              <a:rPr lang="en-IN" dirty="0" err="1"/>
              <a:t>elem.style.top</a:t>
            </a:r>
            <a:r>
              <a:rPr lang="en-IN" dirty="0"/>
              <a:t> = pos + '</a:t>
            </a:r>
            <a:r>
              <a:rPr lang="en-IN" dirty="0" err="1"/>
              <a:t>px</a:t>
            </a:r>
            <a:r>
              <a:rPr lang="en-IN" dirty="0"/>
              <a:t>'; </a:t>
            </a:r>
          </a:p>
          <a:p>
            <a:r>
              <a:rPr lang="en-IN" dirty="0"/>
              <a:t>      </a:t>
            </a:r>
            <a:r>
              <a:rPr lang="en-IN" dirty="0" err="1"/>
              <a:t>elem.style.left</a:t>
            </a:r>
            <a:r>
              <a:rPr lang="en-IN" dirty="0"/>
              <a:t> = pos + '</a:t>
            </a:r>
            <a:r>
              <a:rPr lang="en-IN" dirty="0" err="1"/>
              <a:t>px</a:t>
            </a:r>
            <a:r>
              <a:rPr lang="en-IN" dirty="0"/>
              <a:t>'; </a:t>
            </a:r>
          </a:p>
          <a:p>
            <a:r>
              <a:rPr lang="en-IN" dirty="0"/>
              <a:t>    }</a:t>
            </a:r>
          </a:p>
          <a:p>
            <a:r>
              <a:rPr lang="en-IN" dirty="0"/>
              <a:t>  }</a:t>
            </a:r>
          </a:p>
          <a:p>
            <a:r>
              <a:rPr lang="en-IN" dirty="0"/>
              <a:t>}</a:t>
            </a:r>
          </a:p>
          <a:p>
            <a:r>
              <a:rPr lang="en-IN" dirty="0"/>
              <a:t>&lt;/script&gt;</a:t>
            </a:r>
          </a:p>
          <a:p>
            <a:endParaRPr lang="en-IN" dirty="0"/>
          </a:p>
          <a:p>
            <a:r>
              <a:rPr lang="en-IN" dirty="0"/>
              <a:t>&lt;/body&gt;</a:t>
            </a:r>
          </a:p>
          <a:p>
            <a:r>
              <a:rPr lang="en-IN" dirty="0"/>
              <a:t>&lt;/html&gt;</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3693319"/>
          </a:xfrm>
          <a:prstGeom prst="rect">
            <a:avLst/>
          </a:prstGeom>
        </p:spPr>
        <p:txBody>
          <a:bodyPr wrap="square">
            <a:spAutoFit/>
          </a:bodyPr>
          <a:lstStyle/>
          <a:p>
            <a:r>
              <a:rPr lang="en-IN" sz="3600" b="1" dirty="0"/>
              <a:t>Reacting to Events</a:t>
            </a:r>
          </a:p>
          <a:p>
            <a:r>
              <a:rPr lang="en-IN" dirty="0"/>
              <a:t>A JavaScript can be executed when an event occurs, like when a user clicks on an HTML element.</a:t>
            </a:r>
          </a:p>
          <a:p>
            <a:r>
              <a:rPr lang="en-IN" dirty="0"/>
              <a:t>To execute code when a user clicks on an element, add JavaScript code to an HTML event attribute:</a:t>
            </a:r>
          </a:p>
          <a:p>
            <a:r>
              <a:rPr lang="en-IN" dirty="0"/>
              <a:t>&lt;!DOCTYPE html&gt;</a:t>
            </a:r>
          </a:p>
          <a:p>
            <a:r>
              <a:rPr lang="en-IN" dirty="0"/>
              <a:t>&lt;html&gt;</a:t>
            </a:r>
          </a:p>
          <a:p>
            <a:r>
              <a:rPr lang="en-IN" dirty="0"/>
              <a:t>&lt;body&gt;</a:t>
            </a:r>
          </a:p>
          <a:p>
            <a:endParaRPr lang="en-IN" dirty="0"/>
          </a:p>
          <a:p>
            <a:r>
              <a:rPr lang="en-IN" dirty="0"/>
              <a:t>&lt;h1 </a:t>
            </a:r>
            <a:r>
              <a:rPr lang="en-IN" dirty="0" err="1"/>
              <a:t>onclick</a:t>
            </a:r>
            <a:r>
              <a:rPr lang="en-IN" dirty="0"/>
              <a:t>="</a:t>
            </a:r>
            <a:r>
              <a:rPr lang="en-IN" dirty="0" err="1"/>
              <a:t>this.innerHTML</a:t>
            </a:r>
            <a:r>
              <a:rPr lang="en-IN" dirty="0"/>
              <a:t>='</a:t>
            </a:r>
            <a:r>
              <a:rPr lang="en-IN" dirty="0" err="1"/>
              <a:t>Ooops</a:t>
            </a:r>
            <a:r>
              <a:rPr lang="en-IN" dirty="0"/>
              <a:t>!'"&gt;Click on this text!&lt;/h1&gt;</a:t>
            </a:r>
          </a:p>
          <a:p>
            <a:endParaRPr lang="en-IN" dirty="0"/>
          </a:p>
          <a:p>
            <a:r>
              <a:rPr lang="en-IN" dirty="0"/>
              <a:t>&lt;/body&gt;</a:t>
            </a:r>
          </a:p>
          <a:p>
            <a:r>
              <a:rPr lang="en-IN" dirty="0"/>
              <a:t>&lt;/html&gt;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063198"/>
          </a:xfrm>
          <a:prstGeom prst="rect">
            <a:avLst/>
          </a:prstGeom>
        </p:spPr>
        <p:txBody>
          <a:bodyPr wrap="square">
            <a:spAutoFit/>
          </a:bodyPr>
          <a:lstStyle/>
          <a:p>
            <a:r>
              <a:rPr lang="en-IN" sz="2800" b="1" dirty="0"/>
              <a:t>HTML Event Attributes</a:t>
            </a:r>
          </a:p>
          <a:p>
            <a:r>
              <a:rPr lang="en-IN" dirty="0"/>
              <a:t>To assign events to HTML elements you can use event attributes.</a:t>
            </a:r>
          </a:p>
          <a:p>
            <a:endParaRPr lang="en-IN" dirty="0"/>
          </a:p>
          <a:p>
            <a:r>
              <a:rPr lang="en-IN" dirty="0"/>
              <a:t>&lt;!DOCTYPE html&gt;</a:t>
            </a:r>
          </a:p>
          <a:p>
            <a:r>
              <a:rPr lang="en-IN" dirty="0"/>
              <a:t>&lt;html&gt;</a:t>
            </a:r>
          </a:p>
          <a:p>
            <a:r>
              <a:rPr lang="en-IN" dirty="0"/>
              <a:t>&lt;body&gt;</a:t>
            </a:r>
          </a:p>
          <a:p>
            <a:endParaRPr lang="en-IN" dirty="0"/>
          </a:p>
          <a:p>
            <a:r>
              <a:rPr lang="en-IN" dirty="0"/>
              <a:t>&lt;p&gt;Click the button to display the date.&lt;/p&gt;</a:t>
            </a:r>
          </a:p>
          <a:p>
            <a:endParaRPr lang="en-IN" dirty="0"/>
          </a:p>
          <a:p>
            <a:r>
              <a:rPr lang="en-IN" dirty="0"/>
              <a:t>&lt;button </a:t>
            </a:r>
            <a:r>
              <a:rPr lang="en-IN" dirty="0" err="1"/>
              <a:t>onclick</a:t>
            </a:r>
            <a:r>
              <a:rPr lang="en-IN" dirty="0"/>
              <a:t>="</a:t>
            </a:r>
            <a:r>
              <a:rPr lang="en-IN" dirty="0" err="1"/>
              <a:t>displayDate</a:t>
            </a:r>
            <a:r>
              <a:rPr lang="en-IN" dirty="0"/>
              <a:t>()"&gt;The time is?&lt;/button&gt;</a:t>
            </a:r>
          </a:p>
          <a:p>
            <a:endParaRPr lang="en-IN" dirty="0"/>
          </a:p>
          <a:p>
            <a:r>
              <a:rPr lang="en-IN" dirty="0"/>
              <a:t>&lt;script&gt;</a:t>
            </a:r>
          </a:p>
          <a:p>
            <a:r>
              <a:rPr lang="en-IN" dirty="0"/>
              <a:t>function </a:t>
            </a:r>
            <a:r>
              <a:rPr lang="en-IN" dirty="0" err="1"/>
              <a:t>displayDate</a:t>
            </a:r>
            <a:r>
              <a:rPr lang="en-IN" dirty="0"/>
              <a:t>() {</a:t>
            </a:r>
          </a:p>
          <a:p>
            <a:r>
              <a:rPr lang="en-IN" dirty="0"/>
              <a:t>    </a:t>
            </a:r>
            <a:r>
              <a:rPr lang="en-IN" dirty="0" err="1"/>
              <a:t>document.getElementById</a:t>
            </a:r>
            <a:r>
              <a:rPr lang="en-IN" dirty="0"/>
              <a:t>("demo").</a:t>
            </a:r>
            <a:r>
              <a:rPr lang="en-IN" dirty="0" err="1"/>
              <a:t>innerHTML</a:t>
            </a:r>
            <a:r>
              <a:rPr lang="en-IN" dirty="0"/>
              <a:t> = Date();</a:t>
            </a:r>
          </a:p>
          <a:p>
            <a:r>
              <a:rPr lang="en-IN" dirty="0"/>
              <a:t>}</a:t>
            </a:r>
          </a:p>
          <a:p>
            <a:r>
              <a:rPr lang="en-IN" dirty="0"/>
              <a:t>&lt;/script&gt;</a:t>
            </a:r>
          </a:p>
          <a:p>
            <a:endParaRPr lang="en-IN" dirty="0"/>
          </a:p>
          <a:p>
            <a:r>
              <a:rPr lang="en-IN" dirty="0"/>
              <a:t>&lt;p id="demo"&gt;&lt;/p&gt;</a:t>
            </a:r>
          </a:p>
          <a:p>
            <a:endParaRPr lang="en-IN" dirty="0"/>
          </a:p>
          <a:p>
            <a:r>
              <a:rPr lang="en-IN" dirty="0"/>
              <a:t>&lt;/body&gt;</a:t>
            </a:r>
          </a:p>
          <a:p>
            <a:r>
              <a:rPr lang="en-IN" dirty="0"/>
              <a:t>&lt;/html&gt;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340197"/>
          </a:xfrm>
          <a:prstGeom prst="rect">
            <a:avLst/>
          </a:prstGeom>
        </p:spPr>
        <p:txBody>
          <a:bodyPr wrap="square">
            <a:spAutoFit/>
          </a:bodyPr>
          <a:lstStyle/>
          <a:p>
            <a:r>
              <a:rPr lang="en-IN" sz="2800" b="1" dirty="0"/>
              <a:t>Assign Events Using the HTML DOM</a:t>
            </a:r>
          </a:p>
          <a:p>
            <a:r>
              <a:rPr lang="en-IN" dirty="0"/>
              <a:t>The HTML DOM allows you to assign events to HTML elements using JavaScript:</a:t>
            </a:r>
          </a:p>
          <a:p>
            <a:r>
              <a:rPr lang="en-IN" dirty="0"/>
              <a:t>&lt;!DOCTYPE html&gt;</a:t>
            </a:r>
          </a:p>
          <a:p>
            <a:r>
              <a:rPr lang="en-IN" dirty="0"/>
              <a:t>&lt;html&gt;</a:t>
            </a:r>
          </a:p>
          <a:p>
            <a:r>
              <a:rPr lang="en-IN" dirty="0"/>
              <a:t>&lt;body&gt;</a:t>
            </a:r>
          </a:p>
          <a:p>
            <a:endParaRPr lang="en-IN" dirty="0"/>
          </a:p>
          <a:p>
            <a:r>
              <a:rPr lang="en-IN" dirty="0"/>
              <a:t>&lt;p&gt;Click "Try it" to execute the </a:t>
            </a:r>
            <a:r>
              <a:rPr lang="en-IN" dirty="0" err="1"/>
              <a:t>displayDate</a:t>
            </a:r>
            <a:r>
              <a:rPr lang="en-IN" dirty="0"/>
              <a:t>() function.&lt;/p&gt;</a:t>
            </a:r>
          </a:p>
          <a:p>
            <a:endParaRPr lang="en-IN" dirty="0"/>
          </a:p>
          <a:p>
            <a:r>
              <a:rPr lang="en-IN" dirty="0"/>
              <a:t>&lt;button id="</a:t>
            </a:r>
            <a:r>
              <a:rPr lang="en-IN" dirty="0" err="1"/>
              <a:t>myBtn</a:t>
            </a:r>
            <a:r>
              <a:rPr lang="en-IN" dirty="0"/>
              <a:t>"&gt;Try it&lt;/button&gt;</a:t>
            </a:r>
          </a:p>
          <a:p>
            <a:endParaRPr lang="en-IN" dirty="0"/>
          </a:p>
          <a:p>
            <a:r>
              <a:rPr lang="en-IN" dirty="0"/>
              <a:t>&lt;p id="demo"&gt;&lt;/p&gt;</a:t>
            </a:r>
          </a:p>
          <a:p>
            <a:endParaRPr lang="en-IN" dirty="0"/>
          </a:p>
          <a:p>
            <a:r>
              <a:rPr lang="en-IN" dirty="0"/>
              <a:t>&lt;script&gt;</a:t>
            </a:r>
          </a:p>
          <a:p>
            <a:r>
              <a:rPr lang="en-IN" dirty="0" err="1"/>
              <a:t>document.getElementById</a:t>
            </a:r>
            <a:r>
              <a:rPr lang="en-IN" dirty="0"/>
              <a:t>("</a:t>
            </a:r>
            <a:r>
              <a:rPr lang="en-IN" dirty="0" err="1"/>
              <a:t>myBtn</a:t>
            </a:r>
            <a:r>
              <a:rPr lang="en-IN" dirty="0"/>
              <a:t>").</a:t>
            </a:r>
            <a:r>
              <a:rPr lang="en-IN" dirty="0" err="1"/>
              <a:t>onclick</a:t>
            </a:r>
            <a:r>
              <a:rPr lang="en-IN" dirty="0"/>
              <a:t> = </a:t>
            </a:r>
            <a:r>
              <a:rPr lang="en-IN" dirty="0" err="1"/>
              <a:t>displayDate</a:t>
            </a:r>
            <a:r>
              <a:rPr lang="en-IN" dirty="0"/>
              <a:t>;</a:t>
            </a:r>
          </a:p>
          <a:p>
            <a:endParaRPr lang="en-IN" dirty="0"/>
          </a:p>
          <a:p>
            <a:r>
              <a:rPr lang="en-IN" dirty="0"/>
              <a:t>function </a:t>
            </a:r>
            <a:r>
              <a:rPr lang="en-IN" dirty="0" err="1"/>
              <a:t>displayDate</a:t>
            </a:r>
            <a:r>
              <a:rPr lang="en-IN" dirty="0"/>
              <a:t>() {</a:t>
            </a:r>
          </a:p>
          <a:p>
            <a:r>
              <a:rPr lang="en-IN" dirty="0"/>
              <a:t>    </a:t>
            </a:r>
            <a:r>
              <a:rPr lang="en-IN" dirty="0" err="1"/>
              <a:t>document.getElementById</a:t>
            </a:r>
            <a:r>
              <a:rPr lang="en-IN" dirty="0"/>
              <a:t>("demo").</a:t>
            </a:r>
            <a:r>
              <a:rPr lang="en-IN" dirty="0" err="1"/>
              <a:t>innerHTML</a:t>
            </a:r>
            <a:r>
              <a:rPr lang="en-IN" dirty="0"/>
              <a:t> = Date();</a:t>
            </a:r>
          </a:p>
          <a:p>
            <a:r>
              <a:rPr lang="en-IN" dirty="0"/>
              <a:t>}</a:t>
            </a:r>
          </a:p>
          <a:p>
            <a:r>
              <a:rPr lang="en-IN" dirty="0"/>
              <a:t>&lt;/script&gt;</a:t>
            </a:r>
          </a:p>
          <a:p>
            <a:endParaRPr lang="en-IN" dirty="0"/>
          </a:p>
          <a:p>
            <a:r>
              <a:rPr lang="en-IN" dirty="0"/>
              <a:t>&lt;/body&gt;</a:t>
            </a:r>
          </a:p>
          <a:p>
            <a:r>
              <a:rPr lang="en-IN" dirty="0"/>
              <a:t>&lt;/html&gt; </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663636"/>
          </a:xfrm>
          <a:prstGeom prst="rect">
            <a:avLst/>
          </a:prstGeom>
        </p:spPr>
        <p:txBody>
          <a:bodyPr wrap="square">
            <a:spAutoFit/>
          </a:bodyPr>
          <a:lstStyle/>
          <a:p>
            <a:r>
              <a:rPr lang="en-IN" sz="2400" dirty="0"/>
              <a:t>The </a:t>
            </a:r>
            <a:r>
              <a:rPr lang="en-IN" sz="2400" dirty="0" err="1"/>
              <a:t>onload</a:t>
            </a:r>
            <a:r>
              <a:rPr lang="en-IN" sz="2400" dirty="0"/>
              <a:t> and </a:t>
            </a:r>
            <a:r>
              <a:rPr lang="en-IN" sz="2400" dirty="0" err="1"/>
              <a:t>onunload</a:t>
            </a:r>
            <a:r>
              <a:rPr lang="en-IN" sz="2400" dirty="0"/>
              <a:t> Events</a:t>
            </a:r>
          </a:p>
          <a:p>
            <a:r>
              <a:rPr lang="en-IN" dirty="0"/>
              <a:t>The </a:t>
            </a:r>
            <a:r>
              <a:rPr lang="en-IN" dirty="0" err="1"/>
              <a:t>onload</a:t>
            </a:r>
            <a:r>
              <a:rPr lang="en-IN" dirty="0"/>
              <a:t> and </a:t>
            </a:r>
            <a:r>
              <a:rPr lang="en-IN" dirty="0" err="1"/>
              <a:t>onunload</a:t>
            </a:r>
            <a:r>
              <a:rPr lang="en-IN" dirty="0"/>
              <a:t> events are triggered when the user enters or leaves the page.</a:t>
            </a:r>
          </a:p>
          <a:p>
            <a:r>
              <a:rPr lang="en-IN" dirty="0"/>
              <a:t>The </a:t>
            </a:r>
            <a:r>
              <a:rPr lang="en-IN" dirty="0" err="1"/>
              <a:t>onload</a:t>
            </a:r>
            <a:r>
              <a:rPr lang="en-IN" dirty="0"/>
              <a:t> event can be used to check the visitor's browser type and browser version, and load the proper version of the web page based on the information.</a:t>
            </a:r>
          </a:p>
          <a:p>
            <a:r>
              <a:rPr lang="en-IN" dirty="0"/>
              <a:t>The </a:t>
            </a:r>
            <a:r>
              <a:rPr lang="en-IN" dirty="0" err="1"/>
              <a:t>onload</a:t>
            </a:r>
            <a:r>
              <a:rPr lang="en-IN" dirty="0"/>
              <a:t> and </a:t>
            </a:r>
            <a:r>
              <a:rPr lang="en-IN" dirty="0" err="1"/>
              <a:t>onunload</a:t>
            </a:r>
            <a:r>
              <a:rPr lang="en-IN" dirty="0"/>
              <a:t> events can be used to deal with cookies.</a:t>
            </a:r>
          </a:p>
          <a:p>
            <a:endParaRPr lang="en-IN" dirty="0"/>
          </a:p>
          <a:p>
            <a:r>
              <a:rPr lang="en-IN" dirty="0"/>
              <a:t>&lt;!DOCTYPE html&gt;</a:t>
            </a:r>
          </a:p>
          <a:p>
            <a:r>
              <a:rPr lang="en-IN" dirty="0"/>
              <a:t>&lt;html&gt;</a:t>
            </a:r>
          </a:p>
          <a:p>
            <a:r>
              <a:rPr lang="en-IN" dirty="0"/>
              <a:t>&lt;body </a:t>
            </a:r>
            <a:r>
              <a:rPr lang="en-IN" dirty="0" err="1"/>
              <a:t>onload</a:t>
            </a:r>
            <a:r>
              <a:rPr lang="en-IN" dirty="0"/>
              <a:t>="</a:t>
            </a:r>
            <a:r>
              <a:rPr lang="en-IN" dirty="0" err="1"/>
              <a:t>checkCookies</a:t>
            </a:r>
            <a:r>
              <a:rPr lang="en-IN" dirty="0"/>
              <a:t>()"&gt;</a:t>
            </a:r>
          </a:p>
          <a:p>
            <a:endParaRPr lang="en-IN" dirty="0"/>
          </a:p>
          <a:p>
            <a:r>
              <a:rPr lang="en-IN" dirty="0"/>
              <a:t>&lt;p id="demo"&gt;&lt;/p&gt;</a:t>
            </a:r>
          </a:p>
          <a:p>
            <a:endParaRPr lang="en-IN" dirty="0"/>
          </a:p>
          <a:p>
            <a:r>
              <a:rPr lang="en-IN" dirty="0"/>
              <a:t>&lt;script&gt;</a:t>
            </a:r>
          </a:p>
          <a:p>
            <a:r>
              <a:rPr lang="en-IN" dirty="0"/>
              <a:t>function </a:t>
            </a:r>
            <a:r>
              <a:rPr lang="en-IN" dirty="0" err="1"/>
              <a:t>checkCookies</a:t>
            </a:r>
            <a:r>
              <a:rPr lang="en-IN" dirty="0"/>
              <a:t>() {</a:t>
            </a:r>
          </a:p>
          <a:p>
            <a:r>
              <a:rPr lang="en-IN" dirty="0"/>
              <a:t>    </a:t>
            </a:r>
            <a:r>
              <a:rPr lang="en-IN" dirty="0" err="1"/>
              <a:t>var</a:t>
            </a:r>
            <a:r>
              <a:rPr lang="en-IN" dirty="0"/>
              <a:t> text = "";</a:t>
            </a:r>
          </a:p>
          <a:p>
            <a:r>
              <a:rPr lang="en-IN" dirty="0"/>
              <a:t>    if (</a:t>
            </a:r>
            <a:r>
              <a:rPr lang="en-IN" dirty="0" err="1"/>
              <a:t>navigator.cookieEnabled</a:t>
            </a:r>
            <a:r>
              <a:rPr lang="en-IN" dirty="0"/>
              <a:t> == true) {</a:t>
            </a:r>
          </a:p>
          <a:p>
            <a:r>
              <a:rPr lang="en-IN" dirty="0"/>
              <a:t>        text = "Cookies are enabled.";</a:t>
            </a:r>
          </a:p>
          <a:p>
            <a:r>
              <a:rPr lang="en-IN" dirty="0"/>
              <a:t>    } else {</a:t>
            </a:r>
          </a:p>
          <a:p>
            <a:r>
              <a:rPr lang="en-IN" dirty="0"/>
              <a:t>        text = "Cookies are not enabled.";</a:t>
            </a:r>
          </a:p>
          <a:p>
            <a:r>
              <a:rPr lang="en-IN" dirty="0"/>
              <a:t>    }</a:t>
            </a:r>
          </a:p>
          <a:p>
            <a:r>
              <a:rPr lang="en-IN" dirty="0"/>
              <a:t>    </a:t>
            </a:r>
            <a:r>
              <a:rPr lang="en-IN" dirty="0" err="1"/>
              <a:t>document.getElementById</a:t>
            </a:r>
            <a:r>
              <a:rPr lang="en-IN" dirty="0"/>
              <a:t>("demo").</a:t>
            </a:r>
            <a:r>
              <a:rPr lang="en-IN" dirty="0" err="1"/>
              <a:t>innerHTML</a:t>
            </a:r>
            <a:r>
              <a:rPr lang="en-IN" dirty="0"/>
              <a:t> = text;</a:t>
            </a:r>
          </a:p>
          <a:p>
            <a:r>
              <a:rPr lang="en-IN" dirty="0"/>
              <a:t>}</a:t>
            </a:r>
          </a:p>
          <a:p>
            <a:r>
              <a:rPr lang="en-IN" dirty="0"/>
              <a:t>&lt;/script&gt;</a:t>
            </a:r>
          </a:p>
          <a:p>
            <a:endParaRPr lang="en-IN" dirty="0"/>
          </a:p>
          <a:p>
            <a:r>
              <a:rPr lang="en-IN" dirty="0"/>
              <a:t>&lt;/body&gt;</a:t>
            </a:r>
          </a:p>
          <a:p>
            <a:r>
              <a:rPr lang="en-IN" dirty="0"/>
              <a:t>&lt;/html&gt; </a:t>
            </a:r>
          </a:p>
          <a:p>
            <a:endParaRPr lang="en-IN"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678751"/>
          </a:xfrm>
          <a:prstGeom prst="rect">
            <a:avLst/>
          </a:prstGeom>
        </p:spPr>
        <p:txBody>
          <a:bodyPr wrap="square">
            <a:spAutoFit/>
          </a:bodyPr>
          <a:lstStyle/>
          <a:p>
            <a:r>
              <a:rPr lang="en-IN" sz="3200" dirty="0"/>
              <a:t>The </a:t>
            </a:r>
            <a:r>
              <a:rPr lang="en-IN" sz="3200" dirty="0" err="1"/>
              <a:t>onchange</a:t>
            </a:r>
            <a:r>
              <a:rPr lang="en-IN" sz="3200" dirty="0"/>
              <a:t> Event</a:t>
            </a:r>
          </a:p>
          <a:p>
            <a:r>
              <a:rPr lang="en-IN" dirty="0"/>
              <a:t>The </a:t>
            </a:r>
            <a:r>
              <a:rPr lang="en-IN" dirty="0" err="1"/>
              <a:t>onchange</a:t>
            </a:r>
            <a:r>
              <a:rPr lang="en-IN" dirty="0"/>
              <a:t> event is often used in combination with validation of input fields.</a:t>
            </a:r>
          </a:p>
          <a:p>
            <a:r>
              <a:rPr lang="en-IN" dirty="0"/>
              <a:t>Below is an example of how to use the </a:t>
            </a:r>
            <a:r>
              <a:rPr lang="en-IN" dirty="0" err="1"/>
              <a:t>onchange</a:t>
            </a:r>
            <a:r>
              <a:rPr lang="en-IN" dirty="0"/>
              <a:t>. The </a:t>
            </a:r>
            <a:r>
              <a:rPr lang="en-IN" dirty="0" err="1"/>
              <a:t>upperCase</a:t>
            </a:r>
            <a:r>
              <a:rPr lang="en-IN" dirty="0"/>
              <a:t>() function will be called when a user changes the content of an input field.</a:t>
            </a:r>
          </a:p>
          <a:p>
            <a:endParaRPr lang="en-IN" dirty="0"/>
          </a:p>
          <a:p>
            <a:r>
              <a:rPr lang="en-IN" dirty="0"/>
              <a:t>&lt;!DOCTYPE html&gt;</a:t>
            </a:r>
          </a:p>
          <a:p>
            <a:r>
              <a:rPr lang="en-IN" dirty="0"/>
              <a:t>&lt;html&gt;</a:t>
            </a:r>
          </a:p>
          <a:p>
            <a:r>
              <a:rPr lang="en-IN" dirty="0"/>
              <a:t>&lt;head&gt;</a:t>
            </a:r>
          </a:p>
          <a:p>
            <a:r>
              <a:rPr lang="en-IN" dirty="0"/>
              <a:t>&lt;script&gt;</a:t>
            </a:r>
          </a:p>
          <a:p>
            <a:r>
              <a:rPr lang="en-IN" dirty="0"/>
              <a:t>function </a:t>
            </a:r>
            <a:r>
              <a:rPr lang="en-IN" dirty="0" err="1"/>
              <a:t>myFunction</a:t>
            </a:r>
            <a:r>
              <a:rPr lang="en-IN" dirty="0"/>
              <a:t>() {</a:t>
            </a:r>
          </a:p>
          <a:p>
            <a:r>
              <a:rPr lang="en-IN" dirty="0"/>
              <a:t>    </a:t>
            </a:r>
            <a:r>
              <a:rPr lang="en-IN" dirty="0" err="1"/>
              <a:t>var</a:t>
            </a:r>
            <a:r>
              <a:rPr lang="en-IN" dirty="0"/>
              <a:t> x = </a:t>
            </a:r>
            <a:r>
              <a:rPr lang="en-IN" dirty="0" err="1"/>
              <a:t>document.getElementById</a:t>
            </a:r>
            <a:r>
              <a:rPr lang="en-IN" dirty="0"/>
              <a:t>("</a:t>
            </a:r>
            <a:r>
              <a:rPr lang="en-IN" dirty="0" err="1"/>
              <a:t>fname</a:t>
            </a:r>
            <a:r>
              <a:rPr lang="en-IN" dirty="0"/>
              <a:t>");</a:t>
            </a:r>
          </a:p>
          <a:p>
            <a:r>
              <a:rPr lang="en-IN" dirty="0"/>
              <a:t>    </a:t>
            </a:r>
            <a:r>
              <a:rPr lang="en-IN" dirty="0" err="1"/>
              <a:t>x.value</a:t>
            </a:r>
            <a:r>
              <a:rPr lang="en-IN" dirty="0"/>
              <a:t> = </a:t>
            </a:r>
            <a:r>
              <a:rPr lang="en-IN" dirty="0" err="1"/>
              <a:t>x.value.toUpperCase</a:t>
            </a:r>
            <a:r>
              <a:rPr lang="en-IN" dirty="0"/>
              <a:t>();</a:t>
            </a:r>
          </a:p>
          <a:p>
            <a:r>
              <a:rPr lang="en-IN" dirty="0"/>
              <a:t>}</a:t>
            </a:r>
          </a:p>
          <a:p>
            <a:r>
              <a:rPr lang="en-IN" dirty="0"/>
              <a:t>&lt;/script&gt;</a:t>
            </a:r>
          </a:p>
          <a:p>
            <a:r>
              <a:rPr lang="en-IN" dirty="0"/>
              <a:t>&lt;/head&gt;</a:t>
            </a:r>
          </a:p>
          <a:p>
            <a:r>
              <a:rPr lang="en-IN" dirty="0"/>
              <a:t>&lt;body&gt;</a:t>
            </a:r>
          </a:p>
          <a:p>
            <a:endParaRPr lang="en-IN" dirty="0"/>
          </a:p>
          <a:p>
            <a:r>
              <a:rPr lang="en-IN" dirty="0"/>
              <a:t>Enter your name: &lt;input type="text" id="</a:t>
            </a:r>
            <a:r>
              <a:rPr lang="en-IN" dirty="0" err="1"/>
              <a:t>fname</a:t>
            </a:r>
            <a:r>
              <a:rPr lang="en-IN" dirty="0"/>
              <a:t>" </a:t>
            </a:r>
            <a:r>
              <a:rPr lang="en-IN" dirty="0" err="1"/>
              <a:t>onchange</a:t>
            </a:r>
            <a:r>
              <a:rPr lang="en-IN" dirty="0"/>
              <a:t>="</a:t>
            </a:r>
            <a:r>
              <a:rPr lang="en-IN" dirty="0" err="1"/>
              <a:t>myFunction</a:t>
            </a:r>
            <a:r>
              <a:rPr lang="en-IN" dirty="0"/>
              <a:t>()"&gt;</a:t>
            </a:r>
          </a:p>
          <a:p>
            <a:r>
              <a:rPr lang="en-IN" dirty="0"/>
              <a:t>&lt;p&gt;When you leave the input field, a function is triggered which transforms the input text to upper case.&lt;/p&gt;</a:t>
            </a:r>
          </a:p>
          <a:p>
            <a:endParaRPr lang="en-IN" dirty="0"/>
          </a:p>
          <a:p>
            <a:r>
              <a:rPr lang="en-IN" dirty="0"/>
              <a:t>&lt;/body&gt;</a:t>
            </a:r>
          </a:p>
          <a:p>
            <a:r>
              <a:rPr lang="en-IN" dirty="0"/>
              <a:t>&lt;/html&gt;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1843</TotalTime>
  <Words>8008</Words>
  <Application>Microsoft Office PowerPoint</Application>
  <PresentationFormat>On-screen Show (4:3)</PresentationFormat>
  <Paragraphs>1679</Paragraphs>
  <Slides>103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103</vt:i4>
      </vt:variant>
    </vt:vector>
  </HeadingPairs>
  <TitlesOfParts>
    <vt:vector size="112" baseType="lpstr">
      <vt:lpstr>Arial</vt:lpstr>
      <vt:lpstr>Calibri</vt:lpstr>
      <vt:lpstr>Segoe UI</vt:lpstr>
      <vt:lpstr>times new roman</vt:lpstr>
      <vt:lpstr>times new roman</vt:lpstr>
      <vt:lpstr>verdana</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Preeti</dc:creator>
  <cp:lastModifiedBy>Gaurav Leekha</cp:lastModifiedBy>
  <cp:revision>80</cp:revision>
  <dcterms:created xsi:type="dcterms:W3CDTF">2016-01-28T03:08:54Z</dcterms:created>
  <dcterms:modified xsi:type="dcterms:W3CDTF">2019-01-28T05:54:45Z</dcterms:modified>
</cp:coreProperties>
</file>