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3" r:id="rId5"/>
    <p:sldMasterId id="2147483674" r:id="rId6"/>
    <p:sldMasterId id="2147483675" r:id="rId7"/>
    <p:sldMasterId id="214748367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E0772D-56BD-4FEB-A1FB-19D62D5B05F7}">
  <a:tblStyle styleId="{B6E0772D-56BD-4FEB-A1FB-19D62D5B05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20" Type="http://schemas.openxmlformats.org/officeDocument/2006/relationships/slide" Target="slides/slide11.xml"/><Relationship Id="rId42" Type="http://schemas.openxmlformats.org/officeDocument/2006/relationships/slide" Target="slides/slide33.xml"/><Relationship Id="rId41" Type="http://schemas.openxmlformats.org/officeDocument/2006/relationships/slide" Target="slides/slide32.xml"/><Relationship Id="rId22" Type="http://schemas.openxmlformats.org/officeDocument/2006/relationships/slide" Target="slides/slide13.xml"/><Relationship Id="rId44" Type="http://schemas.openxmlformats.org/officeDocument/2006/relationships/slide" Target="slides/slide35.xml"/><Relationship Id="rId21" Type="http://schemas.openxmlformats.org/officeDocument/2006/relationships/slide" Target="slides/slide12.xml"/><Relationship Id="rId43" Type="http://schemas.openxmlformats.org/officeDocument/2006/relationships/slide" Target="slides/slide34.xml"/><Relationship Id="rId24" Type="http://schemas.openxmlformats.org/officeDocument/2006/relationships/slide" Target="slides/slide15.xml"/><Relationship Id="rId46" Type="http://schemas.openxmlformats.org/officeDocument/2006/relationships/slide" Target="slides/slide37.xml"/><Relationship Id="rId23" Type="http://schemas.openxmlformats.org/officeDocument/2006/relationships/slide" Target="slides/slide14.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47" Type="http://schemas.openxmlformats.org/officeDocument/2006/relationships/slide" Target="slides/slide38.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1" i="0" lang="en-US" sz="3200" u="none">
                <a:solidFill>
                  <a:srgbClr val="000000"/>
                </a:solidFill>
                <a:latin typeface="Arial"/>
                <a:ea typeface="Arial"/>
                <a:cs typeface="Arial"/>
                <a:sym typeface="Arial"/>
              </a:rPr>
              <a:t>‹#›</a:t>
            </a:fld>
            <a:endParaRPr/>
          </a:p>
        </p:txBody>
      </p:sp>
      <p:sp>
        <p:nvSpPr>
          <p:cNvPr id="619" name="Google Shape;6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simplest form of multiple encryption has two encryption stages and two keys - Double-DES.</a:t>
            </a:r>
            <a:endParaRPr/>
          </a:p>
          <a:p>
            <a:pPr indent="0" lvl="0" marL="0" rtl="0" algn="l">
              <a:spcBef>
                <a:spcPts val="0"/>
              </a:spcBef>
              <a:spcAft>
                <a:spcPts val="0"/>
              </a:spcAft>
              <a:buSzPts val="1800"/>
              <a:buFont typeface="Arial"/>
              <a:buNone/>
            </a:pPr>
            <a:r>
              <a:rPr lang="en-US">
                <a:latin typeface="Arial"/>
                <a:ea typeface="Arial"/>
                <a:cs typeface="Arial"/>
                <a:sym typeface="Arial"/>
              </a:rPr>
              <a:t>Have concern that there might be a single key that is equivalent to using 2 keys as above, not likely but only finally proved as impossible in 1992.</a:t>
            </a:r>
            <a:endParaRPr/>
          </a:p>
          <a:p>
            <a:pPr indent="0" lvl="0" marL="0" rtl="0" algn="l">
              <a:spcBef>
                <a:spcPts val="0"/>
              </a:spcBef>
              <a:spcAft>
                <a:spcPts val="0"/>
              </a:spcAft>
              <a:buSzPts val="1800"/>
              <a:buFont typeface="Arial"/>
              <a:buNone/>
            </a:pPr>
            <a:r>
              <a:rPr lang="en-US">
                <a:latin typeface="Arial"/>
                <a:ea typeface="Arial"/>
                <a:cs typeface="Arial"/>
                <a:sym typeface="Arial"/>
              </a:rPr>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1" i="0" lang="en-US" sz="3200" u="none">
                <a:solidFill>
                  <a:srgbClr val="000000"/>
                </a:solidFill>
                <a:latin typeface="Arial"/>
                <a:ea typeface="Arial"/>
                <a:cs typeface="Arial"/>
                <a:sym typeface="Arial"/>
              </a:rPr>
              <a:t>‹#›</a:t>
            </a:fld>
            <a:endParaRPr/>
          </a:p>
        </p:txBody>
      </p:sp>
      <p:sp>
        <p:nvSpPr>
          <p:cNvPr id="626" name="Google Shape;6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endParaRPr/>
          </a:p>
          <a:p>
            <a:pPr indent="0" lvl="0" marL="0" rtl="0" algn="l">
              <a:spcBef>
                <a:spcPts val="0"/>
              </a:spcBef>
              <a:spcAft>
                <a:spcPts val="0"/>
              </a:spcAft>
              <a:buSzPts val="1800"/>
              <a:buFont typeface="Arial"/>
              <a:buNone/>
            </a:pPr>
            <a:r>
              <a:rPr lang="en-US">
                <a:latin typeface="Arial"/>
                <a:ea typeface="Arial"/>
                <a:cs typeface="Arial"/>
                <a:sym typeface="Arial"/>
              </a:rPr>
              <a:t>There are several proposed attacks on 3DES that, although not currently practical, give a flavor for the types of attacks that have been considered and that could form the basis for more successful future attacks. See text for details.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1" i="0" lang="en-US" sz="3200" u="none">
                <a:solidFill>
                  <a:srgbClr val="000000"/>
                </a:solidFill>
                <a:latin typeface="Arial"/>
                <a:ea typeface="Arial"/>
                <a:cs typeface="Arial"/>
                <a:sym typeface="Arial"/>
              </a:rPr>
              <a:t>‹#›</a:t>
            </a:fld>
            <a:endParaRPr/>
          </a:p>
        </p:txBody>
      </p:sp>
      <p:sp>
        <p:nvSpPr>
          <p:cNvPr id="633" name="Google Shape;6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Although the attacks currently known appear impractical, anyone using two-key 3DES may feel some concern. Thus, many researchers now feel that three-key 3DES is the preferred alternative. Three-key 3DES has an effective key length of 168 bits and is defined as shown. A number of Internet-based applications have adopted three-key 3DES, including PGP and S/MIME.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 name="Google Shape;13;p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14" name="Google Shape;14;p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15" name="Google Shape;15;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0" name="Shape 50"/>
        <p:cNvGrpSpPr/>
        <p:nvPr/>
      </p:nvGrpSpPr>
      <p:grpSpPr>
        <a:xfrm>
          <a:off x="0" y="0"/>
          <a:ext cx="0" cy="0"/>
          <a:chOff x="0" y="0"/>
          <a:chExt cx="0" cy="0"/>
        </a:xfrm>
      </p:grpSpPr>
      <p:sp>
        <p:nvSpPr>
          <p:cNvPr id="51" name="Google Shape;51;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2" name="Google Shape;52;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folHlink"/>
              </a:buClr>
              <a:buSzPts val="1200"/>
              <a:buFont typeface="Noto Sans Symbols"/>
              <a:buNone/>
              <a:defRPr b="0" i="0" sz="2000" u="none" cap="none" strike="noStrike">
                <a:solidFill>
                  <a:schemeClr val="dk1"/>
                </a:solidFill>
                <a:latin typeface="Tahoma"/>
                <a:ea typeface="Tahoma"/>
                <a:cs typeface="Tahoma"/>
                <a:sym typeface="Tahoma"/>
              </a:defRPr>
            </a:lvl1pPr>
            <a:lvl2pPr indent="-228600" lvl="1" marL="914400" marR="0" rtl="0" algn="l">
              <a:spcBef>
                <a:spcPts val="360"/>
              </a:spcBef>
              <a:spcAft>
                <a:spcPts val="0"/>
              </a:spcAft>
              <a:buClr>
                <a:schemeClr val="hlink"/>
              </a:buClr>
              <a:buSzPts val="990"/>
              <a:buFont typeface="Noto Sans Symbols"/>
              <a:buNone/>
              <a:defRPr b="0" i="0" sz="1800" u="none" cap="none" strike="noStrike">
                <a:solidFill>
                  <a:schemeClr val="dk1"/>
                </a:solidFill>
                <a:latin typeface="Tahoma"/>
                <a:ea typeface="Tahoma"/>
                <a:cs typeface="Tahoma"/>
                <a:sym typeface="Tahoma"/>
              </a:defRPr>
            </a:lvl2pPr>
            <a:lvl3pPr indent="-228600" lvl="2" marL="1371600" marR="0" rtl="0" algn="l">
              <a:spcBef>
                <a:spcPts val="320"/>
              </a:spcBef>
              <a:spcAft>
                <a:spcPts val="0"/>
              </a:spcAft>
              <a:buClr>
                <a:schemeClr val="folHlink"/>
              </a:buClr>
              <a:buSzPts val="800"/>
              <a:buFont typeface="Noto Sans Symbols"/>
              <a:buNone/>
              <a:defRPr b="0" i="0" sz="1600" u="none" cap="none" strike="noStrike">
                <a:solidFill>
                  <a:schemeClr val="dk1"/>
                </a:solidFill>
                <a:latin typeface="Tahoma"/>
                <a:ea typeface="Tahoma"/>
                <a:cs typeface="Tahoma"/>
                <a:sym typeface="Tahoma"/>
              </a:defRPr>
            </a:lvl3pPr>
            <a:lvl4pPr indent="-228600" lvl="3" marL="1828800" marR="0" rtl="0" algn="l">
              <a:spcBef>
                <a:spcPts val="280"/>
              </a:spcBef>
              <a:spcAft>
                <a:spcPts val="0"/>
              </a:spcAft>
              <a:buClr>
                <a:schemeClr val="accent2"/>
              </a:buClr>
              <a:buSzPts val="770"/>
              <a:buFont typeface="Noto Sans Symbols"/>
              <a:buNone/>
              <a:defRPr b="0" i="0" sz="1400" u="none" cap="none" strike="noStrike">
                <a:solidFill>
                  <a:schemeClr val="dk1"/>
                </a:solidFill>
                <a:latin typeface="Tahoma"/>
                <a:ea typeface="Tahoma"/>
                <a:cs typeface="Tahoma"/>
                <a:sym typeface="Tahoma"/>
              </a:defRPr>
            </a:lvl4pPr>
            <a:lvl5pPr indent="-228600" lvl="4" marL="22860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5pPr>
            <a:lvl6pPr indent="-228600" lvl="5" marL="27432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6pPr>
            <a:lvl7pPr indent="-228600" lvl="6" marL="32004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7pPr>
            <a:lvl8pPr indent="-228600" lvl="7" marL="36576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8pPr>
            <a:lvl9pPr indent="-228600" lvl="8" marL="41148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9pPr>
          </a:lstStyle>
          <a:p/>
        </p:txBody>
      </p:sp>
      <p:sp>
        <p:nvSpPr>
          <p:cNvPr id="53" name="Google Shape;53;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70" name="Shape 70"/>
        <p:cNvGrpSpPr/>
        <p:nvPr/>
      </p:nvGrpSpPr>
      <p:grpSpPr>
        <a:xfrm>
          <a:off x="0" y="0"/>
          <a:ext cx="0" cy="0"/>
          <a:chOff x="0" y="0"/>
          <a:chExt cx="0" cy="0"/>
        </a:xfrm>
      </p:grpSpPr>
      <p:sp>
        <p:nvSpPr>
          <p:cNvPr id="71" name="Google Shape;71;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3"/>
          <p:cNvSpPr/>
          <p:nvPr>
            <p:ph idx="2" type="clipArt"/>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3"/>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7" name="Shape 77"/>
        <p:cNvGrpSpPr/>
        <p:nvPr/>
      </p:nvGrpSpPr>
      <p:grpSpPr>
        <a:xfrm>
          <a:off x="0" y="0"/>
          <a:ext cx="0" cy="0"/>
          <a:chOff x="0" y="0"/>
          <a:chExt cx="0" cy="0"/>
        </a:xfrm>
      </p:grpSpPr>
      <p:sp>
        <p:nvSpPr>
          <p:cNvPr id="78" name="Google Shape;78;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4"/>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82" name="Shape 82"/>
        <p:cNvGrpSpPr/>
        <p:nvPr/>
      </p:nvGrpSpPr>
      <p:grpSpPr>
        <a:xfrm>
          <a:off x="0" y="0"/>
          <a:ext cx="0" cy="0"/>
          <a:chOff x="0" y="0"/>
          <a:chExt cx="0" cy="0"/>
        </a:xfrm>
      </p:grpSpPr>
      <p:sp>
        <p:nvSpPr>
          <p:cNvPr id="83" name="Google Shape;83;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6" name="Google Shape;86;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5"/>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6"/>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5" name="Shape 95"/>
        <p:cNvGrpSpPr/>
        <p:nvPr/>
      </p:nvGrpSpPr>
      <p:grpSpPr>
        <a:xfrm>
          <a:off x="0" y="0"/>
          <a:ext cx="0" cy="0"/>
          <a:chOff x="0" y="0"/>
          <a:chExt cx="0" cy="0"/>
        </a:xfrm>
      </p:grpSpPr>
      <p:sp>
        <p:nvSpPr>
          <p:cNvPr id="96" name="Google Shape;96;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8" name="Google Shape;98;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7"/>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18"/>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8"/>
          <p:cNvSpPr/>
          <p:nvPr>
            <p:ph idx="2" type="pic"/>
          </p:nvPr>
        </p:nvSpPr>
        <p:spPr>
          <a:xfrm>
            <a:off x="3887788" y="987425"/>
            <a:ext cx="4629300" cy="48735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4" name="Google Shape;104;p18"/>
          <p:cNvSpPr txBox="1"/>
          <p:nvPr>
            <p:ph idx="1" type="body"/>
          </p:nvPr>
        </p:nvSpPr>
        <p:spPr>
          <a:xfrm>
            <a:off x="630238" y="2057400"/>
            <a:ext cx="2949600" cy="3811500"/>
          </a:xfrm>
          <a:prstGeom prst="rect">
            <a:avLst/>
          </a:prstGeom>
          <a:noFill/>
          <a:ln>
            <a:noFill/>
          </a:ln>
        </p:spPr>
        <p:txBody>
          <a:bodyPr anchorCtr="0" anchor="t" bIns="45700" lIns="91425" spcFirstLastPara="1" rIns="91425" wrap="square" tIns="45700">
            <a:noAutofit/>
          </a:bodyPr>
          <a:lstStyle>
            <a:lvl1pPr indent="-228600" lvl="0" marL="457200" rtl="0" algn="l">
              <a:spcBef>
                <a:spcPts val="320"/>
              </a:spcBef>
              <a:spcAft>
                <a:spcPts val="0"/>
              </a:spcAft>
              <a:buSzPts val="1200"/>
              <a:buNone/>
              <a:defRPr sz="1600"/>
            </a:lvl1pPr>
            <a:lvl2pPr indent="-228600" lvl="1" marL="914400" rtl="0" algn="l">
              <a:spcBef>
                <a:spcPts val="280"/>
              </a:spcBef>
              <a:spcAft>
                <a:spcPts val="0"/>
              </a:spcAft>
              <a:buSzPts val="1120"/>
              <a:buNone/>
              <a:defRPr sz="1400"/>
            </a:lvl2pPr>
            <a:lvl3pPr indent="-228600" lvl="2" marL="1371600" rtl="0" algn="l">
              <a:spcBef>
                <a:spcPts val="240"/>
              </a:spcBef>
              <a:spcAft>
                <a:spcPts val="0"/>
              </a:spcAft>
              <a:buSzPts val="780"/>
              <a:buNone/>
              <a:defRPr sz="1200"/>
            </a:lvl3pPr>
            <a:lvl4pPr indent="-228600" lvl="3" marL="1828800" rtl="0" algn="l">
              <a:spcBef>
                <a:spcPts val="200"/>
              </a:spcBef>
              <a:spcAft>
                <a:spcPts val="0"/>
              </a:spcAft>
              <a:buSzPts val="700"/>
              <a:buNone/>
              <a:defRPr sz="1000"/>
            </a:lvl4pPr>
            <a:lvl5pPr indent="-228600" lvl="4" marL="2286000" rtl="0" algn="l">
              <a:spcBef>
                <a:spcPts val="2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5" name="Google Shape;105;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8"/>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19"/>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9"/>
          <p:cNvSpPr txBox="1"/>
          <p:nvPr>
            <p:ph idx="1" type="body"/>
          </p:nvPr>
        </p:nvSpPr>
        <p:spPr>
          <a:xfrm>
            <a:off x="3887788" y="987425"/>
            <a:ext cx="4629300" cy="4873500"/>
          </a:xfrm>
          <a:prstGeom prst="rect">
            <a:avLst/>
          </a:prstGeom>
          <a:noFill/>
          <a:ln>
            <a:noFill/>
          </a:ln>
        </p:spPr>
        <p:txBody>
          <a:bodyPr anchorCtr="0" anchor="t" bIns="45700" lIns="91425" spcFirstLastPara="1" rIns="91425" wrap="square" tIns="45700">
            <a:noAutofit/>
          </a:bodyPr>
          <a:lstStyle>
            <a:lvl1pPr indent="-381000" lvl="0" marL="457200" rtl="0" algn="l">
              <a:spcBef>
                <a:spcPts val="640"/>
              </a:spcBef>
              <a:spcAft>
                <a:spcPts val="0"/>
              </a:spcAft>
              <a:buSzPts val="2400"/>
              <a:buChar char="■"/>
              <a:defRPr sz="3200"/>
            </a:lvl1pPr>
            <a:lvl2pPr indent="-370840" lvl="1" marL="914400" rtl="0" algn="l">
              <a:spcBef>
                <a:spcPts val="560"/>
              </a:spcBef>
              <a:spcAft>
                <a:spcPts val="0"/>
              </a:spcAft>
              <a:buSzPts val="2240"/>
              <a:buChar char="◻"/>
              <a:defRPr sz="2800"/>
            </a:lvl2pPr>
            <a:lvl3pPr indent="-327660" lvl="2" marL="1371600" rtl="0" algn="l">
              <a:spcBef>
                <a:spcPts val="480"/>
              </a:spcBef>
              <a:spcAft>
                <a:spcPts val="0"/>
              </a:spcAft>
              <a:buSzPts val="1560"/>
              <a:buChar char="■"/>
              <a:defRPr sz="2400"/>
            </a:lvl3pPr>
            <a:lvl4pPr indent="-317500" lvl="3" marL="1828800" rtl="0" algn="l">
              <a:spcBef>
                <a:spcPts val="400"/>
              </a:spcBef>
              <a:spcAft>
                <a:spcPts val="0"/>
              </a:spcAft>
              <a:buSzPts val="1400"/>
              <a:buChar char="◻"/>
              <a:defRPr sz="2000"/>
            </a:lvl4pPr>
            <a:lvl5pPr indent="-355600" lvl="4" marL="2286000" rtl="0" algn="l">
              <a:spcBef>
                <a:spcPts val="400"/>
              </a:spcBef>
              <a:spcAft>
                <a:spcPts val="0"/>
              </a:spcAft>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11" name="Google Shape;111;p19"/>
          <p:cNvSpPr txBox="1"/>
          <p:nvPr>
            <p:ph idx="2" type="body"/>
          </p:nvPr>
        </p:nvSpPr>
        <p:spPr>
          <a:xfrm>
            <a:off x="630238" y="2057400"/>
            <a:ext cx="2949600" cy="3811500"/>
          </a:xfrm>
          <a:prstGeom prst="rect">
            <a:avLst/>
          </a:prstGeom>
          <a:noFill/>
          <a:ln>
            <a:noFill/>
          </a:ln>
        </p:spPr>
        <p:txBody>
          <a:bodyPr anchorCtr="0" anchor="t" bIns="45700" lIns="91425" spcFirstLastPara="1" rIns="91425" wrap="square" tIns="45700">
            <a:noAutofit/>
          </a:bodyPr>
          <a:lstStyle>
            <a:lvl1pPr indent="-228600" lvl="0" marL="457200" rtl="0" algn="l">
              <a:spcBef>
                <a:spcPts val="320"/>
              </a:spcBef>
              <a:spcAft>
                <a:spcPts val="0"/>
              </a:spcAft>
              <a:buSzPts val="1200"/>
              <a:buNone/>
              <a:defRPr sz="1600"/>
            </a:lvl1pPr>
            <a:lvl2pPr indent="-228600" lvl="1" marL="914400" rtl="0" algn="l">
              <a:spcBef>
                <a:spcPts val="280"/>
              </a:spcBef>
              <a:spcAft>
                <a:spcPts val="0"/>
              </a:spcAft>
              <a:buSzPts val="1120"/>
              <a:buNone/>
              <a:defRPr sz="1400"/>
            </a:lvl2pPr>
            <a:lvl3pPr indent="-228600" lvl="2" marL="1371600" rtl="0" algn="l">
              <a:spcBef>
                <a:spcPts val="240"/>
              </a:spcBef>
              <a:spcAft>
                <a:spcPts val="0"/>
              </a:spcAft>
              <a:buSzPts val="780"/>
              <a:buNone/>
              <a:defRPr sz="1200"/>
            </a:lvl3pPr>
            <a:lvl4pPr indent="-228600" lvl="3" marL="1828800" rtl="0" algn="l">
              <a:spcBef>
                <a:spcPts val="200"/>
              </a:spcBef>
              <a:spcAft>
                <a:spcPts val="0"/>
              </a:spcAft>
              <a:buSzPts val="700"/>
              <a:buNone/>
              <a:defRPr sz="1000"/>
            </a:lvl4pPr>
            <a:lvl5pPr indent="-228600" lvl="4" marL="2286000" rtl="0" algn="l">
              <a:spcBef>
                <a:spcPts val="2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12" name="Google Shape;112;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9"/>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0"/>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1"/>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4" name="Shape 124"/>
        <p:cNvGrpSpPr/>
        <p:nvPr/>
      </p:nvGrpSpPr>
      <p:grpSpPr>
        <a:xfrm>
          <a:off x="0" y="0"/>
          <a:ext cx="0" cy="0"/>
          <a:chOff x="0" y="0"/>
          <a:chExt cx="0" cy="0"/>
        </a:xfrm>
      </p:grpSpPr>
      <p:sp>
        <p:nvSpPr>
          <p:cNvPr id="125" name="Google Shape;125;p22"/>
          <p:cNvSpPr txBox="1"/>
          <p:nvPr>
            <p:ph type="title"/>
          </p:nvPr>
        </p:nvSpPr>
        <p:spPr>
          <a:xfrm>
            <a:off x="630238" y="365125"/>
            <a:ext cx="7886700" cy="132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2"/>
          <p:cNvSpPr txBox="1"/>
          <p:nvPr>
            <p:ph idx="1" type="body"/>
          </p:nvPr>
        </p:nvSpPr>
        <p:spPr>
          <a:xfrm>
            <a:off x="630238" y="1681163"/>
            <a:ext cx="3868800" cy="8238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170"/>
              <a:buNone/>
              <a:defRPr b="1" sz="1800"/>
            </a:lvl3pPr>
            <a:lvl4pPr indent="-228600" lvl="3" marL="1828800" rtl="0" algn="l">
              <a:spcBef>
                <a:spcPts val="320"/>
              </a:spcBef>
              <a:spcAft>
                <a:spcPts val="0"/>
              </a:spcAft>
              <a:buSzPts val="1120"/>
              <a:buNone/>
              <a:defRPr b="1" sz="1600"/>
            </a:lvl4pPr>
            <a:lvl5pPr indent="-228600" lvl="4" marL="2286000" rtl="0" algn="l">
              <a:spcBef>
                <a:spcPts val="32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7" name="Google Shape;127;p22"/>
          <p:cNvSpPr txBox="1"/>
          <p:nvPr>
            <p:ph idx="2" type="body"/>
          </p:nvPr>
        </p:nvSpPr>
        <p:spPr>
          <a:xfrm>
            <a:off x="630238" y="2505075"/>
            <a:ext cx="3868800" cy="36846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22"/>
          <p:cNvSpPr txBox="1"/>
          <p:nvPr>
            <p:ph idx="3" type="body"/>
          </p:nvPr>
        </p:nvSpPr>
        <p:spPr>
          <a:xfrm>
            <a:off x="4629150" y="1681163"/>
            <a:ext cx="3887700" cy="8238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170"/>
              <a:buNone/>
              <a:defRPr b="1" sz="1800"/>
            </a:lvl3pPr>
            <a:lvl4pPr indent="-228600" lvl="3" marL="1828800" rtl="0" algn="l">
              <a:spcBef>
                <a:spcPts val="320"/>
              </a:spcBef>
              <a:spcAft>
                <a:spcPts val="0"/>
              </a:spcAft>
              <a:buSzPts val="1120"/>
              <a:buNone/>
              <a:defRPr b="1" sz="1600"/>
            </a:lvl4pPr>
            <a:lvl5pPr indent="-228600" lvl="4" marL="2286000" rtl="0" algn="l">
              <a:spcBef>
                <a:spcPts val="32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9" name="Google Shape;129;p22"/>
          <p:cNvSpPr txBox="1"/>
          <p:nvPr>
            <p:ph idx="4" type="body"/>
          </p:nvPr>
        </p:nvSpPr>
        <p:spPr>
          <a:xfrm>
            <a:off x="4629150" y="2505075"/>
            <a:ext cx="3887700" cy="36846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0" name="Google Shape;130;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22"/>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3" name="Shape 133"/>
        <p:cNvGrpSpPr/>
        <p:nvPr/>
      </p:nvGrpSpPr>
      <p:grpSpPr>
        <a:xfrm>
          <a:off x="0" y="0"/>
          <a:ext cx="0" cy="0"/>
          <a:chOff x="0" y="0"/>
          <a:chExt cx="0" cy="0"/>
        </a:xfrm>
      </p:grpSpPr>
      <p:sp>
        <p:nvSpPr>
          <p:cNvPr id="134" name="Google Shape;134;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 name="Google Shape;136;p2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23"/>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0" name="Shape 140"/>
        <p:cNvGrpSpPr/>
        <p:nvPr/>
      </p:nvGrpSpPr>
      <p:grpSpPr>
        <a:xfrm>
          <a:off x="0" y="0"/>
          <a:ext cx="0" cy="0"/>
          <a:chOff x="0" y="0"/>
          <a:chExt cx="0" cy="0"/>
        </a:xfrm>
      </p:grpSpPr>
      <p:sp>
        <p:nvSpPr>
          <p:cNvPr id="141" name="Google Shape;141;p24"/>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sz="6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4"/>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spcBef>
                <a:spcPts val="480"/>
              </a:spcBef>
              <a:spcAft>
                <a:spcPts val="0"/>
              </a:spcAft>
              <a:buSzPts val="1800"/>
              <a:buNone/>
              <a:defRPr sz="2400"/>
            </a:lvl1pPr>
            <a:lvl2pPr indent="-228600" lvl="1" marL="914400" rtl="0" algn="l">
              <a:spcBef>
                <a:spcPts val="400"/>
              </a:spcBef>
              <a:spcAft>
                <a:spcPts val="0"/>
              </a:spcAft>
              <a:buSzPts val="1600"/>
              <a:buNone/>
              <a:defRPr sz="2000"/>
            </a:lvl2pPr>
            <a:lvl3pPr indent="-228600" lvl="2" marL="1371600" rtl="0" algn="l">
              <a:spcBef>
                <a:spcPts val="360"/>
              </a:spcBef>
              <a:spcAft>
                <a:spcPts val="0"/>
              </a:spcAft>
              <a:buSzPts val="1170"/>
              <a:buNone/>
              <a:defRPr sz="1800"/>
            </a:lvl3pPr>
            <a:lvl4pPr indent="-228600" lvl="3" marL="1828800" rtl="0" algn="l">
              <a:spcBef>
                <a:spcPts val="320"/>
              </a:spcBef>
              <a:spcAft>
                <a:spcPts val="0"/>
              </a:spcAft>
              <a:buSzPts val="1120"/>
              <a:buNone/>
              <a:defRPr sz="1600"/>
            </a:lvl4pPr>
            <a:lvl5pPr indent="-228600" lvl="4" marL="2286000" rtl="0" algn="l">
              <a:spcBef>
                <a:spcPts val="320"/>
              </a:spcBef>
              <a:spcAft>
                <a:spcPts val="0"/>
              </a:spcAft>
              <a:buSzPts val="1600"/>
              <a:buNone/>
              <a:defRPr sz="1600"/>
            </a:lvl5pPr>
            <a:lvl6pPr indent="-228600" lvl="5" marL="2743200" rtl="0" algn="l">
              <a:lnSpc>
                <a:spcPct val="90000"/>
              </a:lnSpc>
              <a:spcBef>
                <a:spcPts val="500"/>
              </a:spcBef>
              <a:spcAft>
                <a:spcPts val="0"/>
              </a:spcAft>
              <a:buClr>
                <a:schemeClr val="dk1"/>
              </a:buClr>
              <a:buSzPts val="1600"/>
              <a:buNone/>
              <a:defRPr sz="1600"/>
            </a:lvl6pPr>
            <a:lvl7pPr indent="-228600" lvl="6" marL="3200400" rtl="0" algn="l">
              <a:lnSpc>
                <a:spcPct val="90000"/>
              </a:lnSpc>
              <a:spcBef>
                <a:spcPts val="500"/>
              </a:spcBef>
              <a:spcAft>
                <a:spcPts val="0"/>
              </a:spcAft>
              <a:buClr>
                <a:schemeClr val="dk1"/>
              </a:buClr>
              <a:buSzPts val="1600"/>
              <a:buNone/>
              <a:defRPr sz="1600"/>
            </a:lvl7pPr>
            <a:lvl8pPr indent="-228600" lvl="7" marL="3657600" rtl="0" algn="l">
              <a:lnSpc>
                <a:spcPct val="90000"/>
              </a:lnSpc>
              <a:spcBef>
                <a:spcPts val="500"/>
              </a:spcBef>
              <a:spcAft>
                <a:spcPts val="0"/>
              </a:spcAft>
              <a:buClr>
                <a:schemeClr val="dk1"/>
              </a:buClr>
              <a:buSzPts val="1600"/>
              <a:buNone/>
              <a:defRPr sz="1600"/>
            </a:lvl8pPr>
            <a:lvl9pPr indent="-228600" lvl="8" marL="4114800" rtl="0" algn="l">
              <a:lnSpc>
                <a:spcPct val="90000"/>
              </a:lnSpc>
              <a:spcBef>
                <a:spcPts val="500"/>
              </a:spcBef>
              <a:spcAft>
                <a:spcPts val="0"/>
              </a:spcAft>
              <a:buClr>
                <a:schemeClr val="dk1"/>
              </a:buClr>
              <a:buSzPts val="1600"/>
              <a:buNone/>
              <a:defRPr sz="1600"/>
            </a:lvl9pPr>
          </a:lstStyle>
          <a:p/>
        </p:txBody>
      </p:sp>
      <p:sp>
        <p:nvSpPr>
          <p:cNvPr id="143" name="Google Shape;143;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24"/>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6" name="Shape 146"/>
        <p:cNvGrpSpPr/>
        <p:nvPr/>
      </p:nvGrpSpPr>
      <p:grpSpPr>
        <a:xfrm>
          <a:off x="0" y="0"/>
          <a:ext cx="0" cy="0"/>
          <a:chOff x="0" y="0"/>
          <a:chExt cx="0" cy="0"/>
        </a:xfrm>
      </p:grpSpPr>
      <p:sp>
        <p:nvSpPr>
          <p:cNvPr id="147" name="Google Shape;147;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20040" lvl="1" marL="914400" rtl="0" algn="l">
              <a:spcBef>
                <a:spcPts val="360"/>
              </a:spcBef>
              <a:spcAft>
                <a:spcPts val="0"/>
              </a:spcAft>
              <a:buSzPts val="1440"/>
              <a:buChar char="◻"/>
              <a:defRPr/>
            </a:lvl2pPr>
            <a:lvl3pPr indent="-302894" lvl="2" marL="1371600" rtl="0" algn="l">
              <a:spcBef>
                <a:spcPts val="360"/>
              </a:spcBef>
              <a:spcAft>
                <a:spcPts val="0"/>
              </a:spcAft>
              <a:buSzPts val="1170"/>
              <a:buChar char="■"/>
              <a:defRPr/>
            </a:lvl3pPr>
            <a:lvl4pPr indent="-308610" lvl="3" marL="1828800" rtl="0" algn="l">
              <a:spcBef>
                <a:spcPts val="360"/>
              </a:spcBef>
              <a:spcAft>
                <a:spcPts val="0"/>
              </a:spcAft>
              <a:buSzPts val="126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9" name="Google Shape;149;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25"/>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8" name="Shape 168"/>
        <p:cNvGrpSpPr/>
        <p:nvPr/>
      </p:nvGrpSpPr>
      <p:grpSpPr>
        <a:xfrm>
          <a:off x="0" y="0"/>
          <a:ext cx="0" cy="0"/>
          <a:chOff x="0" y="0"/>
          <a:chExt cx="0" cy="0"/>
        </a:xfrm>
      </p:grpSpPr>
      <p:sp>
        <p:nvSpPr>
          <p:cNvPr id="169" name="Google Shape;169;p27"/>
          <p:cNvSpPr txBox="1"/>
          <p:nvPr>
            <p:ph type="ctrTitle"/>
          </p:nvPr>
        </p:nvSpPr>
        <p:spPr>
          <a:xfrm>
            <a:off x="990600" y="1676400"/>
            <a:ext cx="7772400" cy="1462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70" name="Google Shape;170;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71" name="Google Shape;171;p2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p2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2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4" name="Shape 194"/>
        <p:cNvGrpSpPr/>
        <p:nvPr/>
      </p:nvGrpSpPr>
      <p:grpSpPr>
        <a:xfrm>
          <a:off x="0" y="0"/>
          <a:ext cx="0" cy="0"/>
          <a:chOff x="0" y="0"/>
          <a:chExt cx="0" cy="0"/>
        </a:xfrm>
      </p:grpSpPr>
      <p:sp>
        <p:nvSpPr>
          <p:cNvPr id="195" name="Google Shape;195;p2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50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2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rtl="0" algn="l">
              <a:spcBef>
                <a:spcPts val="680"/>
              </a:spcBef>
              <a:spcAft>
                <a:spcPts val="0"/>
              </a:spcAft>
              <a:buSzPts val="2550"/>
              <a:buFont typeface="Noto Sans Symbols"/>
              <a:buNone/>
              <a:defRPr sz="3400"/>
            </a:lvl1pPr>
            <a:lvl2pPr lvl="1" rtl="0" algn="l">
              <a:spcBef>
                <a:spcPts val="360"/>
              </a:spcBef>
              <a:spcAft>
                <a:spcPts val="0"/>
              </a:spcAft>
              <a:buSzPts val="1440"/>
              <a:buChar char="◻"/>
              <a:defRPr/>
            </a:lvl2pPr>
            <a:lvl3pPr lvl="2" rtl="0" algn="l">
              <a:spcBef>
                <a:spcPts val="360"/>
              </a:spcBef>
              <a:spcAft>
                <a:spcPts val="0"/>
              </a:spcAft>
              <a:buSzPts val="1170"/>
              <a:buChar char="■"/>
              <a:defRPr/>
            </a:lvl3pPr>
            <a:lvl4pPr lvl="3" rtl="0" algn="l">
              <a:spcBef>
                <a:spcPts val="360"/>
              </a:spcBef>
              <a:spcAft>
                <a:spcPts val="0"/>
              </a:spcAft>
              <a:buSzPts val="1260"/>
              <a:buChar char="◻"/>
              <a:defRPr/>
            </a:lvl4pPr>
            <a:lvl5pPr lvl="4" rtl="0" algn="l">
              <a:spcBef>
                <a:spcPts val="360"/>
              </a:spcBef>
              <a:spcAft>
                <a:spcPts val="0"/>
              </a:spcAft>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
        <p:nvSpPr>
          <p:cNvPr id="197" name="Google Shape;197;p2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0" name="Google Shape;20;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3" name="Google Shape;2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4" name="Google Shape;24;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6"/>
          <p:cNvSpPr txBox="1"/>
          <p:nvPr>
            <p:ph type="title"/>
          </p:nvPr>
        </p:nvSpPr>
        <p:spPr>
          <a:xfrm rot="5400000">
            <a:off x="4732350" y="2171688"/>
            <a:ext cx="5851500"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 name="Google Shape;27;p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8" name="Google Shape;28;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1" name="Google Shape;31;p7"/>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2" name="Google Shape;32;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3" name="Shape 33"/>
        <p:cNvGrpSpPr/>
        <p:nvPr/>
      </p:nvGrpSpPr>
      <p:grpSpPr>
        <a:xfrm>
          <a:off x="0" y="0"/>
          <a:ext cx="0" cy="0"/>
          <a:chOff x="0" y="0"/>
          <a:chExt cx="0" cy="0"/>
        </a:xfrm>
      </p:grpSpPr>
      <p:sp>
        <p:nvSpPr>
          <p:cNvPr id="34" name="Google Shape;34;p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5" name="Google Shape;35;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9pPr>
          </a:lstStyle>
          <a:p/>
        </p:txBody>
      </p:sp>
      <p:sp>
        <p:nvSpPr>
          <p:cNvPr id="36" name="Google Shape;36;p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37" name="Google Shape;37;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41" name="Google Shape;41;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42" name="Google Shape;42;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5" name="Google Shape;45;p1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6" name="Google Shape;46;p1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7" name="Google Shape;47;p10"/>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8" name="Google Shape;48;p10"/>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9" name="Google Shape;49;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5.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6.</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6" name="Google Shape;56;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grpSp>
        <p:nvGrpSpPr>
          <p:cNvPr id="57" name="Google Shape;57;p12"/>
          <p:cNvGrpSpPr/>
          <p:nvPr/>
        </p:nvGrpSpPr>
        <p:grpSpPr>
          <a:xfrm>
            <a:off x="0" y="0"/>
            <a:ext cx="8985250" cy="611187"/>
            <a:chOff x="0" y="0"/>
            <a:chExt cx="5660" cy="385"/>
          </a:xfrm>
        </p:grpSpPr>
        <p:sp>
          <p:nvSpPr>
            <p:cNvPr id="58" name="Google Shape;58;p12"/>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9" name="Google Shape;59;p12"/>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 name="Google Shape;60;p12"/>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1" name="Google Shape;61;p12"/>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2" name="Google Shape;62;p12"/>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3" name="Google Shape;63;p12"/>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4" name="Google Shape;64;p12"/>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5" name="Google Shape;65;p12"/>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6" name="Google Shape;66;p12"/>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sp>
        <p:nvSpPr>
          <p:cNvPr id="67" name="Google Shape;67;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8" name="Google Shape;68;p1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grpSp>
        <p:nvGrpSpPr>
          <p:cNvPr id="153" name="Google Shape;153;p26"/>
          <p:cNvGrpSpPr/>
          <p:nvPr/>
        </p:nvGrpSpPr>
        <p:grpSpPr>
          <a:xfrm>
            <a:off x="0" y="2438400"/>
            <a:ext cx="8888412" cy="952500"/>
            <a:chOff x="0" y="1536"/>
            <a:chExt cx="5599" cy="600"/>
          </a:xfrm>
        </p:grpSpPr>
        <p:grpSp>
          <p:nvGrpSpPr>
            <p:cNvPr id="154" name="Google Shape;154;p26"/>
            <p:cNvGrpSpPr/>
            <p:nvPr/>
          </p:nvGrpSpPr>
          <p:grpSpPr>
            <a:xfrm>
              <a:off x="185" y="1604"/>
              <a:ext cx="458" cy="208"/>
              <a:chOff x="720" y="336"/>
              <a:chExt cx="636" cy="300"/>
            </a:xfrm>
          </p:grpSpPr>
          <p:sp>
            <p:nvSpPr>
              <p:cNvPr id="155" name="Google Shape;155;p26"/>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56" name="Google Shape;156;p26"/>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grpSp>
          <p:nvGrpSpPr>
            <p:cNvPr id="157" name="Google Shape;157;p26"/>
            <p:cNvGrpSpPr/>
            <p:nvPr/>
          </p:nvGrpSpPr>
          <p:grpSpPr>
            <a:xfrm>
              <a:off x="263" y="1870"/>
              <a:ext cx="441" cy="208"/>
              <a:chOff x="912" y="2640"/>
              <a:chExt cx="636" cy="300"/>
            </a:xfrm>
          </p:grpSpPr>
          <p:sp>
            <p:nvSpPr>
              <p:cNvPr id="158" name="Google Shape;158;p26"/>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59" name="Google Shape;159;p26"/>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sp>
          <p:nvSpPr>
            <p:cNvPr id="160" name="Google Shape;160;p26"/>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61" name="Google Shape;161;p26"/>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62" name="Google Shape;162;p26"/>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sp>
        <p:nvSpPr>
          <p:cNvPr id="163" name="Google Shape;163;p26"/>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McGraw-Hill</a:t>
            </a:r>
            <a:endParaRPr/>
          </a:p>
        </p:txBody>
      </p:sp>
      <p:sp>
        <p:nvSpPr>
          <p:cNvPr id="164" name="Google Shape;164;p26"/>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McGraw-Hill Companies, Inc., 2000</a:t>
            </a:r>
            <a:endParaRPr/>
          </a:p>
        </p:txBody>
      </p:sp>
      <p:sp>
        <p:nvSpPr>
          <p:cNvPr id="165" name="Google Shape;165;p2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66" name="Google Shape;166;p2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67" name="Google Shape;167;p2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4" name="Shape 174"/>
        <p:cNvGrpSpPr/>
        <p:nvPr/>
      </p:nvGrpSpPr>
      <p:grpSpPr>
        <a:xfrm>
          <a:off x="0" y="0"/>
          <a:ext cx="0" cy="0"/>
          <a:chOff x="0" y="0"/>
          <a:chExt cx="0" cy="0"/>
        </a:xfrm>
      </p:grpSpPr>
      <p:grpSp>
        <p:nvGrpSpPr>
          <p:cNvPr id="175" name="Google Shape;175;p28"/>
          <p:cNvGrpSpPr/>
          <p:nvPr/>
        </p:nvGrpSpPr>
        <p:grpSpPr>
          <a:xfrm>
            <a:off x="0" y="0"/>
            <a:ext cx="9336088" cy="6667500"/>
            <a:chOff x="0" y="0"/>
            <a:chExt cx="5881" cy="4200"/>
          </a:xfrm>
        </p:grpSpPr>
        <p:sp>
          <p:nvSpPr>
            <p:cNvPr id="176" name="Google Shape;176;p28"/>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7" name="Google Shape;177;p28"/>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nvGrpSpPr>
            <p:cNvPr id="178" name="Google Shape;178;p28"/>
            <p:cNvGrpSpPr/>
            <p:nvPr/>
          </p:nvGrpSpPr>
          <p:grpSpPr>
            <a:xfrm>
              <a:off x="0" y="672"/>
              <a:ext cx="1737" cy="1885"/>
              <a:chOff x="0" y="672"/>
              <a:chExt cx="1737" cy="1885"/>
            </a:xfrm>
          </p:grpSpPr>
          <p:sp>
            <p:nvSpPr>
              <p:cNvPr id="179" name="Google Shape;179;p28"/>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0" name="Google Shape;180;p28"/>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1" name="Google Shape;181;p28"/>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2" name="Google Shape;182;p28"/>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3" name="Google Shape;183;p28"/>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4" name="Google Shape;184;p28"/>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5" name="Google Shape;185;p28"/>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6" name="Google Shape;186;p28"/>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7" name="Google Shape;187;p28"/>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8" name="Google Shape;188;p28"/>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grpSp>
      <p:sp>
        <p:nvSpPr>
          <p:cNvPr id="189" name="Google Shape;189;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90" name="Google Shape;190;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1" name="Google Shape;191;p2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92" name="Google Shape;192;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93" name="Google Shape;193;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1"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nvSpPr>
        <p:spPr>
          <a:xfrm>
            <a:off x="381000" y="2209800"/>
            <a:ext cx="8382000" cy="107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Data Encryption Standard (DES)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3" name="Google Shape;313;p39"/>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4" name="Google Shape;314;p39"/>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5" name="Google Shape;315;p39"/>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6" name="Google Shape;316;p39"/>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7" name="Google Shape;317;p39"/>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8" name="Google Shape;318;p39"/>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9" name="Google Shape;319;p39"/>
          <p:cNvSpPr txBox="1"/>
          <p:nvPr/>
        </p:nvSpPr>
        <p:spPr>
          <a:xfrm>
            <a:off x="228600" y="914400"/>
            <a:ext cx="8686800" cy="9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DES uses 16 rounds. Each round of DES is a Feistel cipher.</a:t>
            </a:r>
            <a:endParaRPr/>
          </a:p>
        </p:txBody>
      </p:sp>
      <p:sp>
        <p:nvSpPr>
          <p:cNvPr id="320" name="Google Shape;320;p39"/>
          <p:cNvSpPr txBox="1"/>
          <p:nvPr/>
        </p:nvSpPr>
        <p:spPr>
          <a:xfrm>
            <a:off x="1143000" y="0"/>
            <a:ext cx="15876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Rounds</a:t>
            </a:r>
            <a:endParaRPr/>
          </a:p>
        </p:txBody>
      </p:sp>
      <p:sp>
        <p:nvSpPr>
          <p:cNvPr id="321" name="Google Shape;321;p39"/>
          <p:cNvSpPr txBox="1"/>
          <p:nvPr/>
        </p:nvSpPr>
        <p:spPr>
          <a:xfrm>
            <a:off x="304800" y="3733800"/>
            <a:ext cx="1949400" cy="106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br>
              <a:rPr b="1" i="0" lang="en-US" sz="2400" u="none">
                <a:solidFill>
                  <a:schemeClr val="folHlink"/>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A round in DES </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(encryption site)</a:t>
            </a:r>
            <a:endParaRPr/>
          </a:p>
        </p:txBody>
      </p:sp>
      <p:pic>
        <p:nvPicPr>
          <p:cNvPr id="322" name="Google Shape;322;p39"/>
          <p:cNvPicPr preferRelativeResize="0"/>
          <p:nvPr/>
        </p:nvPicPr>
        <p:blipFill rotWithShape="1">
          <a:blip r:embed="rId3">
            <a:alphaModFix/>
          </a:blip>
          <a:srcRect b="0" l="0" r="0" t="0"/>
          <a:stretch/>
        </p:blipFill>
        <p:spPr>
          <a:xfrm>
            <a:off x="2503487" y="2025650"/>
            <a:ext cx="4278313" cy="4527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0" y="0"/>
            <a:ext cx="9144000" cy="685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Tahoma"/>
              <a:buNone/>
            </a:pPr>
            <a:r>
              <a:rPr b="0" i="0" lang="en-US" sz="4000" u="none" cap="none" strike="noStrike">
                <a:solidFill>
                  <a:schemeClr val="dk2"/>
                </a:solidFill>
                <a:latin typeface="Tahoma"/>
                <a:ea typeface="Tahoma"/>
                <a:cs typeface="Tahoma"/>
                <a:sym typeface="Tahoma"/>
              </a:rPr>
              <a:t>Encryption</a:t>
            </a:r>
            <a:endParaRPr/>
          </a:p>
        </p:txBody>
      </p:sp>
      <p:pic>
        <p:nvPicPr>
          <p:cNvPr descr="3-8-2" id="328" name="Google Shape;328;p40"/>
          <p:cNvPicPr preferRelativeResize="0"/>
          <p:nvPr/>
        </p:nvPicPr>
        <p:blipFill rotWithShape="1">
          <a:blip r:embed="rId3">
            <a:alphaModFix/>
          </a:blip>
          <a:srcRect b="0" l="59963" r="0" t="0"/>
          <a:stretch/>
        </p:blipFill>
        <p:spPr>
          <a:xfrm>
            <a:off x="6400800" y="2514600"/>
            <a:ext cx="1905001" cy="2286000"/>
          </a:xfrm>
          <a:prstGeom prst="rect">
            <a:avLst/>
          </a:prstGeom>
          <a:noFill/>
          <a:ln>
            <a:noFill/>
          </a:ln>
        </p:spPr>
      </p:pic>
      <p:pic>
        <p:nvPicPr>
          <p:cNvPr descr="3-8-2" id="329" name="Google Shape;329;p40"/>
          <p:cNvPicPr preferRelativeResize="0"/>
          <p:nvPr/>
        </p:nvPicPr>
        <p:blipFill rotWithShape="1">
          <a:blip r:embed="rId3">
            <a:alphaModFix/>
          </a:blip>
          <a:srcRect b="2334" l="0" r="39283" t="0"/>
          <a:stretch/>
        </p:blipFill>
        <p:spPr>
          <a:xfrm>
            <a:off x="1219200" y="1447800"/>
            <a:ext cx="5181600" cy="5181601"/>
          </a:xfrm>
          <a:prstGeom prst="rect">
            <a:avLst/>
          </a:prstGeom>
          <a:noFill/>
          <a:ln>
            <a:noFill/>
          </a:ln>
        </p:spPr>
      </p:pic>
      <p:sp>
        <p:nvSpPr>
          <p:cNvPr id="330" name="Google Shape;330;p40"/>
          <p:cNvSpPr txBox="1"/>
          <p:nvPr/>
        </p:nvSpPr>
        <p:spPr>
          <a:xfrm>
            <a:off x="5257800" y="6248400"/>
            <a:ext cx="3810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Arial"/>
              <a:buNone/>
            </a:pPr>
            <a:r>
              <a:rPr b="1" i="0" lang="en-US" sz="1800" u="none">
                <a:solidFill>
                  <a:schemeClr val="lt2"/>
                </a:solidFill>
                <a:latin typeface="Arial"/>
                <a:ea typeface="Arial"/>
                <a:cs typeface="Arial"/>
                <a:sym typeface="Arial"/>
              </a:rPr>
              <a:t>[1]</a:t>
            </a:r>
            <a:endParaRPr/>
          </a:p>
        </p:txBody>
      </p:sp>
      <p:sp>
        <p:nvSpPr>
          <p:cNvPr id="331" name="Google Shape;331;p40"/>
          <p:cNvSpPr txBox="1"/>
          <p:nvPr/>
        </p:nvSpPr>
        <p:spPr>
          <a:xfrm>
            <a:off x="6553200" y="1476375"/>
            <a:ext cx="19050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(Key Generation)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Encryption (Round) (cont.)</a:t>
            </a:r>
            <a:endParaRPr/>
          </a:p>
        </p:txBody>
      </p:sp>
      <p:sp>
        <p:nvSpPr>
          <p:cNvPr id="337" name="Google Shape;337;p41"/>
          <p:cNvSpPr txBox="1"/>
          <p:nvPr/>
        </p:nvSpPr>
        <p:spPr>
          <a:xfrm>
            <a:off x="990600" y="6172200"/>
            <a:ext cx="1941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8" name="Google Shape;338;p41"/>
          <p:cNvSpPr txBox="1"/>
          <p:nvPr/>
        </p:nvSpPr>
        <p:spPr>
          <a:xfrm>
            <a:off x="1066800" y="6248400"/>
            <a:ext cx="19050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t>
            </a:r>
            <a:r>
              <a:rPr b="1" baseline="-25000" i="0" lang="en-US" sz="1800" u="none">
                <a:solidFill>
                  <a:schemeClr val="dk1"/>
                </a:solidFill>
                <a:latin typeface="Arial"/>
                <a:ea typeface="Arial"/>
                <a:cs typeface="Arial"/>
                <a:sym typeface="Arial"/>
              </a:rPr>
              <a:t>i</a:t>
            </a:r>
            <a:endParaRPr/>
          </a:p>
        </p:txBody>
      </p:sp>
      <p:sp>
        <p:nvSpPr>
          <p:cNvPr id="339" name="Google Shape;339;p41"/>
          <p:cNvSpPr txBox="1"/>
          <p:nvPr/>
        </p:nvSpPr>
        <p:spPr>
          <a:xfrm>
            <a:off x="4267200" y="4800600"/>
            <a:ext cx="4038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0" name="Google Shape;340;p41"/>
          <p:cNvSpPr txBox="1"/>
          <p:nvPr/>
        </p:nvSpPr>
        <p:spPr>
          <a:xfrm>
            <a:off x="4343400" y="4876800"/>
            <a:ext cx="39624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Permutation (P)</a:t>
            </a:r>
            <a:endParaRPr/>
          </a:p>
        </p:txBody>
      </p:sp>
      <p:sp>
        <p:nvSpPr>
          <p:cNvPr id="341" name="Google Shape;341;p41"/>
          <p:cNvSpPr txBox="1"/>
          <p:nvPr/>
        </p:nvSpPr>
        <p:spPr>
          <a:xfrm>
            <a:off x="4267200" y="2514600"/>
            <a:ext cx="4038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2" name="Google Shape;342;p41"/>
          <p:cNvSpPr txBox="1"/>
          <p:nvPr/>
        </p:nvSpPr>
        <p:spPr>
          <a:xfrm>
            <a:off x="4343400" y="2590800"/>
            <a:ext cx="39624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Expansion/permutation (E_table)</a:t>
            </a:r>
            <a:endParaRPr/>
          </a:p>
        </p:txBody>
      </p:sp>
      <p:sp>
        <p:nvSpPr>
          <p:cNvPr id="343" name="Google Shape;343;p41"/>
          <p:cNvSpPr txBox="1"/>
          <p:nvPr/>
        </p:nvSpPr>
        <p:spPr>
          <a:xfrm>
            <a:off x="4267200" y="3886200"/>
            <a:ext cx="4038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4" name="Google Shape;344;p41"/>
          <p:cNvSpPr txBox="1"/>
          <p:nvPr/>
        </p:nvSpPr>
        <p:spPr>
          <a:xfrm>
            <a:off x="4343400" y="3962400"/>
            <a:ext cx="39624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Substitution/choice (S-box)</a:t>
            </a:r>
            <a:endParaRPr/>
          </a:p>
        </p:txBody>
      </p:sp>
      <p:sp>
        <p:nvSpPr>
          <p:cNvPr id="345" name="Google Shape;345;p41"/>
          <p:cNvSpPr/>
          <p:nvPr/>
        </p:nvSpPr>
        <p:spPr>
          <a:xfrm>
            <a:off x="5867400" y="5486400"/>
            <a:ext cx="838200" cy="457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6" name="Google Shape;346;p41"/>
          <p:cNvSpPr txBox="1"/>
          <p:nvPr/>
        </p:nvSpPr>
        <p:spPr>
          <a:xfrm>
            <a:off x="5943600" y="5562600"/>
            <a:ext cx="838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XOR</a:t>
            </a:r>
            <a:endParaRPr/>
          </a:p>
        </p:txBody>
      </p:sp>
      <p:sp>
        <p:nvSpPr>
          <p:cNvPr id="347" name="Google Shape;347;p41"/>
          <p:cNvSpPr txBox="1"/>
          <p:nvPr/>
        </p:nvSpPr>
        <p:spPr>
          <a:xfrm>
            <a:off x="5334000" y="6172200"/>
            <a:ext cx="1941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8" name="Google Shape;348;p41"/>
          <p:cNvSpPr txBox="1"/>
          <p:nvPr/>
        </p:nvSpPr>
        <p:spPr>
          <a:xfrm>
            <a:off x="5334000" y="6248400"/>
            <a:ext cx="19050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a:t>
            </a:r>
            <a:r>
              <a:rPr b="1" baseline="-25000" i="0" lang="en-US" sz="1800" u="none">
                <a:solidFill>
                  <a:schemeClr val="dk1"/>
                </a:solidFill>
                <a:latin typeface="Arial"/>
                <a:ea typeface="Arial"/>
                <a:cs typeface="Arial"/>
                <a:sym typeface="Arial"/>
              </a:rPr>
              <a:t>i</a:t>
            </a:r>
            <a:endParaRPr/>
          </a:p>
        </p:txBody>
      </p:sp>
      <p:sp>
        <p:nvSpPr>
          <p:cNvPr id="349" name="Google Shape;349;p41"/>
          <p:cNvSpPr txBox="1"/>
          <p:nvPr/>
        </p:nvSpPr>
        <p:spPr>
          <a:xfrm>
            <a:off x="990600" y="1676400"/>
            <a:ext cx="1941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50" name="Google Shape;350;p41"/>
          <p:cNvSpPr txBox="1"/>
          <p:nvPr/>
        </p:nvSpPr>
        <p:spPr>
          <a:xfrm>
            <a:off x="1066800" y="1752600"/>
            <a:ext cx="19050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t>
            </a:r>
            <a:r>
              <a:rPr b="1" baseline="-25000" i="0" lang="en-US" sz="1800" u="none">
                <a:solidFill>
                  <a:schemeClr val="dk1"/>
                </a:solidFill>
                <a:latin typeface="Arial"/>
                <a:ea typeface="Arial"/>
                <a:cs typeface="Arial"/>
                <a:sym typeface="Arial"/>
              </a:rPr>
              <a:t>i-1</a:t>
            </a:r>
            <a:endParaRPr/>
          </a:p>
        </p:txBody>
      </p:sp>
      <p:sp>
        <p:nvSpPr>
          <p:cNvPr id="351" name="Google Shape;351;p41"/>
          <p:cNvSpPr txBox="1"/>
          <p:nvPr/>
        </p:nvSpPr>
        <p:spPr>
          <a:xfrm>
            <a:off x="5410200" y="1676400"/>
            <a:ext cx="19416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52" name="Google Shape;352;p41"/>
          <p:cNvSpPr txBox="1"/>
          <p:nvPr/>
        </p:nvSpPr>
        <p:spPr>
          <a:xfrm>
            <a:off x="5486400" y="1752600"/>
            <a:ext cx="1905000" cy="36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a:t>
            </a:r>
            <a:r>
              <a:rPr b="1" baseline="-25000" i="0" lang="en-US" sz="1800" u="none">
                <a:solidFill>
                  <a:schemeClr val="dk1"/>
                </a:solidFill>
                <a:latin typeface="Arial"/>
                <a:ea typeface="Arial"/>
                <a:cs typeface="Arial"/>
                <a:sym typeface="Arial"/>
              </a:rPr>
              <a:t>i-1</a:t>
            </a:r>
            <a:endParaRPr/>
          </a:p>
        </p:txBody>
      </p:sp>
      <p:cxnSp>
        <p:nvCxnSpPr>
          <p:cNvPr id="353" name="Google Shape;353;p41"/>
          <p:cNvCxnSpPr/>
          <p:nvPr/>
        </p:nvCxnSpPr>
        <p:spPr>
          <a:xfrm>
            <a:off x="6324600" y="5943600"/>
            <a:ext cx="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354" name="Google Shape;354;p41"/>
          <p:cNvCxnSpPr/>
          <p:nvPr/>
        </p:nvCxnSpPr>
        <p:spPr>
          <a:xfrm>
            <a:off x="6324600" y="5257800"/>
            <a:ext cx="0" cy="228600"/>
          </a:xfrm>
          <a:prstGeom prst="straightConnector1">
            <a:avLst/>
          </a:prstGeom>
          <a:noFill/>
          <a:ln cap="flat" cmpd="sng" w="9525">
            <a:solidFill>
              <a:schemeClr val="dk1"/>
            </a:solidFill>
            <a:prstDash val="solid"/>
            <a:miter lim="800000"/>
            <a:headEnd len="med" w="med" type="none"/>
            <a:tailEnd len="med" w="med" type="triangle"/>
          </a:ln>
        </p:spPr>
      </p:cxnSp>
      <p:sp>
        <p:nvSpPr>
          <p:cNvPr id="355" name="Google Shape;355;p41"/>
          <p:cNvSpPr/>
          <p:nvPr/>
        </p:nvSpPr>
        <p:spPr>
          <a:xfrm>
            <a:off x="5867400" y="3200400"/>
            <a:ext cx="838200" cy="457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56" name="Google Shape;356;p41"/>
          <p:cNvSpPr txBox="1"/>
          <p:nvPr/>
        </p:nvSpPr>
        <p:spPr>
          <a:xfrm>
            <a:off x="5943600" y="3276600"/>
            <a:ext cx="838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XOR</a:t>
            </a:r>
            <a:endParaRPr/>
          </a:p>
        </p:txBody>
      </p:sp>
      <p:cxnSp>
        <p:nvCxnSpPr>
          <p:cNvPr id="357" name="Google Shape;357;p41"/>
          <p:cNvCxnSpPr/>
          <p:nvPr/>
        </p:nvCxnSpPr>
        <p:spPr>
          <a:xfrm>
            <a:off x="6324600" y="43434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358" name="Google Shape;358;p41"/>
          <p:cNvCxnSpPr/>
          <p:nvPr/>
        </p:nvCxnSpPr>
        <p:spPr>
          <a:xfrm>
            <a:off x="6324600" y="3657600"/>
            <a:ext cx="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359" name="Google Shape;359;p41"/>
          <p:cNvCxnSpPr/>
          <p:nvPr/>
        </p:nvCxnSpPr>
        <p:spPr>
          <a:xfrm>
            <a:off x="6324600" y="2971800"/>
            <a:ext cx="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360" name="Google Shape;360;p41"/>
          <p:cNvCxnSpPr/>
          <p:nvPr/>
        </p:nvCxnSpPr>
        <p:spPr>
          <a:xfrm rot="10800000">
            <a:off x="6705600" y="3429000"/>
            <a:ext cx="914400" cy="0"/>
          </a:xfrm>
          <a:prstGeom prst="straightConnector1">
            <a:avLst/>
          </a:prstGeom>
          <a:noFill/>
          <a:ln cap="flat" cmpd="sng" w="9525">
            <a:solidFill>
              <a:schemeClr val="dk1"/>
            </a:solidFill>
            <a:prstDash val="solid"/>
            <a:miter lim="800000"/>
            <a:headEnd len="med" w="med" type="none"/>
            <a:tailEnd len="med" w="med" type="triangle"/>
          </a:ln>
        </p:spPr>
      </p:cxnSp>
      <p:sp>
        <p:nvSpPr>
          <p:cNvPr id="361" name="Google Shape;361;p41"/>
          <p:cNvSpPr txBox="1"/>
          <p:nvPr/>
        </p:nvSpPr>
        <p:spPr>
          <a:xfrm>
            <a:off x="7620000" y="3200400"/>
            <a:ext cx="3810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K</a:t>
            </a:r>
            <a:r>
              <a:rPr b="1" baseline="-25000" i="0" lang="en-US" sz="1800" u="none">
                <a:solidFill>
                  <a:schemeClr val="dk1"/>
                </a:solidFill>
                <a:latin typeface="Arial"/>
                <a:ea typeface="Arial"/>
                <a:cs typeface="Arial"/>
                <a:sym typeface="Arial"/>
              </a:rPr>
              <a:t>i</a:t>
            </a:r>
            <a:endParaRPr/>
          </a:p>
        </p:txBody>
      </p:sp>
      <p:cxnSp>
        <p:nvCxnSpPr>
          <p:cNvPr id="362" name="Google Shape;362;p41"/>
          <p:cNvCxnSpPr/>
          <p:nvPr/>
        </p:nvCxnSpPr>
        <p:spPr>
          <a:xfrm>
            <a:off x="6324600" y="2133600"/>
            <a:ext cx="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363" name="Google Shape;363;p41"/>
          <p:cNvCxnSpPr/>
          <p:nvPr/>
        </p:nvCxnSpPr>
        <p:spPr>
          <a:xfrm rot="10800000">
            <a:off x="3962400" y="2286000"/>
            <a:ext cx="2362200" cy="0"/>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41"/>
          <p:cNvCxnSpPr/>
          <p:nvPr/>
        </p:nvCxnSpPr>
        <p:spPr>
          <a:xfrm flipH="1">
            <a:off x="1981200" y="2286000"/>
            <a:ext cx="1981200" cy="3886200"/>
          </a:xfrm>
          <a:prstGeom prst="straightConnector1">
            <a:avLst/>
          </a:prstGeom>
          <a:noFill/>
          <a:ln cap="flat" cmpd="sng" w="9525">
            <a:solidFill>
              <a:schemeClr val="dk1"/>
            </a:solidFill>
            <a:prstDash val="solid"/>
            <a:miter lim="800000"/>
            <a:headEnd len="med" w="med" type="none"/>
            <a:tailEnd len="med" w="med" type="triangle"/>
          </a:ln>
        </p:spPr>
      </p:cxnSp>
      <p:cxnSp>
        <p:nvCxnSpPr>
          <p:cNvPr id="365" name="Google Shape;365;p41"/>
          <p:cNvCxnSpPr/>
          <p:nvPr/>
        </p:nvCxnSpPr>
        <p:spPr>
          <a:xfrm>
            <a:off x="3962400" y="5715000"/>
            <a:ext cx="1905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66" name="Google Shape;366;p41"/>
          <p:cNvCxnSpPr/>
          <p:nvPr/>
        </p:nvCxnSpPr>
        <p:spPr>
          <a:xfrm>
            <a:off x="1905000" y="2133600"/>
            <a:ext cx="2057400" cy="3581400"/>
          </a:xfrm>
          <a:prstGeom prst="straightConnector1">
            <a:avLst/>
          </a:prstGeom>
          <a:noFill/>
          <a:ln cap="flat" cmpd="sng" w="9525">
            <a:solidFill>
              <a:schemeClr val="dk1"/>
            </a:solidFill>
            <a:prstDash val="solid"/>
            <a:miter lim="800000"/>
            <a:headEnd len="med" w="med" type="none"/>
            <a:tailEnd len="med" w="med" type="none"/>
          </a:ln>
        </p:spPr>
      </p:cxnSp>
      <p:sp>
        <p:nvSpPr>
          <p:cNvPr id="367" name="Google Shape;367;p41"/>
          <p:cNvSpPr txBox="1"/>
          <p:nvPr/>
        </p:nvSpPr>
        <p:spPr>
          <a:xfrm>
            <a:off x="4191000" y="2362200"/>
            <a:ext cx="4191000" cy="297180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68" name="Google Shape;368;p41"/>
          <p:cNvSpPr txBox="1"/>
          <p:nvPr/>
        </p:nvSpPr>
        <p:spPr>
          <a:xfrm>
            <a:off x="3657600" y="3962400"/>
            <a:ext cx="4572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2"/>
          <p:cNvSpPr txBox="1"/>
          <p:nvPr/>
        </p:nvSpPr>
        <p:spPr>
          <a:xfrm>
            <a:off x="1258887" y="41275"/>
            <a:ext cx="1422300" cy="4620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a:t>
            </a:r>
            <a:endParaRPr/>
          </a:p>
        </p:txBody>
      </p:sp>
      <p:sp>
        <p:nvSpPr>
          <p:cNvPr id="374" name="Google Shape;374;p42"/>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5" name="Google Shape;375;p42"/>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6" name="Google Shape;376;p42"/>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7" name="Google Shape;377;p42"/>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8" name="Google Shape;378;p42"/>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9" name="Google Shape;379;p42"/>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80" name="Google Shape;380;p42"/>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81" name="Google Shape;381;p42"/>
          <p:cNvSpPr txBox="1"/>
          <p:nvPr/>
        </p:nvSpPr>
        <p:spPr>
          <a:xfrm>
            <a:off x="960437" y="777875"/>
            <a:ext cx="8229600" cy="60024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Plain Text : 02468aceeca86420	Key: 0f1571c947d9e859</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Represent each bit of the plaintext in BCD</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0000 0010 0100 0110 1000 1010 1100 1110 1110 1100 1010 1000 0110 0100 0010 0000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Representation in IP table	0 1 0 1 1 0 1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0 0 0 0 0 0 0 0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0 1 0 1 1 0 1 0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0 0 0 0 0 0 0 0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0 0 1 1 1 1 0 0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1 1 1 1 0 0 0 0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0 0 1 1 1 1 0 0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0 0 0 0 1 1 1 1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Li 	0101 1010 0000 0000 0101 1010 0000 0000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Ri	0011 1100  1111 0000 0011  1100 0000 1111</a:t>
            </a:r>
            <a:endParaRPr/>
          </a:p>
        </p:txBody>
      </p:sp>
      <p:sp>
        <p:nvSpPr>
          <p:cNvPr id="382" name="Google Shape;382;p42"/>
          <p:cNvSpPr txBox="1"/>
          <p:nvPr/>
        </p:nvSpPr>
        <p:spPr>
          <a:xfrm>
            <a:off x="265112" y="4068762"/>
            <a:ext cx="8229600" cy="15699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3"/>
          <p:cNvSpPr txBox="1"/>
          <p:nvPr/>
        </p:nvSpPr>
        <p:spPr>
          <a:xfrm>
            <a:off x="1030287" y="79375"/>
            <a:ext cx="1424100" cy="4620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a:t>
            </a:r>
            <a:endParaRPr/>
          </a:p>
        </p:txBody>
      </p:sp>
      <p:sp>
        <p:nvSpPr>
          <p:cNvPr id="388" name="Google Shape;388;p43"/>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89" name="Google Shape;389;p43"/>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0" name="Google Shape;390;p43"/>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1" name="Google Shape;391;p43"/>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2" name="Google Shape;392;p43"/>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3" name="Google Shape;393;p43"/>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4" name="Google Shape;394;p43"/>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5" name="Google Shape;395;p43"/>
          <p:cNvSpPr txBox="1"/>
          <p:nvPr/>
        </p:nvSpPr>
        <p:spPr>
          <a:xfrm>
            <a:off x="912812" y="952500"/>
            <a:ext cx="8229600" cy="52626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Key: 0f1571c947d9e859</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0000 1111 0001 0101 0111 0001 1100 1001 0100 0111 1101 1001 1110 1000 0101 1001</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0 0 0 0 1 1 1 1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0 0 0 1 0 1 0 1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0 1 1 1 0 0 0 1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1 1 0 0 1 0 0 1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0 1 0 0 0 1 1 1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1 1 0 1 1 0 0 1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1 1 1 0 1 0 0 0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0 1 0 1 1 0 0 1</a:t>
            </a:r>
            <a:endParaRPr/>
          </a:p>
          <a:p>
            <a:pPr indent="0" lvl="0" marL="0" marR="0" rtl="0" algn="l">
              <a:lnSpc>
                <a:spcPct val="100000"/>
              </a:lnSpc>
              <a:spcBef>
                <a:spcPts val="0"/>
              </a:spcBef>
              <a:spcAft>
                <a:spcPts val="0"/>
              </a:spcAft>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pic>
        <p:nvPicPr>
          <p:cNvPr id="400" name="Google Shape;400;p44"/>
          <p:cNvPicPr preferRelativeResize="0"/>
          <p:nvPr/>
        </p:nvPicPr>
        <p:blipFill rotWithShape="1">
          <a:blip r:embed="rId3">
            <a:alphaModFix/>
          </a:blip>
          <a:srcRect b="0" l="0" r="0" t="0"/>
          <a:stretch/>
        </p:blipFill>
        <p:spPr>
          <a:xfrm>
            <a:off x="228600" y="26987"/>
            <a:ext cx="8458201" cy="2886075"/>
          </a:xfrm>
          <a:prstGeom prst="rect">
            <a:avLst/>
          </a:prstGeom>
          <a:noFill/>
          <a:ln>
            <a:noFill/>
          </a:ln>
        </p:spPr>
      </p:pic>
      <p:sp>
        <p:nvSpPr>
          <p:cNvPr id="401" name="Google Shape;401;p44"/>
          <p:cNvSpPr txBox="1"/>
          <p:nvPr/>
        </p:nvSpPr>
        <p:spPr>
          <a:xfrm>
            <a:off x="342900" y="609600"/>
            <a:ext cx="8229600" cy="8304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p:txBody>
      </p:sp>
      <p:sp>
        <p:nvSpPr>
          <p:cNvPr id="402" name="Google Shape;402;p44"/>
          <p:cNvSpPr txBox="1"/>
          <p:nvPr/>
        </p:nvSpPr>
        <p:spPr>
          <a:xfrm>
            <a:off x="342900" y="2754312"/>
            <a:ext cx="8458200" cy="4156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Fill in PC-1 table	0 1 1 0 1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0 1 1 1 1 1 1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0 0 0 1 0 0 0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1 0 0 1 0 1 0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0 0 0 1 0 0 0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1 0 0 0 1 0 0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1 1 1 1 1 0 1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0 0 1 0 1 1 0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011010001111110001001010000100010011111010010110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After left shift</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110100011111100010010100001000100111110100101100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5"/>
          <p:cNvSpPr txBox="1"/>
          <p:nvPr/>
        </p:nvSpPr>
        <p:spPr>
          <a:xfrm>
            <a:off x="2209800" y="34925"/>
            <a:ext cx="4078200" cy="46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a:t>
            </a:r>
            <a:r>
              <a:rPr b="1" i="1" lang="en-US" sz="2000" u="none">
                <a:solidFill>
                  <a:schemeClr val="dk1"/>
                </a:solidFill>
                <a:latin typeface="Times New Roman"/>
                <a:ea typeface="Times New Roman"/>
                <a:cs typeface="Times New Roman"/>
                <a:sym typeface="Times New Roman"/>
              </a:rPr>
              <a:t>Key-compression table(PC-2)</a:t>
            </a:r>
            <a:endParaRPr/>
          </a:p>
        </p:txBody>
      </p:sp>
      <p:pic>
        <p:nvPicPr>
          <p:cNvPr id="408" name="Google Shape;408;p45"/>
          <p:cNvPicPr preferRelativeResize="0"/>
          <p:nvPr/>
        </p:nvPicPr>
        <p:blipFill rotWithShape="1">
          <a:blip r:embed="rId3">
            <a:alphaModFix/>
          </a:blip>
          <a:srcRect b="0" l="0" r="0" t="0"/>
          <a:stretch/>
        </p:blipFill>
        <p:spPr>
          <a:xfrm>
            <a:off x="228600" y="511175"/>
            <a:ext cx="8686799" cy="2073275"/>
          </a:xfrm>
          <a:prstGeom prst="rect">
            <a:avLst/>
          </a:prstGeom>
          <a:noFill/>
          <a:ln>
            <a:noFill/>
          </a:ln>
        </p:spPr>
      </p:pic>
      <p:sp>
        <p:nvSpPr>
          <p:cNvPr id="409" name="Google Shape;409;p45"/>
          <p:cNvSpPr txBox="1"/>
          <p:nvPr/>
        </p:nvSpPr>
        <p:spPr>
          <a:xfrm>
            <a:off x="342900" y="3322637"/>
            <a:ext cx="8458200" cy="2678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Fill in PC-2 table	0 1 1 1 1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0 0 1 1 0 0 1 1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1 1 0 0 0 0 1 1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0 0 1 0 0 0 0 0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1 1 0 1 1 0 1 0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0 1 1 1 0 0 0 0</a:t>
            </a:r>
            <a:endParaRPr/>
          </a:p>
          <a:p>
            <a:pPr indent="0" lvl="0" marL="0" marR="0" rtl="0" algn="l">
              <a:lnSpc>
                <a:spcPct val="100000"/>
              </a:lnSpc>
              <a:spcBef>
                <a:spcPts val="0"/>
              </a:spcBef>
              <a:spcAft>
                <a:spcPts val="0"/>
              </a:spcAft>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6"/>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5" name="Google Shape;415;p46"/>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6" name="Google Shape;416;p46"/>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7" name="Google Shape;417;p46"/>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8" name="Google Shape;418;p46"/>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9" name="Google Shape;419;p46"/>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20" name="Google Shape;420;p46"/>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21" name="Google Shape;421;p46"/>
          <p:cNvSpPr txBox="1"/>
          <p:nvPr/>
        </p:nvSpPr>
        <p:spPr>
          <a:xfrm>
            <a:off x="228600" y="1065212"/>
            <a:ext cx="8686800" cy="1373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heart of DES is the DES function. The DES function applies a 48-bit key to the rightmost 32 bits to produce a 32-bit output. </a:t>
            </a:r>
            <a:endParaRPr/>
          </a:p>
        </p:txBody>
      </p:sp>
      <p:sp>
        <p:nvSpPr>
          <p:cNvPr id="422" name="Google Shape;422;p46"/>
          <p:cNvSpPr txBox="1"/>
          <p:nvPr/>
        </p:nvSpPr>
        <p:spPr>
          <a:xfrm>
            <a:off x="1143000" y="0"/>
            <a:ext cx="20652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Continued</a:t>
            </a:r>
            <a:endParaRPr/>
          </a:p>
        </p:txBody>
      </p:sp>
      <p:sp>
        <p:nvSpPr>
          <p:cNvPr id="423" name="Google Shape;423;p46"/>
          <p:cNvSpPr txBox="1"/>
          <p:nvPr/>
        </p:nvSpPr>
        <p:spPr>
          <a:xfrm>
            <a:off x="1177925" y="533400"/>
            <a:ext cx="2175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DES Function  </a:t>
            </a:r>
            <a:endParaRPr/>
          </a:p>
        </p:txBody>
      </p:sp>
      <p:pic>
        <p:nvPicPr>
          <p:cNvPr id="424" name="Google Shape;424;p46"/>
          <p:cNvPicPr preferRelativeResize="0"/>
          <p:nvPr/>
        </p:nvPicPr>
        <p:blipFill rotWithShape="1">
          <a:blip r:embed="rId3">
            <a:alphaModFix/>
          </a:blip>
          <a:srcRect b="0" l="0" r="0" t="0"/>
          <a:stretch/>
        </p:blipFill>
        <p:spPr>
          <a:xfrm>
            <a:off x="2933700" y="2300287"/>
            <a:ext cx="4076701" cy="4481512"/>
          </a:xfrm>
          <a:prstGeom prst="rect">
            <a:avLst/>
          </a:prstGeom>
          <a:noFill/>
          <a:ln>
            <a:noFill/>
          </a:ln>
        </p:spPr>
      </p:pic>
      <p:sp>
        <p:nvSpPr>
          <p:cNvPr id="425" name="Google Shape;425;p46"/>
          <p:cNvSpPr txBox="1"/>
          <p:nvPr/>
        </p:nvSpPr>
        <p:spPr>
          <a:xfrm>
            <a:off x="457200" y="3124200"/>
            <a:ext cx="16557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br>
              <a:rPr b="1" i="0" lang="en-US" sz="2400" u="none">
                <a:solidFill>
                  <a:schemeClr val="folHlink"/>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DES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7"/>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1" name="Google Shape;431;p47"/>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2" name="Google Shape;432;p47"/>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3" name="Google Shape;433;p47"/>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4" name="Google Shape;434;p47"/>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5" name="Google Shape;435;p47"/>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6" name="Google Shape;436;p47"/>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37" name="Google Shape;437;p47"/>
          <p:cNvSpPr txBox="1"/>
          <p:nvPr/>
        </p:nvSpPr>
        <p:spPr>
          <a:xfrm>
            <a:off x="228600" y="838200"/>
            <a:ext cx="8686800" cy="1630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Expansion P-box</a:t>
            </a:r>
            <a:endParaRPr/>
          </a:p>
          <a:p>
            <a:pPr indent="0" lvl="0" marL="0" marR="0" rtl="0" algn="just">
              <a:lnSpc>
                <a:spcPct val="12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Since R</a:t>
            </a:r>
            <a:r>
              <a:rPr b="1" baseline="-25000" i="1" lang="en-US" sz="2800" u="none">
                <a:solidFill>
                  <a:schemeClr val="dk1"/>
                </a:solidFill>
                <a:latin typeface="Times New Roman"/>
                <a:ea typeface="Times New Roman"/>
                <a:cs typeface="Times New Roman"/>
                <a:sym typeface="Times New Roman"/>
              </a:rPr>
              <a:t>I−1</a:t>
            </a:r>
            <a:r>
              <a:rPr b="1" i="1" lang="en-US" sz="2800" u="none">
                <a:solidFill>
                  <a:schemeClr val="dk1"/>
                </a:solidFill>
                <a:latin typeface="Times New Roman"/>
                <a:ea typeface="Times New Roman"/>
                <a:cs typeface="Times New Roman"/>
                <a:sym typeface="Times New Roman"/>
              </a:rPr>
              <a:t> is a 32-bit input and K</a:t>
            </a:r>
            <a:r>
              <a:rPr b="1" baseline="-25000" i="1" lang="en-US" sz="2800" u="none">
                <a:solidFill>
                  <a:schemeClr val="dk1"/>
                </a:solidFill>
                <a:latin typeface="Times New Roman"/>
                <a:ea typeface="Times New Roman"/>
                <a:cs typeface="Times New Roman"/>
                <a:sym typeface="Times New Roman"/>
              </a:rPr>
              <a:t>I</a:t>
            </a:r>
            <a:r>
              <a:rPr b="1" i="1" lang="en-US" sz="2800" u="none">
                <a:solidFill>
                  <a:schemeClr val="dk1"/>
                </a:solidFill>
                <a:latin typeface="Times New Roman"/>
                <a:ea typeface="Times New Roman"/>
                <a:cs typeface="Times New Roman"/>
                <a:sym typeface="Times New Roman"/>
              </a:rPr>
              <a:t> is a 48-bit key, we first need to expand R</a:t>
            </a:r>
            <a:r>
              <a:rPr b="1" baseline="-25000" i="1" lang="en-US" sz="2800" u="none">
                <a:solidFill>
                  <a:schemeClr val="dk1"/>
                </a:solidFill>
                <a:latin typeface="Times New Roman"/>
                <a:ea typeface="Times New Roman"/>
                <a:cs typeface="Times New Roman"/>
                <a:sym typeface="Times New Roman"/>
              </a:rPr>
              <a:t>I−1</a:t>
            </a:r>
            <a:r>
              <a:rPr b="1" i="1" lang="en-US" sz="2800" u="none">
                <a:solidFill>
                  <a:schemeClr val="dk1"/>
                </a:solidFill>
                <a:latin typeface="Times New Roman"/>
                <a:ea typeface="Times New Roman"/>
                <a:cs typeface="Times New Roman"/>
                <a:sym typeface="Times New Roman"/>
              </a:rPr>
              <a:t> to 48 bits. </a:t>
            </a:r>
            <a:endParaRPr/>
          </a:p>
        </p:txBody>
      </p:sp>
      <p:sp>
        <p:nvSpPr>
          <p:cNvPr id="438" name="Google Shape;438;p47"/>
          <p:cNvSpPr txBox="1"/>
          <p:nvPr/>
        </p:nvSpPr>
        <p:spPr>
          <a:xfrm>
            <a:off x="1143000" y="0"/>
            <a:ext cx="18606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a:t>
            </a:r>
            <a:endParaRPr/>
          </a:p>
        </p:txBody>
      </p:sp>
      <p:pic>
        <p:nvPicPr>
          <p:cNvPr id="439" name="Google Shape;439;p47"/>
          <p:cNvPicPr preferRelativeResize="0"/>
          <p:nvPr/>
        </p:nvPicPr>
        <p:blipFill rotWithShape="1">
          <a:blip r:embed="rId3">
            <a:alphaModFix/>
          </a:blip>
          <a:srcRect b="0" l="0" r="0" t="0"/>
          <a:stretch/>
        </p:blipFill>
        <p:spPr>
          <a:xfrm>
            <a:off x="304800" y="4049712"/>
            <a:ext cx="8610600" cy="1284287"/>
          </a:xfrm>
          <a:prstGeom prst="rect">
            <a:avLst/>
          </a:prstGeom>
          <a:noFill/>
          <a:ln>
            <a:noFill/>
          </a:ln>
        </p:spPr>
      </p:pic>
      <p:sp>
        <p:nvSpPr>
          <p:cNvPr id="440" name="Google Shape;440;p47"/>
          <p:cNvSpPr txBox="1"/>
          <p:nvPr/>
        </p:nvSpPr>
        <p:spPr>
          <a:xfrm>
            <a:off x="2976562" y="3276600"/>
            <a:ext cx="28353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Expansion permutation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8"/>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46" name="Google Shape;446;p48"/>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47" name="Google Shape;447;p48"/>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48" name="Google Shape;448;p48"/>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49" name="Google Shape;449;p48"/>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0" name="Google Shape;450;p48"/>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1" name="Google Shape;451;p48"/>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2" name="Google Shape;452;p48"/>
          <p:cNvSpPr txBox="1"/>
          <p:nvPr/>
        </p:nvSpPr>
        <p:spPr>
          <a:xfrm>
            <a:off x="228600" y="838200"/>
            <a:ext cx="8686800" cy="1630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Although the relationship between the input and output can be defined mathematically, DES uses Table  to define this P-box.</a:t>
            </a:r>
            <a:endParaRPr/>
          </a:p>
        </p:txBody>
      </p:sp>
      <p:sp>
        <p:nvSpPr>
          <p:cNvPr id="453" name="Google Shape;453;p48"/>
          <p:cNvSpPr txBox="1"/>
          <p:nvPr/>
        </p:nvSpPr>
        <p:spPr>
          <a:xfrm>
            <a:off x="1143000" y="0"/>
            <a:ext cx="19623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a:t>
            </a:r>
            <a:endParaRPr/>
          </a:p>
        </p:txBody>
      </p:sp>
      <p:pic>
        <p:nvPicPr>
          <p:cNvPr id="454" name="Google Shape;454;p48"/>
          <p:cNvPicPr preferRelativeResize="0"/>
          <p:nvPr/>
        </p:nvPicPr>
        <p:blipFill rotWithShape="1">
          <a:blip r:embed="rId3">
            <a:alphaModFix/>
          </a:blip>
          <a:srcRect b="0" l="0" r="0" t="0"/>
          <a:stretch/>
        </p:blipFill>
        <p:spPr>
          <a:xfrm>
            <a:off x="1104900" y="3182937"/>
            <a:ext cx="7048500" cy="3217862"/>
          </a:xfrm>
          <a:prstGeom prst="rect">
            <a:avLst/>
          </a:prstGeom>
          <a:noFill/>
          <a:ln>
            <a:noFill/>
          </a:ln>
        </p:spPr>
      </p:pic>
      <p:sp>
        <p:nvSpPr>
          <p:cNvPr id="455" name="Google Shape;455;p48"/>
          <p:cNvSpPr txBox="1"/>
          <p:nvPr/>
        </p:nvSpPr>
        <p:spPr>
          <a:xfrm>
            <a:off x="2209800" y="2667000"/>
            <a:ext cx="33909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a:t>
            </a:r>
            <a:r>
              <a:rPr b="1" i="1" lang="en-US" sz="2000" u="none">
                <a:solidFill>
                  <a:schemeClr val="dk1"/>
                </a:solidFill>
                <a:latin typeface="Times New Roman"/>
                <a:ea typeface="Times New Roman"/>
                <a:cs typeface="Times New Roman"/>
                <a:sym typeface="Times New Roman"/>
              </a:rPr>
              <a:t>Expansion P-box 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cap="none" strike="noStrike">
                <a:solidFill>
                  <a:schemeClr val="lt2"/>
                </a:solidFill>
                <a:latin typeface="Arial"/>
                <a:ea typeface="Arial"/>
                <a:cs typeface="Arial"/>
                <a:sym typeface="Arial"/>
              </a:rPr>
              <a:t>6.</a:t>
            </a:r>
            <a:fld id="{00000000-1234-1234-1234-123412341234}" type="slidenum">
              <a:rPr b="1" i="0" lang="en-US" sz="1200" u="none" cap="none" strike="noStrike">
                <a:solidFill>
                  <a:schemeClr val="lt2"/>
                </a:solidFill>
                <a:latin typeface="Arial"/>
                <a:ea typeface="Arial"/>
                <a:cs typeface="Arial"/>
                <a:sym typeface="Arial"/>
              </a:rPr>
              <a:t>‹#›</a:t>
            </a:fld>
            <a:endParaRPr/>
          </a:p>
        </p:txBody>
      </p:sp>
      <p:sp>
        <p:nvSpPr>
          <p:cNvPr id="210" name="Google Shape;210;p31"/>
          <p:cNvSpPr txBox="1"/>
          <p:nvPr/>
        </p:nvSpPr>
        <p:spPr>
          <a:xfrm>
            <a:off x="0" y="0"/>
            <a:ext cx="9144000" cy="990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1" name="Google Shape;211;p31"/>
          <p:cNvSpPr txBox="1"/>
          <p:nvPr/>
        </p:nvSpPr>
        <p:spPr>
          <a:xfrm>
            <a:off x="-1447800" y="203200"/>
            <a:ext cx="8088300" cy="58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a:buNone/>
            </a:pPr>
            <a:r>
              <a:rPr b="1" i="0" lang="en-US" sz="3200" u="none">
                <a:solidFill>
                  <a:schemeClr val="dk1"/>
                </a:solidFill>
                <a:effectLst>
                  <a:outerShdw blurRad="38100" algn="tl" dir="2700000" dist="38100">
                    <a:srgbClr val="C0C0C0"/>
                  </a:outerShdw>
                </a:effectLst>
                <a:latin typeface="Times"/>
                <a:ea typeface="Times"/>
                <a:cs typeface="Times"/>
                <a:sym typeface="Times"/>
              </a:rPr>
              <a:t>   						INTRODUCTION</a:t>
            </a:r>
            <a:endParaRPr/>
          </a:p>
        </p:txBody>
      </p:sp>
      <p:sp>
        <p:nvSpPr>
          <p:cNvPr id="212" name="Google Shape;212;p31"/>
          <p:cNvSpPr txBox="1"/>
          <p:nvPr/>
        </p:nvSpPr>
        <p:spPr>
          <a:xfrm>
            <a:off x="8229600" y="6400800"/>
            <a:ext cx="184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3" name="Google Shape;213;p31"/>
          <p:cNvSpPr txBox="1"/>
          <p:nvPr/>
        </p:nvSpPr>
        <p:spPr>
          <a:xfrm>
            <a:off x="304800" y="1371600"/>
            <a:ext cx="8610600" cy="1373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effectLst>
                  <a:outerShdw blurRad="38100" algn="tl" dir="2700000" dist="38100">
                    <a:srgbClr val="C0C0C0"/>
                  </a:outerShdw>
                </a:effectLst>
                <a:latin typeface="Times New Roman"/>
                <a:ea typeface="Times New Roman"/>
                <a:cs typeface="Times New Roman"/>
                <a:sym typeface="Times New Roman"/>
              </a:rPr>
              <a:t>The Data Encryption Standard (DES) is a symmetric-key block cipher published by the National Institute of Standards and Technology (NIST).</a:t>
            </a:r>
            <a:endParaRPr/>
          </a:p>
        </p:txBody>
      </p:sp>
      <p:sp>
        <p:nvSpPr>
          <p:cNvPr id="214" name="Google Shape;214;p31"/>
          <p:cNvSpPr txBox="1"/>
          <p:nvPr/>
        </p:nvSpPr>
        <p:spPr>
          <a:xfrm>
            <a:off x="228600" y="3013075"/>
            <a:ext cx="8610600" cy="1200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 History</a:t>
            </a:r>
            <a:endParaRPr/>
          </a:p>
          <a:p>
            <a:pPr indent="-342900" lvl="0" marL="342900" marR="0" rtl="0" algn="l">
              <a:lnSpc>
                <a:spcPct val="100000"/>
              </a:lnSpc>
              <a:spcBef>
                <a:spcPts val="0"/>
              </a:spcBef>
              <a:spcAft>
                <a:spcPts val="0"/>
              </a:spcAft>
              <a:buClr>
                <a:schemeClr val="dk1"/>
              </a:buClr>
              <a:buSzPts val="2400"/>
              <a:buFont typeface="Arial"/>
              <a:buNone/>
            </a:pPr>
            <a:r>
              <a:t/>
            </a:r>
            <a:endParaRPr b="1" i="0" sz="2400" u="none">
              <a:solidFill>
                <a:srgbClr val="0033CC"/>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9"/>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1" name="Google Shape;461;p49"/>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2" name="Google Shape;462;p49"/>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3" name="Google Shape;463;p49"/>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4" name="Google Shape;464;p49"/>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5" name="Google Shape;465;p49"/>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6" name="Google Shape;466;p49"/>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67" name="Google Shape;467;p49"/>
          <p:cNvSpPr txBox="1"/>
          <p:nvPr/>
        </p:nvSpPr>
        <p:spPr>
          <a:xfrm>
            <a:off x="228600" y="838200"/>
            <a:ext cx="8686800" cy="31686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Whitener (XOR)</a:t>
            </a:r>
            <a:endParaRPr/>
          </a:p>
          <a:p>
            <a:pPr indent="0" lvl="0" marL="0" marR="0" rtl="0" algn="just">
              <a:lnSpc>
                <a:spcPct val="12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After the expansion permutation, DES uses the XOR operation on the expanded right section and the round key. Note that both the right section and the key are 48-bits in length. Also note that the round key is used only in this operation.</a:t>
            </a:r>
            <a:endParaRPr/>
          </a:p>
        </p:txBody>
      </p:sp>
      <p:sp>
        <p:nvSpPr>
          <p:cNvPr id="468" name="Google Shape;468;p49"/>
          <p:cNvSpPr txBox="1"/>
          <p:nvPr/>
        </p:nvSpPr>
        <p:spPr>
          <a:xfrm>
            <a:off x="1143000" y="0"/>
            <a:ext cx="17574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Continue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0"/>
          <p:cNvSpPr txBox="1"/>
          <p:nvPr/>
        </p:nvSpPr>
        <p:spPr>
          <a:xfrm>
            <a:off x="457200" y="-803275"/>
            <a:ext cx="8229600" cy="74787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Ri	0011 1100  1111 0000 0011  1100 0000 1111</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Expansion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1   0 0 1 1  1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1   1 1 0 0  1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0   1 1 1 1  0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1   0 0 0 0  0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0   0 0 1 1  1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1   1 1 0 0  0  </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0   0 0 0 0  1</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0   1 1 1 1  0</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XOR</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100111 111001 011110 100000 000111 111000 000001 011110</a:t>
            </a:r>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011110 000011 001111 000011 001000 001101 101001 110000</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111001 111010 010001 100011 001111 110101 101000 101110</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p:txBody>
      </p:sp>
      <p:cxnSp>
        <p:nvCxnSpPr>
          <p:cNvPr id="474" name="Google Shape;474;p50"/>
          <p:cNvCxnSpPr/>
          <p:nvPr/>
        </p:nvCxnSpPr>
        <p:spPr>
          <a:xfrm>
            <a:off x="2590800" y="461962"/>
            <a:ext cx="76200" cy="3200400"/>
          </a:xfrm>
          <a:prstGeom prst="straightConnector1">
            <a:avLst/>
          </a:prstGeom>
          <a:noFill/>
          <a:ln cap="flat" cmpd="sng" w="9525">
            <a:solidFill>
              <a:schemeClr val="dk1"/>
            </a:solidFill>
            <a:prstDash val="solid"/>
            <a:miter lim="800000"/>
            <a:headEnd len="med" w="med" type="none"/>
            <a:tailEnd len="med" w="med" type="none"/>
          </a:ln>
        </p:spPr>
      </p:cxnSp>
      <p:cxnSp>
        <p:nvCxnSpPr>
          <p:cNvPr id="475" name="Google Shape;475;p50"/>
          <p:cNvCxnSpPr/>
          <p:nvPr/>
        </p:nvCxnSpPr>
        <p:spPr>
          <a:xfrm>
            <a:off x="3657600" y="404812"/>
            <a:ext cx="76200" cy="32004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1"/>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1" name="Google Shape;481;p51"/>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2" name="Google Shape;482;p51"/>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3" name="Google Shape;483;p51"/>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4" name="Google Shape;484;p51"/>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5" name="Google Shape;485;p51"/>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6" name="Google Shape;486;p51"/>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87" name="Google Shape;487;p51"/>
          <p:cNvSpPr txBox="1"/>
          <p:nvPr/>
        </p:nvSpPr>
        <p:spPr>
          <a:xfrm>
            <a:off x="228600" y="838200"/>
            <a:ext cx="8686800" cy="214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S-Boxes</a:t>
            </a:r>
            <a:endParaRPr/>
          </a:p>
          <a:p>
            <a:pPr indent="0" lvl="0" marL="0" marR="0" rtl="0" algn="just">
              <a:lnSpc>
                <a:spcPct val="12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S-boxes do the real mixing (confusion). DES uses 8 S-boxes, each with a 6-bit input and a 4-bit output. See Figure </a:t>
            </a:r>
            <a:endParaRPr/>
          </a:p>
        </p:txBody>
      </p:sp>
      <p:pic>
        <p:nvPicPr>
          <p:cNvPr id="488" name="Google Shape;488;p51"/>
          <p:cNvPicPr preferRelativeResize="0"/>
          <p:nvPr/>
        </p:nvPicPr>
        <p:blipFill rotWithShape="1">
          <a:blip r:embed="rId3">
            <a:alphaModFix/>
          </a:blip>
          <a:srcRect b="0" l="0" r="0" t="0"/>
          <a:stretch/>
        </p:blipFill>
        <p:spPr>
          <a:xfrm>
            <a:off x="609600" y="4064000"/>
            <a:ext cx="7705724" cy="2032000"/>
          </a:xfrm>
          <a:prstGeom prst="rect">
            <a:avLst/>
          </a:prstGeom>
          <a:noFill/>
          <a:ln>
            <a:noFill/>
          </a:ln>
        </p:spPr>
      </p:pic>
      <p:sp>
        <p:nvSpPr>
          <p:cNvPr id="489" name="Google Shape;489;p51"/>
          <p:cNvSpPr txBox="1"/>
          <p:nvPr/>
        </p:nvSpPr>
        <p:spPr>
          <a:xfrm>
            <a:off x="2976562" y="3276600"/>
            <a:ext cx="21066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r>
              <a:rPr b="1" i="1" lang="en-US" sz="2000" u="none">
                <a:solidFill>
                  <a:schemeClr val="dk1"/>
                </a:solidFill>
                <a:latin typeface="Times New Roman"/>
                <a:ea typeface="Times New Roman"/>
                <a:cs typeface="Times New Roman"/>
                <a:sym typeface="Times New Roman"/>
              </a:rPr>
              <a:t>S-boxes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2"/>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5" name="Google Shape;495;p52"/>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6" name="Google Shape;496;p52"/>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7" name="Google Shape;497;p52"/>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8" name="Google Shape;498;p52"/>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9" name="Google Shape;499;p52"/>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00" name="Google Shape;500;p52"/>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01" name="Google Shape;501;p52"/>
          <p:cNvSpPr txBox="1"/>
          <p:nvPr/>
        </p:nvSpPr>
        <p:spPr>
          <a:xfrm>
            <a:off x="228600" y="685800"/>
            <a:ext cx="8686800" cy="604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02" name="Google Shape;502;p52"/>
          <p:cNvSpPr txBox="1"/>
          <p:nvPr/>
        </p:nvSpPr>
        <p:spPr>
          <a:xfrm>
            <a:off x="2936875" y="1066800"/>
            <a:ext cx="23829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r>
              <a:rPr b="1" i="1" lang="en-US" sz="2000" u="none">
                <a:solidFill>
                  <a:schemeClr val="dk1"/>
                </a:solidFill>
                <a:latin typeface="Times New Roman"/>
                <a:ea typeface="Times New Roman"/>
                <a:cs typeface="Times New Roman"/>
                <a:sym typeface="Times New Roman"/>
              </a:rPr>
              <a:t>S-box rule</a:t>
            </a:r>
            <a:endParaRPr/>
          </a:p>
        </p:txBody>
      </p:sp>
      <p:pic>
        <p:nvPicPr>
          <p:cNvPr id="503" name="Google Shape;503;p52"/>
          <p:cNvPicPr preferRelativeResize="0"/>
          <p:nvPr/>
        </p:nvPicPr>
        <p:blipFill rotWithShape="1">
          <a:blip r:embed="rId3">
            <a:alphaModFix/>
          </a:blip>
          <a:srcRect b="0" l="0" r="0" t="0"/>
          <a:stretch/>
        </p:blipFill>
        <p:spPr>
          <a:xfrm>
            <a:off x="1812925" y="2057400"/>
            <a:ext cx="4716462" cy="38274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3"/>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09" name="Google Shape;509;p53"/>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0" name="Google Shape;510;p53"/>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1" name="Google Shape;511;p53"/>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2" name="Google Shape;512;p53"/>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3" name="Google Shape;513;p53"/>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4" name="Google Shape;514;p53"/>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5" name="Google Shape;515;p53"/>
          <p:cNvSpPr txBox="1"/>
          <p:nvPr/>
        </p:nvSpPr>
        <p:spPr>
          <a:xfrm>
            <a:off x="228600" y="685800"/>
            <a:ext cx="8686800" cy="1117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Table shows the permutation for S-box 1. For the rest of the boxes see the textbook.  </a:t>
            </a:r>
            <a:endParaRPr/>
          </a:p>
        </p:txBody>
      </p:sp>
      <p:sp>
        <p:nvSpPr>
          <p:cNvPr id="516" name="Google Shape;516;p53"/>
          <p:cNvSpPr txBox="1"/>
          <p:nvPr/>
        </p:nvSpPr>
        <p:spPr>
          <a:xfrm>
            <a:off x="2936875" y="2590800"/>
            <a:ext cx="18669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a:t>
            </a:r>
            <a:r>
              <a:rPr b="1" i="1" lang="en-US" sz="2000" u="none">
                <a:solidFill>
                  <a:schemeClr val="dk1"/>
                </a:solidFill>
                <a:latin typeface="Times New Roman"/>
                <a:ea typeface="Times New Roman"/>
                <a:cs typeface="Times New Roman"/>
                <a:sym typeface="Times New Roman"/>
              </a:rPr>
              <a:t>S-box 1</a:t>
            </a:r>
            <a:endParaRPr/>
          </a:p>
        </p:txBody>
      </p:sp>
      <p:pic>
        <p:nvPicPr>
          <p:cNvPr id="517" name="Google Shape;517;p53"/>
          <p:cNvPicPr preferRelativeResize="0"/>
          <p:nvPr/>
        </p:nvPicPr>
        <p:blipFill rotWithShape="1">
          <a:blip r:embed="rId3">
            <a:alphaModFix/>
          </a:blip>
          <a:srcRect b="0" l="0" r="0" t="0"/>
          <a:stretch/>
        </p:blipFill>
        <p:spPr>
          <a:xfrm>
            <a:off x="76200" y="3232150"/>
            <a:ext cx="8583612" cy="202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Encryption (Round) (cont.)</a:t>
            </a:r>
            <a:endParaRPr/>
          </a:p>
        </p:txBody>
      </p:sp>
      <p:pic>
        <p:nvPicPr>
          <p:cNvPr id="523" name="Google Shape;523;p54"/>
          <p:cNvPicPr preferRelativeResize="0"/>
          <p:nvPr/>
        </p:nvPicPr>
        <p:blipFill rotWithShape="1">
          <a:blip r:embed="rId3">
            <a:alphaModFix/>
          </a:blip>
          <a:srcRect b="19143" l="11463" r="15660" t="11242"/>
          <a:stretch/>
        </p:blipFill>
        <p:spPr>
          <a:xfrm>
            <a:off x="198437" y="1738312"/>
            <a:ext cx="4267199" cy="4967287"/>
          </a:xfrm>
          <a:prstGeom prst="rect">
            <a:avLst/>
          </a:prstGeom>
          <a:noFill/>
          <a:ln>
            <a:noFill/>
          </a:ln>
        </p:spPr>
      </p:pic>
      <p:pic>
        <p:nvPicPr>
          <p:cNvPr id="524" name="Google Shape;524;p54"/>
          <p:cNvPicPr preferRelativeResize="0"/>
          <p:nvPr/>
        </p:nvPicPr>
        <p:blipFill rotWithShape="1">
          <a:blip r:embed="rId4">
            <a:alphaModFix/>
          </a:blip>
          <a:srcRect b="12643" l="12534" r="16729" t="18075"/>
          <a:stretch/>
        </p:blipFill>
        <p:spPr>
          <a:xfrm>
            <a:off x="4648200" y="1738312"/>
            <a:ext cx="4267199" cy="4967287"/>
          </a:xfrm>
          <a:prstGeom prst="rect">
            <a:avLst/>
          </a:prstGeom>
          <a:noFill/>
          <a:ln>
            <a:noFill/>
          </a:ln>
        </p:spPr>
      </p:pic>
      <p:sp>
        <p:nvSpPr>
          <p:cNvPr id="525" name="Google Shape;525;p54"/>
          <p:cNvSpPr txBox="1"/>
          <p:nvPr/>
        </p:nvSpPr>
        <p:spPr>
          <a:xfrm>
            <a:off x="14287" y="1204912"/>
            <a:ext cx="48768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S-box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5"/>
          <p:cNvSpPr txBox="1"/>
          <p:nvPr/>
        </p:nvSpPr>
        <p:spPr>
          <a:xfrm>
            <a:off x="1219200" y="533400"/>
            <a:ext cx="1424100" cy="4620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a:t>
            </a:r>
            <a:endParaRPr/>
          </a:p>
        </p:txBody>
      </p:sp>
      <p:sp>
        <p:nvSpPr>
          <p:cNvPr id="531" name="Google Shape;531;p55"/>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2" name="Google Shape;532;p55"/>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3" name="Google Shape;533;p55"/>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4" name="Google Shape;534;p55"/>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5" name="Google Shape;535;p55"/>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6" name="Google Shape;536;p55"/>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7" name="Google Shape;537;p55"/>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38" name="Google Shape;538;p55"/>
          <p:cNvSpPr txBox="1"/>
          <p:nvPr/>
        </p:nvSpPr>
        <p:spPr>
          <a:xfrm>
            <a:off x="228600" y="1325562"/>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The input to S-box 1 is </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1</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0001</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1</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What is the output?</a:t>
            </a:r>
            <a:endParaRPr/>
          </a:p>
        </p:txBody>
      </p:sp>
      <p:sp>
        <p:nvSpPr>
          <p:cNvPr id="539" name="Google Shape;539;p55"/>
          <p:cNvSpPr txBox="1"/>
          <p:nvPr/>
        </p:nvSpPr>
        <p:spPr>
          <a:xfrm>
            <a:off x="90487" y="2640012"/>
            <a:ext cx="8229600" cy="2308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If we write the first and the sixth bits together, we get 11 in binary, which is 3 in decimal. The remaining bits are 0001 in binary, which is 1 in decimal. We look for the value in row 3, column 1, in Table (S-box 1). The result is 12 in decimal, which in binary is 1100. So the input </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100011</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yields the output </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1100</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a:t>
            </a:r>
            <a:endParaRPr/>
          </a:p>
        </p:txBody>
      </p:sp>
      <p:sp>
        <p:nvSpPr>
          <p:cNvPr id="540" name="Google Shape;540;p55"/>
          <p:cNvSpPr txBox="1"/>
          <p:nvPr/>
        </p:nvSpPr>
        <p:spPr>
          <a:xfrm>
            <a:off x="76200" y="2160587"/>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400"/>
              <a:buFont typeface="Times New Roman"/>
              <a:buNone/>
            </a:pP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56"/>
          <p:cNvSpPr txBox="1"/>
          <p:nvPr/>
        </p:nvSpPr>
        <p:spPr>
          <a:xfrm>
            <a:off x="1219200" y="533400"/>
            <a:ext cx="1424100" cy="4620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a:t>
            </a:r>
            <a:endParaRPr/>
          </a:p>
        </p:txBody>
      </p:sp>
      <p:sp>
        <p:nvSpPr>
          <p:cNvPr id="546" name="Google Shape;546;p56"/>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47" name="Google Shape;547;p56"/>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48" name="Google Shape;548;p56"/>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49" name="Google Shape;549;p56"/>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50" name="Google Shape;550;p56"/>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51" name="Google Shape;551;p56"/>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52" name="Google Shape;552;p56"/>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53" name="Google Shape;553;p56"/>
          <p:cNvSpPr txBox="1"/>
          <p:nvPr/>
        </p:nvSpPr>
        <p:spPr>
          <a:xfrm>
            <a:off x="228600" y="1325562"/>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The input to S-box 8 is 000000. What is the output?</a:t>
            </a:r>
            <a:endParaRPr/>
          </a:p>
        </p:txBody>
      </p:sp>
      <p:sp>
        <p:nvSpPr>
          <p:cNvPr id="554" name="Google Shape;554;p56"/>
          <p:cNvSpPr txBox="1"/>
          <p:nvPr/>
        </p:nvSpPr>
        <p:spPr>
          <a:xfrm>
            <a:off x="103187" y="2447925"/>
            <a:ext cx="8229600" cy="22827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If we write the first and the sixth bits together, we get 00 in binary, which is 0 in decimal. The remaining bits are 0000 in binary, which is 0 in decimal. We look for the value in row 0, column 0, in Table 6.10 (S-box 8). The result is 13 in decimal, which is 1101 in binary. So the input </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000000</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 yields the output </a:t>
            </a: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1101</a:t>
            </a:r>
            <a:r>
              <a:rPr b="1" i="0" lang="en-US" sz="2400" u="none">
                <a:solidFill>
                  <a:schemeClr val="dk1"/>
                </a:solidFill>
                <a:effectLst>
                  <a:outerShdw blurRad="38100" algn="tl" dir="2700000" dist="38100">
                    <a:srgbClr val="C0C0C0"/>
                  </a:outerShdw>
                </a:effectLst>
                <a:latin typeface="Times New Roman"/>
                <a:ea typeface="Times New Roman"/>
                <a:cs typeface="Times New Roman"/>
                <a:sym typeface="Times New Roman"/>
              </a:rPr>
              <a:t>.</a:t>
            </a:r>
            <a:endParaRPr/>
          </a:p>
        </p:txBody>
      </p:sp>
      <p:sp>
        <p:nvSpPr>
          <p:cNvPr id="555" name="Google Shape;555;p56"/>
          <p:cNvSpPr txBox="1"/>
          <p:nvPr/>
        </p:nvSpPr>
        <p:spPr>
          <a:xfrm>
            <a:off x="76200" y="189865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400"/>
              <a:buFont typeface="Times New Roman"/>
              <a:buNone/>
            </a:pPr>
            <a:r>
              <a:rPr b="1" i="0" lang="en-US" sz="2400" u="none">
                <a:solidFill>
                  <a:schemeClr val="hlink"/>
                </a:solidFill>
                <a:effectLst>
                  <a:outerShdw blurRad="38100" algn="tl" dir="2700000" dist="38100">
                    <a:srgbClr val="C0C0C0"/>
                  </a:outerShdw>
                </a:effectLst>
                <a:latin typeface="Times New Roman"/>
                <a:ea typeface="Times New Roman"/>
                <a:cs typeface="Times New Roman"/>
                <a:sym typeface="Times New Roman"/>
              </a:rPr>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500"/>
                                        <p:tgtEl>
                                          <p:spTgt spid="5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5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Encryption (Round) (cont.)</a:t>
            </a:r>
            <a:endParaRPr/>
          </a:p>
        </p:txBody>
      </p:sp>
      <p:pic>
        <p:nvPicPr>
          <p:cNvPr descr="3-9-2" id="561" name="Google Shape;561;p57"/>
          <p:cNvPicPr preferRelativeResize="0"/>
          <p:nvPr/>
        </p:nvPicPr>
        <p:blipFill rotWithShape="1">
          <a:blip r:embed="rId3">
            <a:alphaModFix/>
          </a:blip>
          <a:srcRect b="0" l="0" r="0" t="0"/>
          <a:stretch/>
        </p:blipFill>
        <p:spPr>
          <a:xfrm>
            <a:off x="1676400" y="1981200"/>
            <a:ext cx="6553200" cy="4667250"/>
          </a:xfrm>
          <a:prstGeom prst="rect">
            <a:avLst/>
          </a:prstGeom>
          <a:noFill/>
          <a:ln>
            <a:noFill/>
          </a:ln>
        </p:spPr>
      </p:pic>
      <p:sp>
        <p:nvSpPr>
          <p:cNvPr id="562" name="Google Shape;562;p57"/>
          <p:cNvSpPr txBox="1"/>
          <p:nvPr/>
        </p:nvSpPr>
        <p:spPr>
          <a:xfrm>
            <a:off x="1676400" y="1676400"/>
            <a:ext cx="15240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a:t>
            </a:r>
            <a:endParaRPr/>
          </a:p>
        </p:txBody>
      </p:sp>
      <p:sp>
        <p:nvSpPr>
          <p:cNvPr id="563" name="Google Shape;563;p57"/>
          <p:cNvSpPr txBox="1"/>
          <p:nvPr/>
        </p:nvSpPr>
        <p:spPr>
          <a:xfrm>
            <a:off x="1524000" y="3886200"/>
            <a:ext cx="6934200" cy="144780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64" name="Google Shape;564;p57"/>
          <p:cNvSpPr txBox="1"/>
          <p:nvPr/>
        </p:nvSpPr>
        <p:spPr>
          <a:xfrm>
            <a:off x="914400" y="3581400"/>
            <a:ext cx="15240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S-box</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8"/>
          <p:cNvSpPr txBox="1"/>
          <p:nvPr/>
        </p:nvSpPr>
        <p:spPr>
          <a:xfrm>
            <a:off x="685800" y="17462"/>
            <a:ext cx="7315200" cy="60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1   1 1 0 0  1</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1   1 1 0 1  0</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0   1 0 0 0  1</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1   0 0 0 1  1</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0   0 1 1 1  1</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1   1 0 1 0  1  </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1   0 1 0 0  0</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		1   0 1 1 1  0</a:t>
            </a:r>
            <a:endParaRPr/>
          </a:p>
          <a:p>
            <a:pPr indent="0" lvl="0" marL="0" marR="0" rtl="0" algn="just">
              <a:lnSpc>
                <a:spcPct val="100000"/>
              </a:lnSpc>
              <a:spcBef>
                <a:spcPts val="0"/>
              </a:spcBef>
              <a:spcAft>
                <a:spcPts val="0"/>
              </a:spcAft>
              <a:buClr>
                <a:schemeClr val="dk1"/>
              </a:buClr>
              <a:buSzPts val="3200"/>
              <a:buFont typeface="Arial"/>
              <a:buNone/>
            </a:pPr>
            <a:r>
              <a:t/>
            </a:r>
            <a:endParaRPr b="1" i="0" sz="3200" u="none">
              <a:solidFill>
                <a:schemeClr val="dk1"/>
              </a:solidFill>
              <a:effectLst>
                <a:outerShdw blurRad="38100" algn="tl" dir="2700000" dist="38100">
                  <a:srgbClr val="C0C0C0"/>
                </a:outerShdw>
              </a:effectLs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S1	S2	S3	S4	S5	S6	S7	S8</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10	3	2	15	1	1	12	2</a:t>
            </a:r>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effectLst>
                  <a:outerShdw blurRad="38100" algn="tl" dir="2700000" dist="38100">
                    <a:srgbClr val="C0C0C0"/>
                  </a:outerShdw>
                </a:effectLst>
                <a:latin typeface="Times New Roman"/>
                <a:ea typeface="Times New Roman"/>
                <a:cs typeface="Times New Roman"/>
                <a:sym typeface="Times New Roman"/>
              </a:rPr>
              <a:t>1010 0011 0010 1111 0001 0001 1100 0010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6.</a:t>
            </a:r>
            <a:fld id="{00000000-1234-1234-1234-123412341234}" type="slidenum">
              <a:rPr b="1" i="0" lang="en-US" sz="1200" u="none">
                <a:solidFill>
                  <a:schemeClr val="lt2"/>
                </a:solidFill>
                <a:latin typeface="Arial"/>
                <a:ea typeface="Arial"/>
                <a:cs typeface="Arial"/>
                <a:sym typeface="Arial"/>
              </a:rPr>
              <a:t>‹#›</a:t>
            </a:fld>
            <a:endParaRPr/>
          </a:p>
        </p:txBody>
      </p:sp>
      <p:sp>
        <p:nvSpPr>
          <p:cNvPr id="220" name="Google Shape;220;p32"/>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1" name="Google Shape;221;p32"/>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2" name="Google Shape;222;p32"/>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3" name="Google Shape;223;p32"/>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4" name="Google Shape;224;p32"/>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5" name="Google Shape;225;p32"/>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6" name="Google Shape;226;p32"/>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7" name="Google Shape;227;p32"/>
          <p:cNvSpPr txBox="1"/>
          <p:nvPr/>
        </p:nvSpPr>
        <p:spPr>
          <a:xfrm>
            <a:off x="228600" y="1123950"/>
            <a:ext cx="8686800" cy="265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endParaRPr/>
          </a:p>
        </p:txBody>
      </p:sp>
      <p:sp>
        <p:nvSpPr>
          <p:cNvPr id="228" name="Google Shape;228;p32"/>
          <p:cNvSpPr txBox="1"/>
          <p:nvPr/>
        </p:nvSpPr>
        <p:spPr>
          <a:xfrm>
            <a:off x="1143000" y="0"/>
            <a:ext cx="14400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History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graphicFrame>
        <p:nvGraphicFramePr>
          <p:cNvPr id="574" name="Google Shape;574;p59"/>
          <p:cNvGraphicFramePr/>
          <p:nvPr/>
        </p:nvGraphicFramePr>
        <p:xfrm>
          <a:off x="717550" y="706437"/>
          <a:ext cx="3000000" cy="3000000"/>
        </p:xfrm>
        <a:graphic>
          <a:graphicData uri="http://schemas.openxmlformats.org/drawingml/2006/table">
            <a:tbl>
              <a:tblPr>
                <a:noFill/>
                <a:tableStyleId>{B6E0772D-56BD-4FEB-A1FB-19D62D5B05F7}</a:tableStyleId>
              </a:tblPr>
              <a:tblGrid>
                <a:gridCol w="476250"/>
                <a:gridCol w="476250"/>
                <a:gridCol w="476250"/>
                <a:gridCol w="476250"/>
                <a:gridCol w="476250"/>
                <a:gridCol w="476250"/>
                <a:gridCol w="476250"/>
                <a:gridCol w="476250"/>
              </a:tblGrid>
              <a:tr h="4572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5" name="Google Shape;575;p59"/>
          <p:cNvSpPr txBox="1"/>
          <p:nvPr/>
        </p:nvSpPr>
        <p:spPr>
          <a:xfrm>
            <a:off x="757237" y="176212"/>
            <a:ext cx="10668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P</a:t>
            </a:r>
            <a:endParaRPr/>
          </a:p>
        </p:txBody>
      </p:sp>
      <p:sp>
        <p:nvSpPr>
          <p:cNvPr id="576" name="Google Shape;576;p59"/>
          <p:cNvSpPr txBox="1"/>
          <p:nvPr/>
        </p:nvSpPr>
        <p:spPr>
          <a:xfrm>
            <a:off x="-3175" y="2540000"/>
            <a:ext cx="8991600" cy="4524300"/>
          </a:xfrm>
          <a:prstGeom prst="rect">
            <a:avLst/>
          </a:prstGeom>
          <a:noFill/>
          <a:ln>
            <a:noFill/>
          </a:ln>
        </p:spPr>
        <p:txBody>
          <a:bodyPr anchorCtr="0" anchor="t" bIns="45700" lIns="91425" spcFirstLastPara="1" rIns="91425" wrap="square" tIns="45700">
            <a:spAutoFit/>
          </a:bodyPr>
          <a:lstStyle/>
          <a:p>
            <a:pPr indent="-514350" lvl="1" marL="971550" marR="0" rtl="0" algn="l">
              <a:lnSpc>
                <a:spcPct val="100000"/>
              </a:lnSpc>
              <a:spcBef>
                <a:spcPts val="0"/>
              </a:spcBef>
              <a:spcAft>
                <a:spcPts val="0"/>
              </a:spcAft>
              <a:buClr>
                <a:schemeClr val="dk1"/>
              </a:buClr>
              <a:buSzPts val="3200"/>
              <a:buFont typeface="Arial"/>
              <a:buAutoNum type="arabicPlain"/>
            </a:pPr>
            <a:r>
              <a:rPr b="1" i="0" lang="en-US" sz="3200" u="none" cap="none" strike="noStrike">
                <a:solidFill>
                  <a:schemeClr val="dk1"/>
                </a:solidFill>
                <a:latin typeface="Arial"/>
                <a:ea typeface="Arial"/>
                <a:cs typeface="Arial"/>
                <a:sym typeface="Arial"/>
              </a:rPr>
              <a:t>1	1	0	0	0	0	0</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1	1	0	1	0	0	1	0</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0	1	1	1	0	0	1	0	</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0	1	0	0	0	1	0	1</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Li= 3cf03cof</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1110 0000 1101 0010 0111 0010 0100 0101</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0101 1010 0000 0000 0101 1010 0000 0000</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1011 1010 1101 0010 0010 1000 0100 0101</a:t>
            </a:r>
            <a:endParaRPr/>
          </a:p>
          <a:p>
            <a:pPr indent="-514350" lvl="1" marL="97155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  b	a	d	 2	  2	   8	    4	     5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60"/>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2" name="Google Shape;582;p60"/>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3" name="Google Shape;583;p60"/>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4" name="Google Shape;584;p60"/>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5" name="Google Shape;585;p60"/>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6" name="Google Shape;586;p60"/>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7" name="Google Shape;587;p60"/>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88" name="Google Shape;588;p60"/>
          <p:cNvSpPr txBox="1"/>
          <p:nvPr/>
        </p:nvSpPr>
        <p:spPr>
          <a:xfrm>
            <a:off x="1143000" y="0"/>
            <a:ext cx="19623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Continued</a:t>
            </a:r>
            <a:endParaRPr/>
          </a:p>
        </p:txBody>
      </p:sp>
      <p:pic>
        <p:nvPicPr>
          <p:cNvPr id="589" name="Google Shape;589;p60"/>
          <p:cNvPicPr preferRelativeResize="0"/>
          <p:nvPr/>
        </p:nvPicPr>
        <p:blipFill rotWithShape="1">
          <a:blip r:embed="rId3">
            <a:alphaModFix/>
          </a:blip>
          <a:srcRect b="0" l="0" r="0" t="0"/>
          <a:stretch/>
        </p:blipFill>
        <p:spPr>
          <a:xfrm>
            <a:off x="1436687" y="685800"/>
            <a:ext cx="4735513" cy="5492751"/>
          </a:xfrm>
          <a:prstGeom prst="rect">
            <a:avLst/>
          </a:prstGeom>
          <a:noFill/>
          <a:ln>
            <a:noFill/>
          </a:ln>
        </p:spPr>
      </p:pic>
      <p:sp>
        <p:nvSpPr>
          <p:cNvPr id="590" name="Google Shape;590;p60"/>
          <p:cNvSpPr txBox="1"/>
          <p:nvPr/>
        </p:nvSpPr>
        <p:spPr>
          <a:xfrm>
            <a:off x="6535737" y="3276600"/>
            <a:ext cx="17700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a:t>
            </a:r>
            <a:br>
              <a:rPr b="1" i="0" lang="en-US" sz="2400" u="none">
                <a:solidFill>
                  <a:schemeClr val="folHlink"/>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Key generation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Decryption</a:t>
            </a:r>
            <a:endParaRPr/>
          </a:p>
        </p:txBody>
      </p:sp>
      <p:sp>
        <p:nvSpPr>
          <p:cNvPr id="596" name="Google Shape;596;p61"/>
          <p:cNvSpPr txBox="1"/>
          <p:nvPr>
            <p:ph idx="1" type="body"/>
          </p:nvPr>
        </p:nvSpPr>
        <p:spPr>
          <a:xfrm>
            <a:off x="457200" y="1981200"/>
            <a:ext cx="40386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The same algorithm as encryption.</a:t>
            </a:r>
            <a:endParaRPr/>
          </a:p>
          <a:p>
            <a:pPr indent="-342900" lvl="0" marL="342900" rtl="0" algn="just">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Reversed the order of key (Key</a:t>
            </a:r>
            <a:r>
              <a:rPr b="0" baseline="-25000" i="0" lang="en-US" sz="2400" u="none">
                <a:solidFill>
                  <a:schemeClr val="dk1"/>
                </a:solidFill>
                <a:latin typeface="Arial"/>
                <a:ea typeface="Arial"/>
                <a:cs typeface="Arial"/>
                <a:sym typeface="Arial"/>
              </a:rPr>
              <a:t>16</a:t>
            </a:r>
            <a:r>
              <a:rPr b="0" i="0" lang="en-US" sz="2400" u="none">
                <a:solidFill>
                  <a:schemeClr val="dk1"/>
                </a:solidFill>
                <a:latin typeface="Arial"/>
                <a:ea typeface="Arial"/>
                <a:cs typeface="Arial"/>
                <a:sym typeface="Arial"/>
              </a:rPr>
              <a:t>, Key</a:t>
            </a:r>
            <a:r>
              <a:rPr b="0" baseline="-25000" i="0" lang="en-US" sz="2400" u="none">
                <a:solidFill>
                  <a:schemeClr val="dk1"/>
                </a:solidFill>
                <a:latin typeface="Arial"/>
                <a:ea typeface="Arial"/>
                <a:cs typeface="Arial"/>
                <a:sym typeface="Arial"/>
              </a:rPr>
              <a:t>15</a:t>
            </a:r>
            <a:r>
              <a:rPr b="0" i="0" lang="en-US" sz="2400" u="none">
                <a:solidFill>
                  <a:schemeClr val="dk1"/>
                </a:solidFill>
                <a:latin typeface="Arial"/>
                <a:ea typeface="Arial"/>
                <a:cs typeface="Arial"/>
                <a:sym typeface="Arial"/>
              </a:rPr>
              <a:t>, … Key</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a:t>
            </a:r>
            <a:endParaRPr/>
          </a:p>
          <a:p>
            <a:pPr indent="-342900" lvl="0" marL="342900" rtl="0" algn="just">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For example:</a:t>
            </a:r>
            <a:endParaRPr/>
          </a:p>
          <a:p>
            <a:pPr indent="-285750" lvl="1" marL="742950" rtl="0" algn="just">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IP undoes  IP</a:t>
            </a:r>
            <a:r>
              <a:rPr b="0" baseline="30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step of encryption.</a:t>
            </a:r>
            <a:endParaRPr/>
          </a:p>
          <a:p>
            <a:pPr indent="-285750" lvl="1" marL="742950" rtl="0" algn="just">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1st round with SK16 undoes 16th encrypt round.</a:t>
            </a:r>
            <a:endParaRPr/>
          </a:p>
        </p:txBody>
      </p:sp>
      <p:pic>
        <p:nvPicPr>
          <p:cNvPr id="597" name="Google Shape;597;p61"/>
          <p:cNvPicPr preferRelativeResize="0"/>
          <p:nvPr>
            <p:ph idx="2" type="clipArt"/>
          </p:nvPr>
        </p:nvPicPr>
        <p:blipFill rotWithShape="1">
          <a:blip r:embed="rId3">
            <a:alphaModFix/>
          </a:blip>
          <a:srcRect b="0" l="53003" r="0" t="0"/>
          <a:stretch/>
        </p:blipFill>
        <p:spPr>
          <a:xfrm>
            <a:off x="5105400" y="609600"/>
            <a:ext cx="3810000" cy="6019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62"/>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Strength of DES</a:t>
            </a:r>
            <a:endParaRPr/>
          </a:p>
        </p:txBody>
      </p:sp>
      <p:sp>
        <p:nvSpPr>
          <p:cNvPr id="603" name="Google Shape;603;p6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Criticism</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Reduction in key size of 72 bits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Too short to withstand with brute-force attack</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S-boxes were classified.</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Weak points enable NSA to decipher without key.</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56-bit keys have 2</a:t>
            </a:r>
            <a:r>
              <a:rPr b="0" baseline="30000" i="0" lang="en-US" sz="2800" u="none">
                <a:solidFill>
                  <a:schemeClr val="dk1"/>
                </a:solidFill>
                <a:latin typeface="Tahoma"/>
                <a:ea typeface="Tahoma"/>
                <a:cs typeface="Tahoma"/>
                <a:sym typeface="Tahoma"/>
              </a:rPr>
              <a:t>56</a:t>
            </a:r>
            <a:r>
              <a:rPr b="0" i="0" lang="en-US" sz="2800" u="none">
                <a:solidFill>
                  <a:schemeClr val="dk1"/>
                </a:solidFill>
                <a:latin typeface="Tahoma"/>
                <a:ea typeface="Tahoma"/>
                <a:cs typeface="Tahoma"/>
                <a:sym typeface="Tahoma"/>
              </a:rPr>
              <a:t> = 7.2 x 10</a:t>
            </a:r>
            <a:r>
              <a:rPr b="0" baseline="30000" i="0" lang="en-US" sz="2800" u="none">
                <a:solidFill>
                  <a:schemeClr val="dk1"/>
                </a:solidFill>
                <a:latin typeface="Tahoma"/>
                <a:ea typeface="Tahoma"/>
                <a:cs typeface="Tahoma"/>
                <a:sym typeface="Tahoma"/>
              </a:rPr>
              <a:t>16</a:t>
            </a:r>
            <a:r>
              <a:rPr b="0" i="0" lang="en-US" sz="2800" u="none">
                <a:solidFill>
                  <a:schemeClr val="dk1"/>
                </a:solidFill>
                <a:latin typeface="Tahoma"/>
                <a:ea typeface="Tahoma"/>
                <a:cs typeface="Tahoma"/>
                <a:sym typeface="Tahoma"/>
              </a:rPr>
              <a:t> values</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Brute force search looks hard.</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 machine performing one DES encryption per microsecond would take more than a thousand year to break the cipher.</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6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Strength of DES (cont.)</a:t>
            </a:r>
            <a:endParaRPr/>
          </a:p>
        </p:txBody>
      </p:sp>
      <p:sp>
        <p:nvSpPr>
          <p:cNvPr id="609" name="Google Shape;609;p6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Avalanche effect in DES</a:t>
            </a:r>
            <a:endParaRPr/>
          </a:p>
          <a:p>
            <a:pPr indent="-285750" lvl="1" marL="742950" rtl="0" algn="l">
              <a:lnSpc>
                <a:spcPct val="10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If a small change in either the plaintext or the key, the ciphertext should change markedly.</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DES exhibits a strong avalanche effect.</a:t>
            </a:r>
            <a:endParaRPr/>
          </a:p>
        </p:txBody>
      </p:sp>
      <p:pic>
        <p:nvPicPr>
          <p:cNvPr id="610" name="Google Shape;610;p63"/>
          <p:cNvPicPr preferRelativeResize="0"/>
          <p:nvPr>
            <p:ph idx="2" type="clipArt"/>
          </p:nvPr>
        </p:nvPicPr>
        <p:blipFill rotWithShape="1">
          <a:blip r:embed="rId3">
            <a:alphaModFix/>
          </a:blip>
          <a:srcRect b="11762" l="24530" r="24524" t="3920"/>
          <a:stretch/>
        </p:blipFill>
        <p:spPr>
          <a:xfrm>
            <a:off x="4648200" y="2057400"/>
            <a:ext cx="4495800" cy="4495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Ultimate</a:t>
            </a:r>
            <a:endParaRPr/>
          </a:p>
        </p:txBody>
      </p:sp>
      <p:sp>
        <p:nvSpPr>
          <p:cNvPr id="616" name="Google Shape;616;p6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DES was proved insecure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In 1997 on Internet in a few months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in 1998 on dedicated h/w (EFF) (Electronic Frontier Foundation)in a few days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In 1999 above combined in 22hrs!</a:t>
            </a:r>
            <a:endParaRPr/>
          </a:p>
          <a:p>
            <a:pPr indent="-236220" lvl="0" marL="342900" rtl="0" algn="l">
              <a:spcBef>
                <a:spcPts val="560"/>
              </a:spcBef>
              <a:spcAft>
                <a:spcPts val="0"/>
              </a:spcAft>
              <a:buSzPts val="1680"/>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65"/>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Double-DES?</a:t>
            </a:r>
            <a:endParaRPr/>
          </a:p>
        </p:txBody>
      </p:sp>
      <p:sp>
        <p:nvSpPr>
          <p:cNvPr id="623" name="Google Shape;623;p65"/>
          <p:cNvSpPr txBox="1"/>
          <p:nvPr>
            <p:ph idx="1" type="body"/>
          </p:nvPr>
        </p:nvSpPr>
        <p:spPr>
          <a:xfrm>
            <a:off x="381000" y="10668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could use 2 DES encrypts on each block</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Courier New"/>
                <a:ea typeface="Courier New"/>
                <a:cs typeface="Courier New"/>
                <a:sym typeface="Courier New"/>
              </a:rPr>
              <a:t>C = E</a:t>
            </a:r>
            <a:r>
              <a:rPr b="0" baseline="-25000" i="0" lang="en-US" sz="2800" u="none">
                <a:solidFill>
                  <a:schemeClr val="dk1"/>
                </a:solidFill>
                <a:latin typeface="Courier New"/>
                <a:ea typeface="Courier New"/>
                <a:cs typeface="Courier New"/>
                <a:sym typeface="Courier New"/>
              </a:rPr>
              <a:t>K2</a:t>
            </a:r>
            <a:r>
              <a:rPr b="0" i="0" lang="en-US" sz="2800" u="none">
                <a:solidFill>
                  <a:schemeClr val="dk1"/>
                </a:solidFill>
                <a:latin typeface="Courier New"/>
                <a:ea typeface="Courier New"/>
                <a:cs typeface="Courier New"/>
                <a:sym typeface="Courier New"/>
              </a:rPr>
              <a:t>(E</a:t>
            </a:r>
            <a:r>
              <a:rPr b="0" baseline="-25000" i="0" lang="en-US" sz="2800" u="none">
                <a:solidFill>
                  <a:schemeClr val="dk1"/>
                </a:solidFill>
                <a:latin typeface="Courier New"/>
                <a:ea typeface="Courier New"/>
                <a:cs typeface="Courier New"/>
                <a:sym typeface="Courier New"/>
              </a:rPr>
              <a:t>K1</a:t>
            </a:r>
            <a:r>
              <a:rPr b="0" i="0" lang="en-US" sz="2800" u="none">
                <a:solidFill>
                  <a:schemeClr val="dk1"/>
                </a:solidFill>
                <a:latin typeface="Courier New"/>
                <a:ea typeface="Courier New"/>
                <a:cs typeface="Courier New"/>
                <a:sym typeface="Courier New"/>
              </a:rPr>
              <a:t>(P))</a:t>
            </a:r>
            <a:endParaRPr b="0" i="0" sz="2800" u="none">
              <a:solidFill>
                <a:schemeClr val="dk1"/>
              </a:solidFill>
              <a:latin typeface="Tahoma"/>
              <a:ea typeface="Tahoma"/>
              <a:cs typeface="Tahoma"/>
              <a:sym typeface="Tahoma"/>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issue of reduction to single stage</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and have “meet-in-the-middle” attack</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works whenever use a cipher twice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since </a:t>
            </a:r>
            <a:r>
              <a:rPr b="0" i="0" lang="en-US" sz="2800" u="none">
                <a:solidFill>
                  <a:schemeClr val="dk1"/>
                </a:solidFill>
                <a:latin typeface="Courier New"/>
                <a:ea typeface="Courier New"/>
                <a:cs typeface="Courier New"/>
                <a:sym typeface="Courier New"/>
              </a:rPr>
              <a:t>X = E</a:t>
            </a:r>
            <a:r>
              <a:rPr b="0" baseline="-25000" i="0" lang="en-US" sz="2800" u="none">
                <a:solidFill>
                  <a:schemeClr val="dk1"/>
                </a:solidFill>
                <a:latin typeface="Courier New"/>
                <a:ea typeface="Courier New"/>
                <a:cs typeface="Courier New"/>
                <a:sym typeface="Courier New"/>
              </a:rPr>
              <a:t>K1</a:t>
            </a:r>
            <a:r>
              <a:rPr b="0" i="0" lang="en-US" sz="2800" u="none">
                <a:solidFill>
                  <a:schemeClr val="dk1"/>
                </a:solidFill>
                <a:latin typeface="Courier New"/>
                <a:ea typeface="Courier New"/>
                <a:cs typeface="Courier New"/>
                <a:sym typeface="Courier New"/>
              </a:rPr>
              <a:t>(P) = D</a:t>
            </a:r>
            <a:r>
              <a:rPr b="0" baseline="-25000" i="0" lang="en-US" sz="2800" u="none">
                <a:solidFill>
                  <a:schemeClr val="dk1"/>
                </a:solidFill>
                <a:latin typeface="Courier New"/>
                <a:ea typeface="Courier New"/>
                <a:cs typeface="Courier New"/>
                <a:sym typeface="Courier New"/>
              </a:rPr>
              <a:t>K2</a:t>
            </a:r>
            <a:r>
              <a:rPr b="0" i="0" lang="en-US" sz="2800" u="none">
                <a:solidFill>
                  <a:schemeClr val="dk1"/>
                </a:solidFill>
                <a:latin typeface="Courier New"/>
                <a:ea typeface="Courier New"/>
                <a:cs typeface="Courier New"/>
                <a:sym typeface="Courier New"/>
              </a:rPr>
              <a:t>(C)</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attack by encrypting P with all keys and store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then decrypt C with keys and match X value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can show takes </a:t>
            </a:r>
            <a:r>
              <a:rPr b="0" i="0" lang="en-US" sz="2800" u="none">
                <a:solidFill>
                  <a:schemeClr val="dk1"/>
                </a:solidFill>
                <a:latin typeface="Courier New"/>
                <a:ea typeface="Courier New"/>
                <a:cs typeface="Courier New"/>
                <a:sym typeface="Courier New"/>
              </a:rPr>
              <a:t>O(2</a:t>
            </a:r>
            <a:r>
              <a:rPr b="0" baseline="30000" i="0" lang="en-US" sz="2800" u="none">
                <a:solidFill>
                  <a:schemeClr val="dk1"/>
                </a:solidFill>
                <a:latin typeface="Courier New"/>
                <a:ea typeface="Courier New"/>
                <a:cs typeface="Courier New"/>
                <a:sym typeface="Courier New"/>
              </a:rPr>
              <a:t>56</a:t>
            </a:r>
            <a:r>
              <a:rPr b="0" i="0" lang="en-US" sz="2800" u="none">
                <a:solidFill>
                  <a:schemeClr val="dk1"/>
                </a:solidFill>
                <a:latin typeface="Courier New"/>
                <a:ea typeface="Courier New"/>
                <a:cs typeface="Courier New"/>
                <a:sym typeface="Courier New"/>
              </a:rPr>
              <a:t>)</a:t>
            </a:r>
            <a:r>
              <a:rPr b="0" i="0" lang="en-US" sz="2800" u="none">
                <a:solidFill>
                  <a:schemeClr val="dk1"/>
                </a:solidFill>
                <a:latin typeface="Tahoma"/>
                <a:ea typeface="Tahoma"/>
                <a:cs typeface="Tahoma"/>
                <a:sym typeface="Tahoma"/>
              </a:rPr>
              <a:t> steps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66"/>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Triple-DES with Two-Keys</a:t>
            </a:r>
            <a:endParaRPr/>
          </a:p>
        </p:txBody>
      </p:sp>
      <p:sp>
        <p:nvSpPr>
          <p:cNvPr id="630" name="Google Shape;630;p66"/>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hence must use 3 encryptions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would seem to need 3 distinct keys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but can use 2 keys with E-D-E sequence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Courier New"/>
                <a:ea typeface="Courier New"/>
                <a:cs typeface="Courier New"/>
                <a:sym typeface="Courier New"/>
              </a:rPr>
              <a:t>C = E</a:t>
            </a:r>
            <a:r>
              <a:rPr b="0" baseline="-25000" i="0" lang="en-US" sz="2800" u="none">
                <a:solidFill>
                  <a:schemeClr val="dk1"/>
                </a:solidFill>
                <a:latin typeface="Courier New"/>
                <a:ea typeface="Courier New"/>
                <a:cs typeface="Courier New"/>
                <a:sym typeface="Courier New"/>
              </a:rPr>
              <a:t>K1</a:t>
            </a:r>
            <a:r>
              <a:rPr b="0" i="0" lang="en-US" sz="2800" u="none">
                <a:solidFill>
                  <a:schemeClr val="dk1"/>
                </a:solidFill>
                <a:latin typeface="Courier New"/>
                <a:ea typeface="Courier New"/>
                <a:cs typeface="Courier New"/>
                <a:sym typeface="Courier New"/>
              </a:rPr>
              <a:t>(D</a:t>
            </a:r>
            <a:r>
              <a:rPr b="0" baseline="-25000" i="0" lang="en-US" sz="2800" u="none">
                <a:solidFill>
                  <a:schemeClr val="dk1"/>
                </a:solidFill>
                <a:latin typeface="Courier New"/>
                <a:ea typeface="Courier New"/>
                <a:cs typeface="Courier New"/>
                <a:sym typeface="Courier New"/>
              </a:rPr>
              <a:t>K2</a:t>
            </a:r>
            <a:r>
              <a:rPr b="0" i="0" lang="en-US" sz="2800" u="none">
                <a:solidFill>
                  <a:schemeClr val="dk1"/>
                </a:solidFill>
                <a:latin typeface="Courier New"/>
                <a:ea typeface="Courier New"/>
                <a:cs typeface="Courier New"/>
                <a:sym typeface="Courier New"/>
              </a:rPr>
              <a:t>(E</a:t>
            </a:r>
            <a:r>
              <a:rPr b="0" baseline="-25000" i="0" lang="en-US" sz="2800" u="none">
                <a:solidFill>
                  <a:schemeClr val="dk1"/>
                </a:solidFill>
                <a:latin typeface="Courier New"/>
                <a:ea typeface="Courier New"/>
                <a:cs typeface="Courier New"/>
                <a:sym typeface="Courier New"/>
              </a:rPr>
              <a:t>K1</a:t>
            </a:r>
            <a:r>
              <a:rPr b="0" i="0" lang="en-US" sz="2800" u="none">
                <a:solidFill>
                  <a:schemeClr val="dk1"/>
                </a:solidFill>
                <a:latin typeface="Courier New"/>
                <a:ea typeface="Courier New"/>
                <a:cs typeface="Courier New"/>
                <a:sym typeface="Courier New"/>
              </a:rPr>
              <a:t>(P)))</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nb encrypt &amp; decrypt equivalent in security</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if </a:t>
            </a:r>
            <a:r>
              <a:rPr b="0" i="0" lang="en-US" sz="2800" u="none">
                <a:solidFill>
                  <a:schemeClr val="dk1"/>
                </a:solidFill>
                <a:latin typeface="Courier New"/>
                <a:ea typeface="Courier New"/>
                <a:cs typeface="Courier New"/>
                <a:sym typeface="Courier New"/>
              </a:rPr>
              <a:t>K1=K2</a:t>
            </a:r>
            <a:r>
              <a:rPr b="0" i="0" lang="en-US" sz="2800" u="none">
                <a:solidFill>
                  <a:schemeClr val="dk1"/>
                </a:solidFill>
                <a:latin typeface="Tahoma"/>
                <a:ea typeface="Tahoma"/>
                <a:cs typeface="Tahoma"/>
                <a:sym typeface="Tahoma"/>
              </a:rPr>
              <a:t> then can work with single DES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standardized in ANSI X9.17 &amp; ISO8732</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no current known practical attacks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several proposed impractical attacks might become basis of future attacks</a:t>
            </a:r>
            <a:endParaRPr/>
          </a:p>
          <a:p>
            <a:pPr indent="-236220" lvl="0" marL="342900" rtl="0" algn="l">
              <a:spcBef>
                <a:spcPts val="560"/>
              </a:spcBef>
              <a:spcAft>
                <a:spcPts val="0"/>
              </a:spcAft>
              <a:buSzPts val="1680"/>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67"/>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Triple-DES with Three-Keys</a:t>
            </a:r>
            <a:endParaRPr/>
          </a:p>
        </p:txBody>
      </p:sp>
      <p:sp>
        <p:nvSpPr>
          <p:cNvPr id="637" name="Google Shape;637;p6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although are no practical attacks on two-key Triple-DES have some indications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can use Triple-DES with Three-Keys to avoid even these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Courier New"/>
                <a:ea typeface="Courier New"/>
                <a:cs typeface="Courier New"/>
                <a:sym typeface="Courier New"/>
              </a:rPr>
              <a:t>C = E</a:t>
            </a:r>
            <a:r>
              <a:rPr b="0" baseline="-25000" i="0" lang="en-US" sz="2800" u="none">
                <a:solidFill>
                  <a:schemeClr val="dk1"/>
                </a:solidFill>
                <a:latin typeface="Courier New"/>
                <a:ea typeface="Courier New"/>
                <a:cs typeface="Courier New"/>
                <a:sym typeface="Courier New"/>
              </a:rPr>
              <a:t>K3</a:t>
            </a:r>
            <a:r>
              <a:rPr b="0" i="0" lang="en-US" sz="2800" u="none">
                <a:solidFill>
                  <a:schemeClr val="dk1"/>
                </a:solidFill>
                <a:latin typeface="Courier New"/>
                <a:ea typeface="Courier New"/>
                <a:cs typeface="Courier New"/>
                <a:sym typeface="Courier New"/>
              </a:rPr>
              <a:t>(D</a:t>
            </a:r>
            <a:r>
              <a:rPr b="0" baseline="-25000" i="0" lang="en-US" sz="2800" u="none">
                <a:solidFill>
                  <a:schemeClr val="dk1"/>
                </a:solidFill>
                <a:latin typeface="Courier New"/>
                <a:ea typeface="Courier New"/>
                <a:cs typeface="Courier New"/>
                <a:sym typeface="Courier New"/>
              </a:rPr>
              <a:t>K2</a:t>
            </a:r>
            <a:r>
              <a:rPr b="0" i="0" lang="en-US" sz="2800" u="none">
                <a:solidFill>
                  <a:schemeClr val="dk1"/>
                </a:solidFill>
                <a:latin typeface="Courier New"/>
                <a:ea typeface="Courier New"/>
                <a:cs typeface="Courier New"/>
                <a:sym typeface="Courier New"/>
              </a:rPr>
              <a:t>(E</a:t>
            </a:r>
            <a:r>
              <a:rPr b="0" baseline="-25000" i="0" lang="en-US" sz="2800" u="none">
                <a:solidFill>
                  <a:schemeClr val="dk1"/>
                </a:solidFill>
                <a:latin typeface="Courier New"/>
                <a:ea typeface="Courier New"/>
                <a:cs typeface="Courier New"/>
                <a:sym typeface="Courier New"/>
              </a:rPr>
              <a:t>K1</a:t>
            </a:r>
            <a:r>
              <a:rPr b="0" i="0" lang="en-US" sz="2800" u="none">
                <a:solidFill>
                  <a:schemeClr val="dk1"/>
                </a:solidFill>
                <a:latin typeface="Courier New"/>
                <a:ea typeface="Courier New"/>
                <a:cs typeface="Courier New"/>
                <a:sym typeface="Courier New"/>
              </a:rPr>
              <a:t>(P)))</a:t>
            </a:r>
            <a:endParaRPr b="0" i="0" sz="2800" u="none">
              <a:solidFill>
                <a:schemeClr val="dk1"/>
              </a:solidFill>
              <a:latin typeface="Tahoma"/>
              <a:ea typeface="Tahoma"/>
              <a:cs typeface="Tahoma"/>
              <a:sym typeface="Tahoma"/>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has been adopted by some Internet applications, eg PGP, S/MIME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4" name="Google Shape;234;p33"/>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5" name="Google Shape;235;p33"/>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6" name="Google Shape;236;p33"/>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7" name="Google Shape;237;p33"/>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8" name="Google Shape;238;p33"/>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9" name="Google Shape;239;p33"/>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40" name="Google Shape;240;p33"/>
          <p:cNvSpPr txBox="1"/>
          <p:nvPr/>
        </p:nvSpPr>
        <p:spPr>
          <a:xfrm>
            <a:off x="228600" y="990600"/>
            <a:ext cx="8686800" cy="519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DES is a block cipher, as shown in Figure </a:t>
            </a:r>
            <a:endParaRPr/>
          </a:p>
        </p:txBody>
      </p:sp>
      <p:sp>
        <p:nvSpPr>
          <p:cNvPr id="241" name="Google Shape;241;p33"/>
          <p:cNvSpPr txBox="1"/>
          <p:nvPr/>
        </p:nvSpPr>
        <p:spPr>
          <a:xfrm>
            <a:off x="1143000" y="0"/>
            <a:ext cx="17604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Overview</a:t>
            </a:r>
            <a:endParaRPr/>
          </a:p>
        </p:txBody>
      </p:sp>
      <p:sp>
        <p:nvSpPr>
          <p:cNvPr id="242" name="Google Shape;242;p33"/>
          <p:cNvSpPr txBox="1"/>
          <p:nvPr/>
        </p:nvSpPr>
        <p:spPr>
          <a:xfrm>
            <a:off x="1731962" y="2057400"/>
            <a:ext cx="51816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r>
              <a:rPr b="1" i="1" lang="en-US" sz="2000" u="none">
                <a:solidFill>
                  <a:schemeClr val="dk1"/>
                </a:solidFill>
                <a:latin typeface="Times New Roman"/>
                <a:ea typeface="Times New Roman"/>
                <a:cs typeface="Times New Roman"/>
                <a:sym typeface="Times New Roman"/>
              </a:rPr>
              <a:t>Encryption and decryption with DES</a:t>
            </a:r>
            <a:endParaRPr/>
          </a:p>
        </p:txBody>
      </p:sp>
      <p:pic>
        <p:nvPicPr>
          <p:cNvPr id="243" name="Google Shape;243;p33"/>
          <p:cNvPicPr preferRelativeResize="0"/>
          <p:nvPr/>
        </p:nvPicPr>
        <p:blipFill rotWithShape="1">
          <a:blip r:embed="rId3">
            <a:alphaModFix/>
          </a:blip>
          <a:srcRect b="0" l="0" r="0" t="0"/>
          <a:stretch/>
        </p:blipFill>
        <p:spPr>
          <a:xfrm>
            <a:off x="295275" y="3114675"/>
            <a:ext cx="8391523" cy="275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nvSpPr>
        <p:spPr>
          <a:xfrm>
            <a:off x="0" y="0"/>
            <a:ext cx="9144000" cy="990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49" name="Google Shape;249;p34"/>
          <p:cNvSpPr txBox="1"/>
          <p:nvPr/>
        </p:nvSpPr>
        <p:spPr>
          <a:xfrm>
            <a:off x="228600" y="228600"/>
            <a:ext cx="36180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effectLst>
                  <a:outerShdw blurRad="38100" algn="tl" dir="2700000" dist="38100">
                    <a:srgbClr val="C0C0C0"/>
                  </a:outerShdw>
                </a:effectLst>
                <a:latin typeface="Times"/>
                <a:ea typeface="Times"/>
                <a:cs typeface="Times"/>
                <a:sym typeface="Times"/>
              </a:rPr>
              <a:t>DES STRUCTURE</a:t>
            </a:r>
            <a:endParaRPr/>
          </a:p>
        </p:txBody>
      </p:sp>
      <p:sp>
        <p:nvSpPr>
          <p:cNvPr id="250" name="Google Shape;250;p34"/>
          <p:cNvSpPr txBox="1"/>
          <p:nvPr/>
        </p:nvSpPr>
        <p:spPr>
          <a:xfrm>
            <a:off x="8229600" y="6400800"/>
            <a:ext cx="184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51" name="Google Shape;251;p34"/>
          <p:cNvSpPr txBox="1"/>
          <p:nvPr/>
        </p:nvSpPr>
        <p:spPr>
          <a:xfrm>
            <a:off x="228600" y="1143000"/>
            <a:ext cx="8305800" cy="1373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effectLst>
                  <a:outerShdw blurRad="38100" algn="tl" dir="2700000" dist="38100">
                    <a:srgbClr val="C0C0C0"/>
                  </a:outerShdw>
                </a:effectLst>
                <a:latin typeface="Times New Roman"/>
                <a:ea typeface="Times New Roman"/>
                <a:cs typeface="Times New Roman"/>
                <a:sym typeface="Times New Roman"/>
              </a:rPr>
              <a:t>The encryption process is made of two permutations (P-boxes), which we call initial and final permutations, and sixteen Feistel rounds. </a:t>
            </a:r>
            <a:endParaRPr/>
          </a:p>
        </p:txBody>
      </p:sp>
      <p:sp>
        <p:nvSpPr>
          <p:cNvPr id="252" name="Google Shape;252;p34"/>
          <p:cNvSpPr txBox="1"/>
          <p:nvPr/>
        </p:nvSpPr>
        <p:spPr>
          <a:xfrm>
            <a:off x="250825" y="2889250"/>
            <a:ext cx="7620000" cy="2676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Initial and Final Permutations</a:t>
            </a:r>
            <a:br>
              <a:rPr b="1" i="0" lang="en-US" sz="2400" u="none">
                <a:solidFill>
                  <a:srgbClr val="0033CC"/>
                </a:solidFill>
                <a:latin typeface="Times New Roman"/>
                <a:ea typeface="Times New Roman"/>
                <a:cs typeface="Times New Roman"/>
                <a:sym typeface="Times New Roman"/>
              </a:rPr>
            </a:br>
            <a:endParaRPr/>
          </a:p>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Rounds</a:t>
            </a:r>
            <a:endParaRPr/>
          </a:p>
          <a:p>
            <a:pPr indent="-342900" lvl="0" marL="342900" marR="0" rtl="0" algn="l">
              <a:lnSpc>
                <a:spcPct val="100000"/>
              </a:lnSpc>
              <a:spcBef>
                <a:spcPts val="0"/>
              </a:spcBef>
              <a:spcAft>
                <a:spcPts val="0"/>
              </a:spcAft>
              <a:buClr>
                <a:schemeClr val="dk1"/>
              </a:buClr>
              <a:buSzPts val="2400"/>
              <a:buFont typeface="Arial"/>
              <a:buNone/>
            </a:pPr>
            <a:r>
              <a:t/>
            </a:r>
            <a:endParaRPr b="1" i="0" sz="2400" u="none">
              <a:solidFill>
                <a:srgbClr val="0033CC"/>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Cipher and Reverse Cipher</a:t>
            </a:r>
            <a:endParaRPr/>
          </a:p>
          <a:p>
            <a:pPr indent="-342900" lvl="0" marL="342900" marR="0" rtl="0" algn="l">
              <a:lnSpc>
                <a:spcPct val="100000"/>
              </a:lnSpc>
              <a:spcBef>
                <a:spcPts val="0"/>
              </a:spcBef>
              <a:spcAft>
                <a:spcPts val="0"/>
              </a:spcAft>
              <a:buClr>
                <a:schemeClr val="dk1"/>
              </a:buClr>
              <a:buSzPts val="2400"/>
              <a:buFont typeface="Arial"/>
              <a:buNone/>
            </a:pPr>
            <a:r>
              <a:t/>
            </a:r>
            <a:endParaRPr b="1" i="0" sz="2400" u="none">
              <a:solidFill>
                <a:srgbClr val="0033CC"/>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808"/>
              <a:buFont typeface="Arial"/>
              <a:buChar char="•"/>
            </a:pPr>
            <a:r>
              <a:rPr b="1" i="0" lang="en-US" sz="2400" u="none">
                <a:solidFill>
                  <a:srgbClr val="0033CC"/>
                </a:solidFill>
                <a:latin typeface="Times New Roman"/>
                <a:ea typeface="Times New Roman"/>
                <a:cs typeface="Times New Roman"/>
                <a:sym typeface="Times New Roman"/>
              </a:rPr>
              <a:t>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nvSpPr>
        <p:spPr>
          <a:xfrm>
            <a:off x="0" y="0"/>
            <a:ext cx="9144000" cy="6858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58" name="Google Shape;258;p35"/>
          <p:cNvSpPr txBox="1"/>
          <p:nvPr/>
        </p:nvSpPr>
        <p:spPr>
          <a:xfrm>
            <a:off x="8229600" y="6400800"/>
            <a:ext cx="184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pic>
        <p:nvPicPr>
          <p:cNvPr id="259" name="Google Shape;259;p35"/>
          <p:cNvPicPr preferRelativeResize="0"/>
          <p:nvPr/>
        </p:nvPicPr>
        <p:blipFill rotWithShape="1">
          <a:blip r:embed="rId3">
            <a:alphaModFix/>
          </a:blip>
          <a:srcRect b="0" l="0" r="0" t="0"/>
          <a:stretch/>
        </p:blipFill>
        <p:spPr>
          <a:xfrm>
            <a:off x="1447800" y="1373187"/>
            <a:ext cx="6476999" cy="5394326"/>
          </a:xfrm>
          <a:prstGeom prst="rect">
            <a:avLst/>
          </a:prstGeom>
          <a:noFill/>
          <a:ln>
            <a:noFill/>
          </a:ln>
        </p:spPr>
      </p:pic>
      <p:sp>
        <p:nvSpPr>
          <p:cNvPr id="260" name="Google Shape;260;p35"/>
          <p:cNvSpPr txBox="1"/>
          <p:nvPr/>
        </p:nvSpPr>
        <p:spPr>
          <a:xfrm>
            <a:off x="2133600" y="798512"/>
            <a:ext cx="39165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a:t>
            </a:r>
            <a:r>
              <a:rPr b="1" i="1" lang="en-US" sz="2000" u="none">
                <a:solidFill>
                  <a:schemeClr val="dk1"/>
                </a:solidFill>
                <a:latin typeface="Times New Roman"/>
                <a:ea typeface="Times New Roman"/>
                <a:cs typeface="Times New Roman"/>
                <a:sym typeface="Times New Roman"/>
              </a:rPr>
              <a:t>General structure of 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66" name="Google Shape;266;p36"/>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67" name="Google Shape;267;p36"/>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68" name="Google Shape;268;p36"/>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69" name="Google Shape;269;p36"/>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0" name="Google Shape;270;p36"/>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1" name="Google Shape;271;p36"/>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2" name="Google Shape;272;p36"/>
          <p:cNvSpPr txBox="1"/>
          <p:nvPr/>
        </p:nvSpPr>
        <p:spPr>
          <a:xfrm>
            <a:off x="228600" y="914400"/>
            <a:ext cx="8686800" cy="519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3" name="Google Shape;273;p36"/>
          <p:cNvSpPr txBox="1"/>
          <p:nvPr/>
        </p:nvSpPr>
        <p:spPr>
          <a:xfrm>
            <a:off x="271462" y="0"/>
            <a:ext cx="7239000" cy="58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Initial and Final Permutations</a:t>
            </a:r>
            <a:endParaRPr/>
          </a:p>
        </p:txBody>
      </p:sp>
      <p:pic>
        <p:nvPicPr>
          <p:cNvPr id="274" name="Google Shape;274;p36"/>
          <p:cNvPicPr preferRelativeResize="0"/>
          <p:nvPr/>
        </p:nvPicPr>
        <p:blipFill rotWithShape="1">
          <a:blip r:embed="rId3">
            <a:alphaModFix/>
          </a:blip>
          <a:srcRect b="0" l="0" r="0" t="0"/>
          <a:stretch/>
        </p:blipFill>
        <p:spPr>
          <a:xfrm>
            <a:off x="1817687" y="1828800"/>
            <a:ext cx="5421313" cy="3417888"/>
          </a:xfrm>
          <a:prstGeom prst="rect">
            <a:avLst/>
          </a:prstGeom>
          <a:noFill/>
          <a:ln>
            <a:noFill/>
          </a:ln>
        </p:spPr>
      </p:pic>
      <p:sp>
        <p:nvSpPr>
          <p:cNvPr id="275" name="Google Shape;275;p36"/>
          <p:cNvSpPr txBox="1"/>
          <p:nvPr/>
        </p:nvSpPr>
        <p:spPr>
          <a:xfrm>
            <a:off x="1219200" y="990600"/>
            <a:ext cx="47895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Initial and final permutation steps in 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1" name="Google Shape;281;p37"/>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2" name="Google Shape;282;p37"/>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3" name="Google Shape;283;p37"/>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4" name="Google Shape;284;p37"/>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5" name="Google Shape;285;p37"/>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6" name="Google Shape;286;p37"/>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87" name="Google Shape;287;p37"/>
          <p:cNvSpPr txBox="1"/>
          <p:nvPr/>
        </p:nvSpPr>
        <p:spPr>
          <a:xfrm>
            <a:off x="1143000" y="0"/>
            <a:ext cx="18606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a:t>
            </a:r>
            <a:endParaRPr/>
          </a:p>
        </p:txBody>
      </p:sp>
      <p:sp>
        <p:nvSpPr>
          <p:cNvPr id="288" name="Google Shape;288;p37"/>
          <p:cNvSpPr txBox="1"/>
          <p:nvPr/>
        </p:nvSpPr>
        <p:spPr>
          <a:xfrm>
            <a:off x="1703387" y="1676400"/>
            <a:ext cx="3894000" cy="39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Initial and final permutation tables</a:t>
            </a:r>
            <a:endParaRPr/>
          </a:p>
        </p:txBody>
      </p:sp>
      <p:pic>
        <p:nvPicPr>
          <p:cNvPr id="289" name="Google Shape;289;p37"/>
          <p:cNvPicPr preferRelativeResize="0"/>
          <p:nvPr/>
        </p:nvPicPr>
        <p:blipFill rotWithShape="1">
          <a:blip r:embed="rId3">
            <a:alphaModFix/>
          </a:blip>
          <a:srcRect b="0" l="0" r="0" t="0"/>
          <a:stretch/>
        </p:blipFill>
        <p:spPr>
          <a:xfrm>
            <a:off x="1150937" y="2514600"/>
            <a:ext cx="6316661" cy="2903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95" name="Google Shape;295;p38"/>
          <p:cNvSpPr txBox="1"/>
          <p:nvPr/>
        </p:nvSpPr>
        <p:spPr>
          <a:xfrm>
            <a:off x="749300" y="107950"/>
            <a:ext cx="328500" cy="4746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96" name="Google Shape;296;p38"/>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97" name="Google Shape;297;p38"/>
          <p:cNvSpPr txBox="1"/>
          <p:nvPr/>
        </p:nvSpPr>
        <p:spPr>
          <a:xfrm>
            <a:off x="860425" y="530225"/>
            <a:ext cx="368400" cy="4746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98" name="Google Shape;298;p38"/>
          <p:cNvSpPr txBox="1"/>
          <p:nvPr/>
        </p:nvSpPr>
        <p:spPr>
          <a:xfrm>
            <a:off x="76200" y="457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99" name="Google Shape;299;p38"/>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0" name="Google Shape;300;p38"/>
          <p:cNvSpPr txBox="1"/>
          <p:nvPr/>
        </p:nvSpPr>
        <p:spPr>
          <a:xfrm>
            <a:off x="442912" y="533400"/>
            <a:ext cx="8226300" cy="318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1" name="Google Shape;301;p38"/>
          <p:cNvSpPr txBox="1"/>
          <p:nvPr/>
        </p:nvSpPr>
        <p:spPr>
          <a:xfrm>
            <a:off x="1143000" y="0"/>
            <a:ext cx="19623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Continued</a:t>
            </a:r>
            <a:endParaRPr/>
          </a:p>
        </p:txBody>
      </p:sp>
      <p:cxnSp>
        <p:nvCxnSpPr>
          <p:cNvPr id="302" name="Google Shape;302;p38"/>
          <p:cNvCxnSpPr/>
          <p:nvPr/>
        </p:nvCxnSpPr>
        <p:spPr>
          <a:xfrm>
            <a:off x="457200" y="2743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03" name="Google Shape;303;p38"/>
          <p:cNvCxnSpPr/>
          <p:nvPr/>
        </p:nvCxnSpPr>
        <p:spPr>
          <a:xfrm>
            <a:off x="458787" y="5486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04" name="Google Shape;304;p38"/>
          <p:cNvSpPr txBox="1"/>
          <p:nvPr/>
        </p:nvSpPr>
        <p:spPr>
          <a:xfrm>
            <a:off x="495300" y="2835275"/>
            <a:ext cx="8077200" cy="25290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The initial and final permutations are straight P-boxes that are inverses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of each other.</a:t>
            </a:r>
            <a:endParaRPr/>
          </a:p>
          <a:p>
            <a:pPr indent="0" lvl="0" marL="0" marR="0" rtl="0" algn="ctr">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They have no cryptography significance in DES.</a:t>
            </a:r>
            <a:endParaRPr/>
          </a:p>
        </p:txBody>
      </p:sp>
      <p:grpSp>
        <p:nvGrpSpPr>
          <p:cNvPr id="305" name="Google Shape;305;p38"/>
          <p:cNvGrpSpPr/>
          <p:nvPr/>
        </p:nvGrpSpPr>
        <p:grpSpPr>
          <a:xfrm>
            <a:off x="457200" y="2133600"/>
            <a:ext cx="1142925" cy="566741"/>
            <a:chOff x="1200" y="1248"/>
            <a:chExt cx="720" cy="357"/>
          </a:xfrm>
        </p:grpSpPr>
        <p:pic>
          <p:nvPicPr>
            <p:cNvPr id="306" name="Google Shape;306;p3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07" name="Google Shape;307;p38"/>
            <p:cNvSpPr txBox="1"/>
            <p:nvPr/>
          </p:nvSpPr>
          <p:spPr>
            <a:xfrm>
              <a:off x="1284" y="1248"/>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