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1F991A-42FF-443B-9473-B5857B61AC01}" type="datetimeFigureOut">
              <a:rPr lang="en-IN" smtClean="0"/>
              <a:t>01-02-2016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153BA3-3F47-430E-975D-2A9C59AE844A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34888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chemeClr val="tx1">
                    <a:lumMod val="95000"/>
                  </a:schemeClr>
                </a:solidFill>
              </a:rPr>
              <a:t>SQL</a:t>
            </a:r>
            <a:endParaRPr lang="en-IN" sz="7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48680"/>
            <a:ext cx="84969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SQL </a:t>
            </a:r>
            <a:r>
              <a:rPr lang="en-IN" sz="3200" b="1" dirty="0" smtClean="0"/>
              <a:t>Operators</a:t>
            </a:r>
          </a:p>
          <a:p>
            <a:pPr algn="ctr"/>
            <a:endParaRPr lang="en-IN" sz="3200" b="1" dirty="0" smtClean="0"/>
          </a:p>
          <a:p>
            <a:r>
              <a:rPr lang="en-IN" sz="2800" dirty="0" smtClean="0"/>
              <a:t>An </a:t>
            </a:r>
            <a:r>
              <a:rPr lang="en-IN" sz="2800" dirty="0"/>
              <a:t>operator is a reserved word or a character used primarily in an SQL </a:t>
            </a:r>
            <a:r>
              <a:rPr lang="en-IN" sz="2800" dirty="0" smtClean="0"/>
              <a:t>statement's.</a:t>
            </a:r>
          </a:p>
          <a:p>
            <a:endParaRPr lang="en-IN" sz="2800" dirty="0"/>
          </a:p>
          <a:p>
            <a:r>
              <a:rPr lang="en-IN" sz="2800" dirty="0"/>
              <a:t>Operators are used to specify conditions in an SQL statement and to serve as conjunctions for multiple conditions in a statement. </a:t>
            </a:r>
            <a:endParaRPr lang="en-IN" sz="2800" dirty="0" smtClean="0"/>
          </a:p>
          <a:p>
            <a:endParaRPr lang="en-IN" sz="2800" dirty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Arithmetic operators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Comparison operators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Logical operators 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4888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SQL Arithmetic </a:t>
            </a:r>
            <a:r>
              <a:rPr lang="en-IN" sz="3200" b="1" dirty="0" smtClean="0"/>
              <a:t>Operators</a:t>
            </a:r>
          </a:p>
          <a:p>
            <a:r>
              <a:rPr lang="en-IN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8367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Modulus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5536" y="3284984"/>
            <a:ext cx="425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SQL Comparison </a:t>
            </a:r>
            <a:r>
              <a:rPr lang="en-IN" sz="2800" b="1" dirty="0" smtClean="0"/>
              <a:t>Operators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3861048"/>
          <a:ext cx="30243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!=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&lt;&gt;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&gt;=,&lt;=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3425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SQL Logical </a:t>
            </a:r>
            <a:r>
              <a:rPr lang="en-IN" sz="2800" b="1" dirty="0" smtClean="0"/>
              <a:t>Operators</a:t>
            </a:r>
            <a:endParaRPr lang="en-IN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908720"/>
          <a:ext cx="10317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AND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2276872"/>
            <a:ext cx="8784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SELECT column1, column2, </a:t>
            </a:r>
            <a:r>
              <a:rPr lang="en-IN" sz="2800" b="1" dirty="0" err="1"/>
              <a:t>columnN</a:t>
            </a:r>
            <a:r>
              <a:rPr lang="en-IN" sz="2800" b="1" dirty="0"/>
              <a:t> </a:t>
            </a:r>
          </a:p>
          <a:p>
            <a:r>
              <a:rPr lang="en-IN" sz="2800" b="1" dirty="0"/>
              <a:t>FROM </a:t>
            </a:r>
            <a:r>
              <a:rPr lang="en-IN" sz="2800" b="1" dirty="0" err="1"/>
              <a:t>table_name</a:t>
            </a:r>
            <a:r>
              <a:rPr lang="en-IN" sz="2800" b="1" dirty="0"/>
              <a:t> </a:t>
            </a:r>
            <a:r>
              <a:rPr lang="en-IN" sz="2800" b="1" dirty="0" smtClean="0"/>
              <a:t>WHERE </a:t>
            </a:r>
            <a:r>
              <a:rPr lang="en-IN" sz="2800" b="1" dirty="0"/>
              <a:t>[condition1] AND [condition2]...</a:t>
            </a:r>
            <a:r>
              <a:rPr lang="en-IN" sz="2800" b="1" dirty="0" smtClean="0"/>
              <a:t>AND [</a:t>
            </a:r>
            <a:r>
              <a:rPr lang="en-IN" sz="2800" b="1" dirty="0" err="1" smtClean="0"/>
              <a:t>conditionN</a:t>
            </a:r>
            <a:r>
              <a:rPr lang="en-IN" sz="2800" b="1" dirty="0"/>
              <a:t>]; </a:t>
            </a:r>
            <a:endParaRPr lang="en-IN" sz="2800" b="1" dirty="0" smtClean="0"/>
          </a:p>
          <a:p>
            <a:endParaRPr lang="en-IN" sz="2800" b="1" dirty="0"/>
          </a:p>
          <a:p>
            <a:r>
              <a:rPr lang="en-IN" sz="2800" b="1" dirty="0"/>
              <a:t>SELECT column1, column2, </a:t>
            </a:r>
            <a:r>
              <a:rPr lang="en-IN" sz="2800" b="1" dirty="0" err="1"/>
              <a:t>columnN</a:t>
            </a:r>
            <a:r>
              <a:rPr lang="en-IN" sz="2800" b="1" dirty="0"/>
              <a:t> </a:t>
            </a:r>
          </a:p>
          <a:p>
            <a:r>
              <a:rPr lang="en-IN" sz="2800" b="1" dirty="0"/>
              <a:t>FROM </a:t>
            </a:r>
            <a:r>
              <a:rPr lang="en-IN" sz="2800" b="1" dirty="0" err="1"/>
              <a:t>table_name</a:t>
            </a:r>
            <a:r>
              <a:rPr lang="en-IN" sz="2800" b="1" dirty="0"/>
              <a:t> </a:t>
            </a:r>
          </a:p>
          <a:p>
            <a:r>
              <a:rPr lang="en-IN" sz="2800" b="1" dirty="0"/>
              <a:t>WHERE [condition1] OR [condition2]...OR [</a:t>
            </a:r>
            <a:r>
              <a:rPr lang="en-IN" sz="2800" b="1" dirty="0" err="1"/>
              <a:t>conditionN</a:t>
            </a:r>
            <a:r>
              <a:rPr lang="en-IN" sz="2800" b="1" dirty="0"/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52" y="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LIKE operator</a:t>
            </a:r>
          </a:p>
          <a:p>
            <a:r>
              <a:rPr lang="en-IN" sz="2800" b="1" dirty="0" smtClean="0"/>
              <a:t>LIKE  </a:t>
            </a:r>
            <a:r>
              <a:rPr lang="en-IN" sz="2800" b="1" dirty="0"/>
              <a:t>is used to compare a value to similar values using wildcard operators. </a:t>
            </a:r>
            <a:endParaRPr lang="en-IN" sz="2800" b="1" dirty="0" smtClean="0"/>
          </a:p>
          <a:p>
            <a:r>
              <a:rPr lang="en-IN" sz="2800" b="1" dirty="0" smtClean="0"/>
              <a:t>There </a:t>
            </a:r>
            <a:r>
              <a:rPr lang="en-IN" sz="2800" b="1" dirty="0"/>
              <a:t>are two wildcards used in conjunction with the LIKE operator: </a:t>
            </a:r>
            <a:endParaRPr lang="en-IN" sz="2800" b="1" dirty="0" smtClean="0"/>
          </a:p>
          <a:p>
            <a:endParaRPr lang="en-IN" sz="2800" b="1" dirty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percent sign (%)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underscore (_)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5085184"/>
            <a:ext cx="4022725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SELECT</a:t>
            </a:r>
            <a:r>
              <a:rPr lang="en-US" sz="2000" dirty="0"/>
              <a:t>   *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FROM</a:t>
            </a:r>
            <a:r>
              <a:rPr lang="en-US" sz="2000" dirty="0"/>
              <a:t>      Products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WHERE</a:t>
            </a:r>
            <a:r>
              <a:rPr lang="en-US" sz="2000" dirty="0"/>
              <a:t>   </a:t>
            </a:r>
            <a:r>
              <a:rPr lang="en-US" sz="2000" dirty="0" err="1"/>
              <a:t>PName</a:t>
            </a:r>
            <a:r>
              <a:rPr lang="en-US" sz="2000" dirty="0"/>
              <a:t> </a:t>
            </a:r>
            <a:r>
              <a:rPr lang="en-US" sz="2000" b="1" dirty="0"/>
              <a:t>LIKE</a:t>
            </a:r>
            <a:r>
              <a:rPr lang="en-US" sz="2000" dirty="0"/>
              <a:t> ‘%gizmo%’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2040" y="1916832"/>
            <a:ext cx="38884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SELECT FROM </a:t>
            </a:r>
            <a:r>
              <a:rPr lang="en-IN" b="1" dirty="0" err="1"/>
              <a:t>table_name</a:t>
            </a:r>
            <a:r>
              <a:rPr lang="en-IN" b="1" dirty="0"/>
              <a:t> </a:t>
            </a:r>
          </a:p>
          <a:p>
            <a:r>
              <a:rPr lang="en-IN" b="1" dirty="0"/>
              <a:t>WHERE column LIKE 'XXXX%' </a:t>
            </a:r>
            <a:endParaRPr lang="en-IN" b="1" dirty="0" smtClean="0"/>
          </a:p>
          <a:p>
            <a:r>
              <a:rPr lang="en-IN" b="1" dirty="0" smtClean="0"/>
              <a:t>or </a:t>
            </a:r>
            <a:endParaRPr lang="en-IN" b="1" dirty="0"/>
          </a:p>
          <a:p>
            <a:r>
              <a:rPr lang="en-IN" b="1" dirty="0"/>
              <a:t>SELECT FROM </a:t>
            </a:r>
            <a:r>
              <a:rPr lang="en-IN" b="1" dirty="0" err="1"/>
              <a:t>table_name</a:t>
            </a:r>
            <a:r>
              <a:rPr lang="en-IN" b="1" dirty="0"/>
              <a:t> </a:t>
            </a:r>
          </a:p>
          <a:p>
            <a:r>
              <a:rPr lang="en-IN" b="1" dirty="0"/>
              <a:t>WHERE column LIKE '%XXXX%' </a:t>
            </a:r>
          </a:p>
          <a:p>
            <a:r>
              <a:rPr lang="en-IN" b="1" dirty="0"/>
              <a:t>or </a:t>
            </a:r>
          </a:p>
          <a:p>
            <a:r>
              <a:rPr lang="en-IN" b="1" dirty="0"/>
              <a:t>SELECT FROM </a:t>
            </a:r>
            <a:r>
              <a:rPr lang="en-IN" b="1" dirty="0" err="1"/>
              <a:t>table_name</a:t>
            </a:r>
            <a:r>
              <a:rPr lang="en-IN" b="1" dirty="0"/>
              <a:t> </a:t>
            </a:r>
          </a:p>
          <a:p>
            <a:r>
              <a:rPr lang="en-IN" b="1" dirty="0"/>
              <a:t>WHERE column LIKE 'XXXX_' </a:t>
            </a:r>
          </a:p>
          <a:p>
            <a:r>
              <a:rPr lang="en-IN" b="1" dirty="0"/>
              <a:t>or </a:t>
            </a:r>
          </a:p>
          <a:p>
            <a:r>
              <a:rPr lang="en-IN" b="1" dirty="0"/>
              <a:t>SELECT FROM </a:t>
            </a:r>
            <a:r>
              <a:rPr lang="en-IN" b="1" dirty="0" err="1"/>
              <a:t>table_name</a:t>
            </a:r>
            <a:r>
              <a:rPr lang="en-IN" b="1" dirty="0"/>
              <a:t> </a:t>
            </a:r>
          </a:p>
          <a:p>
            <a:r>
              <a:rPr lang="en-IN" b="1" dirty="0"/>
              <a:t>WHERE column LIKE '_XXXX' </a:t>
            </a:r>
          </a:p>
          <a:p>
            <a:r>
              <a:rPr lang="en-IN" b="1" dirty="0"/>
              <a:t>or </a:t>
            </a:r>
          </a:p>
          <a:p>
            <a:r>
              <a:rPr lang="en-IN" b="1" dirty="0"/>
              <a:t>SELECT FROM </a:t>
            </a:r>
            <a:r>
              <a:rPr lang="en-IN" b="1" dirty="0" err="1"/>
              <a:t>table_name</a:t>
            </a:r>
            <a:r>
              <a:rPr lang="en-IN" b="1" dirty="0"/>
              <a:t> </a:t>
            </a:r>
          </a:p>
          <a:p>
            <a:r>
              <a:rPr lang="en-IN" b="1" dirty="0"/>
              <a:t>WHERE column LIKE '_XXXX_'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92696"/>
            <a:ext cx="748883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Order BY</a:t>
            </a:r>
          </a:p>
          <a:p>
            <a:r>
              <a:rPr lang="en-IN" dirty="0" smtClean="0"/>
              <a:t>SELECT </a:t>
            </a:r>
            <a:r>
              <a:rPr lang="en-IN" dirty="0"/>
              <a:t>column-list </a:t>
            </a:r>
          </a:p>
          <a:p>
            <a:r>
              <a:rPr lang="en-IN" dirty="0"/>
              <a:t>FROM </a:t>
            </a:r>
            <a:r>
              <a:rPr lang="en-IN" dirty="0" err="1"/>
              <a:t>table_name</a:t>
            </a:r>
            <a:r>
              <a:rPr lang="en-IN" dirty="0"/>
              <a:t> </a:t>
            </a:r>
          </a:p>
          <a:p>
            <a:r>
              <a:rPr lang="en-IN" dirty="0"/>
              <a:t>[WHERE condition] </a:t>
            </a:r>
          </a:p>
          <a:p>
            <a:r>
              <a:rPr lang="en-IN" dirty="0"/>
              <a:t>[ORDER BY column1, column2, .. </a:t>
            </a:r>
            <a:r>
              <a:rPr lang="en-IN" dirty="0" err="1"/>
              <a:t>columnN</a:t>
            </a:r>
            <a:r>
              <a:rPr lang="en-IN" dirty="0"/>
              <a:t>] [ASC | DESC</a:t>
            </a:r>
            <a:r>
              <a:rPr lang="en-IN" dirty="0" smtClean="0"/>
              <a:t>];</a:t>
            </a:r>
          </a:p>
          <a:p>
            <a:r>
              <a:rPr lang="en-IN" sz="2800" b="1" dirty="0" smtClean="0"/>
              <a:t> </a:t>
            </a:r>
          </a:p>
          <a:p>
            <a:r>
              <a:rPr lang="en-IN" sz="2800" b="1" dirty="0" smtClean="0"/>
              <a:t>Group BY</a:t>
            </a:r>
            <a:endParaRPr lang="en-IN" sz="2800" b="1" dirty="0"/>
          </a:p>
          <a:p>
            <a:r>
              <a:rPr lang="en-IN" dirty="0"/>
              <a:t>SELECT column1, column2 </a:t>
            </a:r>
          </a:p>
          <a:p>
            <a:r>
              <a:rPr lang="en-IN" dirty="0"/>
              <a:t>FROM </a:t>
            </a:r>
            <a:r>
              <a:rPr lang="en-IN" dirty="0" err="1"/>
              <a:t>table_name</a:t>
            </a:r>
            <a:r>
              <a:rPr lang="en-IN" dirty="0"/>
              <a:t> </a:t>
            </a:r>
          </a:p>
          <a:p>
            <a:r>
              <a:rPr lang="en-IN" dirty="0"/>
              <a:t>WHERE [ conditions ] </a:t>
            </a:r>
          </a:p>
          <a:p>
            <a:r>
              <a:rPr lang="en-IN" dirty="0"/>
              <a:t>GROUP BY column1, column2 </a:t>
            </a:r>
            <a:endParaRPr lang="en-IN" dirty="0" smtClean="0"/>
          </a:p>
          <a:p>
            <a:endParaRPr lang="en-IN" dirty="0" smtClean="0"/>
          </a:p>
          <a:p>
            <a:r>
              <a:rPr lang="en-IN" sz="2800" b="1" dirty="0" smtClean="0"/>
              <a:t>Distinct</a:t>
            </a:r>
            <a:endParaRPr lang="en-IN" sz="2800" b="1" dirty="0"/>
          </a:p>
          <a:p>
            <a:r>
              <a:rPr lang="en-IN" dirty="0"/>
              <a:t>SELECT DISTINCT column1, column2,.....</a:t>
            </a:r>
            <a:r>
              <a:rPr lang="en-IN" dirty="0" err="1"/>
              <a:t>columnN</a:t>
            </a:r>
            <a:r>
              <a:rPr lang="en-IN" dirty="0"/>
              <a:t> </a:t>
            </a:r>
          </a:p>
          <a:p>
            <a:r>
              <a:rPr lang="en-IN" dirty="0"/>
              <a:t>FROM </a:t>
            </a:r>
            <a:r>
              <a:rPr lang="en-IN" dirty="0" err="1"/>
              <a:t>table_name</a:t>
            </a:r>
            <a:r>
              <a:rPr lang="en-IN" dirty="0"/>
              <a:t> </a:t>
            </a:r>
          </a:p>
          <a:p>
            <a:r>
              <a:rPr lang="en-IN" dirty="0"/>
              <a:t>WHERE [condition]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0"/>
            <a:ext cx="864096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3200" b="1" dirty="0"/>
              <a:t>Structured Query </a:t>
            </a:r>
            <a:r>
              <a:rPr lang="en-IN" sz="3200" b="1" dirty="0" smtClean="0"/>
              <a:t>Language</a:t>
            </a:r>
            <a:r>
              <a:rPr lang="en-IN" b="1" dirty="0" smtClean="0"/>
              <a:t>( </a:t>
            </a:r>
            <a:r>
              <a:rPr lang="en-IN" b="1" dirty="0"/>
              <a:t>SQL is a language of database, it includes database creation, deletion, fetching rows and modifying rows etc. </a:t>
            </a:r>
            <a:r>
              <a:rPr lang="en-IN" b="1" dirty="0" smtClean="0"/>
              <a:t>)</a:t>
            </a:r>
          </a:p>
          <a:p>
            <a:endParaRPr lang="en-IN" b="1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SQL </a:t>
            </a:r>
            <a:r>
              <a:rPr lang="en-IN" sz="2400" dirty="0"/>
              <a:t>is Structured Query Language, which is a computer language for storing, manipulating and retrieving data stored in relational database. </a:t>
            </a:r>
            <a:endParaRPr lang="en-IN" sz="2400" dirty="0" smtClean="0"/>
          </a:p>
          <a:p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SQL is the standard language for Relation Database System. All relational database management systems like </a:t>
            </a:r>
            <a:r>
              <a:rPr lang="en-IN" sz="2400" dirty="0" err="1"/>
              <a:t>MySQL</a:t>
            </a:r>
            <a:r>
              <a:rPr lang="en-IN" sz="2400" dirty="0"/>
              <a:t>, MS Access, Oracle, Sybase, </a:t>
            </a:r>
            <a:r>
              <a:rPr lang="en-IN" sz="2400" dirty="0" err="1" smtClean="0"/>
              <a:t>Informix,and</a:t>
            </a:r>
            <a:r>
              <a:rPr lang="en-IN" sz="2400" dirty="0" smtClean="0"/>
              <a:t> </a:t>
            </a:r>
            <a:r>
              <a:rPr lang="en-IN" sz="2400" dirty="0"/>
              <a:t>SQL Server use SQL as standard database language.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Also, they are using different </a:t>
            </a:r>
            <a:r>
              <a:rPr lang="en-IN" sz="2400" dirty="0" smtClean="0"/>
              <a:t>platforms, </a:t>
            </a:r>
            <a:r>
              <a:rPr lang="en-IN" sz="2400" dirty="0"/>
              <a:t>such as: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MS </a:t>
            </a:r>
            <a:r>
              <a:rPr lang="en-IN" sz="2400" dirty="0"/>
              <a:t>SQL Server using T-SQL,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Oracle </a:t>
            </a:r>
            <a:r>
              <a:rPr lang="en-IN" sz="2400" dirty="0"/>
              <a:t>using PL/SQL,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MS </a:t>
            </a:r>
            <a:r>
              <a:rPr lang="en-IN" sz="2400" dirty="0"/>
              <a:t>Access version of SQL is called JET SQL (native format) etc. 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35292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Why SQL?</a:t>
            </a:r>
          </a:p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Allows users to access data in relational database management systems.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Allows users to describe the data.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Allows users to define the data in database and manipulate that data.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Allows to embed within other languages using SQL modules, libraries &amp; pre-compilers.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Allows users to create and drop databases and tables.</a:t>
            </a:r>
            <a:endParaRPr lang="en-IN" sz="2800" dirty="0"/>
          </a:p>
          <a:p>
            <a:pPr>
              <a:buFont typeface="Arial" pitchFamily="34" charset="0"/>
              <a:buChar char="•"/>
            </a:pPr>
            <a:r>
              <a:rPr lang="en-IN" sz="2800" dirty="0"/>
              <a:t>Allows users to create view, stored procedure, functions in a database.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Allows </a:t>
            </a:r>
            <a:r>
              <a:rPr lang="en-IN" sz="2800" dirty="0"/>
              <a:t>users to set permissions on tables, procedures and views 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260648"/>
            <a:ext cx="77048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SQL </a:t>
            </a:r>
            <a:r>
              <a:rPr lang="en-IN" sz="3200" b="1" dirty="0" smtClean="0"/>
              <a:t>Commands</a:t>
            </a:r>
          </a:p>
          <a:p>
            <a:pPr algn="ctr"/>
            <a:endParaRPr lang="en-IN" sz="3200" b="1" dirty="0"/>
          </a:p>
          <a:p>
            <a:r>
              <a:rPr lang="en-IN" dirty="0"/>
              <a:t>The standard SQL commands to interact with relational databases </a:t>
            </a:r>
            <a:r>
              <a:rPr lang="en-IN" dirty="0" smtClean="0"/>
              <a:t>are</a:t>
            </a:r>
          </a:p>
          <a:p>
            <a:r>
              <a:rPr lang="en-IN" dirty="0" smtClean="0"/>
              <a:t> </a:t>
            </a:r>
          </a:p>
          <a:p>
            <a:r>
              <a:rPr lang="en-IN" sz="2800" b="1" dirty="0"/>
              <a:t>DDL -Data Definition Language</a:t>
            </a:r>
            <a:r>
              <a:rPr lang="en-IN" sz="2800" b="1" dirty="0" smtClean="0"/>
              <a:t>:</a:t>
            </a:r>
          </a:p>
          <a:p>
            <a:endParaRPr lang="en-IN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2564904"/>
          <a:ext cx="813690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67"/>
                <a:gridCol w="570343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table, a view of a table, or other object in database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Modifies an existing database object, such as a table.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DROP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Deletes an entire table, a view of a table or other object in the database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5576" y="836712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INSERT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record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a record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a record  or records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864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DML -Data Manipulation </a:t>
            </a:r>
            <a:r>
              <a:rPr lang="fr-FR" sz="2800" b="1" dirty="0" err="1" smtClean="0"/>
              <a:t>Language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23528" y="3212976"/>
            <a:ext cx="54726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DCL -Data Control </a:t>
            </a:r>
            <a:r>
              <a:rPr lang="en-IN" sz="2800" b="1" dirty="0" smtClean="0"/>
              <a:t>Language</a:t>
            </a:r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3568" y="4077072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Gives a privilege to user 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REVOKE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Takes back privileges granted from user 	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DQL -Data Query </a:t>
            </a:r>
            <a:r>
              <a:rPr lang="en-IN" sz="2800" b="1" dirty="0" smtClean="0"/>
              <a:t>Language</a:t>
            </a:r>
            <a:r>
              <a:rPr lang="en-IN" b="1" dirty="0"/>
              <a:t>	</a:t>
            </a:r>
            <a:endParaRPr lang="en-IN" b="1" dirty="0" smtClean="0"/>
          </a:p>
          <a:p>
            <a:endParaRPr lang="en-IN" b="1" dirty="0"/>
          </a:p>
          <a:p>
            <a:r>
              <a:rPr lang="en-IN" sz="2400" dirty="0" smtClean="0"/>
              <a:t>SELECT- Retrieves </a:t>
            </a:r>
            <a:r>
              <a:rPr lang="en-IN" sz="2400" dirty="0"/>
              <a:t>certain records from one or more tables </a:t>
            </a:r>
            <a:r>
              <a:rPr lang="en-IN" dirty="0"/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536" y="2636912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COMMIT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Ends the</a:t>
                      </a:r>
                      <a:r>
                        <a:rPr lang="en-IN" baseline="0" dirty="0" smtClean="0"/>
                        <a:t> transaction and permanently makes all the changes during transaction.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ROLLBACK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Ends the transaction but undoes</a:t>
                      </a:r>
                      <a:r>
                        <a:rPr lang="en-IN" baseline="0" dirty="0" smtClean="0"/>
                        <a:t> all the changes  made during the </a:t>
                      </a:r>
                      <a:r>
                        <a:rPr lang="en-IN" baseline="0" dirty="0" err="1" smtClean="0"/>
                        <a:t>transcation</a:t>
                      </a:r>
                      <a:r>
                        <a:rPr lang="en-IN" baseline="0" dirty="0" smtClean="0"/>
                        <a:t>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184482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TCL- Transaction Control Language.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6448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SQL </a:t>
            </a:r>
            <a:r>
              <a:rPr lang="en-IN" sz="3200" b="1" dirty="0" smtClean="0"/>
              <a:t>Constraints</a:t>
            </a:r>
            <a:endParaRPr lang="en-IN" sz="3200" b="1" dirty="0"/>
          </a:p>
          <a:p>
            <a:r>
              <a:rPr lang="en-IN" sz="2400" dirty="0"/>
              <a:t>Constraints are the rules enforced on data columns on table. These are used to limit the type of data that can go into a table. This ensures the accuracy and reliability of the data in the database.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Following </a:t>
            </a:r>
            <a:r>
              <a:rPr lang="en-IN" sz="2400" dirty="0"/>
              <a:t>are commonly used constraints available in SQL: </a:t>
            </a:r>
          </a:p>
          <a:p>
            <a:pPr>
              <a:buFont typeface="Arial" pitchFamily="34" charset="0"/>
              <a:buChar char="•"/>
            </a:pPr>
            <a:r>
              <a:rPr lang="en-IN" sz="2400" u="sng" dirty="0" smtClean="0"/>
              <a:t>NOT </a:t>
            </a:r>
            <a:r>
              <a:rPr lang="en-IN" sz="2400" u="sng" dirty="0"/>
              <a:t>NULL Constraint</a:t>
            </a:r>
            <a:r>
              <a:rPr lang="en-IN" sz="2400" dirty="0"/>
              <a:t>: Ensures that a column cannot have NULL value. </a:t>
            </a:r>
          </a:p>
          <a:p>
            <a:pPr>
              <a:buFont typeface="Arial" pitchFamily="34" charset="0"/>
              <a:buChar char="•"/>
            </a:pPr>
            <a:r>
              <a:rPr lang="en-IN" sz="2400" u="sng" dirty="0" smtClean="0"/>
              <a:t>DEFAULT </a:t>
            </a:r>
            <a:r>
              <a:rPr lang="en-IN" sz="2400" u="sng" dirty="0"/>
              <a:t>Constraint</a:t>
            </a:r>
            <a:r>
              <a:rPr lang="en-IN" sz="2400" dirty="0"/>
              <a:t>: Provides a default value for a column when none is specified. </a:t>
            </a:r>
          </a:p>
          <a:p>
            <a:pPr>
              <a:buFont typeface="Arial" pitchFamily="34" charset="0"/>
              <a:buChar char="•"/>
            </a:pPr>
            <a:r>
              <a:rPr lang="en-IN" sz="2400" u="sng" dirty="0" smtClean="0"/>
              <a:t>UNIQUE </a:t>
            </a:r>
            <a:r>
              <a:rPr lang="en-IN" sz="2400" u="sng" dirty="0"/>
              <a:t>Constraint</a:t>
            </a:r>
            <a:r>
              <a:rPr lang="en-IN" sz="2400" dirty="0"/>
              <a:t>: Ensures that all values in a column are different. </a:t>
            </a:r>
          </a:p>
          <a:p>
            <a:pPr>
              <a:buFont typeface="Arial" pitchFamily="34" charset="0"/>
              <a:buChar char="•"/>
            </a:pPr>
            <a:r>
              <a:rPr lang="en-IN" sz="2400" u="sng" dirty="0" smtClean="0"/>
              <a:t>PRIMARY </a:t>
            </a:r>
            <a:r>
              <a:rPr lang="en-IN" sz="2400" u="sng" dirty="0"/>
              <a:t>Key</a:t>
            </a:r>
            <a:r>
              <a:rPr lang="en-IN" sz="2400" dirty="0"/>
              <a:t>: Uniquely identified each rows/records in a database table</a:t>
            </a:r>
            <a:r>
              <a:rPr lang="en-IN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2400" u="sng" dirty="0" smtClean="0"/>
              <a:t>FOREIGN Key: </a:t>
            </a:r>
            <a:r>
              <a:rPr lang="en-IN" sz="2400" dirty="0" smtClean="0"/>
              <a:t>Uniquely identified a rows/records in any another database table. </a:t>
            </a:r>
          </a:p>
          <a:p>
            <a:pPr>
              <a:buFont typeface="Arial" pitchFamily="34" charset="0"/>
              <a:buChar char="•"/>
            </a:pPr>
            <a:r>
              <a:rPr lang="en-IN" sz="2400" u="sng" dirty="0" smtClean="0"/>
              <a:t>CHECK </a:t>
            </a:r>
            <a:r>
              <a:rPr lang="en-IN" sz="2400" u="sng" dirty="0"/>
              <a:t>Constraint</a:t>
            </a:r>
            <a:r>
              <a:rPr lang="en-IN" sz="2400" dirty="0"/>
              <a:t>: The CHECK constraint ensures that all values in a column satisfy certain conditions.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SQL SYNTAX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124744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548680"/>
          <a:ext cx="8712968" cy="607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968"/>
                <a:gridCol w="4572000"/>
              </a:tblGrid>
              <a:tr h="1872208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CREATE TABLE </a:t>
                      </a:r>
                      <a:r>
                        <a:rPr lang="en-IN" sz="1800" b="1" dirty="0" err="1" smtClean="0"/>
                        <a:t>table_name</a:t>
                      </a:r>
                      <a:r>
                        <a:rPr lang="en-IN" sz="1800" b="1" dirty="0" smtClean="0"/>
                        <a:t>( </a:t>
                      </a:r>
                    </a:p>
                    <a:p>
                      <a:r>
                        <a:rPr lang="en-IN" sz="1800" b="1" dirty="0" smtClean="0"/>
                        <a:t>column1 </a:t>
                      </a:r>
                      <a:r>
                        <a:rPr lang="en-IN" sz="1800" b="1" dirty="0" err="1" smtClean="0"/>
                        <a:t>datatype</a:t>
                      </a:r>
                      <a:r>
                        <a:rPr lang="en-IN" sz="1800" b="1" dirty="0" smtClean="0"/>
                        <a:t>, </a:t>
                      </a:r>
                    </a:p>
                    <a:p>
                      <a:r>
                        <a:rPr lang="en-IN" sz="1800" b="1" dirty="0" smtClean="0"/>
                        <a:t>column2 </a:t>
                      </a:r>
                      <a:r>
                        <a:rPr lang="en-IN" sz="1800" b="1" dirty="0" err="1" smtClean="0"/>
                        <a:t>datatype</a:t>
                      </a:r>
                      <a:r>
                        <a:rPr lang="en-IN" sz="1800" b="1" dirty="0" smtClean="0"/>
                        <a:t>, </a:t>
                      </a:r>
                    </a:p>
                    <a:p>
                      <a:r>
                        <a:rPr lang="en-IN" sz="1800" b="1" dirty="0" smtClean="0"/>
                        <a:t>column3 </a:t>
                      </a:r>
                      <a:r>
                        <a:rPr lang="en-IN" sz="1800" b="1" dirty="0" err="1" smtClean="0"/>
                        <a:t>datatype</a:t>
                      </a:r>
                      <a:r>
                        <a:rPr lang="en-IN" sz="1800" b="1" dirty="0" smtClean="0"/>
                        <a:t>,  ….</a:t>
                      </a:r>
                      <a:r>
                        <a:rPr lang="en-IN" sz="1800" b="1" dirty="0" err="1" smtClean="0"/>
                        <a:t>columnN</a:t>
                      </a:r>
                      <a:r>
                        <a:rPr lang="en-IN" sz="1800" b="1" dirty="0" smtClean="0"/>
                        <a:t> </a:t>
                      </a:r>
                      <a:r>
                        <a:rPr lang="en-IN" sz="1800" b="1" dirty="0" err="1" smtClean="0"/>
                        <a:t>datatype</a:t>
                      </a:r>
                      <a:r>
                        <a:rPr lang="en-IN" sz="1800" b="1" dirty="0" smtClean="0"/>
                        <a:t>, PRIMARY KEY( one or more columns )); 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Create Table Using another Table </a:t>
                      </a:r>
                    </a:p>
                    <a:p>
                      <a:r>
                        <a:rPr lang="en-IN" sz="1800" b="1" dirty="0" smtClean="0"/>
                        <a:t>CREATE TABLE NEW_TABLE_NAME AS </a:t>
                      </a:r>
                    </a:p>
                    <a:p>
                      <a:r>
                        <a:rPr lang="en-IN" sz="1800" b="1" dirty="0" smtClean="0"/>
                        <a:t>SELECT [ column1, column2...</a:t>
                      </a:r>
                      <a:r>
                        <a:rPr lang="en-IN" sz="1800" b="1" dirty="0" err="1" smtClean="0"/>
                        <a:t>columnN</a:t>
                      </a:r>
                      <a:r>
                        <a:rPr lang="en-IN" sz="1800" b="1" dirty="0" smtClean="0"/>
                        <a:t> ] </a:t>
                      </a:r>
                    </a:p>
                    <a:p>
                      <a:r>
                        <a:rPr lang="en-IN" sz="1800" b="1" dirty="0" smtClean="0"/>
                        <a:t>FROM EXISTING_TABLE_NAME </a:t>
                      </a:r>
                    </a:p>
                    <a:p>
                      <a:r>
                        <a:rPr lang="en-IN" sz="1800" b="1" dirty="0" smtClean="0"/>
                        <a:t>[ WHERE ] </a:t>
                      </a:r>
                      <a:endParaRPr lang="en-IN" sz="1800" dirty="0"/>
                    </a:p>
                  </a:txBody>
                  <a:tcPr/>
                </a:tc>
              </a:tr>
              <a:tr h="1498604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INSERT INTO TABLE_NAME (column1, column2, column3,...</a:t>
                      </a:r>
                      <a:r>
                        <a:rPr lang="en-IN" sz="1800" b="1" dirty="0" err="1" smtClean="0"/>
                        <a:t>columnN</a:t>
                      </a:r>
                      <a:r>
                        <a:rPr lang="en-IN" sz="1800" b="1" dirty="0" smtClean="0"/>
                        <a:t>)] </a:t>
                      </a:r>
                    </a:p>
                    <a:p>
                      <a:r>
                        <a:rPr lang="en-IN" sz="1800" b="1" dirty="0" smtClean="0"/>
                        <a:t>VALUES (value1, value2, value3,...</a:t>
                      </a:r>
                      <a:r>
                        <a:rPr lang="en-IN" sz="1800" b="1" dirty="0" err="1" smtClean="0"/>
                        <a:t>valueN</a:t>
                      </a:r>
                      <a:r>
                        <a:rPr lang="en-IN" sz="1800" b="1" dirty="0" smtClean="0"/>
                        <a:t>);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Populate  table using another table:</a:t>
                      </a:r>
                    </a:p>
                    <a:p>
                      <a:r>
                        <a:rPr lang="en-IN" sz="1800" b="1" dirty="0" smtClean="0"/>
                        <a:t>INSERT INTO </a:t>
                      </a:r>
                      <a:r>
                        <a:rPr lang="en-IN" sz="1800" b="1" dirty="0" err="1" smtClean="0"/>
                        <a:t>first_table_name</a:t>
                      </a:r>
                      <a:r>
                        <a:rPr lang="en-IN" sz="1800" b="1" dirty="0" smtClean="0"/>
                        <a:t> [(column1, column2, ... </a:t>
                      </a:r>
                      <a:r>
                        <a:rPr lang="en-IN" sz="1800" b="1" dirty="0" err="1" smtClean="0"/>
                        <a:t>columnN</a:t>
                      </a:r>
                      <a:r>
                        <a:rPr lang="en-IN" sz="1800" b="1" dirty="0" smtClean="0"/>
                        <a:t> SELECT column1, column2, ...</a:t>
                      </a:r>
                      <a:r>
                        <a:rPr lang="en-IN" sz="1800" b="1" dirty="0" err="1" smtClean="0"/>
                        <a:t>columnN</a:t>
                      </a:r>
                      <a:r>
                        <a:rPr lang="en-IN" sz="1800" b="1" dirty="0" smtClean="0"/>
                        <a:t>  FROM </a:t>
                      </a:r>
                      <a:r>
                        <a:rPr lang="en-IN" sz="1800" b="1" dirty="0" err="1" smtClean="0"/>
                        <a:t>Second_table</a:t>
                      </a:r>
                      <a:r>
                        <a:rPr lang="en-IN" sz="1800" b="1" dirty="0" smtClean="0"/>
                        <a:t> [WHERE Condition]; </a:t>
                      </a:r>
                      <a:endParaRPr lang="en-IN" sz="1800" dirty="0"/>
                    </a:p>
                  </a:txBody>
                  <a:tcPr/>
                </a:tc>
              </a:tr>
              <a:tr h="2403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DROP TABLE </a:t>
                      </a:r>
                      <a:r>
                        <a:rPr lang="en-IN" sz="1800" b="1" dirty="0" err="1" smtClean="0"/>
                        <a:t>table_name</a:t>
                      </a:r>
                      <a:r>
                        <a:rPr lang="en-IN" sz="1800" b="1" dirty="0" smtClean="0"/>
                        <a:t>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Delete</a:t>
                      </a:r>
                      <a:r>
                        <a:rPr lang="en-IN" sz="1800" b="1" baseline="0" dirty="0" smtClean="0"/>
                        <a:t> records from the table.</a:t>
                      </a:r>
                    </a:p>
                    <a:p>
                      <a:r>
                        <a:rPr lang="en-IN" sz="1800" dirty="0" smtClean="0"/>
                        <a:t>DELETE FROM </a:t>
                      </a:r>
                      <a:r>
                        <a:rPr lang="en-IN" sz="1800" dirty="0" err="1" smtClean="0"/>
                        <a:t>table_name</a:t>
                      </a:r>
                      <a:r>
                        <a:rPr lang="en-IN" sz="1800" dirty="0" smtClean="0"/>
                        <a:t> ;</a:t>
                      </a:r>
                      <a:r>
                        <a:rPr lang="en-IN" sz="1800" b="1" baseline="0" dirty="0" smtClean="0"/>
                        <a:t> </a:t>
                      </a:r>
                    </a:p>
                    <a:p>
                      <a:r>
                        <a:rPr lang="en-IN" sz="1800" b="1" baseline="0" dirty="0" smtClean="0"/>
                        <a:t>OR</a:t>
                      </a:r>
                      <a:r>
                        <a:rPr lang="en-IN" sz="1800" baseline="0" dirty="0" smtClean="0"/>
                        <a:t> </a:t>
                      </a:r>
                      <a:endParaRPr lang="en-IN" sz="1800" b="1" dirty="0" smtClean="0"/>
                    </a:p>
                    <a:p>
                      <a:r>
                        <a:rPr lang="en-IN" sz="1800" dirty="0" smtClean="0"/>
                        <a:t>DELETE FROM </a:t>
                      </a:r>
                      <a:r>
                        <a:rPr lang="en-IN" sz="1800" dirty="0" err="1" smtClean="0"/>
                        <a:t>table_name</a:t>
                      </a:r>
                      <a:r>
                        <a:rPr lang="en-IN" sz="1800" dirty="0" smtClean="0"/>
                        <a:t> WHERE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[condition]; </a:t>
                      </a:r>
                      <a:endParaRPr lang="en-IN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 smtClean="0"/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UPDATE </a:t>
                      </a:r>
                      <a:r>
                        <a:rPr lang="en-IN" sz="1800" b="1" dirty="0" err="1" smtClean="0"/>
                        <a:t>table_name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r>
                        <a:rPr lang="en-IN" sz="1800" b="1" dirty="0" smtClean="0"/>
                        <a:t>SET column1 = value1, column2 = value2...., </a:t>
                      </a:r>
                      <a:r>
                        <a:rPr lang="en-IN" sz="1800" b="1" dirty="0" err="1" smtClean="0"/>
                        <a:t>columnN</a:t>
                      </a:r>
                      <a:r>
                        <a:rPr lang="en-IN" sz="1800" b="1" dirty="0" smtClean="0"/>
                        <a:t> = </a:t>
                      </a:r>
                      <a:r>
                        <a:rPr lang="en-IN" sz="1800" b="1" dirty="0" err="1" smtClean="0"/>
                        <a:t>valueN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r>
                        <a:rPr lang="en-IN" sz="1800" b="1" dirty="0" smtClean="0"/>
                        <a:t>WHERE [condition]; 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2089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Viewing Data in the Tables</a:t>
            </a:r>
          </a:p>
          <a:p>
            <a:pPr algn="ctr"/>
            <a:endParaRPr lang="en-IN" sz="3200" b="1" dirty="0"/>
          </a:p>
          <a:p>
            <a:pPr algn="ctr"/>
            <a:r>
              <a:rPr lang="en-IN" sz="2800" b="1" dirty="0" smtClean="0"/>
              <a:t>Select * from </a:t>
            </a:r>
            <a:r>
              <a:rPr lang="en-IN" sz="2800" b="1" dirty="0" err="1" smtClean="0"/>
              <a:t>Tablename</a:t>
            </a:r>
            <a:r>
              <a:rPr lang="en-IN" sz="2800" b="1" dirty="0" smtClean="0"/>
              <a:t>;</a:t>
            </a:r>
          </a:p>
          <a:p>
            <a:pPr algn="ctr"/>
            <a:endParaRPr lang="en-IN" sz="2800" b="1" dirty="0" smtClean="0"/>
          </a:p>
          <a:p>
            <a:r>
              <a:rPr lang="en-IN" sz="2800" b="1" dirty="0" smtClean="0"/>
              <a:t>Filtering Table Data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Selected columns and all rows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Selected rows and all columns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Selected columns and selected rows. </a:t>
            </a:r>
          </a:p>
          <a:p>
            <a:pPr algn="ctr"/>
            <a:endParaRPr lang="en-IN" sz="2800" b="1" dirty="0"/>
          </a:p>
          <a:p>
            <a:r>
              <a:rPr lang="en-IN" sz="2800" dirty="0"/>
              <a:t>SELECT column1, column2, </a:t>
            </a:r>
            <a:r>
              <a:rPr lang="en-IN" sz="2800" dirty="0" err="1"/>
              <a:t>columnN</a:t>
            </a:r>
            <a:r>
              <a:rPr lang="en-IN" sz="2800" dirty="0"/>
              <a:t> </a:t>
            </a:r>
            <a:r>
              <a:rPr lang="en-IN" sz="2800" dirty="0" smtClean="0"/>
              <a:t>FROM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 smtClean="0"/>
              <a:t>WHERE </a:t>
            </a:r>
            <a:r>
              <a:rPr lang="en-IN" sz="2800" dirty="0"/>
              <a:t>[condition] </a:t>
            </a:r>
            <a:endParaRPr lang="en-IN" sz="2800" dirty="0" smtClean="0"/>
          </a:p>
          <a:p>
            <a:endParaRPr lang="en-IN" sz="2800" b="1" dirty="0"/>
          </a:p>
          <a:p>
            <a:pPr algn="ctr"/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1182</TotalTime>
  <Words>931</Words>
  <Application>Microsoft Office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</dc:creator>
  <cp:lastModifiedBy>arun</cp:lastModifiedBy>
  <cp:revision>5</cp:revision>
  <dcterms:created xsi:type="dcterms:W3CDTF">2016-02-01T07:29:04Z</dcterms:created>
  <dcterms:modified xsi:type="dcterms:W3CDTF">2016-02-02T03:11:30Z</dcterms:modified>
</cp:coreProperties>
</file>