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D1F106-608C-4E30-908C-08C385C30A5A}" type="datetimeFigureOut">
              <a:rPr lang="en-IN" smtClean="0"/>
              <a:t>17-02-2016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B9824CA-C3FE-44E5-B331-0A502B7F1BC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1F106-608C-4E30-908C-08C385C30A5A}" type="datetimeFigureOut">
              <a:rPr lang="en-IN" smtClean="0"/>
              <a:t>17-02-2016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1F106-608C-4E30-908C-08C385C30A5A}" type="datetimeFigureOut">
              <a:rPr lang="en-IN" smtClean="0"/>
              <a:t>17-02-2016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1F106-608C-4E30-908C-08C385C30A5A}" type="datetimeFigureOut">
              <a:rPr lang="en-IN" smtClean="0"/>
              <a:t>17-02-2016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D1F106-608C-4E30-908C-08C385C30A5A}" type="datetimeFigureOut">
              <a:rPr lang="en-IN" smtClean="0"/>
              <a:t>17-02-2016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824CA-C3FE-44E5-B331-0A502B7F1BC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D1F106-608C-4E30-908C-08C385C30A5A}" type="datetimeFigureOut">
              <a:rPr lang="en-IN" smtClean="0"/>
              <a:t>17-02-2016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D1F106-608C-4E30-908C-08C385C30A5A}" type="datetimeFigureOut">
              <a:rPr lang="en-IN" smtClean="0"/>
              <a:t>17-02-2016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D1F106-608C-4E30-908C-08C385C30A5A}" type="datetimeFigureOut">
              <a:rPr lang="en-IN" smtClean="0"/>
              <a:t>17-02-2016</a:t>
            </a:fld>
            <a:endParaRPr lang="en-IN"/>
          </a:p>
        </p:txBody>
      </p:sp>
      <p:sp>
        <p:nvSpPr>
          <p:cNvPr id="8" name="Slide Number Placeholder 7"/>
          <p:cNvSpPr>
            <a:spLocks noGrp="1"/>
          </p:cNvSpPr>
          <p:nvPr>
            <p:ph type="sldNum" sz="quarter" idx="11"/>
          </p:nvPr>
        </p:nvSpPr>
        <p:spPr/>
        <p:txBody>
          <a:bodyPr/>
          <a:lstStyle/>
          <a:p>
            <a:fld id="{2B9824CA-C3FE-44E5-B331-0A502B7F1BC0}"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1F106-608C-4E30-908C-08C385C30A5A}" type="datetimeFigureOut">
              <a:rPr lang="en-IN" smtClean="0"/>
              <a:t>17-02-2016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D1F106-608C-4E30-908C-08C385C30A5A}" type="datetimeFigureOut">
              <a:rPr lang="en-IN" smtClean="0"/>
              <a:t>17-02-2016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2B9824CA-C3FE-44E5-B331-0A502B7F1B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8D1F106-608C-4E30-908C-08C385C30A5A}" type="datetimeFigureOut">
              <a:rPr lang="en-IN" smtClean="0"/>
              <a:t>17-02-2016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824CA-C3FE-44E5-B331-0A502B7F1BC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8D1F106-608C-4E30-908C-08C385C30A5A}" type="datetimeFigureOut">
              <a:rPr lang="en-IN" smtClean="0"/>
              <a:t>17-02-2016</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B9824CA-C3FE-44E5-B331-0A502B7F1BC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2420888"/>
            <a:ext cx="3908762" cy="1015663"/>
          </a:xfrm>
          <a:prstGeom prst="rect">
            <a:avLst/>
          </a:prstGeom>
        </p:spPr>
        <p:txBody>
          <a:bodyPr wrap="none">
            <a:spAutoFit/>
          </a:bodyPr>
          <a:lstStyle/>
          <a:p>
            <a:r>
              <a:rPr lang="en-IN" sz="6000" dirty="0" smtClean="0"/>
              <a:t>SQL JOIN's</a:t>
            </a:r>
            <a:endParaRPr lang="en-IN"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424936" cy="1200329"/>
          </a:xfrm>
          <a:prstGeom prst="rect">
            <a:avLst/>
          </a:prstGeom>
        </p:spPr>
        <p:txBody>
          <a:bodyPr wrap="square">
            <a:spAutoFit/>
          </a:bodyPr>
          <a:lstStyle/>
          <a:p>
            <a:r>
              <a:rPr lang="en-IN" dirty="0"/>
              <a:t>SELECT T2.OrderID AS </a:t>
            </a:r>
            <a:r>
              <a:rPr lang="en-IN" dirty="0" err="1"/>
              <a:t>OrderID</a:t>
            </a:r>
            <a:r>
              <a:rPr lang="en-IN" dirty="0"/>
              <a:t>, T1.ProductID, T1.Name, T1.UnitPrice, T2.Quantity AS Quantity, T2.Price </a:t>
            </a:r>
            <a:r>
              <a:rPr lang="en-IN" dirty="0" smtClean="0"/>
              <a:t>FROM </a:t>
            </a:r>
            <a:r>
              <a:rPr lang="en-IN" dirty="0"/>
              <a:t>Product </a:t>
            </a:r>
            <a:r>
              <a:rPr lang="en-IN" dirty="0" smtClean="0"/>
              <a:t> </a:t>
            </a:r>
            <a:r>
              <a:rPr lang="en-IN" dirty="0"/>
              <a:t>LEFT OUTER JOIN </a:t>
            </a:r>
            <a:r>
              <a:rPr lang="en-IN" dirty="0" smtClean="0"/>
              <a:t>Order ON T1.ProductID </a:t>
            </a:r>
            <a:r>
              <a:rPr lang="en-IN" dirty="0"/>
              <a:t>= T2.ProductID </a:t>
            </a:r>
            <a:r>
              <a:rPr lang="en-IN" dirty="0" smtClean="0"/>
              <a:t>ORDER </a:t>
            </a:r>
            <a:r>
              <a:rPr lang="en-IN" dirty="0"/>
              <a:t>BY T1.ProductID 	</a:t>
            </a:r>
          </a:p>
          <a:p>
            <a:r>
              <a:rPr lang="en-IN" dirty="0"/>
              <a:t>	</a:t>
            </a:r>
          </a:p>
        </p:txBody>
      </p:sp>
      <p:pic>
        <p:nvPicPr>
          <p:cNvPr id="5122" name="Picture 2"/>
          <p:cNvPicPr>
            <a:picLocks noChangeAspect="1" noChangeArrowheads="1"/>
          </p:cNvPicPr>
          <p:nvPr/>
        </p:nvPicPr>
        <p:blipFill>
          <a:blip r:embed="rId2" cstate="print"/>
          <a:srcRect/>
          <a:stretch>
            <a:fillRect/>
          </a:stretch>
        </p:blipFill>
        <p:spPr bwMode="auto">
          <a:xfrm>
            <a:off x="323528" y="1844824"/>
            <a:ext cx="8424936" cy="36257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7992888" cy="1200329"/>
          </a:xfrm>
          <a:prstGeom prst="rect">
            <a:avLst/>
          </a:prstGeom>
        </p:spPr>
        <p:txBody>
          <a:bodyPr wrap="square">
            <a:spAutoFit/>
          </a:bodyPr>
          <a:lstStyle/>
          <a:p>
            <a:r>
              <a:rPr lang="en-IN" dirty="0"/>
              <a:t>SELECT T2.OrderID AS </a:t>
            </a:r>
            <a:r>
              <a:rPr lang="en-IN" dirty="0" err="1"/>
              <a:t>OrderID</a:t>
            </a:r>
            <a:r>
              <a:rPr lang="en-IN" dirty="0"/>
              <a:t>, T1.ProductID, T1.Name, T1.UnitPrice, T2.Quantity AS Quantity, T2.Price </a:t>
            </a:r>
            <a:r>
              <a:rPr lang="en-IN" dirty="0" smtClean="0"/>
              <a:t>FROM </a:t>
            </a:r>
            <a:r>
              <a:rPr lang="en-IN" dirty="0"/>
              <a:t>Product RIGHT OUTER JOIN Order </a:t>
            </a:r>
            <a:r>
              <a:rPr lang="en-IN" dirty="0" smtClean="0"/>
              <a:t> </a:t>
            </a:r>
            <a:r>
              <a:rPr lang="en-IN" dirty="0"/>
              <a:t>ONT1.ProductID = T2.ProductID </a:t>
            </a:r>
            <a:r>
              <a:rPr lang="en-IN" dirty="0" smtClean="0"/>
              <a:t>ORDER </a:t>
            </a:r>
            <a:r>
              <a:rPr lang="en-IN" dirty="0"/>
              <a:t>BY T1.ProductID 	</a:t>
            </a:r>
          </a:p>
          <a:p>
            <a:r>
              <a:rPr lang="en-IN" dirty="0" smtClean="0"/>
              <a:t> </a:t>
            </a:r>
            <a:r>
              <a:rPr lang="en-IN" dirty="0"/>
              <a:t>	</a:t>
            </a:r>
          </a:p>
        </p:txBody>
      </p:sp>
      <p:pic>
        <p:nvPicPr>
          <p:cNvPr id="6146" name="Picture 2"/>
          <p:cNvPicPr>
            <a:picLocks noChangeAspect="1" noChangeArrowheads="1"/>
          </p:cNvPicPr>
          <p:nvPr/>
        </p:nvPicPr>
        <p:blipFill>
          <a:blip r:embed="rId2" cstate="print"/>
          <a:srcRect/>
          <a:stretch>
            <a:fillRect/>
          </a:stretch>
        </p:blipFill>
        <p:spPr bwMode="auto">
          <a:xfrm>
            <a:off x="611560" y="2924944"/>
            <a:ext cx="8048483" cy="275498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568952" cy="1477328"/>
          </a:xfrm>
          <a:prstGeom prst="rect">
            <a:avLst/>
          </a:prstGeom>
        </p:spPr>
        <p:txBody>
          <a:bodyPr wrap="square">
            <a:spAutoFit/>
          </a:bodyPr>
          <a:lstStyle/>
          <a:p>
            <a:r>
              <a:rPr lang="en-IN" dirty="0"/>
              <a:t>SELECT T2.OrderID AS </a:t>
            </a:r>
            <a:r>
              <a:rPr lang="en-IN" dirty="0" err="1"/>
              <a:t>OrderID</a:t>
            </a:r>
            <a:r>
              <a:rPr lang="en-IN" dirty="0"/>
              <a:t>, T1.ProductID, T1.Name, T1.UnitPrice, T2.Quantity AS Quantity, T2.Price </a:t>
            </a:r>
            <a:r>
              <a:rPr lang="en-IN" dirty="0" err="1"/>
              <a:t>ASPrice</a:t>
            </a:r>
            <a:r>
              <a:rPr lang="en-IN" dirty="0"/>
              <a:t> </a:t>
            </a:r>
            <a:r>
              <a:rPr lang="en-IN" dirty="0" smtClean="0"/>
              <a:t>FROM </a:t>
            </a:r>
            <a:r>
              <a:rPr lang="en-IN" dirty="0"/>
              <a:t>Product FULL OUTER JOIN Order </a:t>
            </a:r>
            <a:r>
              <a:rPr lang="en-IN" dirty="0" smtClean="0"/>
              <a:t> ON T1.ProductID </a:t>
            </a:r>
            <a:r>
              <a:rPr lang="en-IN" dirty="0"/>
              <a:t>= T2.ProductID </a:t>
            </a:r>
            <a:r>
              <a:rPr lang="en-IN" dirty="0" smtClean="0"/>
              <a:t>ORDER </a:t>
            </a:r>
            <a:r>
              <a:rPr lang="en-IN" dirty="0"/>
              <a:t>BY T1.ProductID 	</a:t>
            </a:r>
          </a:p>
          <a:p>
            <a:r>
              <a:rPr lang="en-IN" dirty="0" smtClean="0"/>
              <a:t> </a:t>
            </a:r>
            <a:r>
              <a:rPr lang="en-IN" dirty="0"/>
              <a:t>	</a:t>
            </a:r>
          </a:p>
          <a:p>
            <a:endParaRPr lang="en-IN" dirty="0"/>
          </a:p>
        </p:txBody>
      </p:sp>
      <p:pic>
        <p:nvPicPr>
          <p:cNvPr id="7170" name="Picture 2"/>
          <p:cNvPicPr>
            <a:picLocks noChangeAspect="1" noChangeArrowheads="1"/>
          </p:cNvPicPr>
          <p:nvPr/>
        </p:nvPicPr>
        <p:blipFill>
          <a:blip r:embed="rId2" cstate="print"/>
          <a:srcRect/>
          <a:stretch>
            <a:fillRect/>
          </a:stretch>
        </p:blipFill>
        <p:spPr bwMode="auto">
          <a:xfrm>
            <a:off x="1115616" y="2348880"/>
            <a:ext cx="6490063" cy="34240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63600" y="530225"/>
            <a:ext cx="7408863" cy="881063"/>
          </a:xfrm>
          <a:prstGeom prst="rect">
            <a:avLst/>
          </a:prstGeom>
          <a:no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CROSS JOIN(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Cartesian Product)</a:t>
            </a:r>
          </a:p>
        </p:txBody>
      </p:sp>
      <p:sp>
        <p:nvSpPr>
          <p:cNvPr id="5" name="Rectangle 3"/>
          <p:cNvSpPr txBox="1">
            <a:spLocks noChangeArrowheads="1"/>
          </p:cNvSpPr>
          <p:nvPr/>
        </p:nvSpPr>
        <p:spPr>
          <a:xfrm>
            <a:off x="874713" y="1814513"/>
            <a:ext cx="7385050" cy="2636837"/>
          </a:xfrm>
          <a:prstGeom prst="rect">
            <a:avLst/>
          </a:prstGeom>
          <a:noFill/>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Cartesian product is formed when: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join condition is omitted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join condition is invalid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All rows in the first table are joined to all rows in the second 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 avoid a Cartesian product, always include a valid join condition in a </a:t>
            </a:r>
            <a:r>
              <a:rPr kumimoji="0" lang="en-US" sz="3200" b="0" i="0" u="none" strike="noStrike" kern="1200" cap="none" spc="0" normalizeH="0" baseline="0" noProof="0" dirty="0" smtClean="0">
                <a:ln>
                  <a:noFill/>
                </a:ln>
                <a:solidFill>
                  <a:schemeClr val="tx1"/>
                </a:solidFill>
                <a:effectLst/>
                <a:uLnTx/>
                <a:uFillTx/>
                <a:latin typeface="Courier New" pitchFamily="49" charset="0"/>
                <a:ea typeface="+mn-ea"/>
                <a:cs typeface="+mn-cs"/>
              </a:rPr>
              <a:t>WHERE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clause.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99592" y="188640"/>
            <a:ext cx="7408863" cy="881063"/>
          </a:xfrm>
          <a:prstGeom prst="rect">
            <a:avLst/>
          </a:prstGeom>
          <a:no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Generating a Cartesian Product</a:t>
            </a:r>
          </a:p>
        </p:txBody>
      </p:sp>
      <p:grpSp>
        <p:nvGrpSpPr>
          <p:cNvPr id="5" name="Group 5"/>
          <p:cNvGrpSpPr>
            <a:grpSpLocks/>
          </p:cNvGrpSpPr>
          <p:nvPr/>
        </p:nvGrpSpPr>
        <p:grpSpPr bwMode="auto">
          <a:xfrm>
            <a:off x="3973513" y="3465513"/>
            <a:ext cx="966787" cy="473075"/>
            <a:chOff x="2594" y="2078"/>
            <a:chExt cx="609" cy="298"/>
          </a:xfrm>
        </p:grpSpPr>
        <p:sp>
          <p:nvSpPr>
            <p:cNvPr id="6" name="Line 3"/>
            <p:cNvSpPr>
              <a:spLocks noChangeShapeType="1"/>
            </p:cNvSpPr>
            <p:nvPr/>
          </p:nvSpPr>
          <p:spPr bwMode="auto">
            <a:xfrm flipV="1">
              <a:off x="2594" y="2078"/>
              <a:ext cx="0" cy="298"/>
            </a:xfrm>
            <a:prstGeom prst="line">
              <a:avLst/>
            </a:prstGeom>
            <a:noFill/>
            <a:ln w="50800">
              <a:solidFill>
                <a:srgbClr val="FFCC00"/>
              </a:solidFill>
              <a:round/>
              <a:headEnd type="stealth" w="med" len="lg"/>
              <a:tailEnd type="none" w="sm" len="sm"/>
            </a:ln>
          </p:spPr>
          <p:txBody>
            <a:bodyPr/>
            <a:lstStyle/>
            <a:p>
              <a:endParaRPr lang="en-IN"/>
            </a:p>
          </p:txBody>
        </p:sp>
        <p:sp>
          <p:nvSpPr>
            <p:cNvPr id="7" name="Line 4"/>
            <p:cNvSpPr>
              <a:spLocks noChangeShapeType="1"/>
            </p:cNvSpPr>
            <p:nvPr/>
          </p:nvSpPr>
          <p:spPr bwMode="auto">
            <a:xfrm flipV="1">
              <a:off x="3203" y="2078"/>
              <a:ext cx="0" cy="298"/>
            </a:xfrm>
            <a:prstGeom prst="line">
              <a:avLst/>
            </a:prstGeom>
            <a:noFill/>
            <a:ln w="50800">
              <a:solidFill>
                <a:srgbClr val="FFCC00"/>
              </a:solidFill>
              <a:round/>
              <a:headEnd type="stealth" w="med" len="lg"/>
              <a:tailEnd type="none" w="sm" len="sm"/>
            </a:ln>
          </p:spPr>
          <p:txBody>
            <a:bodyPr/>
            <a:lstStyle/>
            <a:p>
              <a:endParaRPr lang="en-IN"/>
            </a:p>
          </p:txBody>
        </p:sp>
      </p:grpSp>
      <p:grpSp>
        <p:nvGrpSpPr>
          <p:cNvPr id="8" name="Group 8"/>
          <p:cNvGrpSpPr>
            <a:grpSpLocks/>
          </p:cNvGrpSpPr>
          <p:nvPr/>
        </p:nvGrpSpPr>
        <p:grpSpPr bwMode="auto">
          <a:xfrm>
            <a:off x="415925" y="4406900"/>
            <a:ext cx="2611438" cy="1096963"/>
            <a:chOff x="262" y="2776"/>
            <a:chExt cx="1645" cy="691"/>
          </a:xfrm>
        </p:grpSpPr>
        <p:sp>
          <p:nvSpPr>
            <p:cNvPr id="9" name="Rectangle 6"/>
            <p:cNvSpPr>
              <a:spLocks noChangeArrowheads="1"/>
            </p:cNvSpPr>
            <p:nvPr/>
          </p:nvSpPr>
          <p:spPr bwMode="auto">
            <a:xfrm>
              <a:off x="262" y="2776"/>
              <a:ext cx="1350" cy="691"/>
            </a:xfrm>
            <a:prstGeom prst="rect">
              <a:avLst/>
            </a:prstGeom>
            <a:noFill/>
            <a:ln w="9525">
              <a:noFill/>
              <a:miter lim="800000"/>
              <a:headEnd/>
              <a:tailEnd/>
            </a:ln>
          </p:spPr>
          <p:txBody>
            <a:bodyPr lIns="92075" tIns="46038" rIns="92075" bIns="46038">
              <a:spAutoFit/>
            </a:bodyPr>
            <a:lstStyle/>
            <a:p>
              <a:pPr algn="r">
                <a:lnSpc>
                  <a:spcPct val="110000"/>
                </a:lnSpc>
              </a:pPr>
              <a:r>
                <a:rPr lang="en-US" sz="2000" b="1">
                  <a:solidFill>
                    <a:srgbClr val="FFFFCC"/>
                  </a:solidFill>
                  <a:latin typeface="Arial" charset="0"/>
                </a:rPr>
                <a:t>Cartesian</a:t>
              </a:r>
              <a:br>
                <a:rPr lang="en-US" sz="2000" b="1">
                  <a:solidFill>
                    <a:srgbClr val="FFFFCC"/>
                  </a:solidFill>
                  <a:latin typeface="Arial" charset="0"/>
                </a:rPr>
              </a:br>
              <a:r>
                <a:rPr lang="en-US" sz="2000" b="1">
                  <a:solidFill>
                    <a:srgbClr val="FFFFCC"/>
                  </a:solidFill>
                  <a:latin typeface="Arial" charset="0"/>
                </a:rPr>
                <a:t>product: </a:t>
              </a:r>
              <a:br>
                <a:rPr lang="en-US" sz="2000" b="1">
                  <a:solidFill>
                    <a:srgbClr val="FFFFCC"/>
                  </a:solidFill>
                  <a:latin typeface="Arial" charset="0"/>
                </a:rPr>
              </a:br>
              <a:r>
                <a:rPr lang="en-US" sz="2000" b="1">
                  <a:solidFill>
                    <a:srgbClr val="FFFFCC"/>
                  </a:solidFill>
                  <a:latin typeface="Arial" charset="0"/>
                </a:rPr>
                <a:t>20x8=160 rows</a:t>
              </a:r>
            </a:p>
          </p:txBody>
        </p:sp>
        <p:sp>
          <p:nvSpPr>
            <p:cNvPr id="10" name="Line 7"/>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p:spPr>
          <p:txBody>
            <a:bodyPr/>
            <a:lstStyle/>
            <a:p>
              <a:endParaRPr lang="en-IN"/>
            </a:p>
          </p:txBody>
        </p:sp>
      </p:grpSp>
      <p:sp>
        <p:nvSpPr>
          <p:cNvPr id="11" name="Rectangle 16"/>
          <p:cNvSpPr>
            <a:spLocks noChangeArrowheads="1"/>
          </p:cNvSpPr>
          <p:nvPr/>
        </p:nvSpPr>
        <p:spPr bwMode="auto">
          <a:xfrm>
            <a:off x="742950" y="1087438"/>
            <a:ext cx="2811463"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EMPLOYEES</a:t>
            </a:r>
            <a:r>
              <a:rPr lang="en-US" sz="2000" b="1">
                <a:solidFill>
                  <a:schemeClr val="tx1"/>
                </a:solidFill>
                <a:latin typeface="Arial" charset="0"/>
              </a:rPr>
              <a:t>  (20 rows)</a:t>
            </a:r>
          </a:p>
        </p:txBody>
      </p:sp>
      <p:sp>
        <p:nvSpPr>
          <p:cNvPr id="12" name="Rectangle 17"/>
          <p:cNvSpPr>
            <a:spLocks noChangeArrowheads="1"/>
          </p:cNvSpPr>
          <p:nvPr/>
        </p:nvSpPr>
        <p:spPr bwMode="auto">
          <a:xfrm>
            <a:off x="4943475" y="1087438"/>
            <a:ext cx="2974975"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Courier New" pitchFamily="49" charset="0"/>
              </a:rPr>
              <a:t>DEPARTMENTS</a:t>
            </a:r>
            <a:r>
              <a:rPr lang="en-US" sz="2000" b="1">
                <a:solidFill>
                  <a:schemeClr val="tx1"/>
                </a:solidFill>
                <a:latin typeface="Arial" charset="0"/>
              </a:rPr>
              <a:t>  (8 rows)</a:t>
            </a:r>
          </a:p>
        </p:txBody>
      </p:sp>
      <p:pic>
        <p:nvPicPr>
          <p:cNvPr id="13" name="Picture 27"/>
          <p:cNvPicPr>
            <a:picLocks noChangeAspect="1" noChangeArrowheads="1"/>
          </p:cNvPicPr>
          <p:nvPr/>
        </p:nvPicPr>
        <p:blipFill>
          <a:blip r:embed="rId2" cstate="print"/>
          <a:srcRect/>
          <a:stretch>
            <a:fillRect/>
          </a:stretch>
        </p:blipFill>
        <p:spPr bwMode="auto">
          <a:xfrm>
            <a:off x="5138738" y="1444625"/>
            <a:ext cx="3381375" cy="2257425"/>
          </a:xfrm>
          <a:prstGeom prst="rect">
            <a:avLst/>
          </a:prstGeom>
          <a:noFill/>
          <a:ln w="25400">
            <a:noFill/>
            <a:miter lim="800000"/>
            <a:headEnd type="none" w="sm" len="sm"/>
            <a:tailEnd type="none" w="sm" len="sm"/>
          </a:ln>
        </p:spPr>
      </p:pic>
      <p:pic>
        <p:nvPicPr>
          <p:cNvPr id="14" name="Picture 28"/>
          <p:cNvPicPr>
            <a:picLocks noChangeAspect="1" noChangeArrowheads="1"/>
          </p:cNvPicPr>
          <p:nvPr/>
        </p:nvPicPr>
        <p:blipFill>
          <a:blip r:embed="rId3" cstate="print"/>
          <a:srcRect/>
          <a:stretch>
            <a:fillRect/>
          </a:stretch>
        </p:blipFill>
        <p:spPr bwMode="auto">
          <a:xfrm>
            <a:off x="803275" y="1462088"/>
            <a:ext cx="3076575" cy="704850"/>
          </a:xfrm>
          <a:prstGeom prst="rect">
            <a:avLst/>
          </a:prstGeom>
          <a:noFill/>
          <a:ln w="25400">
            <a:noFill/>
            <a:miter lim="800000"/>
            <a:headEnd type="none" w="sm" len="sm"/>
            <a:tailEnd type="none" w="sm" len="sm"/>
          </a:ln>
        </p:spPr>
      </p:pic>
      <p:pic>
        <p:nvPicPr>
          <p:cNvPr id="15" name="Picture 29"/>
          <p:cNvPicPr>
            <a:picLocks noChangeAspect="1" noChangeArrowheads="1"/>
          </p:cNvPicPr>
          <p:nvPr/>
        </p:nvPicPr>
        <p:blipFill>
          <a:blip r:embed="rId4" cstate="print"/>
          <a:srcRect/>
          <a:stretch>
            <a:fillRect/>
          </a:stretch>
        </p:blipFill>
        <p:spPr bwMode="auto">
          <a:xfrm>
            <a:off x="803275" y="2335213"/>
            <a:ext cx="3076575" cy="666750"/>
          </a:xfrm>
          <a:prstGeom prst="rect">
            <a:avLst/>
          </a:prstGeom>
          <a:noFill/>
          <a:ln w="25400">
            <a:noFill/>
            <a:miter lim="800000"/>
            <a:headEnd type="none" w="sm" len="sm"/>
            <a:tailEnd type="none" w="sm" len="sm"/>
          </a:ln>
        </p:spPr>
      </p:pic>
      <p:pic>
        <p:nvPicPr>
          <p:cNvPr id="16" name="Picture 30"/>
          <p:cNvPicPr>
            <a:picLocks noChangeAspect="1" noChangeArrowheads="1"/>
          </p:cNvPicPr>
          <p:nvPr/>
        </p:nvPicPr>
        <p:blipFill>
          <a:blip r:embed="rId5" cstate="print"/>
          <a:srcRect/>
          <a:stretch>
            <a:fillRect/>
          </a:stretch>
        </p:blipFill>
        <p:spPr bwMode="auto">
          <a:xfrm>
            <a:off x="803275" y="3006725"/>
            <a:ext cx="3079750" cy="214313"/>
          </a:xfrm>
          <a:prstGeom prst="rect">
            <a:avLst/>
          </a:prstGeom>
          <a:noFill/>
          <a:ln w="25400">
            <a:noFill/>
            <a:miter lim="800000"/>
            <a:headEnd type="none" w="sm" len="sm"/>
            <a:tailEnd type="none" w="sm" len="sm"/>
          </a:ln>
        </p:spPr>
      </p:pic>
      <p:pic>
        <p:nvPicPr>
          <p:cNvPr id="17" name="Picture 31"/>
          <p:cNvPicPr>
            <a:picLocks noChangeAspect="1" noChangeArrowheads="1"/>
          </p:cNvPicPr>
          <p:nvPr/>
        </p:nvPicPr>
        <p:blipFill>
          <a:blip r:embed="rId6" cstate="print"/>
          <a:srcRect/>
          <a:stretch>
            <a:fillRect/>
          </a:stretch>
        </p:blipFill>
        <p:spPr bwMode="auto">
          <a:xfrm>
            <a:off x="3076575" y="4046538"/>
            <a:ext cx="3086100" cy="1543050"/>
          </a:xfrm>
          <a:prstGeom prst="rect">
            <a:avLst/>
          </a:prstGeom>
          <a:noFill/>
          <a:ln w="25400">
            <a:noFill/>
            <a:miter lim="800000"/>
            <a:headEnd type="none" w="sm" len="sm"/>
            <a:tailEnd type="none" w="sm" len="sm"/>
          </a:ln>
        </p:spPr>
      </p:pic>
      <p:pic>
        <p:nvPicPr>
          <p:cNvPr id="18" name="Picture 32"/>
          <p:cNvPicPr>
            <a:picLocks noChangeAspect="1" noChangeArrowheads="1"/>
          </p:cNvPicPr>
          <p:nvPr/>
        </p:nvPicPr>
        <p:blipFill>
          <a:blip r:embed="rId7" cstate="print"/>
          <a:srcRect/>
          <a:stretch>
            <a:fillRect/>
          </a:stretch>
        </p:blipFill>
        <p:spPr bwMode="auto">
          <a:xfrm>
            <a:off x="3076575" y="5751513"/>
            <a:ext cx="3076575" cy="219075"/>
          </a:xfrm>
          <a:prstGeom prst="rect">
            <a:avLst/>
          </a:prstGeom>
          <a:noFill/>
          <a:ln w="25400">
            <a:noFill/>
            <a:miter lim="800000"/>
            <a:headEnd type="none" w="sm" len="sm"/>
            <a:tailEnd type="none" w="sm" len="sm"/>
          </a:ln>
        </p:spPr>
      </p:pic>
      <p:sp>
        <p:nvSpPr>
          <p:cNvPr id="19" name="Text Box 33"/>
          <p:cNvSpPr txBox="1">
            <a:spLocks noChangeArrowheads="1"/>
          </p:cNvSpPr>
          <p:nvPr/>
        </p:nvSpPr>
        <p:spPr bwMode="auto">
          <a:xfrm>
            <a:off x="784225" y="1970088"/>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
        <p:nvSpPr>
          <p:cNvPr id="20" name="Text Box 34"/>
          <p:cNvSpPr txBox="1">
            <a:spLocks noChangeArrowheads="1"/>
          </p:cNvSpPr>
          <p:nvPr/>
        </p:nvSpPr>
        <p:spPr bwMode="auto">
          <a:xfrm>
            <a:off x="3041650" y="539432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b="1">
                <a:solidFill>
                  <a:schemeClr val="tx1"/>
                </a:solidFill>
                <a:latin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27584" y="188640"/>
            <a:ext cx="7408863" cy="881063"/>
          </a:xfrm>
          <a:prstGeom prst="rect">
            <a:avLst/>
          </a:prstGeom>
          <a:no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Joining Tables Using Oracle Syntax</a:t>
            </a:r>
          </a:p>
        </p:txBody>
      </p:sp>
      <p:sp>
        <p:nvSpPr>
          <p:cNvPr id="3" name="Rectangle 3"/>
          <p:cNvSpPr txBox="1">
            <a:spLocks noChangeArrowheads="1"/>
          </p:cNvSpPr>
          <p:nvPr/>
        </p:nvSpPr>
        <p:spPr>
          <a:xfrm>
            <a:off x="395536" y="1556792"/>
            <a:ext cx="8352928" cy="3219450"/>
          </a:xfrm>
          <a:prstGeom prst="rect">
            <a:avLst/>
          </a:prstGeom>
          <a:no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 a join to query data from more than one table.</a:t>
            </a: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Write the join condition in the </a:t>
            </a:r>
            <a:r>
              <a:rPr kumimoji="0" lang="en-US" sz="3200" b="0" i="0" u="none" strike="noStrike" kern="1200" cap="none" spc="0" normalizeH="0" baseline="0" noProof="0" dirty="0" smtClean="0">
                <a:ln>
                  <a:noFill/>
                </a:ln>
                <a:solidFill>
                  <a:schemeClr val="tx1"/>
                </a:solidFill>
                <a:effectLst/>
                <a:uLnTx/>
                <a:uFillTx/>
                <a:latin typeface="Courier New" pitchFamily="49" charset="0"/>
                <a:ea typeface="+mn-ea"/>
                <a:cs typeface="+mn-cs"/>
              </a:rPr>
              <a:t>WHERE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clause.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Prefix the column name with the table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nAme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when the same column name appears in more than one table.</a:t>
            </a:r>
          </a:p>
        </p:txBody>
      </p:sp>
      <p:sp>
        <p:nvSpPr>
          <p:cNvPr id="4" name="Rectangle 4"/>
          <p:cNvSpPr>
            <a:spLocks noChangeArrowheads="1"/>
          </p:cNvSpPr>
          <p:nvPr/>
        </p:nvSpPr>
        <p:spPr bwMode="blackWhite">
          <a:xfrm>
            <a:off x="971600" y="2852936"/>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dirty="0">
                <a:solidFill>
                  <a:srgbClr val="000000"/>
                </a:solidFill>
                <a:latin typeface="Courier New" pitchFamily="49" charset="0"/>
              </a:rPr>
              <a:t>SELECT	</a:t>
            </a:r>
            <a:r>
              <a:rPr lang="en-US" sz="1800" b="1" i="1" dirty="0">
                <a:solidFill>
                  <a:srgbClr val="000000"/>
                </a:solidFill>
                <a:latin typeface="Courier New" pitchFamily="49" charset="0"/>
              </a:rPr>
              <a:t>table1.column, table2.column</a:t>
            </a:r>
            <a:endParaRPr lang="en-US" sz="1800" b="1" dirty="0">
              <a:solidFill>
                <a:srgbClr val="000000"/>
              </a:solidFill>
              <a:latin typeface="Courier New" pitchFamily="49" charset="0"/>
            </a:endParaRPr>
          </a:p>
          <a:p>
            <a:pPr>
              <a:tabLst>
                <a:tab pos="1200150" algn="l"/>
              </a:tabLst>
              <a:defRPr/>
            </a:pPr>
            <a:r>
              <a:rPr lang="en-US" sz="1800" b="1" dirty="0">
                <a:solidFill>
                  <a:srgbClr val="000000"/>
                </a:solidFill>
                <a:latin typeface="Courier New" pitchFamily="49" charset="0"/>
              </a:rPr>
              <a:t>FROM	</a:t>
            </a:r>
            <a:r>
              <a:rPr lang="en-US" sz="1800" b="1" i="1" dirty="0">
                <a:solidFill>
                  <a:srgbClr val="000000"/>
                </a:solidFill>
                <a:latin typeface="Courier New" pitchFamily="49" charset="0"/>
              </a:rPr>
              <a:t>table1, table2</a:t>
            </a:r>
            <a:endParaRPr lang="en-US" sz="1800" b="1" dirty="0">
              <a:solidFill>
                <a:srgbClr val="000000"/>
              </a:solidFill>
              <a:latin typeface="Courier New" pitchFamily="49" charset="0"/>
            </a:endParaRPr>
          </a:p>
          <a:p>
            <a:pPr>
              <a:tabLst>
                <a:tab pos="1200150" algn="l"/>
              </a:tabLst>
              <a:defRPr/>
            </a:pPr>
            <a:r>
              <a:rPr lang="en-US" sz="1800" b="1" dirty="0">
                <a:solidFill>
                  <a:srgbClr val="000000"/>
                </a:solidFill>
                <a:latin typeface="Courier New" pitchFamily="49" charset="0"/>
              </a:rPr>
              <a:t>WHERE	</a:t>
            </a:r>
            <a:r>
              <a:rPr lang="en-US" sz="1800" b="1" i="1" dirty="0">
                <a:solidFill>
                  <a:srgbClr val="000000"/>
                </a:solidFill>
                <a:latin typeface="Courier New" pitchFamily="49" charset="0"/>
              </a:rPr>
              <a:t>table1.column1 </a:t>
            </a:r>
            <a:r>
              <a:rPr lang="en-US" sz="1800" b="1" dirty="0">
                <a:solidFill>
                  <a:srgbClr val="000000"/>
                </a:solidFill>
                <a:latin typeface="Courier New" pitchFamily="49" charset="0"/>
              </a:rPr>
              <a:t>=</a:t>
            </a:r>
            <a:r>
              <a:rPr lang="en-US" sz="1800" b="1" i="1" dirty="0">
                <a:solidFill>
                  <a:srgbClr val="000000"/>
                </a:solidFill>
                <a:latin typeface="Courier New" pitchFamily="49" charset="0"/>
              </a:rPr>
              <a:t> table2.column2;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332656"/>
            <a:ext cx="8280920" cy="3785652"/>
          </a:xfrm>
          <a:prstGeom prst="rect">
            <a:avLst/>
          </a:prstGeom>
        </p:spPr>
        <p:txBody>
          <a:bodyPr wrap="square">
            <a:spAutoFit/>
          </a:bodyPr>
          <a:lstStyle/>
          <a:p>
            <a:pPr algn="ctr"/>
            <a:r>
              <a:rPr lang="en-IN" sz="4000" b="1" dirty="0" smtClean="0"/>
              <a:t>SELF JOIN</a:t>
            </a:r>
          </a:p>
          <a:p>
            <a:pPr algn="ctr"/>
            <a:endParaRPr lang="en-IN" sz="4000" b="1" dirty="0"/>
          </a:p>
          <a:p>
            <a:pPr algn="ctr"/>
            <a:endParaRPr lang="en-IN" sz="4000" b="1" dirty="0" smtClean="0"/>
          </a:p>
          <a:p>
            <a:r>
              <a:rPr lang="en-IN" sz="2400" dirty="0" smtClean="0"/>
              <a:t>A </a:t>
            </a:r>
            <a:r>
              <a:rPr lang="en-IN" sz="2400" b="1" dirty="0" smtClean="0"/>
              <a:t>self</a:t>
            </a:r>
            <a:r>
              <a:rPr lang="en-IN" sz="2400" dirty="0" smtClean="0"/>
              <a:t>-</a:t>
            </a:r>
            <a:r>
              <a:rPr lang="en-IN" sz="2400" b="1" dirty="0" smtClean="0"/>
              <a:t>join</a:t>
            </a:r>
            <a:r>
              <a:rPr lang="en-IN" sz="2400" dirty="0" smtClean="0"/>
              <a:t> is a query in which a table is joined (compared) to itself. </a:t>
            </a:r>
            <a:r>
              <a:rPr lang="en-IN" sz="2400" b="1" dirty="0" smtClean="0"/>
              <a:t>Self</a:t>
            </a:r>
            <a:r>
              <a:rPr lang="en-IN" sz="2400" dirty="0" smtClean="0"/>
              <a:t>-joins are used to compare values in a column with other values in the same column in the same table. One practical use for </a:t>
            </a:r>
            <a:r>
              <a:rPr lang="en-IN" sz="2400" b="1" dirty="0" smtClean="0"/>
              <a:t>self</a:t>
            </a:r>
            <a:r>
              <a:rPr lang="en-IN" sz="2400" dirty="0" smtClean="0"/>
              <a:t>-joins: obtaining running counts and running totals in an </a:t>
            </a:r>
            <a:r>
              <a:rPr lang="en-IN" sz="2400" b="1" dirty="0" smtClean="0"/>
              <a:t>SQL</a:t>
            </a:r>
            <a:r>
              <a:rPr lang="en-IN" sz="2400" dirty="0" smtClean="0"/>
              <a:t> query.</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03648" y="1124744"/>
          <a:ext cx="6096000" cy="2048825"/>
        </p:xfrm>
        <a:graphic>
          <a:graphicData uri="http://schemas.openxmlformats.org/drawingml/2006/table">
            <a:tbl>
              <a:tblPr>
                <a:tableStyleId>{69C7853C-536D-4A76-A0AE-DD22124D55A5}</a:tableStyleId>
              </a:tblPr>
              <a:tblGrid>
                <a:gridCol w="3048000"/>
                <a:gridCol w="3048000"/>
              </a:tblGrid>
              <a:tr h="0">
                <a:tc>
                  <a:txBody>
                    <a:bodyPr/>
                    <a:lstStyle/>
                    <a:p>
                      <a:r>
                        <a:rPr lang="en-IN" b="1" dirty="0" err="1"/>
                        <a:t>employee_name</a:t>
                      </a:r>
                      <a:endParaRPr lang="en-IN" b="1" dirty="0"/>
                    </a:p>
                  </a:txBody>
                  <a:tcPr marL="28575" marR="28575" marT="28575" marB="28575" anchor="ctr"/>
                </a:tc>
                <a:tc>
                  <a:txBody>
                    <a:bodyPr/>
                    <a:lstStyle/>
                    <a:p>
                      <a:r>
                        <a:rPr lang="en-IN" b="1" dirty="0" err="1"/>
                        <a:t>employee_location</a:t>
                      </a:r>
                      <a:endParaRPr lang="en-IN" b="1" dirty="0"/>
                    </a:p>
                  </a:txBody>
                  <a:tcPr marL="28575" marR="28575" marT="28575" marB="28575" anchor="ctr"/>
                </a:tc>
              </a:tr>
              <a:tr h="343471">
                <a:tc>
                  <a:txBody>
                    <a:bodyPr/>
                    <a:lstStyle/>
                    <a:p>
                      <a:r>
                        <a:rPr lang="en-IN" dirty="0"/>
                        <a:t>Joe</a:t>
                      </a:r>
                    </a:p>
                  </a:txBody>
                  <a:tcPr marL="28575" marR="28575" marT="28575" marB="28575" anchor="ctr"/>
                </a:tc>
                <a:tc>
                  <a:txBody>
                    <a:bodyPr/>
                    <a:lstStyle/>
                    <a:p>
                      <a:r>
                        <a:rPr lang="en-IN"/>
                        <a:t>New York</a:t>
                      </a:r>
                    </a:p>
                  </a:txBody>
                  <a:tcPr marL="28575" marR="28575" marT="28575" marB="28575" anchor="ctr"/>
                </a:tc>
              </a:tr>
              <a:tr h="343471">
                <a:tc>
                  <a:txBody>
                    <a:bodyPr/>
                    <a:lstStyle/>
                    <a:p>
                      <a:r>
                        <a:rPr lang="en-IN"/>
                        <a:t>Sunil</a:t>
                      </a:r>
                    </a:p>
                  </a:txBody>
                  <a:tcPr marL="28575" marR="28575" marT="28575" marB="28575" anchor="ctr"/>
                </a:tc>
                <a:tc>
                  <a:txBody>
                    <a:bodyPr/>
                    <a:lstStyle/>
                    <a:p>
                      <a:r>
                        <a:rPr lang="en-IN"/>
                        <a:t>India</a:t>
                      </a:r>
                    </a:p>
                  </a:txBody>
                  <a:tcPr marL="28575" marR="28575" marT="28575" marB="28575" anchor="ctr"/>
                </a:tc>
              </a:tr>
              <a:tr h="343471">
                <a:tc>
                  <a:txBody>
                    <a:bodyPr/>
                    <a:lstStyle/>
                    <a:p>
                      <a:r>
                        <a:rPr lang="en-IN"/>
                        <a:t>Alex</a:t>
                      </a:r>
                    </a:p>
                  </a:txBody>
                  <a:tcPr marL="28575" marR="28575" marT="28575" marB="28575" anchor="ctr"/>
                </a:tc>
                <a:tc>
                  <a:txBody>
                    <a:bodyPr/>
                    <a:lstStyle/>
                    <a:p>
                      <a:r>
                        <a:rPr lang="en-IN" dirty="0"/>
                        <a:t>Russia</a:t>
                      </a:r>
                    </a:p>
                  </a:txBody>
                  <a:tcPr marL="28575" marR="28575" marT="28575" marB="28575" anchor="ctr"/>
                </a:tc>
              </a:tr>
              <a:tr h="343471">
                <a:tc>
                  <a:txBody>
                    <a:bodyPr/>
                    <a:lstStyle/>
                    <a:p>
                      <a:r>
                        <a:rPr lang="en-IN"/>
                        <a:t>Albert</a:t>
                      </a:r>
                    </a:p>
                  </a:txBody>
                  <a:tcPr marL="28575" marR="28575" marT="28575" marB="28575" anchor="ctr"/>
                </a:tc>
                <a:tc>
                  <a:txBody>
                    <a:bodyPr/>
                    <a:lstStyle/>
                    <a:p>
                      <a:r>
                        <a:rPr lang="en-IN"/>
                        <a:t>Canada</a:t>
                      </a:r>
                    </a:p>
                  </a:txBody>
                  <a:tcPr marL="28575" marR="28575" marT="28575" marB="28575" anchor="ctr"/>
                </a:tc>
              </a:tr>
              <a:tr h="343471">
                <a:tc>
                  <a:txBody>
                    <a:bodyPr/>
                    <a:lstStyle/>
                    <a:p>
                      <a:r>
                        <a:rPr lang="en-IN" dirty="0"/>
                        <a:t>Jack</a:t>
                      </a:r>
                    </a:p>
                  </a:txBody>
                  <a:tcPr marL="28575" marR="28575" marT="28575" marB="28575" anchor="ctr"/>
                </a:tc>
                <a:tc>
                  <a:txBody>
                    <a:bodyPr/>
                    <a:lstStyle/>
                    <a:p>
                      <a:r>
                        <a:rPr lang="en-IN" dirty="0"/>
                        <a:t>New York</a:t>
                      </a:r>
                    </a:p>
                  </a:txBody>
                  <a:tcPr marL="28575" marR="28575" marT="28575" marB="28575" anchor="ctr"/>
                </a:tc>
              </a:tr>
            </a:tbl>
          </a:graphicData>
        </a:graphic>
      </p:graphicFrame>
      <p:sp>
        <p:nvSpPr>
          <p:cNvPr id="3" name="Rectangle 2"/>
          <p:cNvSpPr/>
          <p:nvPr/>
        </p:nvSpPr>
        <p:spPr>
          <a:xfrm>
            <a:off x="899592" y="4221088"/>
            <a:ext cx="7488832" cy="830997"/>
          </a:xfrm>
          <a:prstGeom prst="rect">
            <a:avLst/>
          </a:prstGeom>
        </p:spPr>
        <p:txBody>
          <a:bodyPr wrap="square">
            <a:spAutoFit/>
          </a:bodyPr>
          <a:lstStyle/>
          <a:p>
            <a:r>
              <a:rPr lang="en-IN" sz="2400" dirty="0" smtClean="0"/>
              <a:t>Now, suppose we want to find out which employees are from the same location as the employee named Joe. </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79512" y="332656"/>
            <a:ext cx="8144409" cy="57554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latin typeface="+mj-lt"/>
                <a:cs typeface="Arial" pitchFamily="34" charset="0"/>
              </a:rPr>
              <a:t>First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SELECT </a:t>
            </a:r>
            <a:r>
              <a:rPr kumimoji="0" lang="en-US" sz="2400" b="0" i="0" u="none" strike="noStrike" cap="none" normalizeH="0" baseline="0" dirty="0" err="1" smtClean="0">
                <a:ln>
                  <a:noFill/>
                </a:ln>
                <a:solidFill>
                  <a:schemeClr val="tx1"/>
                </a:solidFill>
                <a:effectLst/>
                <a:latin typeface="+mj-lt"/>
                <a:cs typeface="Arial" pitchFamily="34" charset="0"/>
              </a:rPr>
              <a:t>employee_name</a:t>
            </a:r>
            <a:r>
              <a:rPr kumimoji="0" lang="en-US" sz="2400" b="0" i="0" u="none" strike="noStrike" cap="none" normalizeH="0" baseline="0" dirty="0" smtClean="0">
                <a:ln>
                  <a:noFill/>
                </a:ln>
                <a:solidFill>
                  <a:schemeClr val="tx1"/>
                </a:solidFill>
                <a:effectLst/>
                <a:latin typeface="+mj-lt"/>
                <a:cs typeface="Arial" pitchFamily="34" charset="0"/>
              </a:rPr>
              <a:t> FROM employee WHERE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employee_location</a:t>
            </a:r>
            <a:r>
              <a:rPr kumimoji="0" lang="en-US" sz="2400" b="0" i="0" u="none" strike="noStrike" cap="none" normalizeH="0" baseline="0" dirty="0" smtClean="0">
                <a:ln>
                  <a:noFill/>
                </a:ln>
                <a:solidFill>
                  <a:schemeClr val="tx1"/>
                </a:solidFill>
                <a:effectLst/>
                <a:latin typeface="+mj-lt"/>
                <a:cs typeface="Arial" pitchFamily="34" charset="0"/>
              </a:rPr>
              <a:t> 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 SELECT </a:t>
            </a:r>
            <a:r>
              <a:rPr kumimoji="0" lang="en-US" sz="2400" b="0" i="0" u="none" strike="noStrike" cap="none" normalizeH="0" baseline="0" dirty="0" err="1" smtClean="0">
                <a:ln>
                  <a:noFill/>
                </a:ln>
                <a:solidFill>
                  <a:schemeClr val="tx1"/>
                </a:solidFill>
                <a:effectLst/>
                <a:latin typeface="+mj-lt"/>
                <a:cs typeface="Arial" pitchFamily="34" charset="0"/>
              </a:rPr>
              <a:t>employee_location</a:t>
            </a:r>
            <a:r>
              <a:rPr kumimoji="0" lang="en-US" sz="2400" b="0" i="0" u="none" strike="noStrike" cap="none" normalizeH="0" baseline="0" dirty="0" smtClean="0">
                <a:ln>
                  <a:noFill/>
                </a:ln>
                <a:solidFill>
                  <a:schemeClr val="tx1"/>
                </a:solidFill>
                <a:effectLst/>
                <a:latin typeface="+mj-lt"/>
                <a:cs typeface="Arial" pitchFamily="34" charset="0"/>
              </a:rPr>
              <a:t> FROM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employee WHERE </a:t>
            </a:r>
            <a:r>
              <a:rPr kumimoji="0" lang="en-US" sz="2400" b="0" i="0" u="none" strike="noStrike" cap="none" normalizeH="0" baseline="0" dirty="0" err="1" smtClean="0">
                <a:ln>
                  <a:noFill/>
                </a:ln>
                <a:solidFill>
                  <a:schemeClr val="tx1"/>
                </a:solidFill>
                <a:effectLst/>
                <a:latin typeface="+mj-lt"/>
                <a:cs typeface="Arial" pitchFamily="34" charset="0"/>
              </a:rPr>
              <a:t>employee_name</a:t>
            </a:r>
            <a:r>
              <a:rPr kumimoji="0" lang="en-US" sz="2400" b="0" i="0" u="none" strike="noStrike" cap="none" normalizeH="0" baseline="0" dirty="0" smtClean="0">
                <a:ln>
                  <a:noFill/>
                </a:ln>
                <a:solidFill>
                  <a:schemeClr val="tx1"/>
                </a:solidFill>
                <a:effectLst/>
                <a:latin typeface="+mj-lt"/>
                <a:cs typeface="Arial" pitchFamily="34" charset="0"/>
              </a:rPr>
              <a:t> = "Joe")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mj-lt"/>
                <a:cs typeface="Arial" pitchFamily="34" charset="0"/>
              </a:rPr>
              <a:t>	</a:t>
            </a:r>
            <a:r>
              <a:rPr lang="en-US" sz="2400" dirty="0" smtClean="0">
                <a:latin typeface="+mj-lt"/>
                <a:cs typeface="Arial" pitchFamily="34" charset="0"/>
              </a:rPr>
              <a:t>			</a:t>
            </a:r>
            <a:r>
              <a:rPr lang="en-US" sz="2800" b="1" dirty="0" smtClean="0">
                <a:solidFill>
                  <a:srgbClr val="FF0000"/>
                </a:solidFill>
                <a:latin typeface="+mj-lt"/>
                <a:cs typeface="Arial" pitchFamily="34" charset="0"/>
              </a:rPr>
              <a:t>this is called Nested Query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latin typeface="+mj-lt"/>
                <a:cs typeface="Arial" pitchFamily="34" charset="0"/>
              </a:rPr>
              <a:t>Second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j-lt"/>
              <a:cs typeface="Arial" pitchFamily="34" charset="0"/>
            </a:endParaRPr>
          </a:p>
          <a:p>
            <a:pPr lvl="0" fontAlgn="base">
              <a:spcBef>
                <a:spcPct val="0"/>
              </a:spcBef>
              <a:spcAft>
                <a:spcPct val="0"/>
              </a:spcAft>
            </a:pPr>
            <a:r>
              <a:rPr lang="en-IN" sz="2400" dirty="0" smtClean="0"/>
              <a:t>SELECT e1.employee_name FROM employee e1, employee e2 </a:t>
            </a:r>
          </a:p>
          <a:p>
            <a:pPr lvl="0" fontAlgn="base">
              <a:spcBef>
                <a:spcPct val="0"/>
              </a:spcBef>
              <a:spcAft>
                <a:spcPct val="0"/>
              </a:spcAft>
            </a:pPr>
            <a:r>
              <a:rPr lang="en-IN" sz="2400" dirty="0" smtClean="0"/>
              <a:t>WHERE e1.employee_location = e2.employee_location </a:t>
            </a:r>
          </a:p>
          <a:p>
            <a:pPr lvl="0" fontAlgn="base">
              <a:spcBef>
                <a:spcPct val="0"/>
              </a:spcBef>
              <a:spcAft>
                <a:spcPct val="0"/>
              </a:spcAft>
            </a:pPr>
            <a:r>
              <a:rPr lang="en-IN" sz="2400" dirty="0" smtClean="0"/>
              <a:t>AND e2.employee_name="Joe";</a:t>
            </a:r>
          </a:p>
          <a:p>
            <a:pPr lvl="0" fontAlgn="base">
              <a:spcBef>
                <a:spcPct val="0"/>
              </a:spcBef>
              <a:spcAft>
                <a:spcPct val="0"/>
              </a:spcAft>
            </a:pPr>
            <a:r>
              <a:rPr kumimoji="0" lang="en-IN" sz="2400" b="0" i="0" u="none" strike="noStrike" cap="none" normalizeH="0" baseline="0" dirty="0">
                <a:ln>
                  <a:noFill/>
                </a:ln>
                <a:solidFill>
                  <a:schemeClr val="tx1"/>
                </a:solidFill>
                <a:effectLst/>
                <a:latin typeface="+mj-lt"/>
                <a:cs typeface="Arial" pitchFamily="34" charset="0"/>
              </a:rPr>
              <a:t>	</a:t>
            </a:r>
            <a:r>
              <a:rPr kumimoji="0" lang="en-IN" sz="2400" b="0" i="0" u="none" strike="noStrike" cap="none" normalizeH="0" baseline="0" dirty="0" smtClean="0">
                <a:ln>
                  <a:noFill/>
                </a:ln>
                <a:solidFill>
                  <a:schemeClr val="tx1"/>
                </a:solidFill>
                <a:effectLst/>
                <a:latin typeface="+mj-lt"/>
                <a:cs typeface="Arial" pitchFamily="34" charset="0"/>
              </a:rPr>
              <a:t>					</a:t>
            </a:r>
            <a:r>
              <a:rPr kumimoji="0" lang="en-IN" sz="2800" b="1" i="0" u="none" strike="noStrike" cap="none" normalizeH="0" baseline="0" dirty="0" smtClean="0">
                <a:ln>
                  <a:noFill/>
                </a:ln>
                <a:solidFill>
                  <a:srgbClr val="FF0000"/>
                </a:solidFill>
                <a:effectLst/>
                <a:latin typeface="+mj-lt"/>
                <a:cs typeface="Arial" pitchFamily="34" charset="0"/>
              </a:rPr>
              <a:t>This</a:t>
            </a:r>
            <a:r>
              <a:rPr kumimoji="0" lang="en-IN" sz="2800" b="1" i="0" u="none" strike="noStrike" cap="none" normalizeH="0" dirty="0" smtClean="0">
                <a:ln>
                  <a:noFill/>
                </a:ln>
                <a:solidFill>
                  <a:srgbClr val="FF0000"/>
                </a:solidFill>
                <a:effectLst/>
                <a:latin typeface="+mj-lt"/>
                <a:cs typeface="Arial" pitchFamily="34" charset="0"/>
              </a:rPr>
              <a:t> is self  join</a:t>
            </a:r>
            <a:endParaRPr kumimoji="0" lang="en-US" sz="2800" b="1" i="0" u="none" strike="noStrike" cap="none" normalizeH="0" baseline="0" dirty="0" smtClean="0">
              <a:ln>
                <a:noFill/>
              </a:ln>
              <a:solidFill>
                <a:srgbClr val="FF0000"/>
              </a:solidFill>
              <a:effectLst/>
              <a:latin typeface="+mj-lt"/>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SQL JOIN’s?</a:t>
            </a:r>
            <a:endParaRPr lang="en-IN" dirty="0"/>
          </a:p>
        </p:txBody>
      </p:sp>
      <p:sp>
        <p:nvSpPr>
          <p:cNvPr id="3" name="Content Placeholder 2"/>
          <p:cNvSpPr>
            <a:spLocks noGrp="1"/>
          </p:cNvSpPr>
          <p:nvPr>
            <p:ph idx="1"/>
          </p:nvPr>
        </p:nvSpPr>
        <p:spPr>
          <a:xfrm>
            <a:off x="179512" y="1600200"/>
            <a:ext cx="8784976" cy="4525963"/>
          </a:xfrm>
        </p:spPr>
        <p:txBody>
          <a:bodyPr>
            <a:normAutofit/>
          </a:bodyPr>
          <a:lstStyle/>
          <a:p>
            <a:r>
              <a:rPr lang="en-IN" dirty="0"/>
              <a:t>In the expert level JOIN’S are more common SQL commands used in day to day life. JOIN’s </a:t>
            </a:r>
            <a:r>
              <a:rPr lang="en-IN" dirty="0" smtClean="0"/>
              <a:t>are used </a:t>
            </a:r>
            <a:r>
              <a:rPr lang="en-IN" dirty="0"/>
              <a:t>to retrieving the records from multiple tables. SQL allows you to take JOIN’s on multiple </a:t>
            </a:r>
            <a:r>
              <a:rPr lang="en-IN" dirty="0" smtClean="0"/>
              <a:t>tables </a:t>
            </a:r>
            <a:r>
              <a:rPr lang="en-IN" dirty="0"/>
              <a:t>from same database as well as different databases from same </a:t>
            </a:r>
            <a:r>
              <a:rPr lang="en-IN" dirty="0" smtClean="0"/>
              <a:t>server</a:t>
            </a:r>
            <a:r>
              <a:rPr lang="en-IN" dirty="0"/>
              <a:t>.</a:t>
            </a:r>
          </a:p>
          <a:p>
            <a:r>
              <a:rPr lang="en-IN" dirty="0"/>
              <a:t>Basically the tables are interrelated with each other using Primary &amp; foreign key. So these keys </a:t>
            </a:r>
            <a:r>
              <a:rPr lang="en-IN" dirty="0" smtClean="0"/>
              <a:t>are </a:t>
            </a:r>
            <a:r>
              <a:rPr lang="en-IN" dirty="0"/>
              <a:t>used in the JOIN’s to interlink two tables.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should we use JOIN’s?</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a:t>Many times you are thinking “Why use SQL JOIN’s” as same task can be done </a:t>
            </a:r>
            <a:r>
              <a:rPr lang="en-IN" dirty="0" smtClean="0"/>
              <a:t>using </a:t>
            </a:r>
            <a:r>
              <a:rPr lang="en-IN" dirty="0"/>
              <a:t>different </a:t>
            </a:r>
            <a:r>
              <a:rPr lang="en-IN" dirty="0" smtClean="0"/>
              <a:t>queries</a:t>
            </a:r>
            <a:r>
              <a:rPr lang="en-IN" dirty="0"/>
              <a:t>. In the database queries are executed one by one &amp; result of successive query can be </a:t>
            </a:r>
            <a:r>
              <a:rPr lang="en-IN" dirty="0" smtClean="0"/>
              <a:t>use </a:t>
            </a:r>
            <a:r>
              <a:rPr lang="en-IN" dirty="0"/>
              <a:t>for next query. If we use the JOIN’s queries then instead of processing multiple queries SQL </a:t>
            </a:r>
            <a:r>
              <a:rPr lang="en-IN" dirty="0" smtClean="0"/>
              <a:t>server </a:t>
            </a:r>
            <a:r>
              <a:rPr lang="en-IN" dirty="0"/>
              <a:t>process only single query which reduce the </a:t>
            </a:r>
            <a:r>
              <a:rPr lang="en-IN" dirty="0" smtClean="0"/>
              <a:t>SQL server </a:t>
            </a:r>
            <a:r>
              <a:rPr lang="en-IN" dirty="0"/>
              <a:t>overhead. The main advantage of </a:t>
            </a:r>
            <a:r>
              <a:rPr lang="en-IN" dirty="0" smtClean="0"/>
              <a:t> SQL </a:t>
            </a:r>
            <a:r>
              <a:rPr lang="en-IN" dirty="0"/>
              <a:t>JOIN’s is the improved performance. Also using multiple queries lead more data transfer </a:t>
            </a:r>
            <a:r>
              <a:rPr lang="en-IN" dirty="0" smtClean="0"/>
              <a:t>from </a:t>
            </a:r>
            <a:r>
              <a:rPr lang="en-IN" dirty="0"/>
              <a:t>SQL server to application which reduces the performance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SQL JOIN</a:t>
            </a:r>
            <a:endParaRPr lang="en-IN" dirty="0"/>
          </a:p>
        </p:txBody>
      </p:sp>
      <p:sp>
        <p:nvSpPr>
          <p:cNvPr id="3" name="Content Placeholder 2"/>
          <p:cNvSpPr>
            <a:spLocks noGrp="1"/>
          </p:cNvSpPr>
          <p:nvPr>
            <p:ph idx="1"/>
          </p:nvPr>
        </p:nvSpPr>
        <p:spPr>
          <a:xfrm>
            <a:off x="395536" y="1844824"/>
            <a:ext cx="3384376" cy="4525963"/>
          </a:xfrm>
        </p:spPr>
        <p:txBody>
          <a:bodyPr>
            <a:normAutofit/>
          </a:bodyPr>
          <a:lstStyle/>
          <a:p>
            <a:pPr>
              <a:buNone/>
            </a:pPr>
            <a:r>
              <a:rPr lang="en-IN" b="1" dirty="0" smtClean="0"/>
              <a:t>1.INNER JOIN</a:t>
            </a:r>
            <a:endParaRPr lang="en-IN" dirty="0" smtClean="0"/>
          </a:p>
          <a:p>
            <a:pPr>
              <a:buNone/>
            </a:pPr>
            <a:r>
              <a:rPr lang="en-IN" b="1" dirty="0" smtClean="0"/>
              <a:t>2. OUTER JOIN</a:t>
            </a:r>
          </a:p>
          <a:p>
            <a:pPr>
              <a:buNone/>
            </a:pPr>
            <a:r>
              <a:rPr lang="en-IN" b="1" dirty="0" smtClean="0"/>
              <a:t>3.CROSS JOIN</a:t>
            </a:r>
          </a:p>
          <a:p>
            <a:pPr>
              <a:buNone/>
            </a:pPr>
            <a:r>
              <a:rPr lang="en-IN" b="1" dirty="0" smtClean="0"/>
              <a:t>4. SELF JOIN</a:t>
            </a:r>
          </a:p>
          <a:p>
            <a:pPr>
              <a:buNone/>
            </a:pPr>
            <a:endParaRPr lang="en-IN" b="1" dirty="0"/>
          </a:p>
        </p:txBody>
      </p:sp>
      <p:sp>
        <p:nvSpPr>
          <p:cNvPr id="4" name="TextBox 3"/>
          <p:cNvSpPr txBox="1"/>
          <p:nvPr/>
        </p:nvSpPr>
        <p:spPr>
          <a:xfrm>
            <a:off x="4211960" y="2204864"/>
            <a:ext cx="4320480" cy="1107996"/>
          </a:xfrm>
          <a:prstGeom prst="rect">
            <a:avLst/>
          </a:prstGeom>
          <a:noFill/>
        </p:spPr>
        <p:txBody>
          <a:bodyPr wrap="square" rtlCol="0">
            <a:spAutoFit/>
          </a:bodyPr>
          <a:lstStyle/>
          <a:p>
            <a:r>
              <a:rPr lang="en-IN" sz="2400" b="1" dirty="0" smtClean="0"/>
              <a:t>1.EQUI/NON-EQUI JOIN</a:t>
            </a:r>
          </a:p>
          <a:p>
            <a:r>
              <a:rPr lang="en-IN" sz="2400" b="1" dirty="0" smtClean="0"/>
              <a:t>2.NATURAL JOIN</a:t>
            </a:r>
          </a:p>
          <a:p>
            <a:pPr algn="ct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1.INNER JOIN</a:t>
            </a:r>
            <a:endParaRPr lang="en-IN" dirty="0"/>
          </a:p>
        </p:txBody>
      </p:sp>
      <p:sp>
        <p:nvSpPr>
          <p:cNvPr id="3" name="Content Placeholder 2"/>
          <p:cNvSpPr>
            <a:spLocks noGrp="1"/>
          </p:cNvSpPr>
          <p:nvPr>
            <p:ph idx="1"/>
          </p:nvPr>
        </p:nvSpPr>
        <p:spPr>
          <a:xfrm>
            <a:off x="467544" y="1340768"/>
            <a:ext cx="8229600" cy="4525963"/>
          </a:xfrm>
        </p:spPr>
        <p:txBody>
          <a:bodyPr>
            <a:normAutofit fontScale="92500" lnSpcReduction="10000"/>
          </a:bodyPr>
          <a:lstStyle/>
          <a:p>
            <a:pPr>
              <a:buNone/>
            </a:pPr>
            <a:r>
              <a:rPr lang="en-IN" dirty="0" smtClean="0"/>
              <a:t>The INNER JOIN keyword selects all rows from both tables as long as there is a match between the columns in both tables (Table1 and Table2).</a:t>
            </a:r>
          </a:p>
          <a:p>
            <a:pPr>
              <a:buNone/>
            </a:pPr>
            <a:endParaRPr lang="en-IN" dirty="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sz="2400" dirty="0" smtClean="0"/>
              <a:t>SELECT </a:t>
            </a:r>
            <a:r>
              <a:rPr lang="en-IN" sz="2400" dirty="0" err="1" smtClean="0"/>
              <a:t>column_name</a:t>
            </a:r>
            <a:r>
              <a:rPr lang="en-IN" sz="2400" dirty="0" smtClean="0"/>
              <a:t>(s) FROM Table1 INNER JOIN Table2 ON Table1.column_name=Table2.column_name</a:t>
            </a:r>
            <a:r>
              <a:rPr lang="en-IN" sz="2400" dirty="0"/>
              <a:t>;</a:t>
            </a:r>
          </a:p>
          <a:p>
            <a:pPr>
              <a:buNone/>
            </a:pPr>
            <a:endParaRPr lang="en-IN" dirty="0" smtClean="0"/>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187624" y="3068960"/>
            <a:ext cx="5876925" cy="17335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 OUTER JOIN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LEFT JOIN : The LEFT JOIN keyword returns all rows from the left table (Table1), with the matching rows in the right table (Table2). The result is NULL in the right side when there is no match.</a:t>
            </a:r>
          </a:p>
          <a:p>
            <a:r>
              <a:rPr lang="en-IN" dirty="0" smtClean="0"/>
              <a:t>RIGHT JOIN : The RIGHT JOIN keyword returns all rows from the right table (Table2),with the matching rows in the left table (Table1). The result is NULL in the left side when there is no match.</a:t>
            </a:r>
          </a:p>
          <a:p>
            <a:r>
              <a:rPr lang="en-IN" dirty="0" smtClean="0"/>
              <a:t>FULL JOIN: The FULL OUTER JOIN keyword returns all rows from the left table (Table1) and from the right table (Table2). The FULL OUTER JOIN keyword combines the result of  both LEFT and RIGHT joins.</a:t>
            </a:r>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cstate="print"/>
          <a:srcRect/>
          <a:stretch>
            <a:fillRect/>
          </a:stretch>
        </p:blipFill>
        <p:spPr bwMode="auto">
          <a:xfrm>
            <a:off x="3314700" y="908050"/>
            <a:ext cx="5829300" cy="16478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67075" y="3212976"/>
            <a:ext cx="5876925" cy="15621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267075" y="5124450"/>
            <a:ext cx="5876925" cy="1733550"/>
          </a:xfrm>
          <a:prstGeom prst="rect">
            <a:avLst/>
          </a:prstGeom>
          <a:noFill/>
          <a:ln w="9525">
            <a:noFill/>
            <a:miter lim="800000"/>
            <a:headEnd/>
            <a:tailEnd/>
          </a:ln>
        </p:spPr>
      </p:pic>
      <p:sp>
        <p:nvSpPr>
          <p:cNvPr id="7" name="Rectangle 6"/>
          <p:cNvSpPr/>
          <p:nvPr/>
        </p:nvSpPr>
        <p:spPr>
          <a:xfrm>
            <a:off x="0" y="188640"/>
            <a:ext cx="8964488" cy="646331"/>
          </a:xfrm>
          <a:prstGeom prst="rect">
            <a:avLst/>
          </a:prstGeom>
        </p:spPr>
        <p:txBody>
          <a:bodyPr wrap="square">
            <a:spAutoFit/>
          </a:bodyPr>
          <a:lstStyle/>
          <a:p>
            <a:pPr>
              <a:buNone/>
            </a:pPr>
            <a:r>
              <a:rPr lang="en-IN" dirty="0" smtClean="0"/>
              <a:t>SELECT </a:t>
            </a:r>
            <a:r>
              <a:rPr lang="en-IN" dirty="0" err="1" smtClean="0"/>
              <a:t>column_name</a:t>
            </a:r>
            <a:r>
              <a:rPr lang="en-IN" dirty="0" smtClean="0"/>
              <a:t>(s) FROM Table1  LEFT JOIN Table2 ON Table1.column_name=Table2.column_name;</a:t>
            </a:r>
            <a:endParaRPr lang="en-IN" dirty="0"/>
          </a:p>
        </p:txBody>
      </p:sp>
      <p:sp>
        <p:nvSpPr>
          <p:cNvPr id="8" name="Rectangle 7"/>
          <p:cNvSpPr/>
          <p:nvPr/>
        </p:nvSpPr>
        <p:spPr>
          <a:xfrm>
            <a:off x="0" y="2492896"/>
            <a:ext cx="6156176" cy="646331"/>
          </a:xfrm>
          <a:prstGeom prst="rect">
            <a:avLst/>
          </a:prstGeom>
        </p:spPr>
        <p:txBody>
          <a:bodyPr wrap="square">
            <a:spAutoFit/>
          </a:bodyPr>
          <a:lstStyle/>
          <a:p>
            <a:pPr>
              <a:buNone/>
            </a:pPr>
            <a:r>
              <a:rPr lang="en-IN" dirty="0" smtClean="0"/>
              <a:t>SELECT </a:t>
            </a:r>
            <a:r>
              <a:rPr lang="en-IN" dirty="0" err="1" smtClean="0"/>
              <a:t>column_name</a:t>
            </a:r>
            <a:r>
              <a:rPr lang="en-IN" dirty="0" smtClean="0"/>
              <a:t>(s) FROM Table1  RIGHT JOIN Table2 ON Table1.column_name=Table2.column_name;</a:t>
            </a:r>
            <a:endParaRPr lang="en-IN" dirty="0"/>
          </a:p>
        </p:txBody>
      </p:sp>
      <p:sp>
        <p:nvSpPr>
          <p:cNvPr id="9" name="Rectangle 8"/>
          <p:cNvSpPr/>
          <p:nvPr/>
        </p:nvSpPr>
        <p:spPr>
          <a:xfrm>
            <a:off x="0" y="4509120"/>
            <a:ext cx="5796136" cy="646331"/>
          </a:xfrm>
          <a:prstGeom prst="rect">
            <a:avLst/>
          </a:prstGeom>
        </p:spPr>
        <p:txBody>
          <a:bodyPr wrap="square">
            <a:spAutoFit/>
          </a:bodyPr>
          <a:lstStyle/>
          <a:p>
            <a:pPr>
              <a:buNone/>
            </a:pPr>
            <a:r>
              <a:rPr lang="en-IN" dirty="0" smtClean="0"/>
              <a:t>SELECT </a:t>
            </a:r>
            <a:r>
              <a:rPr lang="en-IN" dirty="0" err="1" smtClean="0"/>
              <a:t>column_name</a:t>
            </a:r>
            <a:r>
              <a:rPr lang="en-IN" dirty="0" smtClean="0"/>
              <a:t>(s) FROM Table1  FULL JOIN Table2 ON Table1.column_name=Table2.column_name;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43608" y="1484784"/>
            <a:ext cx="6546504" cy="4779987"/>
          </a:xfrm>
          <a:prstGeom prst="rect">
            <a:avLst/>
          </a:prstGeom>
          <a:noFill/>
          <a:ln w="9525">
            <a:noFill/>
            <a:miter lim="800000"/>
            <a:headEnd/>
            <a:tailEnd/>
          </a:ln>
        </p:spPr>
      </p:pic>
      <p:sp>
        <p:nvSpPr>
          <p:cNvPr id="3" name="TextBox 2"/>
          <p:cNvSpPr txBox="1"/>
          <p:nvPr/>
        </p:nvSpPr>
        <p:spPr>
          <a:xfrm>
            <a:off x="1691680" y="332656"/>
            <a:ext cx="8136904" cy="584775"/>
          </a:xfrm>
          <a:prstGeom prst="rect">
            <a:avLst/>
          </a:prstGeom>
          <a:noFill/>
        </p:spPr>
        <p:txBody>
          <a:bodyPr wrap="square" rtlCol="0">
            <a:spAutoFit/>
          </a:bodyPr>
          <a:lstStyle/>
          <a:p>
            <a:r>
              <a:rPr lang="en-IN" sz="3200" b="1" dirty="0" smtClean="0"/>
              <a:t>EXAMPLE</a:t>
            </a:r>
            <a:endParaRPr lang="en-IN"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208912" cy="1754326"/>
          </a:xfrm>
          <a:prstGeom prst="rect">
            <a:avLst/>
          </a:prstGeom>
        </p:spPr>
        <p:txBody>
          <a:bodyPr wrap="square">
            <a:spAutoFit/>
          </a:bodyPr>
          <a:lstStyle/>
          <a:p>
            <a:r>
              <a:rPr lang="fr-FR" dirty="0" smtClean="0"/>
              <a:t>SELECT  </a:t>
            </a:r>
            <a:r>
              <a:rPr lang="fr-FR" dirty="0"/>
              <a:t>T2.</a:t>
            </a:r>
            <a:r>
              <a:rPr lang="fr-FR" dirty="0" err="1"/>
              <a:t>OrderID</a:t>
            </a:r>
            <a:r>
              <a:rPr lang="fr-FR" dirty="0"/>
              <a:t>, T1.</a:t>
            </a:r>
            <a:r>
              <a:rPr lang="fr-FR" dirty="0" err="1"/>
              <a:t>ProductID</a:t>
            </a:r>
            <a:r>
              <a:rPr lang="fr-FR" dirty="0"/>
              <a:t>, T1.Name, T1.</a:t>
            </a:r>
            <a:r>
              <a:rPr lang="fr-FR" dirty="0" err="1"/>
              <a:t>UnitPrice</a:t>
            </a:r>
            <a:r>
              <a:rPr lang="fr-FR" dirty="0"/>
              <a:t>, T2.</a:t>
            </a:r>
            <a:r>
              <a:rPr lang="fr-FR" dirty="0" err="1"/>
              <a:t>Quantity</a:t>
            </a:r>
            <a:r>
              <a:rPr lang="fr-FR" dirty="0"/>
              <a:t>, T2.Price </a:t>
            </a:r>
            <a:r>
              <a:rPr lang="en-IN" dirty="0" smtClean="0"/>
              <a:t>FROM </a:t>
            </a:r>
            <a:r>
              <a:rPr lang="en-IN" dirty="0"/>
              <a:t>Product </a:t>
            </a:r>
            <a:r>
              <a:rPr lang="fr-FR" dirty="0"/>
              <a:t>INNER JOIN </a:t>
            </a:r>
            <a:r>
              <a:rPr lang="fr-FR" dirty="0" err="1"/>
              <a:t>Order</a:t>
            </a:r>
            <a:r>
              <a:rPr lang="fr-FR" dirty="0"/>
              <a:t> </a:t>
            </a:r>
            <a:r>
              <a:rPr lang="fr-FR" dirty="0" smtClean="0"/>
              <a:t>ON </a:t>
            </a:r>
            <a:r>
              <a:rPr lang="fr-FR" dirty="0"/>
              <a:t>T1.</a:t>
            </a:r>
            <a:r>
              <a:rPr lang="fr-FR" dirty="0" err="1"/>
              <a:t>ProductID</a:t>
            </a:r>
            <a:r>
              <a:rPr lang="fr-FR" dirty="0"/>
              <a:t> = T2.</a:t>
            </a:r>
            <a:r>
              <a:rPr lang="fr-FR" dirty="0" err="1"/>
              <a:t>ProductID</a:t>
            </a:r>
            <a:r>
              <a:rPr lang="fr-FR" dirty="0"/>
              <a:t> </a:t>
            </a:r>
            <a:r>
              <a:rPr lang="en-IN" dirty="0" smtClean="0"/>
              <a:t>ORDER </a:t>
            </a:r>
            <a:r>
              <a:rPr lang="en-IN" dirty="0"/>
              <a:t>BY </a:t>
            </a:r>
            <a:r>
              <a:rPr lang="en-IN" dirty="0" smtClean="0"/>
              <a:t>T2.OrderID</a:t>
            </a:r>
          </a:p>
          <a:p>
            <a:endParaRPr lang="en-IN" dirty="0"/>
          </a:p>
          <a:p>
            <a:endParaRPr lang="en-IN" dirty="0" smtClean="0"/>
          </a:p>
          <a:p>
            <a:r>
              <a:rPr lang="en-IN" dirty="0" smtClean="0"/>
              <a:t>The </a:t>
            </a:r>
            <a:r>
              <a:rPr lang="en-IN" dirty="0"/>
              <a:t>result upon executing the above SQL INNER JOIN query: </a:t>
            </a:r>
            <a:r>
              <a:rPr lang="en-IN" dirty="0" smtClean="0"/>
              <a:t> </a:t>
            </a:r>
            <a:r>
              <a:rPr lang="en-IN" dirty="0"/>
              <a:t>	</a:t>
            </a:r>
          </a:p>
          <a:p>
            <a:r>
              <a:rPr lang="en-IN" dirty="0"/>
              <a:t>	</a:t>
            </a:r>
          </a:p>
        </p:txBody>
      </p:sp>
      <p:pic>
        <p:nvPicPr>
          <p:cNvPr id="4098" name="Picture 2"/>
          <p:cNvPicPr>
            <a:picLocks noChangeAspect="1" noChangeArrowheads="1"/>
          </p:cNvPicPr>
          <p:nvPr/>
        </p:nvPicPr>
        <p:blipFill>
          <a:blip r:embed="rId2" cstate="print"/>
          <a:srcRect/>
          <a:stretch>
            <a:fillRect/>
          </a:stretch>
        </p:blipFill>
        <p:spPr bwMode="auto">
          <a:xfrm>
            <a:off x="683568" y="2708920"/>
            <a:ext cx="7931398" cy="345180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Times New Roman"/>
        <a:ea typeface=""/>
        <a:cs typeface=""/>
      </a:majorFont>
      <a:minorFont>
        <a:latin typeface="Times New Roman"/>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1207</TotalTime>
  <Words>761</Words>
  <Application>Microsoft Office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Slide 1</vt:lpstr>
      <vt:lpstr>What is SQL JOIN’s?</vt:lpstr>
      <vt:lpstr>Why should we use JOIN’s?</vt:lpstr>
      <vt:lpstr>Types of SQL JOIN</vt:lpstr>
      <vt:lpstr>1.INNER JOIN</vt:lpstr>
      <vt:lpstr>LEFT OUTER JOIN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2</cp:revision>
  <dcterms:created xsi:type="dcterms:W3CDTF">2016-02-17T08:57:20Z</dcterms:created>
  <dcterms:modified xsi:type="dcterms:W3CDTF">2016-02-18T05:04:27Z</dcterms:modified>
</cp:coreProperties>
</file>