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74" r:id="rId2"/>
    <p:sldId id="273" r:id="rId3"/>
    <p:sldId id="256" r:id="rId4"/>
    <p:sldId id="257" r:id="rId5"/>
    <p:sldId id="258" r:id="rId6"/>
    <p:sldId id="259" r:id="rId7"/>
    <p:sldId id="260" r:id="rId8"/>
    <p:sldId id="261" r:id="rId9"/>
    <p:sldId id="262" r:id="rId10"/>
    <p:sldId id="263" r:id="rId11"/>
    <p:sldId id="275" r:id="rId12"/>
    <p:sldId id="264" r:id="rId13"/>
    <p:sldId id="265" r:id="rId14"/>
    <p:sldId id="267" r:id="rId15"/>
    <p:sldId id="268" r:id="rId16"/>
    <p:sldId id="269" r:id="rId17"/>
    <p:sldId id="270" r:id="rId18"/>
    <p:sldId id="271" r:id="rId19"/>
    <p:sldId id="272" r:id="rId20"/>
    <p:sldId id="276"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9FE205-C411-42CF-BF69-A48662E9587F}" type="datetimeFigureOut">
              <a:rPr lang="en-IN" smtClean="0"/>
              <a:t>04-02-2016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22E434-9331-4AF5-9557-827386309A2B}"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vmlDrawing" Target="../drawings/vmlDrawing1.vml"/><Relationship Id="rId4" Type="http://schemas.openxmlformats.org/officeDocument/2006/relationships/oleObject" Target="../embeddings/oleObject1.bin"/></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vmlDrawing" Target="../drawings/vmlDrawing2.vml"/><Relationship Id="rId4" Type="http://schemas.openxmlformats.org/officeDocument/2006/relationships/oleObject" Target="../embeddings/oleObject2.bin"/></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vmlDrawing" Target="../drawings/vmlDrawing3.vml"/><Relationship Id="rId4" Type="http://schemas.openxmlformats.org/officeDocument/2006/relationships/oleObject" Target="../embeddings/oleObject3.bin"/></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3193" y="0"/>
            <a:ext cx="2973130" cy="461176"/>
          </a:xfrm>
          <a:prstGeom prst="rect">
            <a:avLst/>
          </a:prstGeom>
          <a:noFill/>
          <a:ln w="9525">
            <a:noFill/>
            <a:miter lim="800000"/>
            <a:headEnd/>
            <a:tailEnd/>
          </a:ln>
        </p:spPr>
        <p:txBody>
          <a:bodyPr wrap="none" lIns="91751" tIns="45875" rIns="91751" bIns="45875" anchor="ctr"/>
          <a:lstStyle/>
          <a:p>
            <a:endParaRPr lang="en-IN"/>
          </a:p>
        </p:txBody>
      </p:sp>
      <p:sp>
        <p:nvSpPr>
          <p:cNvPr id="36867" name="Rectangle 3"/>
          <p:cNvSpPr>
            <a:spLocks noGrp="1" noChangeArrowheads="1"/>
          </p:cNvSpPr>
          <p:nvPr>
            <p:ph type="body" idx="1"/>
          </p:nvPr>
        </p:nvSpPr>
        <p:spPr>
          <a:noFill/>
          <a:ln/>
        </p:spPr>
        <p:txBody>
          <a:bodyPr/>
          <a:lstStyle/>
          <a:p>
            <a:r>
              <a:rPr lang="en-US" smtClean="0"/>
              <a:t>SQL Functions (continued)</a:t>
            </a:r>
          </a:p>
          <a:p>
            <a:pPr lvl="1"/>
            <a:r>
              <a:rPr lang="en-US" smtClean="0"/>
              <a:t>There are two distinct types of functions:</a:t>
            </a:r>
          </a:p>
          <a:p>
            <a:pPr lvl="2"/>
            <a:r>
              <a:rPr lang="en-US" smtClean="0">
                <a:solidFill>
                  <a:srgbClr val="FC0128"/>
                </a:solidFill>
              </a:rPr>
              <a:t>Single-row functions</a:t>
            </a:r>
          </a:p>
          <a:p>
            <a:pPr lvl="2"/>
            <a:r>
              <a:rPr lang="en-US" smtClean="0">
                <a:solidFill>
                  <a:srgbClr val="FC0128"/>
                </a:solidFill>
              </a:rPr>
              <a:t>Multiple-row functions</a:t>
            </a:r>
          </a:p>
          <a:p>
            <a:pPr lvl="1"/>
            <a:r>
              <a:rPr lang="en-US" b="1" smtClean="0"/>
              <a:t>Single-Row Functions</a:t>
            </a:r>
          </a:p>
          <a:p>
            <a:pPr lvl="1"/>
            <a:r>
              <a:rPr lang="en-US" smtClean="0"/>
              <a:t>These functions operate on single rows only and return one result per row. There are different types of single-row functions. This lesson covers the following ones:</a:t>
            </a:r>
          </a:p>
          <a:p>
            <a:pPr lvl="2"/>
            <a:r>
              <a:rPr lang="en-US" smtClean="0"/>
              <a:t>Character</a:t>
            </a:r>
          </a:p>
          <a:p>
            <a:pPr lvl="2"/>
            <a:r>
              <a:rPr lang="en-US" smtClean="0"/>
              <a:t>Number</a:t>
            </a:r>
          </a:p>
          <a:p>
            <a:pPr lvl="2"/>
            <a:r>
              <a:rPr lang="en-US" smtClean="0"/>
              <a:t>Date</a:t>
            </a:r>
          </a:p>
          <a:p>
            <a:pPr lvl="2"/>
            <a:r>
              <a:rPr lang="en-US" smtClean="0"/>
              <a:t>Conversion</a:t>
            </a:r>
          </a:p>
          <a:p>
            <a:pPr lvl="1"/>
            <a:r>
              <a:rPr lang="en-US" b="1" smtClean="0"/>
              <a:t>Multiple-Row Functions</a:t>
            </a:r>
          </a:p>
          <a:p>
            <a:pPr lvl="1"/>
            <a:r>
              <a:rPr lang="en-US" smtClean="0"/>
              <a:t>These functions manipulate groups of rows to give one result per group of rows. </a:t>
            </a:r>
          </a:p>
          <a:p>
            <a:pPr lvl="1"/>
            <a:r>
              <a:rPr lang="en-US" smtClean="0"/>
              <a:t>For more information, see </a:t>
            </a:r>
            <a:br>
              <a:rPr lang="en-US" smtClean="0"/>
            </a:br>
            <a:r>
              <a:rPr lang="en-US" i="1" smtClean="0"/>
              <a:t>Oracle Server SQL Reference, </a:t>
            </a:r>
            <a:r>
              <a:rPr lang="en-US" smtClean="0"/>
              <a:t>Release 8, for the complete list of available functions and syntax.</a:t>
            </a:r>
          </a:p>
          <a:p>
            <a:pPr>
              <a:lnSpc>
                <a:spcPct val="112000"/>
              </a:lnSpc>
              <a:spcBef>
                <a:spcPct val="24000"/>
              </a:spcBef>
            </a:pPr>
            <a:endParaRPr lang="en-US" b="0" smtClean="0">
              <a:latin typeface="Times" charset="0"/>
            </a:endParaRPr>
          </a:p>
          <a:p>
            <a:endParaRPr lang="en-US" b="0" smtClean="0">
              <a:latin typeface="Times" charset="0"/>
            </a:endParaRPr>
          </a:p>
        </p:txBody>
      </p:sp>
      <p:sp>
        <p:nvSpPr>
          <p:cNvPr id="36868" name="Rectangle 4"/>
          <p:cNvSpPr>
            <a:spLocks noChangeArrowheads="1" noTextEdit="1"/>
          </p:cNvSpPr>
          <p:nvPr>
            <p:ph type="sldImg"/>
          </p:nvPr>
        </p:nvSpPr>
        <p:spPr>
          <a:xfrm>
            <a:off x="488950" y="161925"/>
            <a:ext cx="5875338" cy="4405313"/>
          </a:xfrm>
          <a:ln cap="flat"/>
        </p:spPr>
      </p:sp>
      <p:grpSp>
        <p:nvGrpSpPr>
          <p:cNvPr id="2" name="Group 18"/>
          <p:cNvGrpSpPr>
            <a:grpSpLocks/>
          </p:cNvGrpSpPr>
          <p:nvPr/>
        </p:nvGrpSpPr>
        <p:grpSpPr bwMode="auto">
          <a:xfrm>
            <a:off x="164465" y="7658697"/>
            <a:ext cx="296994" cy="291018"/>
            <a:chOff x="103" y="4816"/>
            <a:chExt cx="186" cy="183"/>
          </a:xfrm>
        </p:grpSpPr>
        <p:sp>
          <p:nvSpPr>
            <p:cNvPr id="36870" name="Freeform 5"/>
            <p:cNvSpPr>
              <a:spLocks/>
            </p:cNvSpPr>
            <p:nvPr/>
          </p:nvSpPr>
          <p:spPr bwMode="auto">
            <a:xfrm>
              <a:off x="103" y="4816"/>
              <a:ext cx="178" cy="175"/>
            </a:xfrm>
            <a:custGeom>
              <a:avLst/>
              <a:gdLst>
                <a:gd name="T0" fmla="*/ 177 w 178"/>
                <a:gd name="T1" fmla="*/ 174 h 175"/>
                <a:gd name="T2" fmla="*/ 177 w 178"/>
                <a:gd name="T3" fmla="*/ 0 h 175"/>
                <a:gd name="T4" fmla="*/ 0 w 178"/>
                <a:gd name="T5" fmla="*/ 0 h 175"/>
                <a:gd name="T6" fmla="*/ 0 w 178"/>
                <a:gd name="T7" fmla="*/ 174 h 175"/>
                <a:gd name="T8" fmla="*/ 177 w 178"/>
                <a:gd name="T9" fmla="*/ 174 h 175"/>
                <a:gd name="T10" fmla="*/ 0 60000 65536"/>
                <a:gd name="T11" fmla="*/ 0 60000 65536"/>
                <a:gd name="T12" fmla="*/ 0 60000 65536"/>
                <a:gd name="T13" fmla="*/ 0 60000 65536"/>
                <a:gd name="T14" fmla="*/ 0 60000 65536"/>
                <a:gd name="T15" fmla="*/ 0 w 178"/>
                <a:gd name="T16" fmla="*/ 0 h 175"/>
                <a:gd name="T17" fmla="*/ 178 w 178"/>
                <a:gd name="T18" fmla="*/ 175 h 175"/>
              </a:gdLst>
              <a:ahLst/>
              <a:cxnLst>
                <a:cxn ang="T10">
                  <a:pos x="T0" y="T1"/>
                </a:cxn>
                <a:cxn ang="T11">
                  <a:pos x="T2" y="T3"/>
                </a:cxn>
                <a:cxn ang="T12">
                  <a:pos x="T4" y="T5"/>
                </a:cxn>
                <a:cxn ang="T13">
                  <a:pos x="T6" y="T7"/>
                </a:cxn>
                <a:cxn ang="T14">
                  <a:pos x="T8" y="T9"/>
                </a:cxn>
              </a:cxnLst>
              <a:rect l="T15" t="T16" r="T17" b="T18"/>
              <a:pathLst>
                <a:path w="178" h="175">
                  <a:moveTo>
                    <a:pt x="177" y="174"/>
                  </a:moveTo>
                  <a:lnTo>
                    <a:pt x="177" y="0"/>
                  </a:lnTo>
                  <a:lnTo>
                    <a:pt x="0" y="0"/>
                  </a:lnTo>
                  <a:lnTo>
                    <a:pt x="0" y="174"/>
                  </a:lnTo>
                  <a:lnTo>
                    <a:pt x="177" y="174"/>
                  </a:lnTo>
                </a:path>
              </a:pathLst>
            </a:custGeom>
            <a:solidFill>
              <a:srgbClr val="000000"/>
            </a:solidFill>
            <a:ln w="9525" cap="rnd">
              <a:noFill/>
              <a:round/>
              <a:headEnd/>
              <a:tailEnd/>
            </a:ln>
          </p:spPr>
          <p:txBody>
            <a:bodyPr/>
            <a:lstStyle/>
            <a:p>
              <a:endParaRPr lang="en-IN"/>
            </a:p>
          </p:txBody>
        </p:sp>
        <p:sp>
          <p:nvSpPr>
            <p:cNvPr id="36871" name="Freeform 6"/>
            <p:cNvSpPr>
              <a:spLocks/>
            </p:cNvSpPr>
            <p:nvPr/>
          </p:nvSpPr>
          <p:spPr bwMode="auto">
            <a:xfrm>
              <a:off x="164" y="4882"/>
              <a:ext cx="70" cy="36"/>
            </a:xfrm>
            <a:custGeom>
              <a:avLst/>
              <a:gdLst>
                <a:gd name="T0" fmla="*/ 69 w 70"/>
                <a:gd name="T1" fmla="*/ 6 h 36"/>
                <a:gd name="T2" fmla="*/ 65 w 70"/>
                <a:gd name="T3" fmla="*/ 0 h 36"/>
                <a:gd name="T4" fmla="*/ 0 w 70"/>
                <a:gd name="T5" fmla="*/ 28 h 36"/>
                <a:gd name="T6" fmla="*/ 3 w 70"/>
                <a:gd name="T7" fmla="*/ 35 h 36"/>
                <a:gd name="T8" fmla="*/ 69 w 70"/>
                <a:gd name="T9" fmla="*/ 6 h 36"/>
                <a:gd name="T10" fmla="*/ 0 60000 65536"/>
                <a:gd name="T11" fmla="*/ 0 60000 65536"/>
                <a:gd name="T12" fmla="*/ 0 60000 65536"/>
                <a:gd name="T13" fmla="*/ 0 60000 65536"/>
                <a:gd name="T14" fmla="*/ 0 60000 65536"/>
                <a:gd name="T15" fmla="*/ 0 w 70"/>
                <a:gd name="T16" fmla="*/ 0 h 36"/>
                <a:gd name="T17" fmla="*/ 70 w 70"/>
                <a:gd name="T18" fmla="*/ 36 h 36"/>
              </a:gdLst>
              <a:ahLst/>
              <a:cxnLst>
                <a:cxn ang="T10">
                  <a:pos x="T0" y="T1"/>
                </a:cxn>
                <a:cxn ang="T11">
                  <a:pos x="T2" y="T3"/>
                </a:cxn>
                <a:cxn ang="T12">
                  <a:pos x="T4" y="T5"/>
                </a:cxn>
                <a:cxn ang="T13">
                  <a:pos x="T6" y="T7"/>
                </a:cxn>
                <a:cxn ang="T14">
                  <a:pos x="T8" y="T9"/>
                </a:cxn>
              </a:cxnLst>
              <a:rect l="T15" t="T16" r="T17" b="T18"/>
              <a:pathLst>
                <a:path w="70" h="36">
                  <a:moveTo>
                    <a:pt x="69" y="6"/>
                  </a:moveTo>
                  <a:lnTo>
                    <a:pt x="65" y="0"/>
                  </a:lnTo>
                  <a:lnTo>
                    <a:pt x="0" y="28"/>
                  </a:lnTo>
                  <a:lnTo>
                    <a:pt x="3" y="35"/>
                  </a:lnTo>
                  <a:lnTo>
                    <a:pt x="69" y="6"/>
                  </a:lnTo>
                </a:path>
              </a:pathLst>
            </a:custGeom>
            <a:solidFill>
              <a:srgbClr val="FFFFFF"/>
            </a:solidFill>
            <a:ln w="9525" cap="rnd">
              <a:noFill/>
              <a:round/>
              <a:headEnd/>
              <a:tailEnd/>
            </a:ln>
          </p:spPr>
          <p:txBody>
            <a:bodyPr/>
            <a:lstStyle/>
            <a:p>
              <a:endParaRPr lang="en-IN"/>
            </a:p>
          </p:txBody>
        </p:sp>
        <p:sp>
          <p:nvSpPr>
            <p:cNvPr id="36872" name="Freeform 7"/>
            <p:cNvSpPr>
              <a:spLocks/>
            </p:cNvSpPr>
            <p:nvPr/>
          </p:nvSpPr>
          <p:spPr bwMode="auto">
            <a:xfrm>
              <a:off x="173" y="4898"/>
              <a:ext cx="70" cy="35"/>
            </a:xfrm>
            <a:custGeom>
              <a:avLst/>
              <a:gdLst>
                <a:gd name="T0" fmla="*/ 69 w 70"/>
                <a:gd name="T1" fmla="*/ 6 h 35"/>
                <a:gd name="T2" fmla="*/ 65 w 70"/>
                <a:gd name="T3" fmla="*/ 0 h 35"/>
                <a:gd name="T4" fmla="*/ 0 w 70"/>
                <a:gd name="T5" fmla="*/ 27 h 35"/>
                <a:gd name="T6" fmla="*/ 3 w 70"/>
                <a:gd name="T7" fmla="*/ 34 h 35"/>
                <a:gd name="T8" fmla="*/ 69 w 70"/>
                <a:gd name="T9" fmla="*/ 6 h 35"/>
                <a:gd name="T10" fmla="*/ 0 60000 65536"/>
                <a:gd name="T11" fmla="*/ 0 60000 65536"/>
                <a:gd name="T12" fmla="*/ 0 60000 65536"/>
                <a:gd name="T13" fmla="*/ 0 60000 65536"/>
                <a:gd name="T14" fmla="*/ 0 60000 65536"/>
                <a:gd name="T15" fmla="*/ 0 w 70"/>
                <a:gd name="T16" fmla="*/ 0 h 35"/>
                <a:gd name="T17" fmla="*/ 70 w 70"/>
                <a:gd name="T18" fmla="*/ 35 h 35"/>
              </a:gdLst>
              <a:ahLst/>
              <a:cxnLst>
                <a:cxn ang="T10">
                  <a:pos x="T0" y="T1"/>
                </a:cxn>
                <a:cxn ang="T11">
                  <a:pos x="T2" y="T3"/>
                </a:cxn>
                <a:cxn ang="T12">
                  <a:pos x="T4" y="T5"/>
                </a:cxn>
                <a:cxn ang="T13">
                  <a:pos x="T6" y="T7"/>
                </a:cxn>
                <a:cxn ang="T14">
                  <a:pos x="T8" y="T9"/>
                </a:cxn>
              </a:cxnLst>
              <a:rect l="T15" t="T16" r="T17" b="T18"/>
              <a:pathLst>
                <a:path w="70" h="35">
                  <a:moveTo>
                    <a:pt x="69" y="6"/>
                  </a:moveTo>
                  <a:lnTo>
                    <a:pt x="65" y="0"/>
                  </a:lnTo>
                  <a:lnTo>
                    <a:pt x="0" y="27"/>
                  </a:lnTo>
                  <a:lnTo>
                    <a:pt x="3" y="34"/>
                  </a:lnTo>
                  <a:lnTo>
                    <a:pt x="69" y="6"/>
                  </a:lnTo>
                </a:path>
              </a:pathLst>
            </a:custGeom>
            <a:solidFill>
              <a:srgbClr val="FFFFFF"/>
            </a:solidFill>
            <a:ln w="9525" cap="rnd">
              <a:noFill/>
              <a:round/>
              <a:headEnd/>
              <a:tailEnd/>
            </a:ln>
          </p:spPr>
          <p:txBody>
            <a:bodyPr/>
            <a:lstStyle/>
            <a:p>
              <a:endParaRPr lang="en-IN"/>
            </a:p>
          </p:txBody>
        </p:sp>
        <p:sp>
          <p:nvSpPr>
            <p:cNvPr id="36873" name="Freeform 8"/>
            <p:cNvSpPr>
              <a:spLocks/>
            </p:cNvSpPr>
            <p:nvPr/>
          </p:nvSpPr>
          <p:spPr bwMode="auto">
            <a:xfrm>
              <a:off x="179" y="4914"/>
              <a:ext cx="68" cy="35"/>
            </a:xfrm>
            <a:custGeom>
              <a:avLst/>
              <a:gdLst>
                <a:gd name="T0" fmla="*/ 67 w 68"/>
                <a:gd name="T1" fmla="*/ 6 h 35"/>
                <a:gd name="T2" fmla="*/ 64 w 68"/>
                <a:gd name="T3" fmla="*/ 0 h 35"/>
                <a:gd name="T4" fmla="*/ 0 w 68"/>
                <a:gd name="T5" fmla="*/ 27 h 35"/>
                <a:gd name="T6" fmla="*/ 2 w 68"/>
                <a:gd name="T7" fmla="*/ 34 h 35"/>
                <a:gd name="T8" fmla="*/ 67 w 68"/>
                <a:gd name="T9" fmla="*/ 6 h 35"/>
                <a:gd name="T10" fmla="*/ 0 60000 65536"/>
                <a:gd name="T11" fmla="*/ 0 60000 65536"/>
                <a:gd name="T12" fmla="*/ 0 60000 65536"/>
                <a:gd name="T13" fmla="*/ 0 60000 65536"/>
                <a:gd name="T14" fmla="*/ 0 60000 65536"/>
                <a:gd name="T15" fmla="*/ 0 w 68"/>
                <a:gd name="T16" fmla="*/ 0 h 35"/>
                <a:gd name="T17" fmla="*/ 68 w 68"/>
                <a:gd name="T18" fmla="*/ 35 h 35"/>
              </a:gdLst>
              <a:ahLst/>
              <a:cxnLst>
                <a:cxn ang="T10">
                  <a:pos x="T0" y="T1"/>
                </a:cxn>
                <a:cxn ang="T11">
                  <a:pos x="T2" y="T3"/>
                </a:cxn>
                <a:cxn ang="T12">
                  <a:pos x="T4" y="T5"/>
                </a:cxn>
                <a:cxn ang="T13">
                  <a:pos x="T6" y="T7"/>
                </a:cxn>
                <a:cxn ang="T14">
                  <a:pos x="T8" y="T9"/>
                </a:cxn>
              </a:cxnLst>
              <a:rect l="T15" t="T16" r="T17" b="T18"/>
              <a:pathLst>
                <a:path w="68" h="35">
                  <a:moveTo>
                    <a:pt x="67" y="6"/>
                  </a:moveTo>
                  <a:lnTo>
                    <a:pt x="64" y="0"/>
                  </a:lnTo>
                  <a:lnTo>
                    <a:pt x="0" y="27"/>
                  </a:lnTo>
                  <a:lnTo>
                    <a:pt x="2" y="34"/>
                  </a:lnTo>
                  <a:lnTo>
                    <a:pt x="67" y="6"/>
                  </a:lnTo>
                </a:path>
              </a:pathLst>
            </a:custGeom>
            <a:solidFill>
              <a:srgbClr val="FFFFFF"/>
            </a:solidFill>
            <a:ln w="9525" cap="rnd">
              <a:noFill/>
              <a:round/>
              <a:headEnd/>
              <a:tailEnd/>
            </a:ln>
          </p:spPr>
          <p:txBody>
            <a:bodyPr/>
            <a:lstStyle/>
            <a:p>
              <a:endParaRPr lang="en-IN"/>
            </a:p>
          </p:txBody>
        </p:sp>
        <p:sp>
          <p:nvSpPr>
            <p:cNvPr id="36874" name="Freeform 9"/>
            <p:cNvSpPr>
              <a:spLocks/>
            </p:cNvSpPr>
            <p:nvPr/>
          </p:nvSpPr>
          <p:spPr bwMode="auto">
            <a:xfrm>
              <a:off x="187" y="4929"/>
              <a:ext cx="70" cy="38"/>
            </a:xfrm>
            <a:custGeom>
              <a:avLst/>
              <a:gdLst>
                <a:gd name="T0" fmla="*/ 69 w 70"/>
                <a:gd name="T1" fmla="*/ 7 h 38"/>
                <a:gd name="T2" fmla="*/ 65 w 70"/>
                <a:gd name="T3" fmla="*/ 0 h 38"/>
                <a:gd name="T4" fmla="*/ 0 w 70"/>
                <a:gd name="T5" fmla="*/ 29 h 38"/>
                <a:gd name="T6" fmla="*/ 3 w 70"/>
                <a:gd name="T7" fmla="*/ 37 h 38"/>
                <a:gd name="T8" fmla="*/ 69 w 70"/>
                <a:gd name="T9" fmla="*/ 7 h 38"/>
                <a:gd name="T10" fmla="*/ 0 60000 65536"/>
                <a:gd name="T11" fmla="*/ 0 60000 65536"/>
                <a:gd name="T12" fmla="*/ 0 60000 65536"/>
                <a:gd name="T13" fmla="*/ 0 60000 65536"/>
                <a:gd name="T14" fmla="*/ 0 60000 65536"/>
                <a:gd name="T15" fmla="*/ 0 w 70"/>
                <a:gd name="T16" fmla="*/ 0 h 38"/>
                <a:gd name="T17" fmla="*/ 70 w 70"/>
                <a:gd name="T18" fmla="*/ 38 h 38"/>
              </a:gdLst>
              <a:ahLst/>
              <a:cxnLst>
                <a:cxn ang="T10">
                  <a:pos x="T0" y="T1"/>
                </a:cxn>
                <a:cxn ang="T11">
                  <a:pos x="T2" y="T3"/>
                </a:cxn>
                <a:cxn ang="T12">
                  <a:pos x="T4" y="T5"/>
                </a:cxn>
                <a:cxn ang="T13">
                  <a:pos x="T6" y="T7"/>
                </a:cxn>
                <a:cxn ang="T14">
                  <a:pos x="T8" y="T9"/>
                </a:cxn>
              </a:cxnLst>
              <a:rect l="T15" t="T16" r="T17" b="T18"/>
              <a:pathLst>
                <a:path w="70" h="38">
                  <a:moveTo>
                    <a:pt x="69" y="7"/>
                  </a:moveTo>
                  <a:lnTo>
                    <a:pt x="65" y="0"/>
                  </a:lnTo>
                  <a:lnTo>
                    <a:pt x="0" y="29"/>
                  </a:lnTo>
                  <a:lnTo>
                    <a:pt x="3" y="37"/>
                  </a:lnTo>
                  <a:lnTo>
                    <a:pt x="69" y="7"/>
                  </a:lnTo>
                </a:path>
              </a:pathLst>
            </a:custGeom>
            <a:solidFill>
              <a:srgbClr val="FFFFFF"/>
            </a:solidFill>
            <a:ln w="9525" cap="rnd">
              <a:noFill/>
              <a:round/>
              <a:headEnd/>
              <a:tailEnd/>
            </a:ln>
          </p:spPr>
          <p:txBody>
            <a:bodyPr/>
            <a:lstStyle/>
            <a:p>
              <a:endParaRPr lang="en-IN"/>
            </a:p>
          </p:txBody>
        </p:sp>
        <p:sp>
          <p:nvSpPr>
            <p:cNvPr id="36875" name="Freeform 10"/>
            <p:cNvSpPr>
              <a:spLocks/>
            </p:cNvSpPr>
            <p:nvPr/>
          </p:nvSpPr>
          <p:spPr bwMode="auto">
            <a:xfrm>
              <a:off x="196" y="4946"/>
              <a:ext cx="67" cy="36"/>
            </a:xfrm>
            <a:custGeom>
              <a:avLst/>
              <a:gdLst>
                <a:gd name="T0" fmla="*/ 66 w 67"/>
                <a:gd name="T1" fmla="*/ 6 h 36"/>
                <a:gd name="T2" fmla="*/ 63 w 67"/>
                <a:gd name="T3" fmla="*/ 0 h 36"/>
                <a:gd name="T4" fmla="*/ 0 w 67"/>
                <a:gd name="T5" fmla="*/ 28 h 36"/>
                <a:gd name="T6" fmla="*/ 2 w 67"/>
                <a:gd name="T7" fmla="*/ 35 h 36"/>
                <a:gd name="T8" fmla="*/ 66 w 67"/>
                <a:gd name="T9" fmla="*/ 6 h 36"/>
                <a:gd name="T10" fmla="*/ 0 60000 65536"/>
                <a:gd name="T11" fmla="*/ 0 60000 65536"/>
                <a:gd name="T12" fmla="*/ 0 60000 65536"/>
                <a:gd name="T13" fmla="*/ 0 60000 65536"/>
                <a:gd name="T14" fmla="*/ 0 60000 65536"/>
                <a:gd name="T15" fmla="*/ 0 w 67"/>
                <a:gd name="T16" fmla="*/ 0 h 36"/>
                <a:gd name="T17" fmla="*/ 67 w 67"/>
                <a:gd name="T18" fmla="*/ 36 h 36"/>
              </a:gdLst>
              <a:ahLst/>
              <a:cxnLst>
                <a:cxn ang="T10">
                  <a:pos x="T0" y="T1"/>
                </a:cxn>
                <a:cxn ang="T11">
                  <a:pos x="T2" y="T3"/>
                </a:cxn>
                <a:cxn ang="T12">
                  <a:pos x="T4" y="T5"/>
                </a:cxn>
                <a:cxn ang="T13">
                  <a:pos x="T6" y="T7"/>
                </a:cxn>
                <a:cxn ang="T14">
                  <a:pos x="T8" y="T9"/>
                </a:cxn>
              </a:cxnLst>
              <a:rect l="T15" t="T16" r="T17" b="T18"/>
              <a:pathLst>
                <a:path w="67" h="36">
                  <a:moveTo>
                    <a:pt x="66" y="6"/>
                  </a:moveTo>
                  <a:lnTo>
                    <a:pt x="63" y="0"/>
                  </a:lnTo>
                  <a:lnTo>
                    <a:pt x="0" y="28"/>
                  </a:lnTo>
                  <a:lnTo>
                    <a:pt x="2" y="35"/>
                  </a:lnTo>
                  <a:lnTo>
                    <a:pt x="66" y="6"/>
                  </a:lnTo>
                </a:path>
              </a:pathLst>
            </a:custGeom>
            <a:solidFill>
              <a:srgbClr val="FFFFFF"/>
            </a:solidFill>
            <a:ln w="9525" cap="rnd">
              <a:noFill/>
              <a:round/>
              <a:headEnd/>
              <a:tailEnd/>
            </a:ln>
          </p:spPr>
          <p:txBody>
            <a:bodyPr/>
            <a:lstStyle/>
            <a:p>
              <a:endParaRPr lang="en-IN"/>
            </a:p>
          </p:txBody>
        </p:sp>
        <p:sp>
          <p:nvSpPr>
            <p:cNvPr id="36876" name="Freeform 11"/>
            <p:cNvSpPr>
              <a:spLocks/>
            </p:cNvSpPr>
            <p:nvPr/>
          </p:nvSpPr>
          <p:spPr bwMode="auto">
            <a:xfrm>
              <a:off x="125" y="4846"/>
              <a:ext cx="121" cy="58"/>
            </a:xfrm>
            <a:custGeom>
              <a:avLst/>
              <a:gdLst>
                <a:gd name="T0" fmla="*/ 120 w 121"/>
                <a:gd name="T1" fmla="*/ 7 h 58"/>
                <a:gd name="T2" fmla="*/ 118 w 121"/>
                <a:gd name="T3" fmla="*/ 0 h 58"/>
                <a:gd name="T4" fmla="*/ 0 w 121"/>
                <a:gd name="T5" fmla="*/ 50 h 58"/>
                <a:gd name="T6" fmla="*/ 2 w 121"/>
                <a:gd name="T7" fmla="*/ 57 h 58"/>
                <a:gd name="T8" fmla="*/ 120 w 121"/>
                <a:gd name="T9" fmla="*/ 7 h 58"/>
                <a:gd name="T10" fmla="*/ 0 60000 65536"/>
                <a:gd name="T11" fmla="*/ 0 60000 65536"/>
                <a:gd name="T12" fmla="*/ 0 60000 65536"/>
                <a:gd name="T13" fmla="*/ 0 60000 65536"/>
                <a:gd name="T14" fmla="*/ 0 60000 65536"/>
                <a:gd name="T15" fmla="*/ 0 w 121"/>
                <a:gd name="T16" fmla="*/ 0 h 58"/>
                <a:gd name="T17" fmla="*/ 121 w 121"/>
                <a:gd name="T18" fmla="*/ 58 h 58"/>
              </a:gdLst>
              <a:ahLst/>
              <a:cxnLst>
                <a:cxn ang="T10">
                  <a:pos x="T0" y="T1"/>
                </a:cxn>
                <a:cxn ang="T11">
                  <a:pos x="T2" y="T3"/>
                </a:cxn>
                <a:cxn ang="T12">
                  <a:pos x="T4" y="T5"/>
                </a:cxn>
                <a:cxn ang="T13">
                  <a:pos x="T6" y="T7"/>
                </a:cxn>
                <a:cxn ang="T14">
                  <a:pos x="T8" y="T9"/>
                </a:cxn>
              </a:cxnLst>
              <a:rect l="T15" t="T16" r="T17" b="T18"/>
              <a:pathLst>
                <a:path w="121" h="58">
                  <a:moveTo>
                    <a:pt x="120" y="7"/>
                  </a:moveTo>
                  <a:lnTo>
                    <a:pt x="118" y="0"/>
                  </a:lnTo>
                  <a:lnTo>
                    <a:pt x="0" y="50"/>
                  </a:lnTo>
                  <a:lnTo>
                    <a:pt x="2" y="57"/>
                  </a:lnTo>
                  <a:lnTo>
                    <a:pt x="120" y="7"/>
                  </a:lnTo>
                </a:path>
              </a:pathLst>
            </a:custGeom>
            <a:solidFill>
              <a:srgbClr val="FFFFFF"/>
            </a:solidFill>
            <a:ln w="9525" cap="rnd">
              <a:noFill/>
              <a:round/>
              <a:headEnd/>
              <a:tailEnd/>
            </a:ln>
          </p:spPr>
          <p:txBody>
            <a:bodyPr/>
            <a:lstStyle/>
            <a:p>
              <a:endParaRPr lang="en-IN"/>
            </a:p>
          </p:txBody>
        </p:sp>
        <p:sp>
          <p:nvSpPr>
            <p:cNvPr id="36877" name="Freeform 12"/>
            <p:cNvSpPr>
              <a:spLocks/>
            </p:cNvSpPr>
            <p:nvPr/>
          </p:nvSpPr>
          <p:spPr bwMode="auto">
            <a:xfrm>
              <a:off x="107" y="4833"/>
              <a:ext cx="123" cy="59"/>
            </a:xfrm>
            <a:custGeom>
              <a:avLst/>
              <a:gdLst>
                <a:gd name="T0" fmla="*/ 122 w 123"/>
                <a:gd name="T1" fmla="*/ 7 h 59"/>
                <a:gd name="T2" fmla="*/ 119 w 123"/>
                <a:gd name="T3" fmla="*/ 0 h 59"/>
                <a:gd name="T4" fmla="*/ 0 w 123"/>
                <a:gd name="T5" fmla="*/ 51 h 59"/>
                <a:gd name="T6" fmla="*/ 2 w 123"/>
                <a:gd name="T7" fmla="*/ 58 h 59"/>
                <a:gd name="T8" fmla="*/ 122 w 123"/>
                <a:gd name="T9" fmla="*/ 7 h 59"/>
                <a:gd name="T10" fmla="*/ 0 60000 65536"/>
                <a:gd name="T11" fmla="*/ 0 60000 65536"/>
                <a:gd name="T12" fmla="*/ 0 60000 65536"/>
                <a:gd name="T13" fmla="*/ 0 60000 65536"/>
                <a:gd name="T14" fmla="*/ 0 60000 65536"/>
                <a:gd name="T15" fmla="*/ 0 w 123"/>
                <a:gd name="T16" fmla="*/ 0 h 59"/>
                <a:gd name="T17" fmla="*/ 123 w 123"/>
                <a:gd name="T18" fmla="*/ 59 h 59"/>
              </a:gdLst>
              <a:ahLst/>
              <a:cxnLst>
                <a:cxn ang="T10">
                  <a:pos x="T0" y="T1"/>
                </a:cxn>
                <a:cxn ang="T11">
                  <a:pos x="T2" y="T3"/>
                </a:cxn>
                <a:cxn ang="T12">
                  <a:pos x="T4" y="T5"/>
                </a:cxn>
                <a:cxn ang="T13">
                  <a:pos x="T6" y="T7"/>
                </a:cxn>
                <a:cxn ang="T14">
                  <a:pos x="T8" y="T9"/>
                </a:cxn>
              </a:cxnLst>
              <a:rect l="T15" t="T16" r="T17" b="T18"/>
              <a:pathLst>
                <a:path w="123" h="59">
                  <a:moveTo>
                    <a:pt x="122" y="7"/>
                  </a:moveTo>
                  <a:lnTo>
                    <a:pt x="119" y="0"/>
                  </a:lnTo>
                  <a:lnTo>
                    <a:pt x="0" y="51"/>
                  </a:lnTo>
                  <a:lnTo>
                    <a:pt x="2" y="58"/>
                  </a:lnTo>
                  <a:lnTo>
                    <a:pt x="122" y="7"/>
                  </a:lnTo>
                </a:path>
              </a:pathLst>
            </a:custGeom>
            <a:solidFill>
              <a:srgbClr val="FFFFFF"/>
            </a:solidFill>
            <a:ln w="9525" cap="rnd">
              <a:noFill/>
              <a:round/>
              <a:headEnd/>
              <a:tailEnd/>
            </a:ln>
          </p:spPr>
          <p:txBody>
            <a:bodyPr/>
            <a:lstStyle/>
            <a:p>
              <a:endParaRPr lang="en-IN"/>
            </a:p>
          </p:txBody>
        </p:sp>
        <p:sp>
          <p:nvSpPr>
            <p:cNvPr id="36878" name="Freeform 13"/>
            <p:cNvSpPr>
              <a:spLocks/>
            </p:cNvSpPr>
            <p:nvPr/>
          </p:nvSpPr>
          <p:spPr bwMode="auto">
            <a:xfrm>
              <a:off x="234" y="4848"/>
              <a:ext cx="55" cy="103"/>
            </a:xfrm>
            <a:custGeom>
              <a:avLst/>
              <a:gdLst>
                <a:gd name="T0" fmla="*/ 46 w 55"/>
                <a:gd name="T1" fmla="*/ 102 h 103"/>
                <a:gd name="T2" fmla="*/ 54 w 55"/>
                <a:gd name="T3" fmla="*/ 99 h 103"/>
                <a:gd name="T4" fmla="*/ 7 w 55"/>
                <a:gd name="T5" fmla="*/ 0 h 103"/>
                <a:gd name="T6" fmla="*/ 0 w 55"/>
                <a:gd name="T7" fmla="*/ 2 h 103"/>
                <a:gd name="T8" fmla="*/ 46 w 55"/>
                <a:gd name="T9" fmla="*/ 102 h 103"/>
                <a:gd name="T10" fmla="*/ 0 60000 65536"/>
                <a:gd name="T11" fmla="*/ 0 60000 65536"/>
                <a:gd name="T12" fmla="*/ 0 60000 65536"/>
                <a:gd name="T13" fmla="*/ 0 60000 65536"/>
                <a:gd name="T14" fmla="*/ 0 60000 65536"/>
                <a:gd name="T15" fmla="*/ 0 w 55"/>
                <a:gd name="T16" fmla="*/ 0 h 103"/>
                <a:gd name="T17" fmla="*/ 55 w 55"/>
                <a:gd name="T18" fmla="*/ 103 h 103"/>
              </a:gdLst>
              <a:ahLst/>
              <a:cxnLst>
                <a:cxn ang="T10">
                  <a:pos x="T0" y="T1"/>
                </a:cxn>
                <a:cxn ang="T11">
                  <a:pos x="T2" y="T3"/>
                </a:cxn>
                <a:cxn ang="T12">
                  <a:pos x="T4" y="T5"/>
                </a:cxn>
                <a:cxn ang="T13">
                  <a:pos x="T6" y="T7"/>
                </a:cxn>
                <a:cxn ang="T14">
                  <a:pos x="T8" y="T9"/>
                </a:cxn>
              </a:cxnLst>
              <a:rect l="T15" t="T16" r="T17" b="T18"/>
              <a:pathLst>
                <a:path w="55" h="103">
                  <a:moveTo>
                    <a:pt x="46" y="102"/>
                  </a:moveTo>
                  <a:lnTo>
                    <a:pt x="54" y="99"/>
                  </a:lnTo>
                  <a:lnTo>
                    <a:pt x="7" y="0"/>
                  </a:lnTo>
                  <a:lnTo>
                    <a:pt x="0" y="2"/>
                  </a:lnTo>
                  <a:lnTo>
                    <a:pt x="46" y="102"/>
                  </a:lnTo>
                </a:path>
              </a:pathLst>
            </a:custGeom>
            <a:solidFill>
              <a:srgbClr val="FFFFFF"/>
            </a:solidFill>
            <a:ln w="9525" cap="rnd">
              <a:noFill/>
              <a:round/>
              <a:headEnd/>
              <a:tailEnd/>
            </a:ln>
          </p:spPr>
          <p:txBody>
            <a:bodyPr/>
            <a:lstStyle/>
            <a:p>
              <a:endParaRPr lang="en-IN"/>
            </a:p>
          </p:txBody>
        </p:sp>
        <p:sp>
          <p:nvSpPr>
            <p:cNvPr id="36879" name="Freeform 14"/>
            <p:cNvSpPr>
              <a:spLocks/>
            </p:cNvSpPr>
            <p:nvPr/>
          </p:nvSpPr>
          <p:spPr bwMode="auto">
            <a:xfrm>
              <a:off x="125" y="4892"/>
              <a:ext cx="52" cy="107"/>
            </a:xfrm>
            <a:custGeom>
              <a:avLst/>
              <a:gdLst>
                <a:gd name="T0" fmla="*/ 44 w 52"/>
                <a:gd name="T1" fmla="*/ 106 h 107"/>
                <a:gd name="T2" fmla="*/ 51 w 52"/>
                <a:gd name="T3" fmla="*/ 102 h 107"/>
                <a:gd name="T4" fmla="*/ 6 w 52"/>
                <a:gd name="T5" fmla="*/ 0 h 107"/>
                <a:gd name="T6" fmla="*/ 0 w 52"/>
                <a:gd name="T7" fmla="*/ 4 h 107"/>
                <a:gd name="T8" fmla="*/ 44 w 52"/>
                <a:gd name="T9" fmla="*/ 106 h 107"/>
                <a:gd name="T10" fmla="*/ 0 60000 65536"/>
                <a:gd name="T11" fmla="*/ 0 60000 65536"/>
                <a:gd name="T12" fmla="*/ 0 60000 65536"/>
                <a:gd name="T13" fmla="*/ 0 60000 65536"/>
                <a:gd name="T14" fmla="*/ 0 60000 65536"/>
                <a:gd name="T15" fmla="*/ 0 w 52"/>
                <a:gd name="T16" fmla="*/ 0 h 107"/>
                <a:gd name="T17" fmla="*/ 52 w 52"/>
                <a:gd name="T18" fmla="*/ 107 h 107"/>
              </a:gdLst>
              <a:ahLst/>
              <a:cxnLst>
                <a:cxn ang="T10">
                  <a:pos x="T0" y="T1"/>
                </a:cxn>
                <a:cxn ang="T11">
                  <a:pos x="T2" y="T3"/>
                </a:cxn>
                <a:cxn ang="T12">
                  <a:pos x="T4" y="T5"/>
                </a:cxn>
                <a:cxn ang="T13">
                  <a:pos x="T6" y="T7"/>
                </a:cxn>
                <a:cxn ang="T14">
                  <a:pos x="T8" y="T9"/>
                </a:cxn>
              </a:cxnLst>
              <a:rect l="T15" t="T16" r="T17" b="T18"/>
              <a:pathLst>
                <a:path w="52" h="107">
                  <a:moveTo>
                    <a:pt x="44" y="106"/>
                  </a:moveTo>
                  <a:lnTo>
                    <a:pt x="51" y="102"/>
                  </a:lnTo>
                  <a:lnTo>
                    <a:pt x="6" y="0"/>
                  </a:lnTo>
                  <a:lnTo>
                    <a:pt x="0" y="4"/>
                  </a:lnTo>
                  <a:lnTo>
                    <a:pt x="44" y="106"/>
                  </a:lnTo>
                </a:path>
              </a:pathLst>
            </a:custGeom>
            <a:solidFill>
              <a:srgbClr val="FFFFFF"/>
            </a:solidFill>
            <a:ln w="9525" cap="rnd">
              <a:noFill/>
              <a:round/>
              <a:headEnd/>
              <a:tailEnd/>
            </a:ln>
          </p:spPr>
          <p:txBody>
            <a:bodyPr/>
            <a:lstStyle/>
            <a:p>
              <a:endParaRPr lang="en-IN"/>
            </a:p>
          </p:txBody>
        </p:sp>
        <p:sp>
          <p:nvSpPr>
            <p:cNvPr id="36880" name="Freeform 15"/>
            <p:cNvSpPr>
              <a:spLocks/>
            </p:cNvSpPr>
            <p:nvPr/>
          </p:nvSpPr>
          <p:spPr bwMode="auto">
            <a:xfrm>
              <a:off x="103" y="4884"/>
              <a:ext cx="59" cy="115"/>
            </a:xfrm>
            <a:custGeom>
              <a:avLst/>
              <a:gdLst>
                <a:gd name="T0" fmla="*/ 51 w 59"/>
                <a:gd name="T1" fmla="*/ 114 h 115"/>
                <a:gd name="T2" fmla="*/ 58 w 59"/>
                <a:gd name="T3" fmla="*/ 111 h 115"/>
                <a:gd name="T4" fmla="*/ 6 w 59"/>
                <a:gd name="T5" fmla="*/ 0 h 115"/>
                <a:gd name="T6" fmla="*/ 0 w 59"/>
                <a:gd name="T7" fmla="*/ 2 h 115"/>
                <a:gd name="T8" fmla="*/ 51 w 59"/>
                <a:gd name="T9" fmla="*/ 114 h 115"/>
                <a:gd name="T10" fmla="*/ 0 60000 65536"/>
                <a:gd name="T11" fmla="*/ 0 60000 65536"/>
                <a:gd name="T12" fmla="*/ 0 60000 65536"/>
                <a:gd name="T13" fmla="*/ 0 60000 65536"/>
                <a:gd name="T14" fmla="*/ 0 60000 65536"/>
                <a:gd name="T15" fmla="*/ 0 w 59"/>
                <a:gd name="T16" fmla="*/ 0 h 115"/>
                <a:gd name="T17" fmla="*/ 59 w 59"/>
                <a:gd name="T18" fmla="*/ 115 h 115"/>
              </a:gdLst>
              <a:ahLst/>
              <a:cxnLst>
                <a:cxn ang="T10">
                  <a:pos x="T0" y="T1"/>
                </a:cxn>
                <a:cxn ang="T11">
                  <a:pos x="T2" y="T3"/>
                </a:cxn>
                <a:cxn ang="T12">
                  <a:pos x="T4" y="T5"/>
                </a:cxn>
                <a:cxn ang="T13">
                  <a:pos x="T6" y="T7"/>
                </a:cxn>
                <a:cxn ang="T14">
                  <a:pos x="T8" y="T9"/>
                </a:cxn>
              </a:cxnLst>
              <a:rect l="T15" t="T16" r="T17" b="T18"/>
              <a:pathLst>
                <a:path w="59" h="115">
                  <a:moveTo>
                    <a:pt x="51" y="114"/>
                  </a:moveTo>
                  <a:lnTo>
                    <a:pt x="58" y="111"/>
                  </a:lnTo>
                  <a:lnTo>
                    <a:pt x="6" y="0"/>
                  </a:lnTo>
                  <a:lnTo>
                    <a:pt x="0" y="2"/>
                  </a:lnTo>
                  <a:lnTo>
                    <a:pt x="51" y="114"/>
                  </a:lnTo>
                </a:path>
              </a:pathLst>
            </a:custGeom>
            <a:solidFill>
              <a:srgbClr val="FFFFFF"/>
            </a:solidFill>
            <a:ln w="9525" cap="rnd">
              <a:noFill/>
              <a:round/>
              <a:headEnd/>
              <a:tailEnd/>
            </a:ln>
          </p:spPr>
          <p:txBody>
            <a:bodyPr/>
            <a:lstStyle/>
            <a:p>
              <a:endParaRPr lang="en-IN"/>
            </a:p>
          </p:txBody>
        </p:sp>
        <p:sp>
          <p:nvSpPr>
            <p:cNvPr id="36881" name="Freeform 16"/>
            <p:cNvSpPr>
              <a:spLocks/>
            </p:cNvSpPr>
            <p:nvPr/>
          </p:nvSpPr>
          <p:spPr bwMode="auto">
            <a:xfrm>
              <a:off x="106" y="4884"/>
              <a:ext cx="28" cy="18"/>
            </a:xfrm>
            <a:custGeom>
              <a:avLst/>
              <a:gdLst>
                <a:gd name="T0" fmla="*/ 23 w 28"/>
                <a:gd name="T1" fmla="*/ 17 h 18"/>
                <a:gd name="T2" fmla="*/ 27 w 28"/>
                <a:gd name="T3" fmla="*/ 10 h 18"/>
                <a:gd name="T4" fmla="*/ 4 w 28"/>
                <a:gd name="T5" fmla="*/ 0 h 18"/>
                <a:gd name="T6" fmla="*/ 0 w 28"/>
                <a:gd name="T7" fmla="*/ 6 h 18"/>
                <a:gd name="T8" fmla="*/ 23 w 28"/>
                <a:gd name="T9" fmla="*/ 17 h 18"/>
                <a:gd name="T10" fmla="*/ 0 60000 65536"/>
                <a:gd name="T11" fmla="*/ 0 60000 65536"/>
                <a:gd name="T12" fmla="*/ 0 60000 65536"/>
                <a:gd name="T13" fmla="*/ 0 60000 65536"/>
                <a:gd name="T14" fmla="*/ 0 60000 65536"/>
                <a:gd name="T15" fmla="*/ 0 w 28"/>
                <a:gd name="T16" fmla="*/ 0 h 18"/>
                <a:gd name="T17" fmla="*/ 28 w 28"/>
                <a:gd name="T18" fmla="*/ 18 h 18"/>
              </a:gdLst>
              <a:ahLst/>
              <a:cxnLst>
                <a:cxn ang="T10">
                  <a:pos x="T0" y="T1"/>
                </a:cxn>
                <a:cxn ang="T11">
                  <a:pos x="T2" y="T3"/>
                </a:cxn>
                <a:cxn ang="T12">
                  <a:pos x="T4" y="T5"/>
                </a:cxn>
                <a:cxn ang="T13">
                  <a:pos x="T6" y="T7"/>
                </a:cxn>
                <a:cxn ang="T14">
                  <a:pos x="T8" y="T9"/>
                </a:cxn>
              </a:cxnLst>
              <a:rect l="T15" t="T16" r="T17" b="T18"/>
              <a:pathLst>
                <a:path w="28" h="18">
                  <a:moveTo>
                    <a:pt x="23" y="17"/>
                  </a:moveTo>
                  <a:lnTo>
                    <a:pt x="27" y="10"/>
                  </a:lnTo>
                  <a:lnTo>
                    <a:pt x="4" y="0"/>
                  </a:lnTo>
                  <a:lnTo>
                    <a:pt x="0" y="6"/>
                  </a:lnTo>
                  <a:lnTo>
                    <a:pt x="23" y="17"/>
                  </a:lnTo>
                </a:path>
              </a:pathLst>
            </a:custGeom>
            <a:solidFill>
              <a:srgbClr val="FFFFFF"/>
            </a:solidFill>
            <a:ln w="9525" cap="rnd">
              <a:noFill/>
              <a:round/>
              <a:headEnd/>
              <a:tailEnd/>
            </a:ln>
          </p:spPr>
          <p:txBody>
            <a:bodyPr/>
            <a:lstStyle/>
            <a:p>
              <a:endParaRPr lang="en-IN"/>
            </a:p>
          </p:txBody>
        </p:sp>
        <p:sp>
          <p:nvSpPr>
            <p:cNvPr id="36882" name="Freeform 17"/>
            <p:cNvSpPr>
              <a:spLocks/>
            </p:cNvSpPr>
            <p:nvPr/>
          </p:nvSpPr>
          <p:spPr bwMode="auto">
            <a:xfrm>
              <a:off x="212" y="4841"/>
              <a:ext cx="31" cy="17"/>
            </a:xfrm>
            <a:custGeom>
              <a:avLst/>
              <a:gdLst>
                <a:gd name="T0" fmla="*/ 26 w 31"/>
                <a:gd name="T1" fmla="*/ 16 h 17"/>
                <a:gd name="T2" fmla="*/ 30 w 31"/>
                <a:gd name="T3" fmla="*/ 9 h 17"/>
                <a:gd name="T4" fmla="*/ 4 w 31"/>
                <a:gd name="T5" fmla="*/ 0 h 17"/>
                <a:gd name="T6" fmla="*/ 0 w 31"/>
                <a:gd name="T7" fmla="*/ 5 h 17"/>
                <a:gd name="T8" fmla="*/ 26 w 31"/>
                <a:gd name="T9" fmla="*/ 16 h 17"/>
                <a:gd name="T10" fmla="*/ 0 60000 65536"/>
                <a:gd name="T11" fmla="*/ 0 60000 65536"/>
                <a:gd name="T12" fmla="*/ 0 60000 65536"/>
                <a:gd name="T13" fmla="*/ 0 60000 65536"/>
                <a:gd name="T14" fmla="*/ 0 60000 65536"/>
                <a:gd name="T15" fmla="*/ 0 w 31"/>
                <a:gd name="T16" fmla="*/ 0 h 17"/>
                <a:gd name="T17" fmla="*/ 31 w 31"/>
                <a:gd name="T18" fmla="*/ 17 h 17"/>
              </a:gdLst>
              <a:ahLst/>
              <a:cxnLst>
                <a:cxn ang="T10">
                  <a:pos x="T0" y="T1"/>
                </a:cxn>
                <a:cxn ang="T11">
                  <a:pos x="T2" y="T3"/>
                </a:cxn>
                <a:cxn ang="T12">
                  <a:pos x="T4" y="T5"/>
                </a:cxn>
                <a:cxn ang="T13">
                  <a:pos x="T6" y="T7"/>
                </a:cxn>
                <a:cxn ang="T14">
                  <a:pos x="T8" y="T9"/>
                </a:cxn>
              </a:cxnLst>
              <a:rect l="T15" t="T16" r="T17" b="T18"/>
              <a:pathLst>
                <a:path w="31" h="17">
                  <a:moveTo>
                    <a:pt x="26" y="16"/>
                  </a:moveTo>
                  <a:lnTo>
                    <a:pt x="30" y="9"/>
                  </a:lnTo>
                  <a:lnTo>
                    <a:pt x="4" y="0"/>
                  </a:lnTo>
                  <a:lnTo>
                    <a:pt x="0" y="5"/>
                  </a:lnTo>
                  <a:lnTo>
                    <a:pt x="26" y="16"/>
                  </a:lnTo>
                </a:path>
              </a:pathLst>
            </a:custGeom>
            <a:solidFill>
              <a:srgbClr val="FFFFFF"/>
            </a:solidFill>
            <a:ln w="9525" cap="rnd">
              <a:noFill/>
              <a:round/>
              <a:headEnd/>
              <a:tailEnd/>
            </a:ln>
          </p:spPr>
          <p:txBody>
            <a:bodyPr/>
            <a:lstStyle/>
            <a:p>
              <a:endParaRPr lang="en-IN"/>
            </a:p>
          </p:txBody>
        </p:sp>
      </p:gr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3883272" y="0"/>
            <a:ext cx="2976324" cy="461176"/>
          </a:xfrm>
          <a:prstGeom prst="rect">
            <a:avLst/>
          </a:prstGeom>
          <a:noFill/>
          <a:ln w="9525">
            <a:noFill/>
            <a:miter lim="800000"/>
            <a:headEnd/>
            <a:tailEnd/>
          </a:ln>
        </p:spPr>
        <p:txBody>
          <a:bodyPr wrap="none" lIns="91751" tIns="45875" rIns="91751" bIns="45875" anchor="ctr"/>
          <a:lstStyle/>
          <a:p>
            <a:endParaRPr lang="en-IN"/>
          </a:p>
        </p:txBody>
      </p:sp>
      <p:sp>
        <p:nvSpPr>
          <p:cNvPr id="44035" name="Rectangle 3"/>
          <p:cNvSpPr>
            <a:spLocks noChangeArrowheads="1"/>
          </p:cNvSpPr>
          <p:nvPr/>
        </p:nvSpPr>
        <p:spPr bwMode="auto">
          <a:xfrm>
            <a:off x="-3193" y="0"/>
            <a:ext cx="2973130" cy="461176"/>
          </a:xfrm>
          <a:prstGeom prst="rect">
            <a:avLst/>
          </a:prstGeom>
          <a:noFill/>
          <a:ln w="9525">
            <a:noFill/>
            <a:miter lim="800000"/>
            <a:headEnd/>
            <a:tailEnd/>
          </a:ln>
        </p:spPr>
        <p:txBody>
          <a:bodyPr wrap="none" lIns="91751" tIns="45875" rIns="91751" bIns="45875" anchor="ctr"/>
          <a:lstStyle/>
          <a:p>
            <a:endParaRPr lang="en-IN"/>
          </a:p>
        </p:txBody>
      </p:sp>
      <p:sp>
        <p:nvSpPr>
          <p:cNvPr id="44036" name="Rectangle 4"/>
          <p:cNvSpPr>
            <a:spLocks noGrp="1" noChangeArrowheads="1"/>
          </p:cNvSpPr>
          <p:nvPr>
            <p:ph type="body" idx="1"/>
          </p:nvPr>
        </p:nvSpPr>
        <p:spPr>
          <a:noFill/>
          <a:ln/>
        </p:spPr>
        <p:txBody>
          <a:bodyPr/>
          <a:lstStyle/>
          <a:p>
            <a:pPr>
              <a:tabLst>
                <a:tab pos="1293433" algn="l"/>
              </a:tabLst>
            </a:pPr>
            <a:r>
              <a:rPr lang="en-US" dirty="0" smtClean="0"/>
              <a:t>Date Functions (continued)</a:t>
            </a:r>
          </a:p>
          <a:p>
            <a:pPr lvl="1">
              <a:tabLst>
                <a:tab pos="1293433" algn="l"/>
              </a:tabLst>
            </a:pPr>
            <a:r>
              <a:rPr lang="en-US" dirty="0" smtClean="0"/>
              <a:t>For all employees employed for fewer than 200 months, display the employee number, hire date, number of months employed, six-month review date, first Friday after hire date, and last day of the month when hired.</a:t>
            </a:r>
          </a:p>
          <a:p>
            <a:pPr lvl="1">
              <a:spcBef>
                <a:spcPct val="65000"/>
              </a:spcBef>
              <a:tabLst>
                <a:tab pos="1293433" algn="l"/>
              </a:tabLst>
            </a:pPr>
            <a:r>
              <a:rPr lang="en-US" dirty="0" smtClean="0"/>
              <a:t>   </a:t>
            </a:r>
            <a:r>
              <a:rPr lang="en-US" b="1" dirty="0" smtClean="0">
                <a:latin typeface="Courier New" pitchFamily="49" charset="0"/>
              </a:rPr>
              <a:t>SQL&gt;</a:t>
            </a:r>
            <a:r>
              <a:rPr lang="en-US" dirty="0" smtClean="0"/>
              <a:t>  </a:t>
            </a:r>
            <a:r>
              <a:rPr lang="en-US" b="1" dirty="0" smtClean="0">
                <a:latin typeface="Courier New" pitchFamily="49" charset="0"/>
              </a:rPr>
              <a:t>SELECT  	</a:t>
            </a:r>
            <a:r>
              <a:rPr lang="en-US" b="1" dirty="0" err="1" smtClean="0">
                <a:latin typeface="Courier New" pitchFamily="49" charset="0"/>
              </a:rPr>
              <a:t>empno</a:t>
            </a:r>
            <a:r>
              <a:rPr lang="en-US" b="1" dirty="0" smtClean="0">
                <a:latin typeface="Courier New" pitchFamily="49" charset="0"/>
              </a:rPr>
              <a:t>, </a:t>
            </a:r>
            <a:r>
              <a:rPr lang="en-US" b="1" dirty="0" err="1" smtClean="0">
                <a:latin typeface="Courier New" pitchFamily="49" charset="0"/>
              </a:rPr>
              <a:t>hiredate</a:t>
            </a:r>
            <a:r>
              <a:rPr lang="en-US" b="1" dirty="0" smtClean="0">
                <a:latin typeface="Courier New" pitchFamily="49" charset="0"/>
              </a:rPr>
              <a:t>, </a:t>
            </a:r>
          </a:p>
          <a:p>
            <a:pPr lvl="1">
              <a:spcBef>
                <a:spcPct val="0"/>
              </a:spcBef>
              <a:tabLst>
                <a:tab pos="1293433" algn="l"/>
              </a:tabLst>
            </a:pPr>
            <a:r>
              <a:rPr lang="en-US" b="1" dirty="0" smtClean="0">
                <a:latin typeface="Courier New" pitchFamily="49" charset="0"/>
              </a:rPr>
              <a:t>   2	MONTHS_BETWEEN(SYSDATE, </a:t>
            </a:r>
            <a:r>
              <a:rPr lang="en-US" b="1" dirty="0" err="1" smtClean="0">
                <a:latin typeface="Courier New" pitchFamily="49" charset="0"/>
              </a:rPr>
              <a:t>hiredate</a:t>
            </a:r>
            <a:r>
              <a:rPr lang="en-US" b="1" dirty="0" smtClean="0">
                <a:latin typeface="Courier New" pitchFamily="49" charset="0"/>
              </a:rPr>
              <a:t>) TENURE,</a:t>
            </a:r>
          </a:p>
          <a:p>
            <a:pPr lvl="1">
              <a:spcBef>
                <a:spcPct val="0"/>
              </a:spcBef>
              <a:tabLst>
                <a:tab pos="1293433" algn="l"/>
              </a:tabLst>
            </a:pPr>
            <a:r>
              <a:rPr lang="en-US" b="1" dirty="0" smtClean="0">
                <a:latin typeface="Courier New" pitchFamily="49" charset="0"/>
              </a:rPr>
              <a:t>   3	ADD_MONTHS(</a:t>
            </a:r>
            <a:r>
              <a:rPr lang="en-US" b="1" dirty="0" err="1" smtClean="0">
                <a:latin typeface="Courier New" pitchFamily="49" charset="0"/>
              </a:rPr>
              <a:t>hiredate</a:t>
            </a:r>
            <a:r>
              <a:rPr lang="en-US" b="1" dirty="0" smtClean="0">
                <a:latin typeface="Courier New" pitchFamily="49" charset="0"/>
              </a:rPr>
              <a:t>, 6) REVIEW,</a:t>
            </a:r>
          </a:p>
          <a:p>
            <a:pPr lvl="1">
              <a:spcBef>
                <a:spcPct val="0"/>
              </a:spcBef>
              <a:tabLst>
                <a:tab pos="1293433" algn="l"/>
              </a:tabLst>
            </a:pPr>
            <a:r>
              <a:rPr lang="en-US" b="1" dirty="0" smtClean="0">
                <a:latin typeface="Courier New" pitchFamily="49" charset="0"/>
              </a:rPr>
              <a:t>   4	NEXT_DAY(</a:t>
            </a:r>
            <a:r>
              <a:rPr lang="en-US" b="1" dirty="0" err="1" smtClean="0">
                <a:latin typeface="Courier New" pitchFamily="49" charset="0"/>
              </a:rPr>
              <a:t>hiredate</a:t>
            </a:r>
            <a:r>
              <a:rPr lang="en-US" b="1" dirty="0" smtClean="0">
                <a:latin typeface="Courier New" pitchFamily="49" charset="0"/>
              </a:rPr>
              <a:t>, 'FRIDAY'), LAST_DAY(</a:t>
            </a:r>
            <a:r>
              <a:rPr lang="en-US" b="1" dirty="0" err="1" smtClean="0">
                <a:latin typeface="Courier New" pitchFamily="49" charset="0"/>
              </a:rPr>
              <a:t>hiredate</a:t>
            </a:r>
            <a:r>
              <a:rPr lang="en-US" b="1" dirty="0" smtClean="0">
                <a:latin typeface="Courier New" pitchFamily="49" charset="0"/>
              </a:rPr>
              <a:t>)</a:t>
            </a:r>
          </a:p>
          <a:p>
            <a:pPr lvl="1">
              <a:spcBef>
                <a:spcPct val="0"/>
              </a:spcBef>
              <a:tabLst>
                <a:tab pos="1293433" algn="l"/>
              </a:tabLst>
            </a:pPr>
            <a:r>
              <a:rPr lang="en-US" b="1" dirty="0" smtClean="0">
                <a:latin typeface="Courier New" pitchFamily="49" charset="0"/>
              </a:rPr>
              <a:t>   5  FROM	</a:t>
            </a:r>
            <a:r>
              <a:rPr lang="en-US" b="1" dirty="0" err="1" smtClean="0">
                <a:latin typeface="Courier New" pitchFamily="49" charset="0"/>
              </a:rPr>
              <a:t>emp</a:t>
            </a:r>
            <a:endParaRPr lang="en-US" b="1" dirty="0" smtClean="0">
              <a:latin typeface="Courier New" pitchFamily="49" charset="0"/>
            </a:endParaRPr>
          </a:p>
          <a:p>
            <a:pPr lvl="1">
              <a:spcBef>
                <a:spcPct val="0"/>
              </a:spcBef>
              <a:tabLst>
                <a:tab pos="1293433" algn="l"/>
              </a:tabLst>
            </a:pPr>
            <a:r>
              <a:rPr lang="en-US" b="1" dirty="0" smtClean="0">
                <a:latin typeface="Courier New" pitchFamily="49" charset="0"/>
              </a:rPr>
              <a:t>   6  WHERE	MONTHS_BETWEEN (SYSDATE, </a:t>
            </a:r>
            <a:r>
              <a:rPr lang="en-US" b="1" dirty="0" err="1" smtClean="0">
                <a:latin typeface="Courier New" pitchFamily="49" charset="0"/>
              </a:rPr>
              <a:t>hiredate</a:t>
            </a:r>
            <a:r>
              <a:rPr lang="en-US" b="1" dirty="0" smtClean="0">
                <a:latin typeface="Courier New" pitchFamily="49" charset="0"/>
              </a:rPr>
              <a:t>)&lt;200;</a:t>
            </a:r>
          </a:p>
        </p:txBody>
      </p:sp>
      <p:sp>
        <p:nvSpPr>
          <p:cNvPr id="44037" name="Rectangle 5"/>
          <p:cNvSpPr>
            <a:spLocks noChangeArrowheads="1" noTextEdit="1"/>
          </p:cNvSpPr>
          <p:nvPr>
            <p:ph type="sldImg"/>
          </p:nvPr>
        </p:nvSpPr>
        <p:spPr>
          <a:xfrm>
            <a:off x="488950" y="161925"/>
            <a:ext cx="5875338" cy="4405313"/>
          </a:xfrm>
          <a:ln cap="flat"/>
        </p:spPr>
      </p:sp>
      <p:sp>
        <p:nvSpPr>
          <p:cNvPr id="44038" name="Rectangle 6"/>
          <p:cNvSpPr>
            <a:spLocks noChangeArrowheads="1"/>
          </p:cNvSpPr>
          <p:nvPr/>
        </p:nvSpPr>
        <p:spPr bwMode="auto">
          <a:xfrm>
            <a:off x="622729" y="5604079"/>
            <a:ext cx="5670025" cy="1132266"/>
          </a:xfrm>
          <a:prstGeom prst="rect">
            <a:avLst/>
          </a:prstGeom>
          <a:noFill/>
          <a:ln w="12700">
            <a:solidFill>
              <a:schemeClr val="tx1"/>
            </a:solidFill>
            <a:miter lim="800000"/>
            <a:headEnd/>
            <a:tailEnd/>
          </a:ln>
        </p:spPr>
        <p:txBody>
          <a:bodyPr wrap="none" lIns="91751" tIns="45875" rIns="91751" bIns="45875" anchor="ctr"/>
          <a:lstStyle/>
          <a:p>
            <a:endParaRPr lang="en-IN"/>
          </a:p>
        </p:txBody>
      </p:sp>
      <p:grpSp>
        <p:nvGrpSpPr>
          <p:cNvPr id="2" name="Group 9"/>
          <p:cNvGrpSpPr>
            <a:grpSpLocks/>
          </p:cNvGrpSpPr>
          <p:nvPr/>
        </p:nvGrpSpPr>
        <p:grpSpPr bwMode="auto">
          <a:xfrm>
            <a:off x="271446" y="6812678"/>
            <a:ext cx="6021308" cy="1103641"/>
            <a:chOff x="170" y="4284"/>
            <a:chExt cx="3771" cy="694"/>
          </a:xfrm>
        </p:grpSpPr>
        <p:sp>
          <p:nvSpPr>
            <p:cNvPr id="44040" name="Rectangle 7"/>
            <p:cNvSpPr>
              <a:spLocks noChangeArrowheads="1"/>
            </p:cNvSpPr>
            <p:nvPr/>
          </p:nvSpPr>
          <p:spPr bwMode="auto">
            <a:xfrm>
              <a:off x="391" y="4284"/>
              <a:ext cx="3550" cy="688"/>
            </a:xfrm>
            <a:prstGeom prst="rect">
              <a:avLst/>
            </a:prstGeom>
            <a:noFill/>
            <a:ln w="12700">
              <a:solidFill>
                <a:schemeClr val="tx1"/>
              </a:solidFill>
              <a:miter lim="800000"/>
              <a:headEnd/>
              <a:tailEnd/>
            </a:ln>
          </p:spPr>
          <p:txBody>
            <a:bodyPr wrap="none" anchor="ctr"/>
            <a:lstStyle/>
            <a:p>
              <a:endParaRPr lang="en-IN"/>
            </a:p>
          </p:txBody>
        </p:sp>
        <p:sp>
          <p:nvSpPr>
            <p:cNvPr id="44041" name="Rectangle 8"/>
            <p:cNvSpPr>
              <a:spLocks noChangeArrowheads="1"/>
            </p:cNvSpPr>
            <p:nvPr/>
          </p:nvSpPr>
          <p:spPr bwMode="auto">
            <a:xfrm>
              <a:off x="170" y="4286"/>
              <a:ext cx="3545" cy="692"/>
            </a:xfrm>
            <a:prstGeom prst="rect">
              <a:avLst/>
            </a:prstGeom>
            <a:noFill/>
            <a:ln w="9525">
              <a:noFill/>
              <a:miter lim="800000"/>
              <a:headEnd/>
              <a:tailEnd/>
            </a:ln>
          </p:spPr>
          <p:txBody>
            <a:bodyPr lIns="90488" tIns="44450" rIns="90488" bIns="44450">
              <a:spAutoFit/>
            </a:bodyPr>
            <a:lstStyle/>
            <a:p>
              <a:pPr marL="447605" lvl="1" defTabSz="872908">
                <a:spcBef>
                  <a:spcPct val="0"/>
                </a:spcBef>
              </a:pPr>
              <a:r>
                <a:rPr lang="en-US" sz="1100" dirty="0">
                  <a:latin typeface="Courier New" pitchFamily="49" charset="0"/>
                </a:rPr>
                <a:t>    EMPNO HIREDATE     TENURE REVIEW    NEXT_DAY( LAST_DAY(  --------- --------- --------- --------- --------- ---------</a:t>
              </a:r>
            </a:p>
            <a:p>
              <a:pPr marL="447605" lvl="1" defTabSz="872908">
                <a:spcBef>
                  <a:spcPct val="0"/>
                </a:spcBef>
              </a:pPr>
              <a:r>
                <a:rPr lang="en-US" sz="1100" dirty="0">
                  <a:latin typeface="Courier New" pitchFamily="49" charset="0"/>
                </a:rPr>
                <a:t>     7839 17-NOV-81 192.24794 17-MAY-82 20-NOV-81 30-NOV-81</a:t>
              </a:r>
            </a:p>
            <a:p>
              <a:pPr marL="447605" lvl="1" defTabSz="872908">
                <a:spcBef>
                  <a:spcPct val="0"/>
                </a:spcBef>
              </a:pPr>
              <a:r>
                <a:rPr lang="en-US" sz="1100" dirty="0">
                  <a:latin typeface="Courier New" pitchFamily="49" charset="0"/>
                </a:rPr>
                <a:t>     7698 01-MAY-81 198.76407 01-NOV-81 08-MAY-81 31-MAY-81</a:t>
              </a:r>
            </a:p>
            <a:p>
              <a:pPr marL="447605" lvl="1" defTabSz="872908">
                <a:spcBef>
                  <a:spcPct val="0"/>
                </a:spcBef>
              </a:pPr>
              <a:r>
                <a:rPr lang="en-US" sz="1100" dirty="0">
                  <a:latin typeface="Courier New" pitchFamily="49" charset="0"/>
                </a:rPr>
                <a:t>...</a:t>
              </a:r>
            </a:p>
            <a:p>
              <a:pPr marL="447605" lvl="1" defTabSz="872908">
                <a:spcBef>
                  <a:spcPct val="0"/>
                </a:spcBef>
              </a:pPr>
              <a:r>
                <a:rPr lang="en-US" sz="1100" dirty="0">
                  <a:latin typeface="Courier New" pitchFamily="49" charset="0"/>
                </a:rPr>
                <a:t>11 rows selected.</a:t>
              </a:r>
            </a:p>
          </p:txBody>
        </p:sp>
      </p:gr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noFill/>
          <a:ln/>
        </p:spPr>
        <p:txBody>
          <a:bodyPr/>
          <a:lstStyle/>
          <a:p>
            <a:pPr>
              <a:lnSpc>
                <a:spcPct val="95000"/>
              </a:lnSpc>
            </a:pPr>
            <a:r>
              <a:rPr lang="en-US" smtClean="0"/>
              <a:t>Single-Row Functions</a:t>
            </a:r>
          </a:p>
          <a:p>
            <a:pPr lvl="1">
              <a:lnSpc>
                <a:spcPct val="95000"/>
              </a:lnSpc>
            </a:pPr>
            <a:r>
              <a:rPr lang="en-US" smtClean="0">
                <a:solidFill>
                  <a:srgbClr val="FC0128"/>
                </a:solidFill>
              </a:rPr>
              <a:t>Single-row functions </a:t>
            </a:r>
            <a:r>
              <a:rPr lang="en-US" smtClean="0"/>
              <a:t>are used to manipulate data items. They accept one or more arguments and return one value for each row returned by the query. An argument can be one of the following:</a:t>
            </a:r>
          </a:p>
          <a:p>
            <a:pPr lvl="2">
              <a:lnSpc>
                <a:spcPct val="95000"/>
              </a:lnSpc>
            </a:pPr>
            <a:r>
              <a:rPr lang="en-US" smtClean="0"/>
              <a:t>User-supplied constant</a:t>
            </a:r>
          </a:p>
          <a:p>
            <a:pPr lvl="2">
              <a:lnSpc>
                <a:spcPct val="95000"/>
              </a:lnSpc>
            </a:pPr>
            <a:r>
              <a:rPr lang="en-US" smtClean="0"/>
              <a:t>Variable value </a:t>
            </a:r>
          </a:p>
          <a:p>
            <a:pPr lvl="2">
              <a:lnSpc>
                <a:spcPct val="95000"/>
              </a:lnSpc>
            </a:pPr>
            <a:r>
              <a:rPr lang="en-US" smtClean="0"/>
              <a:t>Column name</a:t>
            </a:r>
          </a:p>
          <a:p>
            <a:pPr lvl="2">
              <a:lnSpc>
                <a:spcPct val="95000"/>
              </a:lnSpc>
            </a:pPr>
            <a:r>
              <a:rPr lang="en-US" smtClean="0"/>
              <a:t>Expression</a:t>
            </a:r>
          </a:p>
          <a:p>
            <a:pPr lvl="1"/>
            <a:r>
              <a:rPr lang="en-US" smtClean="0"/>
              <a:t>Features of single-row functions:</a:t>
            </a:r>
          </a:p>
          <a:p>
            <a:pPr lvl="2">
              <a:lnSpc>
                <a:spcPct val="95000"/>
              </a:lnSpc>
            </a:pPr>
            <a:r>
              <a:rPr lang="en-US" smtClean="0"/>
              <a:t>Act on each row returned in the query</a:t>
            </a:r>
          </a:p>
          <a:p>
            <a:pPr lvl="2">
              <a:lnSpc>
                <a:spcPct val="95000"/>
              </a:lnSpc>
            </a:pPr>
            <a:r>
              <a:rPr lang="en-US" smtClean="0"/>
              <a:t>Return one result per row</a:t>
            </a:r>
          </a:p>
          <a:p>
            <a:pPr lvl="2">
              <a:lnSpc>
                <a:spcPct val="95000"/>
              </a:lnSpc>
            </a:pPr>
            <a:r>
              <a:rPr lang="en-US" smtClean="0"/>
              <a:t>May return a data value of a different type than that referenced</a:t>
            </a:r>
          </a:p>
          <a:p>
            <a:pPr lvl="2">
              <a:lnSpc>
                <a:spcPct val="95000"/>
              </a:lnSpc>
            </a:pPr>
            <a:r>
              <a:rPr lang="en-US" smtClean="0"/>
              <a:t>May expect one or more arguments</a:t>
            </a:r>
          </a:p>
          <a:p>
            <a:pPr lvl="2">
              <a:lnSpc>
                <a:spcPct val="95000"/>
              </a:lnSpc>
            </a:pPr>
            <a:r>
              <a:rPr lang="en-US" smtClean="0"/>
              <a:t>Can be used in SELECT, WHERE, and ORDER BY clauses; can be nested</a:t>
            </a:r>
          </a:p>
          <a:p>
            <a:pPr lvl="1">
              <a:lnSpc>
                <a:spcPct val="95000"/>
              </a:lnSpc>
            </a:pPr>
            <a:r>
              <a:rPr lang="en-US" smtClean="0"/>
              <a:t>In the syntax:</a:t>
            </a:r>
          </a:p>
          <a:p>
            <a:pPr algn="just">
              <a:lnSpc>
                <a:spcPct val="95000"/>
              </a:lnSpc>
            </a:pPr>
            <a:r>
              <a:rPr lang="en-US" b="0" i="1" smtClean="0">
                <a:latin typeface="Times" charset="0"/>
              </a:rPr>
              <a:t>	function_name</a:t>
            </a:r>
            <a:r>
              <a:rPr lang="en-US" b="0" smtClean="0">
                <a:latin typeface="Times" charset="0"/>
              </a:rPr>
              <a:t>	is the name of the function</a:t>
            </a:r>
          </a:p>
          <a:p>
            <a:pPr algn="just">
              <a:lnSpc>
                <a:spcPct val="95000"/>
              </a:lnSpc>
            </a:pPr>
            <a:r>
              <a:rPr lang="en-US" b="0" i="1" smtClean="0">
                <a:latin typeface="Times" charset="0"/>
              </a:rPr>
              <a:t>	column		</a:t>
            </a:r>
            <a:r>
              <a:rPr lang="en-US" b="0" smtClean="0">
                <a:latin typeface="Times" charset="0"/>
              </a:rPr>
              <a:t>is any named database column</a:t>
            </a:r>
            <a:endParaRPr lang="en-US" b="0" i="1" smtClean="0">
              <a:latin typeface="Times" charset="0"/>
            </a:endParaRPr>
          </a:p>
          <a:p>
            <a:pPr algn="just">
              <a:lnSpc>
                <a:spcPct val="95000"/>
              </a:lnSpc>
            </a:pPr>
            <a:r>
              <a:rPr lang="en-US" b="0" i="1" smtClean="0">
                <a:latin typeface="Times" charset="0"/>
              </a:rPr>
              <a:t>	expression		</a:t>
            </a:r>
            <a:r>
              <a:rPr lang="en-US" b="0" smtClean="0">
                <a:latin typeface="Times" charset="0"/>
              </a:rPr>
              <a:t>is any character string or calculated expression</a:t>
            </a:r>
          </a:p>
          <a:p>
            <a:pPr algn="just">
              <a:lnSpc>
                <a:spcPct val="95000"/>
              </a:lnSpc>
            </a:pPr>
            <a:r>
              <a:rPr lang="en-US" b="0" i="1" smtClean="0">
                <a:latin typeface="Times" charset="0"/>
              </a:rPr>
              <a:t>	arg1, arg2		</a:t>
            </a:r>
            <a:r>
              <a:rPr lang="en-US" b="0" smtClean="0">
                <a:latin typeface="Times" charset="0"/>
              </a:rPr>
              <a:t>is any argument to be used by the function</a:t>
            </a:r>
          </a:p>
        </p:txBody>
      </p:sp>
      <p:sp>
        <p:nvSpPr>
          <p:cNvPr id="37891" name="Rectangle 3"/>
          <p:cNvSpPr>
            <a:spLocks noChangeArrowheads="1" noTextEdit="1"/>
          </p:cNvSpPr>
          <p:nvPr>
            <p:ph type="sldImg"/>
          </p:nvPr>
        </p:nvSpPr>
        <p:spPr>
          <a:xfrm>
            <a:off x="488950" y="161925"/>
            <a:ext cx="5875338" cy="4405313"/>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noTextEdit="1"/>
          </p:cNvSpPr>
          <p:nvPr>
            <p:ph type="sldImg"/>
          </p:nvPr>
        </p:nvSpPr>
        <p:spPr>
          <a:xfrm>
            <a:off x="488950" y="161925"/>
            <a:ext cx="5875338" cy="4405313"/>
          </a:xfrm>
          <a:ln cap="flat"/>
        </p:spPr>
      </p:sp>
      <p:sp>
        <p:nvSpPr>
          <p:cNvPr id="38915" name="Rectangle 3"/>
          <p:cNvSpPr>
            <a:spLocks noGrp="1" noChangeArrowheads="1"/>
          </p:cNvSpPr>
          <p:nvPr>
            <p:ph type="body" idx="1"/>
          </p:nvPr>
        </p:nvSpPr>
        <p:spPr>
          <a:noFill/>
          <a:ln/>
        </p:spPr>
        <p:txBody>
          <a:bodyPr/>
          <a:lstStyle/>
          <a:p>
            <a:r>
              <a:rPr lang="en-US" smtClean="0"/>
              <a:t>Single-Row Functions (continued)</a:t>
            </a:r>
          </a:p>
          <a:p>
            <a:pPr lvl="1"/>
            <a:r>
              <a:rPr lang="en-US" smtClean="0"/>
              <a:t>This lesson covers the following single-row functions:</a:t>
            </a:r>
          </a:p>
          <a:p>
            <a:pPr lvl="2"/>
            <a:r>
              <a:rPr lang="en-US" smtClean="0"/>
              <a:t>Character functions</a:t>
            </a:r>
            <a:r>
              <a:rPr lang="en-US" smtClean="0">
                <a:latin typeface="Symbol" pitchFamily="18" charset="2"/>
              </a:rPr>
              <a:t>: A</a:t>
            </a:r>
            <a:r>
              <a:rPr lang="en-US" smtClean="0"/>
              <a:t>ccept character input and can return both character and number values</a:t>
            </a:r>
          </a:p>
          <a:p>
            <a:pPr lvl="2"/>
            <a:r>
              <a:rPr lang="en-US" smtClean="0"/>
              <a:t>Number functions</a:t>
            </a:r>
            <a:r>
              <a:rPr lang="en-US" smtClean="0">
                <a:latin typeface="Symbol" pitchFamily="18" charset="2"/>
              </a:rPr>
              <a:t>: </a:t>
            </a:r>
            <a:r>
              <a:rPr lang="en-US" smtClean="0"/>
              <a:t>Accept numeric input and return numeric values</a:t>
            </a:r>
          </a:p>
          <a:p>
            <a:pPr lvl="2"/>
            <a:r>
              <a:rPr lang="en-US" smtClean="0"/>
              <a:t>Date functions</a:t>
            </a:r>
            <a:r>
              <a:rPr lang="en-US" smtClean="0">
                <a:latin typeface="Symbol" pitchFamily="18" charset="2"/>
              </a:rPr>
              <a:t>: </a:t>
            </a:r>
            <a:r>
              <a:rPr lang="en-US" smtClean="0"/>
              <a:t>Operate on values of the date datatype (All date functions return a value of date datatype except the MONTHS_BETWEEN function, which returns a number.)</a:t>
            </a:r>
          </a:p>
          <a:p>
            <a:pPr lvl="2"/>
            <a:r>
              <a:rPr lang="en-US" smtClean="0"/>
              <a:t>Conversion functions</a:t>
            </a:r>
            <a:r>
              <a:rPr lang="en-US" smtClean="0">
                <a:latin typeface="Symbol" pitchFamily="18" charset="2"/>
              </a:rPr>
              <a:t>: </a:t>
            </a:r>
            <a:r>
              <a:rPr lang="en-US" smtClean="0"/>
              <a:t>Convert a value from one datatype to another</a:t>
            </a:r>
          </a:p>
          <a:p>
            <a:pPr lvl="2"/>
            <a:r>
              <a:rPr lang="en-US" smtClean="0"/>
              <a:t>General functions:</a:t>
            </a:r>
          </a:p>
          <a:p>
            <a:pPr lvl="3"/>
            <a:r>
              <a:rPr lang="en-US" smtClean="0"/>
              <a:t>NVL function</a:t>
            </a:r>
          </a:p>
          <a:p>
            <a:pPr lvl="3"/>
            <a:r>
              <a:rPr lang="en-US" smtClean="0"/>
              <a:t>DECODE function</a:t>
            </a:r>
          </a:p>
          <a:p>
            <a:endParaRPr lang="en-US" b="0"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ChangeArrowheads="1"/>
          </p:cNvSpPr>
          <p:nvPr/>
        </p:nvSpPr>
        <p:spPr bwMode="auto">
          <a:xfrm>
            <a:off x="370444" y="4629251"/>
            <a:ext cx="5828102" cy="3754605"/>
          </a:xfrm>
          <a:prstGeom prst="rect">
            <a:avLst/>
          </a:prstGeom>
          <a:noFill/>
          <a:ln w="9525">
            <a:noFill/>
            <a:miter lim="800000"/>
            <a:headEnd/>
            <a:tailEnd/>
          </a:ln>
        </p:spPr>
        <p:txBody>
          <a:bodyPr lIns="90796" tIns="44601" rIns="90796" bIns="44601"/>
          <a:lstStyle/>
          <a:p>
            <a:pPr defTabSz="383889">
              <a:lnSpc>
                <a:spcPct val="95000"/>
              </a:lnSpc>
              <a:spcBef>
                <a:spcPct val="30000"/>
              </a:spcBef>
              <a:tabLst>
                <a:tab pos="447605" algn="l"/>
              </a:tabLst>
            </a:pPr>
            <a:r>
              <a:rPr lang="en-US" sz="1100" dirty="0">
                <a:latin typeface="Arial" pitchFamily="34" charset="0"/>
              </a:rPr>
              <a:t>Character Functions</a:t>
            </a:r>
          </a:p>
          <a:p>
            <a:pPr marL="114689" lvl="1" defTabSz="383889">
              <a:lnSpc>
                <a:spcPct val="95000"/>
              </a:lnSpc>
              <a:spcBef>
                <a:spcPct val="30000"/>
              </a:spcBef>
              <a:tabLst>
                <a:tab pos="447605" algn="l"/>
              </a:tabLst>
            </a:pPr>
            <a:r>
              <a:rPr lang="en-US" sz="1100" dirty="0">
                <a:latin typeface="Times New Roman" pitchFamily="18" charset="0"/>
              </a:rPr>
              <a:t>Single-row </a:t>
            </a:r>
            <a:r>
              <a:rPr lang="en-US" sz="1100" dirty="0">
                <a:solidFill>
                  <a:srgbClr val="FC0128"/>
                </a:solidFill>
                <a:latin typeface="Times New Roman" pitchFamily="18" charset="0"/>
              </a:rPr>
              <a:t>character functions </a:t>
            </a:r>
            <a:r>
              <a:rPr lang="en-US" sz="1100" dirty="0">
                <a:latin typeface="Times New Roman" pitchFamily="18" charset="0"/>
              </a:rPr>
              <a:t>accept character data as input and can return both character and number values. Character functions can be divided into the following:</a:t>
            </a:r>
          </a:p>
          <a:p>
            <a:pPr marL="441233" lvl="2" indent="-211856" defTabSz="383889">
              <a:lnSpc>
                <a:spcPct val="95000"/>
              </a:lnSpc>
              <a:spcBef>
                <a:spcPct val="30000"/>
              </a:spcBef>
              <a:buFontTx/>
              <a:buChar char="•"/>
              <a:tabLst>
                <a:tab pos="447605" algn="l"/>
              </a:tabLst>
            </a:pPr>
            <a:r>
              <a:rPr lang="en-US" sz="1100" dirty="0">
                <a:latin typeface="Times New Roman" pitchFamily="18" charset="0"/>
              </a:rPr>
              <a:t>Case conversion functions</a:t>
            </a:r>
          </a:p>
          <a:p>
            <a:pPr marL="441233" lvl="2" indent="-211856" defTabSz="383889">
              <a:lnSpc>
                <a:spcPct val="95000"/>
              </a:lnSpc>
              <a:spcBef>
                <a:spcPct val="30000"/>
              </a:spcBef>
              <a:buFontTx/>
              <a:buChar char="•"/>
              <a:tabLst>
                <a:tab pos="447605" algn="l"/>
              </a:tabLst>
            </a:pPr>
            <a:r>
              <a:rPr lang="en-US" sz="1100" dirty="0">
                <a:latin typeface="Times New Roman" pitchFamily="18" charset="0"/>
              </a:rPr>
              <a:t>Character manipulation functions </a:t>
            </a:r>
          </a:p>
          <a:p>
            <a:pPr marL="114689" lvl="1" defTabSz="383889">
              <a:lnSpc>
                <a:spcPct val="95000"/>
              </a:lnSpc>
              <a:spcBef>
                <a:spcPct val="30000"/>
              </a:spcBef>
              <a:tabLst>
                <a:tab pos="447605" algn="l"/>
              </a:tabLst>
            </a:pPr>
            <a:endParaRPr lang="en-US" sz="1100" dirty="0">
              <a:latin typeface="Times New Roman" pitchFamily="18" charset="0"/>
            </a:endParaRPr>
          </a:p>
          <a:p>
            <a:pPr marL="114689" lvl="1" defTabSz="383889">
              <a:lnSpc>
                <a:spcPct val="95000"/>
              </a:lnSpc>
              <a:spcBef>
                <a:spcPct val="30000"/>
              </a:spcBef>
              <a:tabLst>
                <a:tab pos="447605" algn="l"/>
              </a:tabLst>
            </a:pPr>
            <a:endParaRPr lang="en-US" sz="1100" dirty="0">
              <a:latin typeface="Times New Roman" pitchFamily="18" charset="0"/>
            </a:endParaRPr>
          </a:p>
          <a:p>
            <a:pPr marL="114689" lvl="1" defTabSz="383889">
              <a:lnSpc>
                <a:spcPct val="95000"/>
              </a:lnSpc>
              <a:spcBef>
                <a:spcPct val="30000"/>
              </a:spcBef>
              <a:tabLst>
                <a:tab pos="447605" algn="l"/>
              </a:tabLst>
            </a:pPr>
            <a:endParaRPr lang="en-US" sz="1100" dirty="0">
              <a:latin typeface="Times New Roman" pitchFamily="18" charset="0"/>
            </a:endParaRPr>
          </a:p>
          <a:p>
            <a:pPr marL="114689" lvl="1" defTabSz="383889">
              <a:lnSpc>
                <a:spcPct val="95000"/>
              </a:lnSpc>
              <a:spcBef>
                <a:spcPct val="30000"/>
              </a:spcBef>
              <a:tabLst>
                <a:tab pos="447605" algn="l"/>
              </a:tabLst>
            </a:pPr>
            <a:endParaRPr lang="en-US" sz="1100" dirty="0">
              <a:latin typeface="Times New Roman" pitchFamily="18" charset="0"/>
            </a:endParaRPr>
          </a:p>
          <a:p>
            <a:pPr marL="114689" lvl="1" defTabSz="383889">
              <a:lnSpc>
                <a:spcPct val="95000"/>
              </a:lnSpc>
              <a:spcBef>
                <a:spcPct val="30000"/>
              </a:spcBef>
              <a:tabLst>
                <a:tab pos="447605" algn="l"/>
              </a:tabLst>
            </a:pPr>
            <a:endParaRPr lang="en-US" sz="1100" dirty="0">
              <a:latin typeface="Times New Roman" pitchFamily="18" charset="0"/>
            </a:endParaRPr>
          </a:p>
          <a:p>
            <a:pPr marL="114689" lvl="1" defTabSz="383889">
              <a:lnSpc>
                <a:spcPct val="95000"/>
              </a:lnSpc>
              <a:spcBef>
                <a:spcPct val="30000"/>
              </a:spcBef>
              <a:tabLst>
                <a:tab pos="447605" algn="l"/>
              </a:tabLst>
            </a:pPr>
            <a:endParaRPr lang="en-US" sz="1100" dirty="0">
              <a:latin typeface="Times New Roman" pitchFamily="18" charset="0"/>
            </a:endParaRPr>
          </a:p>
          <a:p>
            <a:pPr marL="114689" lvl="1" defTabSz="383889">
              <a:lnSpc>
                <a:spcPct val="95000"/>
              </a:lnSpc>
              <a:spcBef>
                <a:spcPct val="30000"/>
              </a:spcBef>
              <a:tabLst>
                <a:tab pos="447605" algn="l"/>
              </a:tabLst>
            </a:pPr>
            <a:endParaRPr lang="en-US" sz="1100" dirty="0">
              <a:latin typeface="Times New Roman" pitchFamily="18" charset="0"/>
            </a:endParaRPr>
          </a:p>
          <a:p>
            <a:pPr marL="114689" lvl="1" defTabSz="383889">
              <a:lnSpc>
                <a:spcPct val="95000"/>
              </a:lnSpc>
              <a:spcBef>
                <a:spcPct val="30000"/>
              </a:spcBef>
              <a:tabLst>
                <a:tab pos="447605" algn="l"/>
              </a:tabLst>
            </a:pPr>
            <a:endParaRPr lang="en-US" sz="1100" dirty="0">
              <a:latin typeface="Times New Roman" pitchFamily="18" charset="0"/>
            </a:endParaRPr>
          </a:p>
          <a:p>
            <a:pPr marL="114689" lvl="1" defTabSz="383889">
              <a:lnSpc>
                <a:spcPct val="95000"/>
              </a:lnSpc>
              <a:spcBef>
                <a:spcPct val="30000"/>
              </a:spcBef>
              <a:tabLst>
                <a:tab pos="447605" algn="l"/>
              </a:tabLst>
            </a:pPr>
            <a:endParaRPr lang="en-US" sz="1100" dirty="0">
              <a:latin typeface="Times New Roman" pitchFamily="18" charset="0"/>
            </a:endParaRPr>
          </a:p>
          <a:p>
            <a:pPr marL="114689" lvl="1" defTabSz="383889">
              <a:lnSpc>
                <a:spcPct val="95000"/>
              </a:lnSpc>
              <a:spcBef>
                <a:spcPct val="30000"/>
              </a:spcBef>
              <a:tabLst>
                <a:tab pos="447605" algn="l"/>
              </a:tabLst>
            </a:pPr>
            <a:endParaRPr lang="en-US" sz="1100" dirty="0">
              <a:latin typeface="Times New Roman" pitchFamily="18" charset="0"/>
            </a:endParaRPr>
          </a:p>
          <a:p>
            <a:pPr marL="114689" lvl="1" defTabSz="383889">
              <a:lnSpc>
                <a:spcPct val="95000"/>
              </a:lnSpc>
              <a:spcBef>
                <a:spcPct val="30000"/>
              </a:spcBef>
              <a:tabLst>
                <a:tab pos="447605" algn="l"/>
              </a:tabLst>
            </a:pPr>
            <a:endParaRPr lang="en-US" sz="1100" dirty="0">
              <a:latin typeface="Times New Roman" pitchFamily="18" charset="0"/>
            </a:endParaRPr>
          </a:p>
          <a:p>
            <a:pPr marL="114689" lvl="1" defTabSz="383889">
              <a:lnSpc>
                <a:spcPct val="95000"/>
              </a:lnSpc>
              <a:spcBef>
                <a:spcPct val="30000"/>
              </a:spcBef>
              <a:tabLst>
                <a:tab pos="447605" algn="l"/>
              </a:tabLst>
            </a:pPr>
            <a:endParaRPr lang="en-US" sz="200" dirty="0">
              <a:latin typeface="Times New Roman" pitchFamily="18" charset="0"/>
            </a:endParaRPr>
          </a:p>
          <a:p>
            <a:pPr marL="114689" lvl="1" defTabSz="383889">
              <a:lnSpc>
                <a:spcPct val="95000"/>
              </a:lnSpc>
              <a:spcBef>
                <a:spcPct val="30000"/>
              </a:spcBef>
              <a:tabLst>
                <a:tab pos="447605" algn="l"/>
              </a:tabLst>
            </a:pPr>
            <a:r>
              <a:rPr lang="en-US" sz="1100" dirty="0">
                <a:latin typeface="Times New Roman" pitchFamily="18" charset="0"/>
              </a:rPr>
              <a:t/>
            </a:r>
            <a:br>
              <a:rPr lang="en-US" sz="1100" dirty="0">
                <a:latin typeface="Times New Roman" pitchFamily="18" charset="0"/>
              </a:rPr>
            </a:br>
            <a:r>
              <a:rPr lang="en-US" sz="1100" dirty="0">
                <a:latin typeface="Times New Roman" pitchFamily="18" charset="0"/>
              </a:rPr>
              <a:t>Note: This list is a subset of the available character functions.</a:t>
            </a:r>
          </a:p>
          <a:p>
            <a:pPr marL="114689" lvl="1" defTabSz="383889">
              <a:lnSpc>
                <a:spcPct val="95000"/>
              </a:lnSpc>
              <a:spcBef>
                <a:spcPct val="30000"/>
              </a:spcBef>
              <a:tabLst>
                <a:tab pos="447605" algn="l"/>
              </a:tabLst>
            </a:pPr>
            <a:r>
              <a:rPr lang="en-US" sz="1100" dirty="0">
                <a:latin typeface="Times New Roman" pitchFamily="18" charset="0"/>
              </a:rPr>
              <a:t>For more information, see </a:t>
            </a:r>
            <a:br>
              <a:rPr lang="en-US" sz="1100" dirty="0">
                <a:latin typeface="Times New Roman" pitchFamily="18" charset="0"/>
              </a:rPr>
            </a:br>
            <a:r>
              <a:rPr lang="en-US" sz="1100" i="1" dirty="0">
                <a:latin typeface="Times New Roman" pitchFamily="18" charset="0"/>
              </a:rPr>
              <a:t>Oracle Server SQL Reference, </a:t>
            </a:r>
            <a:r>
              <a:rPr lang="en-US" sz="1100" dirty="0">
                <a:latin typeface="Times New Roman" pitchFamily="18" charset="0"/>
              </a:rPr>
              <a:t>Release 8, “Character Functions.”</a:t>
            </a:r>
          </a:p>
          <a:p>
            <a:pPr defTabSz="383889">
              <a:spcBef>
                <a:spcPct val="30000"/>
              </a:spcBef>
              <a:tabLst>
                <a:tab pos="447605" algn="l"/>
              </a:tabLst>
            </a:pPr>
            <a:endParaRPr lang="en-US" sz="1100" dirty="0">
              <a:latin typeface="Times New Roman" pitchFamily="18" charset="0"/>
            </a:endParaRPr>
          </a:p>
        </p:txBody>
      </p:sp>
      <p:sp>
        <p:nvSpPr>
          <p:cNvPr id="1028" name="Rectangle 3"/>
          <p:cNvSpPr>
            <a:spLocks noChangeArrowheads="1"/>
          </p:cNvSpPr>
          <p:nvPr/>
        </p:nvSpPr>
        <p:spPr bwMode="auto">
          <a:xfrm>
            <a:off x="3883272" y="0"/>
            <a:ext cx="2976324" cy="461176"/>
          </a:xfrm>
          <a:prstGeom prst="rect">
            <a:avLst/>
          </a:prstGeom>
          <a:noFill/>
          <a:ln w="9525">
            <a:noFill/>
            <a:miter lim="800000"/>
            <a:headEnd/>
            <a:tailEnd/>
          </a:ln>
        </p:spPr>
        <p:txBody>
          <a:bodyPr wrap="none" lIns="91751" tIns="45875" rIns="91751" bIns="45875" anchor="ctr"/>
          <a:lstStyle/>
          <a:p>
            <a:endParaRPr lang="en-IN"/>
          </a:p>
        </p:txBody>
      </p:sp>
      <p:sp>
        <p:nvSpPr>
          <p:cNvPr id="1029" name="Rectangle 4"/>
          <p:cNvSpPr>
            <a:spLocks noChangeArrowheads="1"/>
          </p:cNvSpPr>
          <p:nvPr/>
        </p:nvSpPr>
        <p:spPr bwMode="auto">
          <a:xfrm>
            <a:off x="-3193" y="0"/>
            <a:ext cx="2973130" cy="461176"/>
          </a:xfrm>
          <a:prstGeom prst="rect">
            <a:avLst/>
          </a:prstGeom>
          <a:noFill/>
          <a:ln w="9525">
            <a:noFill/>
            <a:miter lim="800000"/>
            <a:headEnd/>
            <a:tailEnd/>
          </a:ln>
        </p:spPr>
        <p:txBody>
          <a:bodyPr wrap="none" lIns="91751" tIns="45875" rIns="91751" bIns="45875" anchor="ctr"/>
          <a:lstStyle/>
          <a:p>
            <a:endParaRPr lang="en-IN"/>
          </a:p>
        </p:txBody>
      </p:sp>
      <p:graphicFrame>
        <p:nvGraphicFramePr>
          <p:cNvPr id="1026" name="Object 5"/>
          <p:cNvGraphicFramePr>
            <a:graphicFrameLocks/>
          </p:cNvGraphicFramePr>
          <p:nvPr>
            <p:ph type="body" idx="1"/>
          </p:nvPr>
        </p:nvGraphicFramePr>
        <p:xfrm>
          <a:off x="506168" y="5670870"/>
          <a:ext cx="6006937" cy="2628702"/>
        </p:xfrm>
        <a:graphic>
          <a:graphicData uri="http://schemas.openxmlformats.org/presentationml/2006/ole">
            <p:oleObj spid="_x0000_s1026" name="Document" r:id="rId4" imgW="6156000" imgH="2705040" progId="Word.Document.6">
              <p:embed/>
            </p:oleObj>
          </a:graphicData>
        </a:graphic>
      </p:graphicFrame>
      <p:sp>
        <p:nvSpPr>
          <p:cNvPr id="1030" name="Rectangle 6"/>
          <p:cNvSpPr>
            <a:spLocks noChangeArrowheads="1" noTextEdit="1"/>
          </p:cNvSpPr>
          <p:nvPr>
            <p:ph type="sldImg"/>
          </p:nvPr>
        </p:nvSpPr>
        <p:spPr>
          <a:xfrm>
            <a:off x="488950" y="161925"/>
            <a:ext cx="5875338" cy="4405313"/>
          </a:xfrm>
          <a:ln cap="flat"/>
        </p:spPr>
      </p:sp>
      <p:sp>
        <p:nvSpPr>
          <p:cNvPr id="1031" name="Rectangle 7"/>
          <p:cNvSpPr>
            <a:spLocks noChangeArrowheads="1"/>
          </p:cNvSpPr>
          <p:nvPr/>
        </p:nvSpPr>
        <p:spPr bwMode="auto">
          <a:xfrm>
            <a:off x="518942" y="4635611"/>
            <a:ext cx="180431" cy="434141"/>
          </a:xfrm>
          <a:prstGeom prst="rect">
            <a:avLst/>
          </a:prstGeom>
          <a:noFill/>
          <a:ln w="9525">
            <a:noFill/>
            <a:miter lim="800000"/>
            <a:headEnd/>
            <a:tailEnd/>
          </a:ln>
        </p:spPr>
        <p:txBody>
          <a:bodyPr wrap="none" lIns="91751" tIns="45875" rIns="91751" bIns="45875" anchor="ctr"/>
          <a:lstStyle/>
          <a:p>
            <a:endParaRPr lang="en-IN"/>
          </a:p>
        </p:txBody>
      </p:sp>
      <p:grpSp>
        <p:nvGrpSpPr>
          <p:cNvPr id="2" name="Group 21"/>
          <p:cNvGrpSpPr>
            <a:grpSpLocks/>
          </p:cNvGrpSpPr>
          <p:nvPr/>
        </p:nvGrpSpPr>
        <p:grpSpPr bwMode="auto">
          <a:xfrm>
            <a:off x="170852" y="8422022"/>
            <a:ext cx="296994" cy="291018"/>
            <a:chOff x="107" y="5296"/>
            <a:chExt cx="186" cy="183"/>
          </a:xfrm>
        </p:grpSpPr>
        <p:sp>
          <p:nvSpPr>
            <p:cNvPr id="1033" name="Freeform 8"/>
            <p:cNvSpPr>
              <a:spLocks/>
            </p:cNvSpPr>
            <p:nvPr/>
          </p:nvSpPr>
          <p:spPr bwMode="auto">
            <a:xfrm>
              <a:off x="107" y="5296"/>
              <a:ext cx="178" cy="177"/>
            </a:xfrm>
            <a:custGeom>
              <a:avLst/>
              <a:gdLst>
                <a:gd name="T0" fmla="*/ 177 w 178"/>
                <a:gd name="T1" fmla="*/ 176 h 177"/>
                <a:gd name="T2" fmla="*/ 177 w 178"/>
                <a:gd name="T3" fmla="*/ 0 h 177"/>
                <a:gd name="T4" fmla="*/ 0 w 178"/>
                <a:gd name="T5" fmla="*/ 0 h 177"/>
                <a:gd name="T6" fmla="*/ 0 w 178"/>
                <a:gd name="T7" fmla="*/ 176 h 177"/>
                <a:gd name="T8" fmla="*/ 177 w 178"/>
                <a:gd name="T9" fmla="*/ 176 h 177"/>
                <a:gd name="T10" fmla="*/ 0 60000 65536"/>
                <a:gd name="T11" fmla="*/ 0 60000 65536"/>
                <a:gd name="T12" fmla="*/ 0 60000 65536"/>
                <a:gd name="T13" fmla="*/ 0 60000 65536"/>
                <a:gd name="T14" fmla="*/ 0 60000 65536"/>
                <a:gd name="T15" fmla="*/ 0 w 178"/>
                <a:gd name="T16" fmla="*/ 0 h 177"/>
                <a:gd name="T17" fmla="*/ 178 w 178"/>
                <a:gd name="T18" fmla="*/ 177 h 177"/>
              </a:gdLst>
              <a:ahLst/>
              <a:cxnLst>
                <a:cxn ang="T10">
                  <a:pos x="T0" y="T1"/>
                </a:cxn>
                <a:cxn ang="T11">
                  <a:pos x="T2" y="T3"/>
                </a:cxn>
                <a:cxn ang="T12">
                  <a:pos x="T4" y="T5"/>
                </a:cxn>
                <a:cxn ang="T13">
                  <a:pos x="T6" y="T7"/>
                </a:cxn>
                <a:cxn ang="T14">
                  <a:pos x="T8" y="T9"/>
                </a:cxn>
              </a:cxnLst>
              <a:rect l="T15" t="T16" r="T17" b="T18"/>
              <a:pathLst>
                <a:path w="178" h="177">
                  <a:moveTo>
                    <a:pt x="177" y="176"/>
                  </a:moveTo>
                  <a:lnTo>
                    <a:pt x="177" y="0"/>
                  </a:lnTo>
                  <a:lnTo>
                    <a:pt x="0" y="0"/>
                  </a:lnTo>
                  <a:lnTo>
                    <a:pt x="0" y="176"/>
                  </a:lnTo>
                  <a:lnTo>
                    <a:pt x="177" y="176"/>
                  </a:lnTo>
                </a:path>
              </a:pathLst>
            </a:custGeom>
            <a:solidFill>
              <a:srgbClr val="000000"/>
            </a:solidFill>
            <a:ln w="9525" cap="rnd">
              <a:noFill/>
              <a:round/>
              <a:headEnd/>
              <a:tailEnd/>
            </a:ln>
          </p:spPr>
          <p:txBody>
            <a:bodyPr/>
            <a:lstStyle/>
            <a:p>
              <a:endParaRPr lang="en-IN"/>
            </a:p>
          </p:txBody>
        </p:sp>
        <p:sp>
          <p:nvSpPr>
            <p:cNvPr id="1034" name="Freeform 9"/>
            <p:cNvSpPr>
              <a:spLocks/>
            </p:cNvSpPr>
            <p:nvPr/>
          </p:nvSpPr>
          <p:spPr bwMode="auto">
            <a:xfrm>
              <a:off x="169" y="5361"/>
              <a:ext cx="69" cy="39"/>
            </a:xfrm>
            <a:custGeom>
              <a:avLst/>
              <a:gdLst>
                <a:gd name="T0" fmla="*/ 68 w 69"/>
                <a:gd name="T1" fmla="*/ 7 h 39"/>
                <a:gd name="T2" fmla="*/ 65 w 69"/>
                <a:gd name="T3" fmla="*/ 0 h 39"/>
                <a:gd name="T4" fmla="*/ 0 w 69"/>
                <a:gd name="T5" fmla="*/ 30 h 39"/>
                <a:gd name="T6" fmla="*/ 3 w 69"/>
                <a:gd name="T7" fmla="*/ 38 h 39"/>
                <a:gd name="T8" fmla="*/ 68 w 69"/>
                <a:gd name="T9" fmla="*/ 7 h 39"/>
                <a:gd name="T10" fmla="*/ 0 60000 65536"/>
                <a:gd name="T11" fmla="*/ 0 60000 65536"/>
                <a:gd name="T12" fmla="*/ 0 60000 65536"/>
                <a:gd name="T13" fmla="*/ 0 60000 65536"/>
                <a:gd name="T14" fmla="*/ 0 60000 65536"/>
                <a:gd name="T15" fmla="*/ 0 w 69"/>
                <a:gd name="T16" fmla="*/ 0 h 39"/>
                <a:gd name="T17" fmla="*/ 69 w 69"/>
                <a:gd name="T18" fmla="*/ 39 h 39"/>
              </a:gdLst>
              <a:ahLst/>
              <a:cxnLst>
                <a:cxn ang="T10">
                  <a:pos x="T0" y="T1"/>
                </a:cxn>
                <a:cxn ang="T11">
                  <a:pos x="T2" y="T3"/>
                </a:cxn>
                <a:cxn ang="T12">
                  <a:pos x="T4" y="T5"/>
                </a:cxn>
                <a:cxn ang="T13">
                  <a:pos x="T6" y="T7"/>
                </a:cxn>
                <a:cxn ang="T14">
                  <a:pos x="T8" y="T9"/>
                </a:cxn>
              </a:cxnLst>
              <a:rect l="T15" t="T16" r="T17" b="T18"/>
              <a:pathLst>
                <a:path w="69" h="39">
                  <a:moveTo>
                    <a:pt x="68" y="7"/>
                  </a:moveTo>
                  <a:lnTo>
                    <a:pt x="65" y="0"/>
                  </a:lnTo>
                  <a:lnTo>
                    <a:pt x="0" y="30"/>
                  </a:lnTo>
                  <a:lnTo>
                    <a:pt x="3" y="38"/>
                  </a:lnTo>
                  <a:lnTo>
                    <a:pt x="68" y="7"/>
                  </a:lnTo>
                </a:path>
              </a:pathLst>
            </a:custGeom>
            <a:solidFill>
              <a:srgbClr val="FFFFFF"/>
            </a:solidFill>
            <a:ln w="9525" cap="rnd">
              <a:noFill/>
              <a:round/>
              <a:headEnd/>
              <a:tailEnd/>
            </a:ln>
          </p:spPr>
          <p:txBody>
            <a:bodyPr/>
            <a:lstStyle/>
            <a:p>
              <a:endParaRPr lang="en-IN"/>
            </a:p>
          </p:txBody>
        </p:sp>
        <p:sp>
          <p:nvSpPr>
            <p:cNvPr id="1035" name="Freeform 10"/>
            <p:cNvSpPr>
              <a:spLocks/>
            </p:cNvSpPr>
            <p:nvPr/>
          </p:nvSpPr>
          <p:spPr bwMode="auto">
            <a:xfrm>
              <a:off x="177" y="5378"/>
              <a:ext cx="69" cy="36"/>
            </a:xfrm>
            <a:custGeom>
              <a:avLst/>
              <a:gdLst>
                <a:gd name="T0" fmla="*/ 68 w 69"/>
                <a:gd name="T1" fmla="*/ 6 h 36"/>
                <a:gd name="T2" fmla="*/ 65 w 69"/>
                <a:gd name="T3" fmla="*/ 0 h 36"/>
                <a:gd name="T4" fmla="*/ 0 w 69"/>
                <a:gd name="T5" fmla="*/ 28 h 36"/>
                <a:gd name="T6" fmla="*/ 3 w 69"/>
                <a:gd name="T7" fmla="*/ 35 h 36"/>
                <a:gd name="T8" fmla="*/ 68 w 69"/>
                <a:gd name="T9" fmla="*/ 6 h 36"/>
                <a:gd name="T10" fmla="*/ 0 60000 65536"/>
                <a:gd name="T11" fmla="*/ 0 60000 65536"/>
                <a:gd name="T12" fmla="*/ 0 60000 65536"/>
                <a:gd name="T13" fmla="*/ 0 60000 65536"/>
                <a:gd name="T14" fmla="*/ 0 60000 65536"/>
                <a:gd name="T15" fmla="*/ 0 w 69"/>
                <a:gd name="T16" fmla="*/ 0 h 36"/>
                <a:gd name="T17" fmla="*/ 69 w 69"/>
                <a:gd name="T18" fmla="*/ 36 h 36"/>
              </a:gdLst>
              <a:ahLst/>
              <a:cxnLst>
                <a:cxn ang="T10">
                  <a:pos x="T0" y="T1"/>
                </a:cxn>
                <a:cxn ang="T11">
                  <a:pos x="T2" y="T3"/>
                </a:cxn>
                <a:cxn ang="T12">
                  <a:pos x="T4" y="T5"/>
                </a:cxn>
                <a:cxn ang="T13">
                  <a:pos x="T6" y="T7"/>
                </a:cxn>
                <a:cxn ang="T14">
                  <a:pos x="T8" y="T9"/>
                </a:cxn>
              </a:cxnLst>
              <a:rect l="T15" t="T16" r="T17" b="T18"/>
              <a:pathLst>
                <a:path w="69" h="36">
                  <a:moveTo>
                    <a:pt x="68" y="6"/>
                  </a:moveTo>
                  <a:lnTo>
                    <a:pt x="65" y="0"/>
                  </a:lnTo>
                  <a:lnTo>
                    <a:pt x="0" y="28"/>
                  </a:lnTo>
                  <a:lnTo>
                    <a:pt x="3" y="35"/>
                  </a:lnTo>
                  <a:lnTo>
                    <a:pt x="68" y="6"/>
                  </a:lnTo>
                </a:path>
              </a:pathLst>
            </a:custGeom>
            <a:solidFill>
              <a:srgbClr val="FFFFFF"/>
            </a:solidFill>
            <a:ln w="9525" cap="rnd">
              <a:noFill/>
              <a:round/>
              <a:headEnd/>
              <a:tailEnd/>
            </a:ln>
          </p:spPr>
          <p:txBody>
            <a:bodyPr/>
            <a:lstStyle/>
            <a:p>
              <a:endParaRPr lang="en-IN"/>
            </a:p>
          </p:txBody>
        </p:sp>
        <p:sp>
          <p:nvSpPr>
            <p:cNvPr id="1036" name="Freeform 11"/>
            <p:cNvSpPr>
              <a:spLocks/>
            </p:cNvSpPr>
            <p:nvPr/>
          </p:nvSpPr>
          <p:spPr bwMode="auto">
            <a:xfrm>
              <a:off x="183" y="5394"/>
              <a:ext cx="69" cy="34"/>
            </a:xfrm>
            <a:custGeom>
              <a:avLst/>
              <a:gdLst>
                <a:gd name="T0" fmla="*/ 68 w 69"/>
                <a:gd name="T1" fmla="*/ 6 h 34"/>
                <a:gd name="T2" fmla="*/ 65 w 69"/>
                <a:gd name="T3" fmla="*/ 0 h 34"/>
                <a:gd name="T4" fmla="*/ 0 w 69"/>
                <a:gd name="T5" fmla="*/ 26 h 34"/>
                <a:gd name="T6" fmla="*/ 3 w 69"/>
                <a:gd name="T7" fmla="*/ 33 h 34"/>
                <a:gd name="T8" fmla="*/ 68 w 69"/>
                <a:gd name="T9" fmla="*/ 6 h 34"/>
                <a:gd name="T10" fmla="*/ 0 60000 65536"/>
                <a:gd name="T11" fmla="*/ 0 60000 65536"/>
                <a:gd name="T12" fmla="*/ 0 60000 65536"/>
                <a:gd name="T13" fmla="*/ 0 60000 65536"/>
                <a:gd name="T14" fmla="*/ 0 60000 65536"/>
                <a:gd name="T15" fmla="*/ 0 w 69"/>
                <a:gd name="T16" fmla="*/ 0 h 34"/>
                <a:gd name="T17" fmla="*/ 69 w 69"/>
                <a:gd name="T18" fmla="*/ 34 h 34"/>
              </a:gdLst>
              <a:ahLst/>
              <a:cxnLst>
                <a:cxn ang="T10">
                  <a:pos x="T0" y="T1"/>
                </a:cxn>
                <a:cxn ang="T11">
                  <a:pos x="T2" y="T3"/>
                </a:cxn>
                <a:cxn ang="T12">
                  <a:pos x="T4" y="T5"/>
                </a:cxn>
                <a:cxn ang="T13">
                  <a:pos x="T6" y="T7"/>
                </a:cxn>
                <a:cxn ang="T14">
                  <a:pos x="T8" y="T9"/>
                </a:cxn>
              </a:cxnLst>
              <a:rect l="T15" t="T16" r="T17" b="T18"/>
              <a:pathLst>
                <a:path w="69" h="34">
                  <a:moveTo>
                    <a:pt x="68" y="6"/>
                  </a:moveTo>
                  <a:lnTo>
                    <a:pt x="65" y="0"/>
                  </a:lnTo>
                  <a:lnTo>
                    <a:pt x="0" y="26"/>
                  </a:lnTo>
                  <a:lnTo>
                    <a:pt x="3" y="33"/>
                  </a:lnTo>
                  <a:lnTo>
                    <a:pt x="68" y="6"/>
                  </a:lnTo>
                </a:path>
              </a:pathLst>
            </a:custGeom>
            <a:solidFill>
              <a:srgbClr val="FFFFFF"/>
            </a:solidFill>
            <a:ln w="9525" cap="rnd">
              <a:noFill/>
              <a:round/>
              <a:headEnd/>
              <a:tailEnd/>
            </a:ln>
          </p:spPr>
          <p:txBody>
            <a:bodyPr/>
            <a:lstStyle/>
            <a:p>
              <a:endParaRPr lang="en-IN"/>
            </a:p>
          </p:txBody>
        </p:sp>
        <p:sp>
          <p:nvSpPr>
            <p:cNvPr id="1037" name="Freeform 12"/>
            <p:cNvSpPr>
              <a:spLocks/>
            </p:cNvSpPr>
            <p:nvPr/>
          </p:nvSpPr>
          <p:spPr bwMode="auto">
            <a:xfrm>
              <a:off x="191" y="5411"/>
              <a:ext cx="70" cy="35"/>
            </a:xfrm>
            <a:custGeom>
              <a:avLst/>
              <a:gdLst>
                <a:gd name="T0" fmla="*/ 69 w 70"/>
                <a:gd name="T1" fmla="*/ 6 h 35"/>
                <a:gd name="T2" fmla="*/ 65 w 70"/>
                <a:gd name="T3" fmla="*/ 0 h 35"/>
                <a:gd name="T4" fmla="*/ 0 w 70"/>
                <a:gd name="T5" fmla="*/ 27 h 35"/>
                <a:gd name="T6" fmla="*/ 3 w 70"/>
                <a:gd name="T7" fmla="*/ 34 h 35"/>
                <a:gd name="T8" fmla="*/ 69 w 70"/>
                <a:gd name="T9" fmla="*/ 6 h 35"/>
                <a:gd name="T10" fmla="*/ 0 60000 65536"/>
                <a:gd name="T11" fmla="*/ 0 60000 65536"/>
                <a:gd name="T12" fmla="*/ 0 60000 65536"/>
                <a:gd name="T13" fmla="*/ 0 60000 65536"/>
                <a:gd name="T14" fmla="*/ 0 60000 65536"/>
                <a:gd name="T15" fmla="*/ 0 w 70"/>
                <a:gd name="T16" fmla="*/ 0 h 35"/>
                <a:gd name="T17" fmla="*/ 70 w 70"/>
                <a:gd name="T18" fmla="*/ 35 h 35"/>
              </a:gdLst>
              <a:ahLst/>
              <a:cxnLst>
                <a:cxn ang="T10">
                  <a:pos x="T0" y="T1"/>
                </a:cxn>
                <a:cxn ang="T11">
                  <a:pos x="T2" y="T3"/>
                </a:cxn>
                <a:cxn ang="T12">
                  <a:pos x="T4" y="T5"/>
                </a:cxn>
                <a:cxn ang="T13">
                  <a:pos x="T6" y="T7"/>
                </a:cxn>
                <a:cxn ang="T14">
                  <a:pos x="T8" y="T9"/>
                </a:cxn>
              </a:cxnLst>
              <a:rect l="T15" t="T16" r="T17" b="T18"/>
              <a:pathLst>
                <a:path w="70" h="35">
                  <a:moveTo>
                    <a:pt x="69" y="6"/>
                  </a:moveTo>
                  <a:lnTo>
                    <a:pt x="65" y="0"/>
                  </a:lnTo>
                  <a:lnTo>
                    <a:pt x="0" y="27"/>
                  </a:lnTo>
                  <a:lnTo>
                    <a:pt x="3" y="34"/>
                  </a:lnTo>
                  <a:lnTo>
                    <a:pt x="69" y="6"/>
                  </a:lnTo>
                </a:path>
              </a:pathLst>
            </a:custGeom>
            <a:solidFill>
              <a:srgbClr val="FFFFFF"/>
            </a:solidFill>
            <a:ln w="9525" cap="rnd">
              <a:noFill/>
              <a:round/>
              <a:headEnd/>
              <a:tailEnd/>
            </a:ln>
          </p:spPr>
          <p:txBody>
            <a:bodyPr/>
            <a:lstStyle/>
            <a:p>
              <a:endParaRPr lang="en-IN"/>
            </a:p>
          </p:txBody>
        </p:sp>
        <p:sp>
          <p:nvSpPr>
            <p:cNvPr id="1038" name="Freeform 13"/>
            <p:cNvSpPr>
              <a:spLocks/>
            </p:cNvSpPr>
            <p:nvPr/>
          </p:nvSpPr>
          <p:spPr bwMode="auto">
            <a:xfrm>
              <a:off x="200" y="5425"/>
              <a:ext cx="68" cy="40"/>
            </a:xfrm>
            <a:custGeom>
              <a:avLst/>
              <a:gdLst>
                <a:gd name="T0" fmla="*/ 67 w 68"/>
                <a:gd name="T1" fmla="*/ 7 h 40"/>
                <a:gd name="T2" fmla="*/ 64 w 68"/>
                <a:gd name="T3" fmla="*/ 0 h 40"/>
                <a:gd name="T4" fmla="*/ 0 w 68"/>
                <a:gd name="T5" fmla="*/ 31 h 40"/>
                <a:gd name="T6" fmla="*/ 2 w 68"/>
                <a:gd name="T7" fmla="*/ 39 h 40"/>
                <a:gd name="T8" fmla="*/ 67 w 68"/>
                <a:gd name="T9" fmla="*/ 7 h 40"/>
                <a:gd name="T10" fmla="*/ 0 60000 65536"/>
                <a:gd name="T11" fmla="*/ 0 60000 65536"/>
                <a:gd name="T12" fmla="*/ 0 60000 65536"/>
                <a:gd name="T13" fmla="*/ 0 60000 65536"/>
                <a:gd name="T14" fmla="*/ 0 60000 65536"/>
                <a:gd name="T15" fmla="*/ 0 w 68"/>
                <a:gd name="T16" fmla="*/ 0 h 40"/>
                <a:gd name="T17" fmla="*/ 68 w 68"/>
                <a:gd name="T18" fmla="*/ 40 h 40"/>
              </a:gdLst>
              <a:ahLst/>
              <a:cxnLst>
                <a:cxn ang="T10">
                  <a:pos x="T0" y="T1"/>
                </a:cxn>
                <a:cxn ang="T11">
                  <a:pos x="T2" y="T3"/>
                </a:cxn>
                <a:cxn ang="T12">
                  <a:pos x="T4" y="T5"/>
                </a:cxn>
                <a:cxn ang="T13">
                  <a:pos x="T6" y="T7"/>
                </a:cxn>
                <a:cxn ang="T14">
                  <a:pos x="T8" y="T9"/>
                </a:cxn>
              </a:cxnLst>
              <a:rect l="T15" t="T16" r="T17" b="T18"/>
              <a:pathLst>
                <a:path w="68" h="40">
                  <a:moveTo>
                    <a:pt x="67" y="7"/>
                  </a:moveTo>
                  <a:lnTo>
                    <a:pt x="64" y="0"/>
                  </a:lnTo>
                  <a:lnTo>
                    <a:pt x="0" y="31"/>
                  </a:lnTo>
                  <a:lnTo>
                    <a:pt x="2" y="39"/>
                  </a:lnTo>
                  <a:lnTo>
                    <a:pt x="67" y="7"/>
                  </a:lnTo>
                </a:path>
              </a:pathLst>
            </a:custGeom>
            <a:solidFill>
              <a:srgbClr val="FFFFFF"/>
            </a:solidFill>
            <a:ln w="9525" cap="rnd">
              <a:noFill/>
              <a:round/>
              <a:headEnd/>
              <a:tailEnd/>
            </a:ln>
          </p:spPr>
          <p:txBody>
            <a:bodyPr/>
            <a:lstStyle/>
            <a:p>
              <a:endParaRPr lang="en-IN"/>
            </a:p>
          </p:txBody>
        </p:sp>
        <p:sp>
          <p:nvSpPr>
            <p:cNvPr id="1039" name="Freeform 14"/>
            <p:cNvSpPr>
              <a:spLocks/>
            </p:cNvSpPr>
            <p:nvPr/>
          </p:nvSpPr>
          <p:spPr bwMode="auto">
            <a:xfrm>
              <a:off x="129" y="5325"/>
              <a:ext cx="121" cy="58"/>
            </a:xfrm>
            <a:custGeom>
              <a:avLst/>
              <a:gdLst>
                <a:gd name="T0" fmla="*/ 120 w 121"/>
                <a:gd name="T1" fmla="*/ 7 h 58"/>
                <a:gd name="T2" fmla="*/ 118 w 121"/>
                <a:gd name="T3" fmla="*/ 0 h 58"/>
                <a:gd name="T4" fmla="*/ 0 w 121"/>
                <a:gd name="T5" fmla="*/ 50 h 58"/>
                <a:gd name="T6" fmla="*/ 2 w 121"/>
                <a:gd name="T7" fmla="*/ 57 h 58"/>
                <a:gd name="T8" fmla="*/ 120 w 121"/>
                <a:gd name="T9" fmla="*/ 7 h 58"/>
                <a:gd name="T10" fmla="*/ 0 60000 65536"/>
                <a:gd name="T11" fmla="*/ 0 60000 65536"/>
                <a:gd name="T12" fmla="*/ 0 60000 65536"/>
                <a:gd name="T13" fmla="*/ 0 60000 65536"/>
                <a:gd name="T14" fmla="*/ 0 60000 65536"/>
                <a:gd name="T15" fmla="*/ 0 w 121"/>
                <a:gd name="T16" fmla="*/ 0 h 58"/>
                <a:gd name="T17" fmla="*/ 121 w 121"/>
                <a:gd name="T18" fmla="*/ 58 h 58"/>
              </a:gdLst>
              <a:ahLst/>
              <a:cxnLst>
                <a:cxn ang="T10">
                  <a:pos x="T0" y="T1"/>
                </a:cxn>
                <a:cxn ang="T11">
                  <a:pos x="T2" y="T3"/>
                </a:cxn>
                <a:cxn ang="T12">
                  <a:pos x="T4" y="T5"/>
                </a:cxn>
                <a:cxn ang="T13">
                  <a:pos x="T6" y="T7"/>
                </a:cxn>
                <a:cxn ang="T14">
                  <a:pos x="T8" y="T9"/>
                </a:cxn>
              </a:cxnLst>
              <a:rect l="T15" t="T16" r="T17" b="T18"/>
              <a:pathLst>
                <a:path w="121" h="58">
                  <a:moveTo>
                    <a:pt x="120" y="7"/>
                  </a:moveTo>
                  <a:lnTo>
                    <a:pt x="118" y="0"/>
                  </a:lnTo>
                  <a:lnTo>
                    <a:pt x="0" y="50"/>
                  </a:lnTo>
                  <a:lnTo>
                    <a:pt x="2" y="57"/>
                  </a:lnTo>
                  <a:lnTo>
                    <a:pt x="120" y="7"/>
                  </a:lnTo>
                </a:path>
              </a:pathLst>
            </a:custGeom>
            <a:solidFill>
              <a:srgbClr val="FFFFFF"/>
            </a:solidFill>
            <a:ln w="9525" cap="rnd">
              <a:noFill/>
              <a:round/>
              <a:headEnd/>
              <a:tailEnd/>
            </a:ln>
          </p:spPr>
          <p:txBody>
            <a:bodyPr/>
            <a:lstStyle/>
            <a:p>
              <a:endParaRPr lang="en-IN"/>
            </a:p>
          </p:txBody>
        </p:sp>
        <p:sp>
          <p:nvSpPr>
            <p:cNvPr id="1040" name="Freeform 15"/>
            <p:cNvSpPr>
              <a:spLocks/>
            </p:cNvSpPr>
            <p:nvPr/>
          </p:nvSpPr>
          <p:spPr bwMode="auto">
            <a:xfrm>
              <a:off x="111" y="5313"/>
              <a:ext cx="123" cy="59"/>
            </a:xfrm>
            <a:custGeom>
              <a:avLst/>
              <a:gdLst>
                <a:gd name="T0" fmla="*/ 122 w 123"/>
                <a:gd name="T1" fmla="*/ 7 h 59"/>
                <a:gd name="T2" fmla="*/ 119 w 123"/>
                <a:gd name="T3" fmla="*/ 0 h 59"/>
                <a:gd name="T4" fmla="*/ 0 w 123"/>
                <a:gd name="T5" fmla="*/ 51 h 59"/>
                <a:gd name="T6" fmla="*/ 2 w 123"/>
                <a:gd name="T7" fmla="*/ 58 h 59"/>
                <a:gd name="T8" fmla="*/ 122 w 123"/>
                <a:gd name="T9" fmla="*/ 7 h 59"/>
                <a:gd name="T10" fmla="*/ 0 60000 65536"/>
                <a:gd name="T11" fmla="*/ 0 60000 65536"/>
                <a:gd name="T12" fmla="*/ 0 60000 65536"/>
                <a:gd name="T13" fmla="*/ 0 60000 65536"/>
                <a:gd name="T14" fmla="*/ 0 60000 65536"/>
                <a:gd name="T15" fmla="*/ 0 w 123"/>
                <a:gd name="T16" fmla="*/ 0 h 59"/>
                <a:gd name="T17" fmla="*/ 123 w 123"/>
                <a:gd name="T18" fmla="*/ 59 h 59"/>
              </a:gdLst>
              <a:ahLst/>
              <a:cxnLst>
                <a:cxn ang="T10">
                  <a:pos x="T0" y="T1"/>
                </a:cxn>
                <a:cxn ang="T11">
                  <a:pos x="T2" y="T3"/>
                </a:cxn>
                <a:cxn ang="T12">
                  <a:pos x="T4" y="T5"/>
                </a:cxn>
                <a:cxn ang="T13">
                  <a:pos x="T6" y="T7"/>
                </a:cxn>
                <a:cxn ang="T14">
                  <a:pos x="T8" y="T9"/>
                </a:cxn>
              </a:cxnLst>
              <a:rect l="T15" t="T16" r="T17" b="T18"/>
              <a:pathLst>
                <a:path w="123" h="59">
                  <a:moveTo>
                    <a:pt x="122" y="7"/>
                  </a:moveTo>
                  <a:lnTo>
                    <a:pt x="119" y="0"/>
                  </a:lnTo>
                  <a:lnTo>
                    <a:pt x="0" y="51"/>
                  </a:lnTo>
                  <a:lnTo>
                    <a:pt x="2" y="58"/>
                  </a:lnTo>
                  <a:lnTo>
                    <a:pt x="122" y="7"/>
                  </a:lnTo>
                </a:path>
              </a:pathLst>
            </a:custGeom>
            <a:solidFill>
              <a:srgbClr val="FFFFFF"/>
            </a:solidFill>
            <a:ln w="9525" cap="rnd">
              <a:noFill/>
              <a:round/>
              <a:headEnd/>
              <a:tailEnd/>
            </a:ln>
          </p:spPr>
          <p:txBody>
            <a:bodyPr/>
            <a:lstStyle/>
            <a:p>
              <a:endParaRPr lang="en-IN"/>
            </a:p>
          </p:txBody>
        </p:sp>
        <p:sp>
          <p:nvSpPr>
            <p:cNvPr id="1041" name="Freeform 16"/>
            <p:cNvSpPr>
              <a:spLocks/>
            </p:cNvSpPr>
            <p:nvPr/>
          </p:nvSpPr>
          <p:spPr bwMode="auto">
            <a:xfrm>
              <a:off x="238" y="5327"/>
              <a:ext cx="55" cy="104"/>
            </a:xfrm>
            <a:custGeom>
              <a:avLst/>
              <a:gdLst>
                <a:gd name="T0" fmla="*/ 46 w 55"/>
                <a:gd name="T1" fmla="*/ 103 h 104"/>
                <a:gd name="T2" fmla="*/ 54 w 55"/>
                <a:gd name="T3" fmla="*/ 100 h 104"/>
                <a:gd name="T4" fmla="*/ 7 w 55"/>
                <a:gd name="T5" fmla="*/ 0 h 104"/>
                <a:gd name="T6" fmla="*/ 0 w 55"/>
                <a:gd name="T7" fmla="*/ 2 h 104"/>
                <a:gd name="T8" fmla="*/ 46 w 55"/>
                <a:gd name="T9" fmla="*/ 103 h 104"/>
                <a:gd name="T10" fmla="*/ 0 60000 65536"/>
                <a:gd name="T11" fmla="*/ 0 60000 65536"/>
                <a:gd name="T12" fmla="*/ 0 60000 65536"/>
                <a:gd name="T13" fmla="*/ 0 60000 65536"/>
                <a:gd name="T14" fmla="*/ 0 60000 65536"/>
                <a:gd name="T15" fmla="*/ 0 w 55"/>
                <a:gd name="T16" fmla="*/ 0 h 104"/>
                <a:gd name="T17" fmla="*/ 55 w 55"/>
                <a:gd name="T18" fmla="*/ 104 h 104"/>
              </a:gdLst>
              <a:ahLst/>
              <a:cxnLst>
                <a:cxn ang="T10">
                  <a:pos x="T0" y="T1"/>
                </a:cxn>
                <a:cxn ang="T11">
                  <a:pos x="T2" y="T3"/>
                </a:cxn>
                <a:cxn ang="T12">
                  <a:pos x="T4" y="T5"/>
                </a:cxn>
                <a:cxn ang="T13">
                  <a:pos x="T6" y="T7"/>
                </a:cxn>
                <a:cxn ang="T14">
                  <a:pos x="T8" y="T9"/>
                </a:cxn>
              </a:cxnLst>
              <a:rect l="T15" t="T16" r="T17" b="T18"/>
              <a:pathLst>
                <a:path w="55" h="104">
                  <a:moveTo>
                    <a:pt x="46" y="103"/>
                  </a:moveTo>
                  <a:lnTo>
                    <a:pt x="54" y="100"/>
                  </a:lnTo>
                  <a:lnTo>
                    <a:pt x="7" y="0"/>
                  </a:lnTo>
                  <a:lnTo>
                    <a:pt x="0" y="2"/>
                  </a:lnTo>
                  <a:lnTo>
                    <a:pt x="46" y="103"/>
                  </a:lnTo>
                </a:path>
              </a:pathLst>
            </a:custGeom>
            <a:solidFill>
              <a:srgbClr val="FFFFFF"/>
            </a:solidFill>
            <a:ln w="9525" cap="rnd">
              <a:noFill/>
              <a:round/>
              <a:headEnd/>
              <a:tailEnd/>
            </a:ln>
          </p:spPr>
          <p:txBody>
            <a:bodyPr/>
            <a:lstStyle/>
            <a:p>
              <a:endParaRPr lang="en-IN"/>
            </a:p>
          </p:txBody>
        </p:sp>
        <p:sp>
          <p:nvSpPr>
            <p:cNvPr id="1042" name="Freeform 17"/>
            <p:cNvSpPr>
              <a:spLocks/>
            </p:cNvSpPr>
            <p:nvPr/>
          </p:nvSpPr>
          <p:spPr bwMode="auto">
            <a:xfrm>
              <a:off x="129" y="5372"/>
              <a:ext cx="52" cy="107"/>
            </a:xfrm>
            <a:custGeom>
              <a:avLst/>
              <a:gdLst>
                <a:gd name="T0" fmla="*/ 44 w 52"/>
                <a:gd name="T1" fmla="*/ 106 h 107"/>
                <a:gd name="T2" fmla="*/ 51 w 52"/>
                <a:gd name="T3" fmla="*/ 102 h 107"/>
                <a:gd name="T4" fmla="*/ 6 w 52"/>
                <a:gd name="T5" fmla="*/ 0 h 107"/>
                <a:gd name="T6" fmla="*/ 0 w 52"/>
                <a:gd name="T7" fmla="*/ 4 h 107"/>
                <a:gd name="T8" fmla="*/ 44 w 52"/>
                <a:gd name="T9" fmla="*/ 106 h 107"/>
                <a:gd name="T10" fmla="*/ 0 60000 65536"/>
                <a:gd name="T11" fmla="*/ 0 60000 65536"/>
                <a:gd name="T12" fmla="*/ 0 60000 65536"/>
                <a:gd name="T13" fmla="*/ 0 60000 65536"/>
                <a:gd name="T14" fmla="*/ 0 60000 65536"/>
                <a:gd name="T15" fmla="*/ 0 w 52"/>
                <a:gd name="T16" fmla="*/ 0 h 107"/>
                <a:gd name="T17" fmla="*/ 52 w 52"/>
                <a:gd name="T18" fmla="*/ 107 h 107"/>
              </a:gdLst>
              <a:ahLst/>
              <a:cxnLst>
                <a:cxn ang="T10">
                  <a:pos x="T0" y="T1"/>
                </a:cxn>
                <a:cxn ang="T11">
                  <a:pos x="T2" y="T3"/>
                </a:cxn>
                <a:cxn ang="T12">
                  <a:pos x="T4" y="T5"/>
                </a:cxn>
                <a:cxn ang="T13">
                  <a:pos x="T6" y="T7"/>
                </a:cxn>
                <a:cxn ang="T14">
                  <a:pos x="T8" y="T9"/>
                </a:cxn>
              </a:cxnLst>
              <a:rect l="T15" t="T16" r="T17" b="T18"/>
              <a:pathLst>
                <a:path w="52" h="107">
                  <a:moveTo>
                    <a:pt x="44" y="106"/>
                  </a:moveTo>
                  <a:lnTo>
                    <a:pt x="51" y="102"/>
                  </a:lnTo>
                  <a:lnTo>
                    <a:pt x="6" y="0"/>
                  </a:lnTo>
                  <a:lnTo>
                    <a:pt x="0" y="4"/>
                  </a:lnTo>
                  <a:lnTo>
                    <a:pt x="44" y="106"/>
                  </a:lnTo>
                </a:path>
              </a:pathLst>
            </a:custGeom>
            <a:solidFill>
              <a:srgbClr val="FFFFFF"/>
            </a:solidFill>
            <a:ln w="9525" cap="rnd">
              <a:noFill/>
              <a:round/>
              <a:headEnd/>
              <a:tailEnd/>
            </a:ln>
          </p:spPr>
          <p:txBody>
            <a:bodyPr/>
            <a:lstStyle/>
            <a:p>
              <a:endParaRPr lang="en-IN"/>
            </a:p>
          </p:txBody>
        </p:sp>
        <p:sp>
          <p:nvSpPr>
            <p:cNvPr id="1043" name="Freeform 18"/>
            <p:cNvSpPr>
              <a:spLocks/>
            </p:cNvSpPr>
            <p:nvPr/>
          </p:nvSpPr>
          <p:spPr bwMode="auto">
            <a:xfrm>
              <a:off x="107" y="5363"/>
              <a:ext cx="58" cy="116"/>
            </a:xfrm>
            <a:custGeom>
              <a:avLst/>
              <a:gdLst>
                <a:gd name="T0" fmla="*/ 50 w 58"/>
                <a:gd name="T1" fmla="*/ 115 h 116"/>
                <a:gd name="T2" fmla="*/ 57 w 58"/>
                <a:gd name="T3" fmla="*/ 112 h 116"/>
                <a:gd name="T4" fmla="*/ 5 w 58"/>
                <a:gd name="T5" fmla="*/ 0 h 116"/>
                <a:gd name="T6" fmla="*/ 0 w 58"/>
                <a:gd name="T7" fmla="*/ 2 h 116"/>
                <a:gd name="T8" fmla="*/ 50 w 58"/>
                <a:gd name="T9" fmla="*/ 115 h 116"/>
                <a:gd name="T10" fmla="*/ 0 60000 65536"/>
                <a:gd name="T11" fmla="*/ 0 60000 65536"/>
                <a:gd name="T12" fmla="*/ 0 60000 65536"/>
                <a:gd name="T13" fmla="*/ 0 60000 65536"/>
                <a:gd name="T14" fmla="*/ 0 60000 65536"/>
                <a:gd name="T15" fmla="*/ 0 w 58"/>
                <a:gd name="T16" fmla="*/ 0 h 116"/>
                <a:gd name="T17" fmla="*/ 58 w 58"/>
                <a:gd name="T18" fmla="*/ 116 h 116"/>
              </a:gdLst>
              <a:ahLst/>
              <a:cxnLst>
                <a:cxn ang="T10">
                  <a:pos x="T0" y="T1"/>
                </a:cxn>
                <a:cxn ang="T11">
                  <a:pos x="T2" y="T3"/>
                </a:cxn>
                <a:cxn ang="T12">
                  <a:pos x="T4" y="T5"/>
                </a:cxn>
                <a:cxn ang="T13">
                  <a:pos x="T6" y="T7"/>
                </a:cxn>
                <a:cxn ang="T14">
                  <a:pos x="T8" y="T9"/>
                </a:cxn>
              </a:cxnLst>
              <a:rect l="T15" t="T16" r="T17" b="T18"/>
              <a:pathLst>
                <a:path w="58" h="116">
                  <a:moveTo>
                    <a:pt x="50" y="115"/>
                  </a:moveTo>
                  <a:lnTo>
                    <a:pt x="57" y="112"/>
                  </a:lnTo>
                  <a:lnTo>
                    <a:pt x="5" y="0"/>
                  </a:lnTo>
                  <a:lnTo>
                    <a:pt x="0" y="2"/>
                  </a:lnTo>
                  <a:lnTo>
                    <a:pt x="50" y="115"/>
                  </a:lnTo>
                </a:path>
              </a:pathLst>
            </a:custGeom>
            <a:solidFill>
              <a:srgbClr val="FFFFFF"/>
            </a:solidFill>
            <a:ln w="9525" cap="rnd">
              <a:noFill/>
              <a:round/>
              <a:headEnd/>
              <a:tailEnd/>
            </a:ln>
          </p:spPr>
          <p:txBody>
            <a:bodyPr/>
            <a:lstStyle/>
            <a:p>
              <a:endParaRPr lang="en-IN"/>
            </a:p>
          </p:txBody>
        </p:sp>
        <p:sp>
          <p:nvSpPr>
            <p:cNvPr id="1044" name="Freeform 19"/>
            <p:cNvSpPr>
              <a:spLocks/>
            </p:cNvSpPr>
            <p:nvPr/>
          </p:nvSpPr>
          <p:spPr bwMode="auto">
            <a:xfrm>
              <a:off x="110" y="5363"/>
              <a:ext cx="28" cy="19"/>
            </a:xfrm>
            <a:custGeom>
              <a:avLst/>
              <a:gdLst>
                <a:gd name="T0" fmla="*/ 23 w 28"/>
                <a:gd name="T1" fmla="*/ 18 h 19"/>
                <a:gd name="T2" fmla="*/ 27 w 28"/>
                <a:gd name="T3" fmla="*/ 11 h 19"/>
                <a:gd name="T4" fmla="*/ 4 w 28"/>
                <a:gd name="T5" fmla="*/ 0 h 19"/>
                <a:gd name="T6" fmla="*/ 0 w 28"/>
                <a:gd name="T7" fmla="*/ 7 h 19"/>
                <a:gd name="T8" fmla="*/ 23 w 28"/>
                <a:gd name="T9" fmla="*/ 18 h 19"/>
                <a:gd name="T10" fmla="*/ 0 60000 65536"/>
                <a:gd name="T11" fmla="*/ 0 60000 65536"/>
                <a:gd name="T12" fmla="*/ 0 60000 65536"/>
                <a:gd name="T13" fmla="*/ 0 60000 65536"/>
                <a:gd name="T14" fmla="*/ 0 60000 65536"/>
                <a:gd name="T15" fmla="*/ 0 w 28"/>
                <a:gd name="T16" fmla="*/ 0 h 19"/>
                <a:gd name="T17" fmla="*/ 28 w 28"/>
                <a:gd name="T18" fmla="*/ 19 h 19"/>
              </a:gdLst>
              <a:ahLst/>
              <a:cxnLst>
                <a:cxn ang="T10">
                  <a:pos x="T0" y="T1"/>
                </a:cxn>
                <a:cxn ang="T11">
                  <a:pos x="T2" y="T3"/>
                </a:cxn>
                <a:cxn ang="T12">
                  <a:pos x="T4" y="T5"/>
                </a:cxn>
                <a:cxn ang="T13">
                  <a:pos x="T6" y="T7"/>
                </a:cxn>
                <a:cxn ang="T14">
                  <a:pos x="T8" y="T9"/>
                </a:cxn>
              </a:cxnLst>
              <a:rect l="T15" t="T16" r="T17" b="T18"/>
              <a:pathLst>
                <a:path w="28" h="19">
                  <a:moveTo>
                    <a:pt x="23" y="18"/>
                  </a:moveTo>
                  <a:lnTo>
                    <a:pt x="27" y="11"/>
                  </a:lnTo>
                  <a:lnTo>
                    <a:pt x="4" y="0"/>
                  </a:lnTo>
                  <a:lnTo>
                    <a:pt x="0" y="7"/>
                  </a:lnTo>
                  <a:lnTo>
                    <a:pt x="23" y="18"/>
                  </a:lnTo>
                </a:path>
              </a:pathLst>
            </a:custGeom>
            <a:solidFill>
              <a:srgbClr val="FFFFFF"/>
            </a:solidFill>
            <a:ln w="9525" cap="rnd">
              <a:noFill/>
              <a:round/>
              <a:headEnd/>
              <a:tailEnd/>
            </a:ln>
          </p:spPr>
          <p:txBody>
            <a:bodyPr/>
            <a:lstStyle/>
            <a:p>
              <a:endParaRPr lang="en-IN"/>
            </a:p>
          </p:txBody>
        </p:sp>
        <p:sp>
          <p:nvSpPr>
            <p:cNvPr id="1045" name="Freeform 20"/>
            <p:cNvSpPr>
              <a:spLocks/>
            </p:cNvSpPr>
            <p:nvPr/>
          </p:nvSpPr>
          <p:spPr bwMode="auto">
            <a:xfrm>
              <a:off x="217" y="5320"/>
              <a:ext cx="29" cy="19"/>
            </a:xfrm>
            <a:custGeom>
              <a:avLst/>
              <a:gdLst>
                <a:gd name="T0" fmla="*/ 24 w 29"/>
                <a:gd name="T1" fmla="*/ 18 h 19"/>
                <a:gd name="T2" fmla="*/ 28 w 29"/>
                <a:gd name="T3" fmla="*/ 11 h 19"/>
                <a:gd name="T4" fmla="*/ 4 w 29"/>
                <a:gd name="T5" fmla="*/ 0 h 19"/>
                <a:gd name="T6" fmla="*/ 0 w 29"/>
                <a:gd name="T7" fmla="*/ 6 h 19"/>
                <a:gd name="T8" fmla="*/ 24 w 29"/>
                <a:gd name="T9" fmla="*/ 18 h 19"/>
                <a:gd name="T10" fmla="*/ 0 60000 65536"/>
                <a:gd name="T11" fmla="*/ 0 60000 65536"/>
                <a:gd name="T12" fmla="*/ 0 60000 65536"/>
                <a:gd name="T13" fmla="*/ 0 60000 65536"/>
                <a:gd name="T14" fmla="*/ 0 60000 65536"/>
                <a:gd name="T15" fmla="*/ 0 w 29"/>
                <a:gd name="T16" fmla="*/ 0 h 19"/>
                <a:gd name="T17" fmla="*/ 29 w 29"/>
                <a:gd name="T18" fmla="*/ 19 h 19"/>
              </a:gdLst>
              <a:ahLst/>
              <a:cxnLst>
                <a:cxn ang="T10">
                  <a:pos x="T0" y="T1"/>
                </a:cxn>
                <a:cxn ang="T11">
                  <a:pos x="T2" y="T3"/>
                </a:cxn>
                <a:cxn ang="T12">
                  <a:pos x="T4" y="T5"/>
                </a:cxn>
                <a:cxn ang="T13">
                  <a:pos x="T6" y="T7"/>
                </a:cxn>
                <a:cxn ang="T14">
                  <a:pos x="T8" y="T9"/>
                </a:cxn>
              </a:cxnLst>
              <a:rect l="T15" t="T16" r="T17" b="T18"/>
              <a:pathLst>
                <a:path w="29" h="19">
                  <a:moveTo>
                    <a:pt x="24" y="18"/>
                  </a:moveTo>
                  <a:lnTo>
                    <a:pt x="28" y="11"/>
                  </a:lnTo>
                  <a:lnTo>
                    <a:pt x="4" y="0"/>
                  </a:lnTo>
                  <a:lnTo>
                    <a:pt x="0" y="6"/>
                  </a:lnTo>
                  <a:lnTo>
                    <a:pt x="24" y="18"/>
                  </a:lnTo>
                </a:path>
              </a:pathLst>
            </a:custGeom>
            <a:solidFill>
              <a:srgbClr val="FFFFFF"/>
            </a:solidFill>
            <a:ln w="9525" cap="rnd">
              <a:noFill/>
              <a:round/>
              <a:headEnd/>
              <a:tailEnd/>
            </a:ln>
          </p:spPr>
          <p:txBody>
            <a:bodyPr/>
            <a:lstStyle/>
            <a:p>
              <a:endParaRPr lang="en-IN"/>
            </a:p>
          </p:txBody>
        </p:sp>
      </p:gr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noFill/>
          <a:ln/>
        </p:spPr>
        <p:txBody>
          <a:bodyPr/>
          <a:lstStyle/>
          <a:p>
            <a:pPr>
              <a:tabLst>
                <a:tab pos="227785" algn="l"/>
              </a:tabLst>
            </a:pPr>
            <a:r>
              <a:rPr lang="en-US" dirty="0" smtClean="0"/>
              <a:t>Case Conversion Functions</a:t>
            </a:r>
          </a:p>
          <a:p>
            <a:pPr lvl="1">
              <a:tabLst>
                <a:tab pos="227785" algn="l"/>
              </a:tabLst>
            </a:pPr>
            <a:r>
              <a:rPr lang="en-US" dirty="0" smtClean="0"/>
              <a:t>LOWER, UPPER, and INITCAP are the three case conversion functions.</a:t>
            </a:r>
          </a:p>
          <a:p>
            <a:pPr lvl="2">
              <a:tabLst>
                <a:tab pos="227785" algn="l"/>
              </a:tabLst>
            </a:pPr>
            <a:r>
              <a:rPr lang="en-US" dirty="0" smtClean="0">
                <a:solidFill>
                  <a:srgbClr val="FC0128"/>
                </a:solidFill>
              </a:rPr>
              <a:t>LOWER</a:t>
            </a:r>
            <a:r>
              <a:rPr lang="en-US" dirty="0" smtClean="0">
                <a:solidFill>
                  <a:srgbClr val="FC0128"/>
                </a:solidFill>
                <a:latin typeface="Symbol" pitchFamily="18" charset="2"/>
              </a:rPr>
              <a:t>:</a:t>
            </a:r>
            <a:r>
              <a:rPr lang="en-US" dirty="0" smtClean="0">
                <a:latin typeface="Symbol" pitchFamily="18" charset="2"/>
              </a:rPr>
              <a:t> </a:t>
            </a:r>
            <a:r>
              <a:rPr lang="en-US" dirty="0" smtClean="0"/>
              <a:t>Converts mixed case or uppercase character string to lowercase</a:t>
            </a:r>
          </a:p>
          <a:p>
            <a:pPr lvl="2">
              <a:tabLst>
                <a:tab pos="227785" algn="l"/>
              </a:tabLst>
            </a:pPr>
            <a:r>
              <a:rPr lang="en-US" dirty="0" smtClean="0">
                <a:solidFill>
                  <a:srgbClr val="FC0128"/>
                </a:solidFill>
              </a:rPr>
              <a:t>UPPER</a:t>
            </a:r>
            <a:r>
              <a:rPr lang="en-US" dirty="0" smtClean="0">
                <a:solidFill>
                  <a:srgbClr val="FC0128"/>
                </a:solidFill>
                <a:latin typeface="Symbol" pitchFamily="18" charset="2"/>
              </a:rPr>
              <a:t>:</a:t>
            </a:r>
            <a:r>
              <a:rPr lang="en-US" dirty="0" smtClean="0">
                <a:latin typeface="Symbol" pitchFamily="18" charset="2"/>
              </a:rPr>
              <a:t> </a:t>
            </a:r>
            <a:r>
              <a:rPr lang="en-US" dirty="0" smtClean="0"/>
              <a:t>Converts mixed case or lowercase character string to uppercase</a:t>
            </a:r>
          </a:p>
          <a:p>
            <a:pPr lvl="2">
              <a:tabLst>
                <a:tab pos="227785" algn="l"/>
              </a:tabLst>
            </a:pPr>
            <a:r>
              <a:rPr lang="en-US" dirty="0" smtClean="0">
                <a:solidFill>
                  <a:srgbClr val="FC0128"/>
                </a:solidFill>
              </a:rPr>
              <a:t>INITCAP</a:t>
            </a:r>
            <a:r>
              <a:rPr lang="en-US" dirty="0" smtClean="0">
                <a:solidFill>
                  <a:srgbClr val="FC0128"/>
                </a:solidFill>
                <a:latin typeface="Symbol" pitchFamily="18" charset="2"/>
              </a:rPr>
              <a:t>:</a:t>
            </a:r>
            <a:r>
              <a:rPr lang="en-US" dirty="0" smtClean="0">
                <a:latin typeface="Symbol" pitchFamily="18" charset="2"/>
              </a:rPr>
              <a:t> </a:t>
            </a:r>
            <a:r>
              <a:rPr lang="en-US" dirty="0" smtClean="0"/>
              <a:t>Converts first letter of each word to uppercase and remaining letters to lowercase</a:t>
            </a:r>
          </a:p>
          <a:p>
            <a:pPr lvl="1">
              <a:tabLst>
                <a:tab pos="227785" algn="l"/>
              </a:tabLst>
            </a:pPr>
            <a:endParaRPr lang="en-US" dirty="0" smtClean="0"/>
          </a:p>
          <a:p>
            <a:pPr>
              <a:spcBef>
                <a:spcPct val="0"/>
              </a:spcBef>
              <a:tabLst>
                <a:tab pos="227785" algn="l"/>
              </a:tabLst>
            </a:pPr>
            <a:endParaRPr lang="en-US" dirty="0" smtClean="0">
              <a:latin typeface="Courier New" pitchFamily="49" charset="0"/>
            </a:endParaRPr>
          </a:p>
          <a:p>
            <a:pPr>
              <a:tabLst>
                <a:tab pos="227785" algn="l"/>
              </a:tabLst>
            </a:pPr>
            <a:endParaRPr lang="en-US" dirty="0" smtClean="0"/>
          </a:p>
          <a:p>
            <a:pPr>
              <a:tabLst>
                <a:tab pos="227785" algn="l"/>
              </a:tabLst>
            </a:pPr>
            <a:endParaRPr lang="en-US" sz="500" dirty="0"/>
          </a:p>
          <a:p>
            <a:pPr>
              <a:spcBef>
                <a:spcPct val="65000"/>
              </a:spcBef>
              <a:tabLst>
                <a:tab pos="227785" algn="l"/>
              </a:tabLst>
            </a:pPr>
            <a:r>
              <a:rPr lang="en-US" dirty="0" smtClean="0"/>
              <a:t>    	</a:t>
            </a:r>
            <a:r>
              <a:rPr lang="en-US" b="0" dirty="0" smtClean="0">
                <a:latin typeface="Courier New" pitchFamily="49" charset="0"/>
              </a:rPr>
              <a:t>EMPLOYEE DETAILS</a:t>
            </a:r>
          </a:p>
          <a:p>
            <a:pPr>
              <a:spcBef>
                <a:spcPct val="0"/>
              </a:spcBef>
              <a:tabLst>
                <a:tab pos="227785" algn="l"/>
              </a:tabLst>
            </a:pPr>
            <a:r>
              <a:rPr lang="en-US" b="0" dirty="0" smtClean="0">
                <a:latin typeface="Courier New" pitchFamily="49" charset="0"/>
              </a:rPr>
              <a:t>  	-----------------------------------------</a:t>
            </a:r>
          </a:p>
          <a:p>
            <a:pPr>
              <a:spcBef>
                <a:spcPct val="0"/>
              </a:spcBef>
              <a:tabLst>
                <a:tab pos="227785" algn="l"/>
              </a:tabLst>
            </a:pPr>
            <a:r>
              <a:rPr lang="en-US" b="0" dirty="0" smtClean="0">
                <a:latin typeface="Courier New" pitchFamily="49" charset="0"/>
              </a:rPr>
              <a:t>  	The job title for King is president</a:t>
            </a:r>
          </a:p>
          <a:p>
            <a:pPr>
              <a:spcBef>
                <a:spcPct val="0"/>
              </a:spcBef>
              <a:tabLst>
                <a:tab pos="227785" algn="l"/>
              </a:tabLst>
            </a:pPr>
            <a:r>
              <a:rPr lang="en-US" b="0" dirty="0" smtClean="0">
                <a:latin typeface="Courier New" pitchFamily="49" charset="0"/>
              </a:rPr>
              <a:t>  	The job title for Blake is manager</a:t>
            </a:r>
          </a:p>
          <a:p>
            <a:pPr>
              <a:spcBef>
                <a:spcPct val="0"/>
              </a:spcBef>
              <a:tabLst>
                <a:tab pos="227785" algn="l"/>
              </a:tabLst>
            </a:pPr>
            <a:r>
              <a:rPr lang="en-US" b="0" dirty="0" smtClean="0">
                <a:latin typeface="Courier New" pitchFamily="49" charset="0"/>
              </a:rPr>
              <a:t>  	The job title for Clark is manager</a:t>
            </a:r>
          </a:p>
          <a:p>
            <a:pPr>
              <a:spcBef>
                <a:spcPct val="0"/>
              </a:spcBef>
              <a:tabLst>
                <a:tab pos="227785" algn="l"/>
              </a:tabLst>
            </a:pPr>
            <a:r>
              <a:rPr lang="en-US" b="0" dirty="0" smtClean="0">
                <a:latin typeface="Courier New" pitchFamily="49" charset="0"/>
              </a:rPr>
              <a:t>  	...</a:t>
            </a:r>
          </a:p>
          <a:p>
            <a:pPr>
              <a:spcBef>
                <a:spcPct val="0"/>
              </a:spcBef>
              <a:tabLst>
                <a:tab pos="227785" algn="l"/>
              </a:tabLst>
            </a:pPr>
            <a:r>
              <a:rPr lang="en-US" b="0" dirty="0" smtClean="0">
                <a:latin typeface="Courier New" pitchFamily="49" charset="0"/>
              </a:rPr>
              <a:t>  	14 rows selected.</a:t>
            </a:r>
          </a:p>
        </p:txBody>
      </p:sp>
      <p:sp>
        <p:nvSpPr>
          <p:cNvPr id="39939" name="Rectangle 3"/>
          <p:cNvSpPr>
            <a:spLocks noChangeArrowheads="1" noTextEdit="1"/>
          </p:cNvSpPr>
          <p:nvPr>
            <p:ph type="sldImg"/>
          </p:nvPr>
        </p:nvSpPr>
        <p:spPr>
          <a:xfrm>
            <a:off x="488950" y="161925"/>
            <a:ext cx="5875338" cy="4405313"/>
          </a:xfrm>
          <a:ln cap="flat"/>
        </p:spPr>
      </p:sp>
      <p:sp>
        <p:nvSpPr>
          <p:cNvPr id="39940" name="Rectangle 4"/>
          <p:cNvSpPr>
            <a:spLocks noChangeArrowheads="1"/>
          </p:cNvSpPr>
          <p:nvPr/>
        </p:nvSpPr>
        <p:spPr bwMode="auto">
          <a:xfrm>
            <a:off x="629116" y="6656832"/>
            <a:ext cx="5674815" cy="1216550"/>
          </a:xfrm>
          <a:prstGeom prst="rect">
            <a:avLst/>
          </a:prstGeom>
          <a:noFill/>
          <a:ln w="12700">
            <a:solidFill>
              <a:schemeClr val="tx1"/>
            </a:solidFill>
            <a:miter lim="800000"/>
            <a:headEnd/>
            <a:tailEnd/>
          </a:ln>
        </p:spPr>
        <p:txBody>
          <a:bodyPr wrap="none" lIns="91751" tIns="45875" rIns="91751" bIns="45875" anchor="ctr"/>
          <a:lstStyle/>
          <a:p>
            <a:endParaRPr lang="en-IN"/>
          </a:p>
        </p:txBody>
      </p:sp>
      <p:grpSp>
        <p:nvGrpSpPr>
          <p:cNvPr id="2" name="Group 7"/>
          <p:cNvGrpSpPr>
            <a:grpSpLocks/>
          </p:cNvGrpSpPr>
          <p:nvPr/>
        </p:nvGrpSpPr>
        <p:grpSpPr bwMode="auto">
          <a:xfrm>
            <a:off x="624326" y="5907820"/>
            <a:ext cx="5716330" cy="656777"/>
            <a:chOff x="391" y="3715"/>
            <a:chExt cx="3580" cy="413"/>
          </a:xfrm>
        </p:grpSpPr>
        <p:sp>
          <p:nvSpPr>
            <p:cNvPr id="39942" name="Rectangle 5"/>
            <p:cNvSpPr>
              <a:spLocks noChangeArrowheads="1"/>
            </p:cNvSpPr>
            <p:nvPr/>
          </p:nvSpPr>
          <p:spPr bwMode="auto">
            <a:xfrm>
              <a:off x="391" y="3715"/>
              <a:ext cx="3550" cy="413"/>
            </a:xfrm>
            <a:prstGeom prst="rect">
              <a:avLst/>
            </a:prstGeom>
            <a:noFill/>
            <a:ln w="12700">
              <a:solidFill>
                <a:schemeClr val="tx1"/>
              </a:solidFill>
              <a:miter lim="800000"/>
              <a:headEnd/>
              <a:tailEnd/>
            </a:ln>
          </p:spPr>
          <p:txBody>
            <a:bodyPr wrap="none" anchor="ctr"/>
            <a:lstStyle/>
            <a:p>
              <a:endParaRPr lang="en-IN"/>
            </a:p>
          </p:txBody>
        </p:sp>
        <p:sp>
          <p:nvSpPr>
            <p:cNvPr id="39943" name="Rectangle 6"/>
            <p:cNvSpPr>
              <a:spLocks noChangeArrowheads="1"/>
            </p:cNvSpPr>
            <p:nvPr/>
          </p:nvSpPr>
          <p:spPr bwMode="auto">
            <a:xfrm>
              <a:off x="410" y="3738"/>
              <a:ext cx="3561" cy="376"/>
            </a:xfrm>
            <a:prstGeom prst="rect">
              <a:avLst/>
            </a:prstGeom>
            <a:noFill/>
            <a:ln w="9525">
              <a:noFill/>
              <a:miter lim="800000"/>
              <a:headEnd/>
              <a:tailEnd/>
            </a:ln>
          </p:spPr>
          <p:txBody>
            <a:bodyPr lIns="92075" tIns="46038" rIns="92075" bIns="46038">
              <a:spAutoFit/>
            </a:bodyPr>
            <a:lstStyle/>
            <a:p>
              <a:pPr defTabSz="872908">
                <a:spcBef>
                  <a:spcPct val="0"/>
                </a:spcBef>
                <a:tabLst>
                  <a:tab pos="457162" algn="l"/>
                </a:tabLst>
              </a:pPr>
              <a:r>
                <a:rPr lang="en-US" sz="1100" dirty="0">
                  <a:solidFill>
                    <a:srgbClr val="000000"/>
                  </a:solidFill>
                  <a:latin typeface="Courier New" pitchFamily="49" charset="0"/>
                </a:rPr>
                <a:t>SQL&gt;	SELECT	'The job title for '||INITCAP(</a:t>
              </a:r>
              <a:r>
                <a:rPr lang="en-US" sz="1100" dirty="0" err="1">
                  <a:solidFill>
                    <a:srgbClr val="000000"/>
                  </a:solidFill>
                  <a:latin typeface="Courier New" pitchFamily="49" charset="0"/>
                </a:rPr>
                <a:t>ename</a:t>
              </a:r>
              <a:r>
                <a:rPr lang="en-US" sz="1100" dirty="0">
                  <a:solidFill>
                    <a:srgbClr val="000000"/>
                  </a:solidFill>
                  <a:latin typeface="Courier New" pitchFamily="49" charset="0"/>
                </a:rPr>
                <a:t>)||' is '</a:t>
              </a:r>
            </a:p>
            <a:p>
              <a:pPr defTabSz="872908">
                <a:spcBef>
                  <a:spcPct val="0"/>
                </a:spcBef>
                <a:tabLst>
                  <a:tab pos="457162" algn="l"/>
                </a:tabLst>
              </a:pPr>
              <a:r>
                <a:rPr lang="en-US" sz="1100" dirty="0">
                  <a:solidFill>
                    <a:srgbClr val="000000"/>
                  </a:solidFill>
                  <a:latin typeface="Courier New" pitchFamily="49" charset="0"/>
                </a:rPr>
                <a:t>  2 			||LOWER(job) AS "EMPLOYEE DETAILS"</a:t>
              </a:r>
            </a:p>
            <a:p>
              <a:pPr defTabSz="872908">
                <a:spcBef>
                  <a:spcPct val="0"/>
                </a:spcBef>
                <a:tabLst>
                  <a:tab pos="457162" algn="l"/>
                </a:tabLst>
              </a:pPr>
              <a:r>
                <a:rPr lang="en-US" sz="1100" dirty="0">
                  <a:solidFill>
                    <a:srgbClr val="000000"/>
                  </a:solidFill>
                  <a:latin typeface="Courier New" pitchFamily="49" charset="0"/>
                </a:rPr>
                <a:t>  3	FROM	</a:t>
              </a:r>
              <a:r>
                <a:rPr lang="en-US" sz="1100" dirty="0" err="1">
                  <a:solidFill>
                    <a:srgbClr val="000000"/>
                  </a:solidFill>
                  <a:latin typeface="Courier New" pitchFamily="49" charset="0"/>
                </a:rPr>
                <a:t>emp</a:t>
              </a:r>
              <a:r>
                <a:rPr lang="en-US" sz="1100" dirty="0">
                  <a:solidFill>
                    <a:srgbClr val="000000"/>
                  </a:solidFill>
                  <a:latin typeface="Courier New" pitchFamily="49" charset="0"/>
                </a:rPr>
                <a:t>;</a:t>
              </a:r>
            </a:p>
          </p:txBody>
        </p:sp>
      </p:gr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noFill/>
          <a:ln/>
        </p:spPr>
        <p:txBody>
          <a:bodyPr/>
          <a:lstStyle/>
          <a:p>
            <a:pPr>
              <a:tabLst/>
            </a:pPr>
            <a:r>
              <a:rPr lang="en-US" smtClean="0"/>
              <a:t>Character Manipulation Functions</a:t>
            </a:r>
          </a:p>
          <a:p>
            <a:pPr lvl="1">
              <a:tabLst/>
            </a:pPr>
            <a:r>
              <a:rPr lang="en-US" smtClean="0"/>
              <a:t>CONCAT, SUBSTR, LENGTH, INSTR, and LPAD are the five character manipulation functions covered in this lesson.</a:t>
            </a:r>
          </a:p>
          <a:p>
            <a:pPr lvl="2">
              <a:tabLst/>
            </a:pPr>
            <a:r>
              <a:rPr lang="en-US" smtClean="0">
                <a:solidFill>
                  <a:srgbClr val="FC0128"/>
                </a:solidFill>
              </a:rPr>
              <a:t>CONCAT</a:t>
            </a:r>
            <a:r>
              <a:rPr lang="en-US" smtClean="0">
                <a:solidFill>
                  <a:srgbClr val="FC0128"/>
                </a:solidFill>
                <a:latin typeface="Symbol" pitchFamily="18" charset="2"/>
              </a:rPr>
              <a:t>:</a:t>
            </a:r>
            <a:r>
              <a:rPr lang="en-US" smtClean="0">
                <a:latin typeface="Symbol" pitchFamily="18" charset="2"/>
              </a:rPr>
              <a:t> </a:t>
            </a:r>
            <a:r>
              <a:rPr lang="en-US" smtClean="0"/>
              <a:t>Joins values together (You are limited to using two parameters with CONCAT.)</a:t>
            </a:r>
          </a:p>
          <a:p>
            <a:pPr lvl="2">
              <a:tabLst/>
            </a:pPr>
            <a:r>
              <a:rPr lang="en-US" smtClean="0">
                <a:solidFill>
                  <a:srgbClr val="FC0128"/>
                </a:solidFill>
              </a:rPr>
              <a:t>SUBSTR</a:t>
            </a:r>
            <a:r>
              <a:rPr lang="en-US" smtClean="0">
                <a:solidFill>
                  <a:srgbClr val="FC0128"/>
                </a:solidFill>
                <a:latin typeface="Symbol" pitchFamily="18" charset="2"/>
              </a:rPr>
              <a:t>:</a:t>
            </a:r>
            <a:r>
              <a:rPr lang="en-US" smtClean="0">
                <a:latin typeface="Symbol" pitchFamily="18" charset="2"/>
              </a:rPr>
              <a:t> </a:t>
            </a:r>
            <a:r>
              <a:rPr lang="en-US" smtClean="0"/>
              <a:t>Extracts a string of determined length</a:t>
            </a:r>
          </a:p>
          <a:p>
            <a:pPr lvl="2">
              <a:tabLst/>
            </a:pPr>
            <a:r>
              <a:rPr lang="en-US" smtClean="0">
                <a:solidFill>
                  <a:srgbClr val="FC0128"/>
                </a:solidFill>
              </a:rPr>
              <a:t>LENGTH</a:t>
            </a:r>
            <a:r>
              <a:rPr lang="en-US" smtClean="0">
                <a:solidFill>
                  <a:srgbClr val="FC0128"/>
                </a:solidFill>
                <a:latin typeface="Symbol" pitchFamily="18" charset="2"/>
              </a:rPr>
              <a:t>:</a:t>
            </a:r>
            <a:r>
              <a:rPr lang="en-US" smtClean="0">
                <a:latin typeface="Symbol" pitchFamily="18" charset="2"/>
              </a:rPr>
              <a:t> </a:t>
            </a:r>
            <a:r>
              <a:rPr lang="en-US" smtClean="0"/>
              <a:t>Shows the length of a string as a numeric value</a:t>
            </a:r>
          </a:p>
          <a:p>
            <a:pPr lvl="2">
              <a:tabLst/>
            </a:pPr>
            <a:r>
              <a:rPr lang="en-US" smtClean="0">
                <a:solidFill>
                  <a:srgbClr val="FC0128"/>
                </a:solidFill>
              </a:rPr>
              <a:t>INSTR</a:t>
            </a:r>
            <a:r>
              <a:rPr lang="en-US" smtClean="0">
                <a:solidFill>
                  <a:srgbClr val="FC0128"/>
                </a:solidFill>
                <a:latin typeface="Symbol" pitchFamily="18" charset="2"/>
              </a:rPr>
              <a:t>:</a:t>
            </a:r>
            <a:r>
              <a:rPr lang="en-US" smtClean="0">
                <a:latin typeface="Symbol" pitchFamily="18" charset="2"/>
              </a:rPr>
              <a:t> </a:t>
            </a:r>
            <a:r>
              <a:rPr lang="en-US" smtClean="0"/>
              <a:t>Finds numeric position of a named character</a:t>
            </a:r>
          </a:p>
          <a:p>
            <a:pPr lvl="2">
              <a:tabLst/>
            </a:pPr>
            <a:r>
              <a:rPr lang="en-US" smtClean="0">
                <a:solidFill>
                  <a:srgbClr val="FC0128"/>
                </a:solidFill>
              </a:rPr>
              <a:t>LPAD</a:t>
            </a:r>
            <a:r>
              <a:rPr lang="en-US" smtClean="0">
                <a:solidFill>
                  <a:srgbClr val="FC0128"/>
                </a:solidFill>
                <a:latin typeface="Symbol" pitchFamily="18" charset="2"/>
              </a:rPr>
              <a:t>:</a:t>
            </a:r>
            <a:r>
              <a:rPr lang="en-US" smtClean="0">
                <a:latin typeface="Symbol" pitchFamily="18" charset="2"/>
              </a:rPr>
              <a:t> </a:t>
            </a:r>
            <a:r>
              <a:rPr lang="en-US" smtClean="0"/>
              <a:t>Pads the character value right-justified</a:t>
            </a:r>
          </a:p>
          <a:p>
            <a:pPr lvl="1">
              <a:tabLst/>
            </a:pPr>
            <a:r>
              <a:rPr lang="en-US" b="1" smtClean="0"/>
              <a:t>Note:</a:t>
            </a:r>
            <a:r>
              <a:rPr lang="en-US" smtClean="0"/>
              <a:t> </a:t>
            </a:r>
            <a:r>
              <a:rPr lang="en-US" smtClean="0">
                <a:solidFill>
                  <a:srgbClr val="FC0128"/>
                </a:solidFill>
              </a:rPr>
              <a:t>RPAD </a:t>
            </a:r>
            <a:r>
              <a:rPr lang="en-US" smtClean="0"/>
              <a:t>character manipulation function pads the character value left-justified</a:t>
            </a:r>
          </a:p>
          <a:p>
            <a:pPr lvl="1">
              <a:tabLst/>
            </a:pPr>
            <a:endParaRPr lang="en-US" smtClean="0"/>
          </a:p>
          <a:p>
            <a:pPr lvl="1">
              <a:tabLst/>
            </a:pPr>
            <a:endParaRPr lang="en-US" smtClean="0"/>
          </a:p>
          <a:p>
            <a:pPr lvl="1">
              <a:tabLst/>
            </a:pPr>
            <a:endParaRPr lang="en-US" smtClean="0"/>
          </a:p>
          <a:p>
            <a:pPr lvl="1">
              <a:tabLst/>
            </a:pPr>
            <a:endParaRPr lang="en-US" smtClean="0"/>
          </a:p>
          <a:p>
            <a:pPr lvl="1">
              <a:tabLst/>
            </a:pPr>
            <a:endParaRPr lang="en-US" smtClean="0"/>
          </a:p>
          <a:p>
            <a:pPr>
              <a:tabLst/>
            </a:pPr>
            <a:r>
              <a:rPr lang="en-US" smtClean="0">
                <a:solidFill>
                  <a:schemeClr val="accent2"/>
                </a:solidFill>
              </a:rPr>
              <a:t>Class Management Note</a:t>
            </a:r>
          </a:p>
          <a:p>
            <a:pPr lvl="1">
              <a:tabLst/>
            </a:pPr>
            <a:r>
              <a:rPr lang="en-US" smtClean="0">
                <a:solidFill>
                  <a:schemeClr val="accent2"/>
                </a:solidFill>
              </a:rPr>
              <a:t>Be sure to point out RPAD to the students, as this function will needed in a practice exercise.</a:t>
            </a:r>
          </a:p>
          <a:p>
            <a:pPr lvl="1">
              <a:tabLst/>
            </a:pPr>
            <a:r>
              <a:rPr lang="en-US" smtClean="0">
                <a:solidFill>
                  <a:schemeClr val="accent2"/>
                </a:solidFill>
              </a:rPr>
              <a:t>Also, LTRIM and RTRIM are replaced by one function, TRIM, in Oracle8i.</a:t>
            </a:r>
          </a:p>
        </p:txBody>
      </p:sp>
      <p:sp>
        <p:nvSpPr>
          <p:cNvPr id="40963" name="Rectangle 3"/>
          <p:cNvSpPr>
            <a:spLocks noChangeArrowheads="1" noTextEdit="1"/>
          </p:cNvSpPr>
          <p:nvPr>
            <p:ph type="sldImg"/>
          </p:nvPr>
        </p:nvSpPr>
        <p:spPr>
          <a:xfrm>
            <a:off x="488950" y="161925"/>
            <a:ext cx="5875338" cy="4405313"/>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body" idx="1"/>
          </p:nvPr>
        </p:nvSpPr>
        <p:spPr>
          <a:noFill/>
          <a:ln/>
        </p:spPr>
        <p:txBody>
          <a:bodyPr/>
          <a:lstStyle/>
          <a:p>
            <a:pPr>
              <a:tabLst/>
            </a:pPr>
            <a:r>
              <a:rPr lang="en-US" smtClean="0"/>
              <a:t>Number Functions</a:t>
            </a:r>
          </a:p>
          <a:p>
            <a:pPr lvl="1">
              <a:tabLst/>
            </a:pPr>
            <a:r>
              <a:rPr lang="en-US" smtClean="0">
                <a:solidFill>
                  <a:srgbClr val="FC0128"/>
                </a:solidFill>
              </a:rPr>
              <a:t>Number functions </a:t>
            </a:r>
            <a:r>
              <a:rPr lang="en-US" smtClean="0"/>
              <a:t>accept numeric input and return numeric values. This section describes some of the number functions.</a:t>
            </a:r>
          </a:p>
          <a:p>
            <a:pPr lvl="1">
              <a:tabLst/>
            </a:pPr>
            <a:endParaRPr lang="en-US" smtClean="0"/>
          </a:p>
          <a:p>
            <a:pPr lvl="1">
              <a:tabLst/>
            </a:pPr>
            <a:endParaRPr lang="en-US" smtClean="0"/>
          </a:p>
          <a:p>
            <a:pPr lvl="1">
              <a:tabLst/>
            </a:pPr>
            <a:endParaRPr lang="en-US" smtClean="0"/>
          </a:p>
          <a:p>
            <a:pPr lvl="1">
              <a:tabLst/>
            </a:pPr>
            <a:endParaRPr lang="en-US" smtClean="0"/>
          </a:p>
          <a:p>
            <a:pPr lvl="1">
              <a:tabLst/>
            </a:pPr>
            <a:endParaRPr lang="en-US" smtClean="0"/>
          </a:p>
          <a:p>
            <a:pPr lvl="1">
              <a:tabLst/>
            </a:pPr>
            <a:endParaRPr lang="en-US" smtClean="0"/>
          </a:p>
          <a:p>
            <a:pPr lvl="1">
              <a:spcBef>
                <a:spcPct val="65000"/>
              </a:spcBef>
              <a:tabLst/>
            </a:pPr>
            <a:r>
              <a:rPr lang="en-US" b="1" smtClean="0"/>
              <a:t/>
            </a:r>
            <a:br>
              <a:rPr lang="en-US" b="1" smtClean="0"/>
            </a:br>
            <a:r>
              <a:rPr lang="en-US" b="1" smtClean="0"/>
              <a:t>Note:</a:t>
            </a:r>
            <a:r>
              <a:rPr lang="en-US" smtClean="0"/>
              <a:t> This list is a subset of the available number functions.</a:t>
            </a:r>
          </a:p>
          <a:p>
            <a:pPr lvl="1">
              <a:tabLst/>
            </a:pPr>
            <a:r>
              <a:rPr lang="en-US" smtClean="0"/>
              <a:t>For more information, see</a:t>
            </a:r>
            <a:br>
              <a:rPr lang="en-US" smtClean="0"/>
            </a:br>
            <a:r>
              <a:rPr lang="en-US" i="1" smtClean="0"/>
              <a:t>Oracle Server SQL Reference, </a:t>
            </a:r>
            <a:r>
              <a:rPr lang="en-US" smtClean="0"/>
              <a:t>Release 8</a:t>
            </a:r>
            <a:r>
              <a:rPr lang="en-US" i="1" smtClean="0"/>
              <a:t>, </a:t>
            </a:r>
            <a:r>
              <a:rPr lang="en-US" smtClean="0"/>
              <a:t>“Number Functions.”</a:t>
            </a:r>
          </a:p>
          <a:p>
            <a:pPr>
              <a:tabLst/>
            </a:pPr>
            <a:endParaRPr lang="en-US" b="0" smtClean="0">
              <a:latin typeface="Times New Roman" pitchFamily="18" charset="0"/>
            </a:endParaRPr>
          </a:p>
        </p:txBody>
      </p:sp>
      <p:sp>
        <p:nvSpPr>
          <p:cNvPr id="2052" name="Rectangle 3"/>
          <p:cNvSpPr>
            <a:spLocks noChangeArrowheads="1" noTextEdit="1"/>
          </p:cNvSpPr>
          <p:nvPr>
            <p:ph type="sldImg"/>
          </p:nvPr>
        </p:nvSpPr>
        <p:spPr>
          <a:xfrm>
            <a:off x="488950" y="161925"/>
            <a:ext cx="5875338" cy="4405313"/>
          </a:xfrm>
          <a:ln cap="flat"/>
        </p:spPr>
      </p:sp>
      <p:graphicFrame>
        <p:nvGraphicFramePr>
          <p:cNvPr id="2050" name="Object 4"/>
          <p:cNvGraphicFramePr>
            <a:graphicFrameLocks/>
          </p:cNvGraphicFramePr>
          <p:nvPr/>
        </p:nvGraphicFramePr>
        <p:xfrm>
          <a:off x="605165" y="5405297"/>
          <a:ext cx="5850456" cy="1579129"/>
        </p:xfrm>
        <a:graphic>
          <a:graphicData uri="http://schemas.openxmlformats.org/presentationml/2006/ole">
            <p:oleObj spid="_x0000_s2050" name="Document" r:id="rId4" imgW="5816520" imgH="1576080" progId="Word.Document.6">
              <p:embed/>
            </p:oleObj>
          </a:graphicData>
        </a:graphic>
      </p:graphicFrame>
      <p:grpSp>
        <p:nvGrpSpPr>
          <p:cNvPr id="2" name="Group 18"/>
          <p:cNvGrpSpPr>
            <a:grpSpLocks/>
          </p:cNvGrpSpPr>
          <p:nvPr/>
        </p:nvGrpSpPr>
        <p:grpSpPr bwMode="auto">
          <a:xfrm>
            <a:off x="180432" y="7205473"/>
            <a:ext cx="298590" cy="289427"/>
            <a:chOff x="113" y="4531"/>
            <a:chExt cx="187" cy="182"/>
          </a:xfrm>
        </p:grpSpPr>
        <p:sp>
          <p:nvSpPr>
            <p:cNvPr id="2054" name="Freeform 5"/>
            <p:cNvSpPr>
              <a:spLocks/>
            </p:cNvSpPr>
            <p:nvPr/>
          </p:nvSpPr>
          <p:spPr bwMode="auto">
            <a:xfrm>
              <a:off x="113" y="4531"/>
              <a:ext cx="178" cy="175"/>
            </a:xfrm>
            <a:custGeom>
              <a:avLst/>
              <a:gdLst>
                <a:gd name="T0" fmla="*/ 177 w 178"/>
                <a:gd name="T1" fmla="*/ 174 h 175"/>
                <a:gd name="T2" fmla="*/ 177 w 178"/>
                <a:gd name="T3" fmla="*/ 0 h 175"/>
                <a:gd name="T4" fmla="*/ 0 w 178"/>
                <a:gd name="T5" fmla="*/ 0 h 175"/>
                <a:gd name="T6" fmla="*/ 0 w 178"/>
                <a:gd name="T7" fmla="*/ 174 h 175"/>
                <a:gd name="T8" fmla="*/ 177 w 178"/>
                <a:gd name="T9" fmla="*/ 174 h 175"/>
                <a:gd name="T10" fmla="*/ 0 60000 65536"/>
                <a:gd name="T11" fmla="*/ 0 60000 65536"/>
                <a:gd name="T12" fmla="*/ 0 60000 65536"/>
                <a:gd name="T13" fmla="*/ 0 60000 65536"/>
                <a:gd name="T14" fmla="*/ 0 60000 65536"/>
                <a:gd name="T15" fmla="*/ 0 w 178"/>
                <a:gd name="T16" fmla="*/ 0 h 175"/>
                <a:gd name="T17" fmla="*/ 178 w 178"/>
                <a:gd name="T18" fmla="*/ 175 h 175"/>
              </a:gdLst>
              <a:ahLst/>
              <a:cxnLst>
                <a:cxn ang="T10">
                  <a:pos x="T0" y="T1"/>
                </a:cxn>
                <a:cxn ang="T11">
                  <a:pos x="T2" y="T3"/>
                </a:cxn>
                <a:cxn ang="T12">
                  <a:pos x="T4" y="T5"/>
                </a:cxn>
                <a:cxn ang="T13">
                  <a:pos x="T6" y="T7"/>
                </a:cxn>
                <a:cxn ang="T14">
                  <a:pos x="T8" y="T9"/>
                </a:cxn>
              </a:cxnLst>
              <a:rect l="T15" t="T16" r="T17" b="T18"/>
              <a:pathLst>
                <a:path w="178" h="175">
                  <a:moveTo>
                    <a:pt x="177" y="174"/>
                  </a:moveTo>
                  <a:lnTo>
                    <a:pt x="177" y="0"/>
                  </a:lnTo>
                  <a:lnTo>
                    <a:pt x="0" y="0"/>
                  </a:lnTo>
                  <a:lnTo>
                    <a:pt x="0" y="174"/>
                  </a:lnTo>
                  <a:lnTo>
                    <a:pt x="177" y="174"/>
                  </a:lnTo>
                </a:path>
              </a:pathLst>
            </a:custGeom>
            <a:solidFill>
              <a:srgbClr val="000000"/>
            </a:solidFill>
            <a:ln w="9525" cap="rnd">
              <a:noFill/>
              <a:round/>
              <a:headEnd/>
              <a:tailEnd/>
            </a:ln>
          </p:spPr>
          <p:txBody>
            <a:bodyPr/>
            <a:lstStyle/>
            <a:p>
              <a:endParaRPr lang="en-IN"/>
            </a:p>
          </p:txBody>
        </p:sp>
        <p:sp>
          <p:nvSpPr>
            <p:cNvPr id="2055" name="Freeform 6"/>
            <p:cNvSpPr>
              <a:spLocks/>
            </p:cNvSpPr>
            <p:nvPr/>
          </p:nvSpPr>
          <p:spPr bwMode="auto">
            <a:xfrm>
              <a:off x="175" y="4597"/>
              <a:ext cx="70" cy="35"/>
            </a:xfrm>
            <a:custGeom>
              <a:avLst/>
              <a:gdLst>
                <a:gd name="T0" fmla="*/ 69 w 70"/>
                <a:gd name="T1" fmla="*/ 6 h 35"/>
                <a:gd name="T2" fmla="*/ 65 w 70"/>
                <a:gd name="T3" fmla="*/ 0 h 35"/>
                <a:gd name="T4" fmla="*/ 0 w 70"/>
                <a:gd name="T5" fmla="*/ 27 h 35"/>
                <a:gd name="T6" fmla="*/ 3 w 70"/>
                <a:gd name="T7" fmla="*/ 34 h 35"/>
                <a:gd name="T8" fmla="*/ 69 w 70"/>
                <a:gd name="T9" fmla="*/ 6 h 35"/>
                <a:gd name="T10" fmla="*/ 0 60000 65536"/>
                <a:gd name="T11" fmla="*/ 0 60000 65536"/>
                <a:gd name="T12" fmla="*/ 0 60000 65536"/>
                <a:gd name="T13" fmla="*/ 0 60000 65536"/>
                <a:gd name="T14" fmla="*/ 0 60000 65536"/>
                <a:gd name="T15" fmla="*/ 0 w 70"/>
                <a:gd name="T16" fmla="*/ 0 h 35"/>
                <a:gd name="T17" fmla="*/ 70 w 70"/>
                <a:gd name="T18" fmla="*/ 35 h 35"/>
              </a:gdLst>
              <a:ahLst/>
              <a:cxnLst>
                <a:cxn ang="T10">
                  <a:pos x="T0" y="T1"/>
                </a:cxn>
                <a:cxn ang="T11">
                  <a:pos x="T2" y="T3"/>
                </a:cxn>
                <a:cxn ang="T12">
                  <a:pos x="T4" y="T5"/>
                </a:cxn>
                <a:cxn ang="T13">
                  <a:pos x="T6" y="T7"/>
                </a:cxn>
                <a:cxn ang="T14">
                  <a:pos x="T8" y="T9"/>
                </a:cxn>
              </a:cxnLst>
              <a:rect l="T15" t="T16" r="T17" b="T18"/>
              <a:pathLst>
                <a:path w="70" h="35">
                  <a:moveTo>
                    <a:pt x="69" y="6"/>
                  </a:moveTo>
                  <a:lnTo>
                    <a:pt x="65" y="0"/>
                  </a:lnTo>
                  <a:lnTo>
                    <a:pt x="0" y="27"/>
                  </a:lnTo>
                  <a:lnTo>
                    <a:pt x="3" y="34"/>
                  </a:lnTo>
                  <a:lnTo>
                    <a:pt x="69" y="6"/>
                  </a:lnTo>
                </a:path>
              </a:pathLst>
            </a:custGeom>
            <a:solidFill>
              <a:srgbClr val="FFFFFF"/>
            </a:solidFill>
            <a:ln w="9525" cap="rnd">
              <a:noFill/>
              <a:round/>
              <a:headEnd/>
              <a:tailEnd/>
            </a:ln>
          </p:spPr>
          <p:txBody>
            <a:bodyPr/>
            <a:lstStyle/>
            <a:p>
              <a:endParaRPr lang="en-IN"/>
            </a:p>
          </p:txBody>
        </p:sp>
        <p:sp>
          <p:nvSpPr>
            <p:cNvPr id="2056" name="Freeform 7"/>
            <p:cNvSpPr>
              <a:spLocks/>
            </p:cNvSpPr>
            <p:nvPr/>
          </p:nvSpPr>
          <p:spPr bwMode="auto">
            <a:xfrm>
              <a:off x="183" y="4610"/>
              <a:ext cx="69" cy="38"/>
            </a:xfrm>
            <a:custGeom>
              <a:avLst/>
              <a:gdLst>
                <a:gd name="T0" fmla="*/ 68 w 69"/>
                <a:gd name="T1" fmla="*/ 7 h 38"/>
                <a:gd name="T2" fmla="*/ 65 w 69"/>
                <a:gd name="T3" fmla="*/ 0 h 38"/>
                <a:gd name="T4" fmla="*/ 0 w 69"/>
                <a:gd name="T5" fmla="*/ 29 h 38"/>
                <a:gd name="T6" fmla="*/ 3 w 69"/>
                <a:gd name="T7" fmla="*/ 37 h 38"/>
                <a:gd name="T8" fmla="*/ 68 w 69"/>
                <a:gd name="T9" fmla="*/ 7 h 38"/>
                <a:gd name="T10" fmla="*/ 0 60000 65536"/>
                <a:gd name="T11" fmla="*/ 0 60000 65536"/>
                <a:gd name="T12" fmla="*/ 0 60000 65536"/>
                <a:gd name="T13" fmla="*/ 0 60000 65536"/>
                <a:gd name="T14" fmla="*/ 0 60000 65536"/>
                <a:gd name="T15" fmla="*/ 0 w 69"/>
                <a:gd name="T16" fmla="*/ 0 h 38"/>
                <a:gd name="T17" fmla="*/ 69 w 69"/>
                <a:gd name="T18" fmla="*/ 38 h 38"/>
              </a:gdLst>
              <a:ahLst/>
              <a:cxnLst>
                <a:cxn ang="T10">
                  <a:pos x="T0" y="T1"/>
                </a:cxn>
                <a:cxn ang="T11">
                  <a:pos x="T2" y="T3"/>
                </a:cxn>
                <a:cxn ang="T12">
                  <a:pos x="T4" y="T5"/>
                </a:cxn>
                <a:cxn ang="T13">
                  <a:pos x="T6" y="T7"/>
                </a:cxn>
                <a:cxn ang="T14">
                  <a:pos x="T8" y="T9"/>
                </a:cxn>
              </a:cxnLst>
              <a:rect l="T15" t="T16" r="T17" b="T18"/>
              <a:pathLst>
                <a:path w="69" h="38">
                  <a:moveTo>
                    <a:pt x="68" y="7"/>
                  </a:moveTo>
                  <a:lnTo>
                    <a:pt x="65" y="0"/>
                  </a:lnTo>
                  <a:lnTo>
                    <a:pt x="0" y="29"/>
                  </a:lnTo>
                  <a:lnTo>
                    <a:pt x="3" y="37"/>
                  </a:lnTo>
                  <a:lnTo>
                    <a:pt x="68" y="7"/>
                  </a:lnTo>
                </a:path>
              </a:pathLst>
            </a:custGeom>
            <a:solidFill>
              <a:srgbClr val="FFFFFF"/>
            </a:solidFill>
            <a:ln w="9525" cap="rnd">
              <a:noFill/>
              <a:round/>
              <a:headEnd/>
              <a:tailEnd/>
            </a:ln>
          </p:spPr>
          <p:txBody>
            <a:bodyPr/>
            <a:lstStyle/>
            <a:p>
              <a:endParaRPr lang="en-IN"/>
            </a:p>
          </p:txBody>
        </p:sp>
        <p:sp>
          <p:nvSpPr>
            <p:cNvPr id="2057" name="Freeform 8"/>
            <p:cNvSpPr>
              <a:spLocks/>
            </p:cNvSpPr>
            <p:nvPr/>
          </p:nvSpPr>
          <p:spPr bwMode="auto">
            <a:xfrm>
              <a:off x="189" y="4627"/>
              <a:ext cx="69" cy="36"/>
            </a:xfrm>
            <a:custGeom>
              <a:avLst/>
              <a:gdLst>
                <a:gd name="T0" fmla="*/ 68 w 69"/>
                <a:gd name="T1" fmla="*/ 6 h 36"/>
                <a:gd name="T2" fmla="*/ 65 w 69"/>
                <a:gd name="T3" fmla="*/ 0 h 36"/>
                <a:gd name="T4" fmla="*/ 0 w 69"/>
                <a:gd name="T5" fmla="*/ 28 h 36"/>
                <a:gd name="T6" fmla="*/ 3 w 69"/>
                <a:gd name="T7" fmla="*/ 35 h 36"/>
                <a:gd name="T8" fmla="*/ 68 w 69"/>
                <a:gd name="T9" fmla="*/ 6 h 36"/>
                <a:gd name="T10" fmla="*/ 0 60000 65536"/>
                <a:gd name="T11" fmla="*/ 0 60000 65536"/>
                <a:gd name="T12" fmla="*/ 0 60000 65536"/>
                <a:gd name="T13" fmla="*/ 0 60000 65536"/>
                <a:gd name="T14" fmla="*/ 0 60000 65536"/>
                <a:gd name="T15" fmla="*/ 0 w 69"/>
                <a:gd name="T16" fmla="*/ 0 h 36"/>
                <a:gd name="T17" fmla="*/ 69 w 69"/>
                <a:gd name="T18" fmla="*/ 36 h 36"/>
              </a:gdLst>
              <a:ahLst/>
              <a:cxnLst>
                <a:cxn ang="T10">
                  <a:pos x="T0" y="T1"/>
                </a:cxn>
                <a:cxn ang="T11">
                  <a:pos x="T2" y="T3"/>
                </a:cxn>
                <a:cxn ang="T12">
                  <a:pos x="T4" y="T5"/>
                </a:cxn>
                <a:cxn ang="T13">
                  <a:pos x="T6" y="T7"/>
                </a:cxn>
                <a:cxn ang="T14">
                  <a:pos x="T8" y="T9"/>
                </a:cxn>
              </a:cxnLst>
              <a:rect l="T15" t="T16" r="T17" b="T18"/>
              <a:pathLst>
                <a:path w="69" h="36">
                  <a:moveTo>
                    <a:pt x="68" y="6"/>
                  </a:moveTo>
                  <a:lnTo>
                    <a:pt x="65" y="0"/>
                  </a:lnTo>
                  <a:lnTo>
                    <a:pt x="0" y="28"/>
                  </a:lnTo>
                  <a:lnTo>
                    <a:pt x="3" y="35"/>
                  </a:lnTo>
                  <a:lnTo>
                    <a:pt x="68" y="6"/>
                  </a:lnTo>
                </a:path>
              </a:pathLst>
            </a:custGeom>
            <a:solidFill>
              <a:srgbClr val="FFFFFF"/>
            </a:solidFill>
            <a:ln w="9525" cap="rnd">
              <a:noFill/>
              <a:round/>
              <a:headEnd/>
              <a:tailEnd/>
            </a:ln>
          </p:spPr>
          <p:txBody>
            <a:bodyPr/>
            <a:lstStyle/>
            <a:p>
              <a:endParaRPr lang="en-IN"/>
            </a:p>
          </p:txBody>
        </p:sp>
        <p:sp>
          <p:nvSpPr>
            <p:cNvPr id="2058" name="Freeform 9"/>
            <p:cNvSpPr>
              <a:spLocks/>
            </p:cNvSpPr>
            <p:nvPr/>
          </p:nvSpPr>
          <p:spPr bwMode="auto">
            <a:xfrm>
              <a:off x="198" y="4644"/>
              <a:ext cx="69" cy="34"/>
            </a:xfrm>
            <a:custGeom>
              <a:avLst/>
              <a:gdLst>
                <a:gd name="T0" fmla="*/ 68 w 69"/>
                <a:gd name="T1" fmla="*/ 6 h 34"/>
                <a:gd name="T2" fmla="*/ 65 w 69"/>
                <a:gd name="T3" fmla="*/ 0 h 34"/>
                <a:gd name="T4" fmla="*/ 0 w 69"/>
                <a:gd name="T5" fmla="*/ 26 h 34"/>
                <a:gd name="T6" fmla="*/ 3 w 69"/>
                <a:gd name="T7" fmla="*/ 33 h 34"/>
                <a:gd name="T8" fmla="*/ 68 w 69"/>
                <a:gd name="T9" fmla="*/ 6 h 34"/>
                <a:gd name="T10" fmla="*/ 0 60000 65536"/>
                <a:gd name="T11" fmla="*/ 0 60000 65536"/>
                <a:gd name="T12" fmla="*/ 0 60000 65536"/>
                <a:gd name="T13" fmla="*/ 0 60000 65536"/>
                <a:gd name="T14" fmla="*/ 0 60000 65536"/>
                <a:gd name="T15" fmla="*/ 0 w 69"/>
                <a:gd name="T16" fmla="*/ 0 h 34"/>
                <a:gd name="T17" fmla="*/ 69 w 69"/>
                <a:gd name="T18" fmla="*/ 34 h 34"/>
              </a:gdLst>
              <a:ahLst/>
              <a:cxnLst>
                <a:cxn ang="T10">
                  <a:pos x="T0" y="T1"/>
                </a:cxn>
                <a:cxn ang="T11">
                  <a:pos x="T2" y="T3"/>
                </a:cxn>
                <a:cxn ang="T12">
                  <a:pos x="T4" y="T5"/>
                </a:cxn>
                <a:cxn ang="T13">
                  <a:pos x="T6" y="T7"/>
                </a:cxn>
                <a:cxn ang="T14">
                  <a:pos x="T8" y="T9"/>
                </a:cxn>
              </a:cxnLst>
              <a:rect l="T15" t="T16" r="T17" b="T18"/>
              <a:pathLst>
                <a:path w="69" h="34">
                  <a:moveTo>
                    <a:pt x="68" y="6"/>
                  </a:moveTo>
                  <a:lnTo>
                    <a:pt x="65" y="0"/>
                  </a:lnTo>
                  <a:lnTo>
                    <a:pt x="0" y="26"/>
                  </a:lnTo>
                  <a:lnTo>
                    <a:pt x="3" y="33"/>
                  </a:lnTo>
                  <a:lnTo>
                    <a:pt x="68" y="6"/>
                  </a:lnTo>
                </a:path>
              </a:pathLst>
            </a:custGeom>
            <a:solidFill>
              <a:srgbClr val="FFFFFF"/>
            </a:solidFill>
            <a:ln w="9525" cap="rnd">
              <a:noFill/>
              <a:round/>
              <a:headEnd/>
              <a:tailEnd/>
            </a:ln>
          </p:spPr>
          <p:txBody>
            <a:bodyPr/>
            <a:lstStyle/>
            <a:p>
              <a:endParaRPr lang="en-IN"/>
            </a:p>
          </p:txBody>
        </p:sp>
        <p:sp>
          <p:nvSpPr>
            <p:cNvPr id="2059" name="Freeform 10"/>
            <p:cNvSpPr>
              <a:spLocks/>
            </p:cNvSpPr>
            <p:nvPr/>
          </p:nvSpPr>
          <p:spPr bwMode="auto">
            <a:xfrm>
              <a:off x="204" y="4660"/>
              <a:ext cx="70" cy="37"/>
            </a:xfrm>
            <a:custGeom>
              <a:avLst/>
              <a:gdLst>
                <a:gd name="T0" fmla="*/ 69 w 70"/>
                <a:gd name="T1" fmla="*/ 7 h 37"/>
                <a:gd name="T2" fmla="*/ 65 w 70"/>
                <a:gd name="T3" fmla="*/ 0 h 37"/>
                <a:gd name="T4" fmla="*/ 0 w 70"/>
                <a:gd name="T5" fmla="*/ 29 h 37"/>
                <a:gd name="T6" fmla="*/ 3 w 70"/>
                <a:gd name="T7" fmla="*/ 36 h 37"/>
                <a:gd name="T8" fmla="*/ 69 w 70"/>
                <a:gd name="T9" fmla="*/ 7 h 37"/>
                <a:gd name="T10" fmla="*/ 0 60000 65536"/>
                <a:gd name="T11" fmla="*/ 0 60000 65536"/>
                <a:gd name="T12" fmla="*/ 0 60000 65536"/>
                <a:gd name="T13" fmla="*/ 0 60000 65536"/>
                <a:gd name="T14" fmla="*/ 0 60000 65536"/>
                <a:gd name="T15" fmla="*/ 0 w 70"/>
                <a:gd name="T16" fmla="*/ 0 h 37"/>
                <a:gd name="T17" fmla="*/ 70 w 70"/>
                <a:gd name="T18" fmla="*/ 37 h 37"/>
              </a:gdLst>
              <a:ahLst/>
              <a:cxnLst>
                <a:cxn ang="T10">
                  <a:pos x="T0" y="T1"/>
                </a:cxn>
                <a:cxn ang="T11">
                  <a:pos x="T2" y="T3"/>
                </a:cxn>
                <a:cxn ang="T12">
                  <a:pos x="T4" y="T5"/>
                </a:cxn>
                <a:cxn ang="T13">
                  <a:pos x="T6" y="T7"/>
                </a:cxn>
                <a:cxn ang="T14">
                  <a:pos x="T8" y="T9"/>
                </a:cxn>
              </a:cxnLst>
              <a:rect l="T15" t="T16" r="T17" b="T18"/>
              <a:pathLst>
                <a:path w="70" h="37">
                  <a:moveTo>
                    <a:pt x="69" y="7"/>
                  </a:moveTo>
                  <a:lnTo>
                    <a:pt x="65" y="0"/>
                  </a:lnTo>
                  <a:lnTo>
                    <a:pt x="0" y="29"/>
                  </a:lnTo>
                  <a:lnTo>
                    <a:pt x="3" y="36"/>
                  </a:lnTo>
                  <a:lnTo>
                    <a:pt x="69" y="7"/>
                  </a:lnTo>
                </a:path>
              </a:pathLst>
            </a:custGeom>
            <a:solidFill>
              <a:srgbClr val="FFFFFF"/>
            </a:solidFill>
            <a:ln w="9525" cap="rnd">
              <a:noFill/>
              <a:round/>
              <a:headEnd/>
              <a:tailEnd/>
            </a:ln>
          </p:spPr>
          <p:txBody>
            <a:bodyPr/>
            <a:lstStyle/>
            <a:p>
              <a:endParaRPr lang="en-IN"/>
            </a:p>
          </p:txBody>
        </p:sp>
        <p:sp>
          <p:nvSpPr>
            <p:cNvPr id="2060" name="Freeform 11"/>
            <p:cNvSpPr>
              <a:spLocks/>
            </p:cNvSpPr>
            <p:nvPr/>
          </p:nvSpPr>
          <p:spPr bwMode="auto">
            <a:xfrm>
              <a:off x="135" y="4557"/>
              <a:ext cx="121" cy="58"/>
            </a:xfrm>
            <a:custGeom>
              <a:avLst/>
              <a:gdLst>
                <a:gd name="T0" fmla="*/ 120 w 121"/>
                <a:gd name="T1" fmla="*/ 7 h 58"/>
                <a:gd name="T2" fmla="*/ 118 w 121"/>
                <a:gd name="T3" fmla="*/ 0 h 58"/>
                <a:gd name="T4" fmla="*/ 0 w 121"/>
                <a:gd name="T5" fmla="*/ 50 h 58"/>
                <a:gd name="T6" fmla="*/ 2 w 121"/>
                <a:gd name="T7" fmla="*/ 57 h 58"/>
                <a:gd name="T8" fmla="*/ 120 w 121"/>
                <a:gd name="T9" fmla="*/ 7 h 58"/>
                <a:gd name="T10" fmla="*/ 0 60000 65536"/>
                <a:gd name="T11" fmla="*/ 0 60000 65536"/>
                <a:gd name="T12" fmla="*/ 0 60000 65536"/>
                <a:gd name="T13" fmla="*/ 0 60000 65536"/>
                <a:gd name="T14" fmla="*/ 0 60000 65536"/>
                <a:gd name="T15" fmla="*/ 0 w 121"/>
                <a:gd name="T16" fmla="*/ 0 h 58"/>
                <a:gd name="T17" fmla="*/ 121 w 121"/>
                <a:gd name="T18" fmla="*/ 58 h 58"/>
              </a:gdLst>
              <a:ahLst/>
              <a:cxnLst>
                <a:cxn ang="T10">
                  <a:pos x="T0" y="T1"/>
                </a:cxn>
                <a:cxn ang="T11">
                  <a:pos x="T2" y="T3"/>
                </a:cxn>
                <a:cxn ang="T12">
                  <a:pos x="T4" y="T5"/>
                </a:cxn>
                <a:cxn ang="T13">
                  <a:pos x="T6" y="T7"/>
                </a:cxn>
                <a:cxn ang="T14">
                  <a:pos x="T8" y="T9"/>
                </a:cxn>
              </a:cxnLst>
              <a:rect l="T15" t="T16" r="T17" b="T18"/>
              <a:pathLst>
                <a:path w="121" h="58">
                  <a:moveTo>
                    <a:pt x="120" y="7"/>
                  </a:moveTo>
                  <a:lnTo>
                    <a:pt x="118" y="0"/>
                  </a:lnTo>
                  <a:lnTo>
                    <a:pt x="0" y="50"/>
                  </a:lnTo>
                  <a:lnTo>
                    <a:pt x="2" y="57"/>
                  </a:lnTo>
                  <a:lnTo>
                    <a:pt x="120" y="7"/>
                  </a:lnTo>
                </a:path>
              </a:pathLst>
            </a:custGeom>
            <a:solidFill>
              <a:srgbClr val="FFFFFF"/>
            </a:solidFill>
            <a:ln w="9525" cap="rnd">
              <a:noFill/>
              <a:round/>
              <a:headEnd/>
              <a:tailEnd/>
            </a:ln>
          </p:spPr>
          <p:txBody>
            <a:bodyPr/>
            <a:lstStyle/>
            <a:p>
              <a:endParaRPr lang="en-IN"/>
            </a:p>
          </p:txBody>
        </p:sp>
        <p:sp>
          <p:nvSpPr>
            <p:cNvPr id="2061" name="Freeform 12"/>
            <p:cNvSpPr>
              <a:spLocks/>
            </p:cNvSpPr>
            <p:nvPr/>
          </p:nvSpPr>
          <p:spPr bwMode="auto">
            <a:xfrm>
              <a:off x="117" y="4545"/>
              <a:ext cx="123" cy="60"/>
            </a:xfrm>
            <a:custGeom>
              <a:avLst/>
              <a:gdLst>
                <a:gd name="T0" fmla="*/ 122 w 123"/>
                <a:gd name="T1" fmla="*/ 7 h 60"/>
                <a:gd name="T2" fmla="*/ 119 w 123"/>
                <a:gd name="T3" fmla="*/ 0 h 60"/>
                <a:gd name="T4" fmla="*/ 0 w 123"/>
                <a:gd name="T5" fmla="*/ 51 h 60"/>
                <a:gd name="T6" fmla="*/ 2 w 123"/>
                <a:gd name="T7" fmla="*/ 59 h 60"/>
                <a:gd name="T8" fmla="*/ 122 w 123"/>
                <a:gd name="T9" fmla="*/ 7 h 60"/>
                <a:gd name="T10" fmla="*/ 0 60000 65536"/>
                <a:gd name="T11" fmla="*/ 0 60000 65536"/>
                <a:gd name="T12" fmla="*/ 0 60000 65536"/>
                <a:gd name="T13" fmla="*/ 0 60000 65536"/>
                <a:gd name="T14" fmla="*/ 0 60000 65536"/>
                <a:gd name="T15" fmla="*/ 0 w 123"/>
                <a:gd name="T16" fmla="*/ 0 h 60"/>
                <a:gd name="T17" fmla="*/ 123 w 123"/>
                <a:gd name="T18" fmla="*/ 60 h 60"/>
              </a:gdLst>
              <a:ahLst/>
              <a:cxnLst>
                <a:cxn ang="T10">
                  <a:pos x="T0" y="T1"/>
                </a:cxn>
                <a:cxn ang="T11">
                  <a:pos x="T2" y="T3"/>
                </a:cxn>
                <a:cxn ang="T12">
                  <a:pos x="T4" y="T5"/>
                </a:cxn>
                <a:cxn ang="T13">
                  <a:pos x="T6" y="T7"/>
                </a:cxn>
                <a:cxn ang="T14">
                  <a:pos x="T8" y="T9"/>
                </a:cxn>
              </a:cxnLst>
              <a:rect l="T15" t="T16" r="T17" b="T18"/>
              <a:pathLst>
                <a:path w="123" h="60">
                  <a:moveTo>
                    <a:pt x="122" y="7"/>
                  </a:moveTo>
                  <a:lnTo>
                    <a:pt x="119" y="0"/>
                  </a:lnTo>
                  <a:lnTo>
                    <a:pt x="0" y="51"/>
                  </a:lnTo>
                  <a:lnTo>
                    <a:pt x="2" y="59"/>
                  </a:lnTo>
                  <a:lnTo>
                    <a:pt x="122" y="7"/>
                  </a:lnTo>
                </a:path>
              </a:pathLst>
            </a:custGeom>
            <a:solidFill>
              <a:srgbClr val="FFFFFF"/>
            </a:solidFill>
            <a:ln w="9525" cap="rnd">
              <a:noFill/>
              <a:round/>
              <a:headEnd/>
              <a:tailEnd/>
            </a:ln>
          </p:spPr>
          <p:txBody>
            <a:bodyPr/>
            <a:lstStyle/>
            <a:p>
              <a:endParaRPr lang="en-IN"/>
            </a:p>
          </p:txBody>
        </p:sp>
        <p:sp>
          <p:nvSpPr>
            <p:cNvPr id="2062" name="Freeform 13"/>
            <p:cNvSpPr>
              <a:spLocks/>
            </p:cNvSpPr>
            <p:nvPr/>
          </p:nvSpPr>
          <p:spPr bwMode="auto">
            <a:xfrm>
              <a:off x="245" y="4560"/>
              <a:ext cx="55" cy="104"/>
            </a:xfrm>
            <a:custGeom>
              <a:avLst/>
              <a:gdLst>
                <a:gd name="T0" fmla="*/ 46 w 55"/>
                <a:gd name="T1" fmla="*/ 103 h 104"/>
                <a:gd name="T2" fmla="*/ 54 w 55"/>
                <a:gd name="T3" fmla="*/ 100 h 104"/>
                <a:gd name="T4" fmla="*/ 7 w 55"/>
                <a:gd name="T5" fmla="*/ 0 h 104"/>
                <a:gd name="T6" fmla="*/ 0 w 55"/>
                <a:gd name="T7" fmla="*/ 2 h 104"/>
                <a:gd name="T8" fmla="*/ 46 w 55"/>
                <a:gd name="T9" fmla="*/ 103 h 104"/>
                <a:gd name="T10" fmla="*/ 0 60000 65536"/>
                <a:gd name="T11" fmla="*/ 0 60000 65536"/>
                <a:gd name="T12" fmla="*/ 0 60000 65536"/>
                <a:gd name="T13" fmla="*/ 0 60000 65536"/>
                <a:gd name="T14" fmla="*/ 0 60000 65536"/>
                <a:gd name="T15" fmla="*/ 0 w 55"/>
                <a:gd name="T16" fmla="*/ 0 h 104"/>
                <a:gd name="T17" fmla="*/ 55 w 55"/>
                <a:gd name="T18" fmla="*/ 104 h 104"/>
              </a:gdLst>
              <a:ahLst/>
              <a:cxnLst>
                <a:cxn ang="T10">
                  <a:pos x="T0" y="T1"/>
                </a:cxn>
                <a:cxn ang="T11">
                  <a:pos x="T2" y="T3"/>
                </a:cxn>
                <a:cxn ang="T12">
                  <a:pos x="T4" y="T5"/>
                </a:cxn>
                <a:cxn ang="T13">
                  <a:pos x="T6" y="T7"/>
                </a:cxn>
                <a:cxn ang="T14">
                  <a:pos x="T8" y="T9"/>
                </a:cxn>
              </a:cxnLst>
              <a:rect l="T15" t="T16" r="T17" b="T18"/>
              <a:pathLst>
                <a:path w="55" h="104">
                  <a:moveTo>
                    <a:pt x="46" y="103"/>
                  </a:moveTo>
                  <a:lnTo>
                    <a:pt x="54" y="100"/>
                  </a:lnTo>
                  <a:lnTo>
                    <a:pt x="7" y="0"/>
                  </a:lnTo>
                  <a:lnTo>
                    <a:pt x="0" y="2"/>
                  </a:lnTo>
                  <a:lnTo>
                    <a:pt x="46" y="103"/>
                  </a:lnTo>
                </a:path>
              </a:pathLst>
            </a:custGeom>
            <a:solidFill>
              <a:srgbClr val="FFFFFF"/>
            </a:solidFill>
            <a:ln w="9525" cap="rnd">
              <a:noFill/>
              <a:round/>
              <a:headEnd/>
              <a:tailEnd/>
            </a:ln>
          </p:spPr>
          <p:txBody>
            <a:bodyPr/>
            <a:lstStyle/>
            <a:p>
              <a:endParaRPr lang="en-IN"/>
            </a:p>
          </p:txBody>
        </p:sp>
        <p:sp>
          <p:nvSpPr>
            <p:cNvPr id="2063" name="Freeform 14"/>
            <p:cNvSpPr>
              <a:spLocks/>
            </p:cNvSpPr>
            <p:nvPr/>
          </p:nvSpPr>
          <p:spPr bwMode="auto">
            <a:xfrm>
              <a:off x="135" y="4605"/>
              <a:ext cx="52" cy="108"/>
            </a:xfrm>
            <a:custGeom>
              <a:avLst/>
              <a:gdLst>
                <a:gd name="T0" fmla="*/ 44 w 52"/>
                <a:gd name="T1" fmla="*/ 107 h 108"/>
                <a:gd name="T2" fmla="*/ 51 w 52"/>
                <a:gd name="T3" fmla="*/ 102 h 108"/>
                <a:gd name="T4" fmla="*/ 6 w 52"/>
                <a:gd name="T5" fmla="*/ 0 h 108"/>
                <a:gd name="T6" fmla="*/ 0 w 52"/>
                <a:gd name="T7" fmla="*/ 4 h 108"/>
                <a:gd name="T8" fmla="*/ 44 w 52"/>
                <a:gd name="T9" fmla="*/ 107 h 108"/>
                <a:gd name="T10" fmla="*/ 0 60000 65536"/>
                <a:gd name="T11" fmla="*/ 0 60000 65536"/>
                <a:gd name="T12" fmla="*/ 0 60000 65536"/>
                <a:gd name="T13" fmla="*/ 0 60000 65536"/>
                <a:gd name="T14" fmla="*/ 0 60000 65536"/>
                <a:gd name="T15" fmla="*/ 0 w 52"/>
                <a:gd name="T16" fmla="*/ 0 h 108"/>
                <a:gd name="T17" fmla="*/ 52 w 52"/>
                <a:gd name="T18" fmla="*/ 108 h 108"/>
              </a:gdLst>
              <a:ahLst/>
              <a:cxnLst>
                <a:cxn ang="T10">
                  <a:pos x="T0" y="T1"/>
                </a:cxn>
                <a:cxn ang="T11">
                  <a:pos x="T2" y="T3"/>
                </a:cxn>
                <a:cxn ang="T12">
                  <a:pos x="T4" y="T5"/>
                </a:cxn>
                <a:cxn ang="T13">
                  <a:pos x="T6" y="T7"/>
                </a:cxn>
                <a:cxn ang="T14">
                  <a:pos x="T8" y="T9"/>
                </a:cxn>
              </a:cxnLst>
              <a:rect l="T15" t="T16" r="T17" b="T18"/>
              <a:pathLst>
                <a:path w="52" h="108">
                  <a:moveTo>
                    <a:pt x="44" y="107"/>
                  </a:moveTo>
                  <a:lnTo>
                    <a:pt x="51" y="102"/>
                  </a:lnTo>
                  <a:lnTo>
                    <a:pt x="6" y="0"/>
                  </a:lnTo>
                  <a:lnTo>
                    <a:pt x="0" y="4"/>
                  </a:lnTo>
                  <a:lnTo>
                    <a:pt x="44" y="107"/>
                  </a:lnTo>
                </a:path>
              </a:pathLst>
            </a:custGeom>
            <a:solidFill>
              <a:srgbClr val="FFFFFF"/>
            </a:solidFill>
            <a:ln w="9525" cap="rnd">
              <a:noFill/>
              <a:round/>
              <a:headEnd/>
              <a:tailEnd/>
            </a:ln>
          </p:spPr>
          <p:txBody>
            <a:bodyPr/>
            <a:lstStyle/>
            <a:p>
              <a:endParaRPr lang="en-IN"/>
            </a:p>
          </p:txBody>
        </p:sp>
        <p:sp>
          <p:nvSpPr>
            <p:cNvPr id="2064" name="Freeform 15"/>
            <p:cNvSpPr>
              <a:spLocks/>
            </p:cNvSpPr>
            <p:nvPr/>
          </p:nvSpPr>
          <p:spPr bwMode="auto">
            <a:xfrm>
              <a:off x="113" y="4599"/>
              <a:ext cx="59" cy="114"/>
            </a:xfrm>
            <a:custGeom>
              <a:avLst/>
              <a:gdLst>
                <a:gd name="T0" fmla="*/ 51 w 59"/>
                <a:gd name="T1" fmla="*/ 113 h 114"/>
                <a:gd name="T2" fmla="*/ 58 w 59"/>
                <a:gd name="T3" fmla="*/ 110 h 114"/>
                <a:gd name="T4" fmla="*/ 6 w 59"/>
                <a:gd name="T5" fmla="*/ 0 h 114"/>
                <a:gd name="T6" fmla="*/ 0 w 59"/>
                <a:gd name="T7" fmla="*/ 2 h 114"/>
                <a:gd name="T8" fmla="*/ 51 w 59"/>
                <a:gd name="T9" fmla="*/ 113 h 114"/>
                <a:gd name="T10" fmla="*/ 0 60000 65536"/>
                <a:gd name="T11" fmla="*/ 0 60000 65536"/>
                <a:gd name="T12" fmla="*/ 0 60000 65536"/>
                <a:gd name="T13" fmla="*/ 0 60000 65536"/>
                <a:gd name="T14" fmla="*/ 0 60000 65536"/>
                <a:gd name="T15" fmla="*/ 0 w 59"/>
                <a:gd name="T16" fmla="*/ 0 h 114"/>
                <a:gd name="T17" fmla="*/ 59 w 59"/>
                <a:gd name="T18" fmla="*/ 114 h 114"/>
              </a:gdLst>
              <a:ahLst/>
              <a:cxnLst>
                <a:cxn ang="T10">
                  <a:pos x="T0" y="T1"/>
                </a:cxn>
                <a:cxn ang="T11">
                  <a:pos x="T2" y="T3"/>
                </a:cxn>
                <a:cxn ang="T12">
                  <a:pos x="T4" y="T5"/>
                </a:cxn>
                <a:cxn ang="T13">
                  <a:pos x="T6" y="T7"/>
                </a:cxn>
                <a:cxn ang="T14">
                  <a:pos x="T8" y="T9"/>
                </a:cxn>
              </a:cxnLst>
              <a:rect l="T15" t="T16" r="T17" b="T18"/>
              <a:pathLst>
                <a:path w="59" h="114">
                  <a:moveTo>
                    <a:pt x="51" y="113"/>
                  </a:moveTo>
                  <a:lnTo>
                    <a:pt x="58" y="110"/>
                  </a:lnTo>
                  <a:lnTo>
                    <a:pt x="6" y="0"/>
                  </a:lnTo>
                  <a:lnTo>
                    <a:pt x="0" y="2"/>
                  </a:lnTo>
                  <a:lnTo>
                    <a:pt x="51" y="113"/>
                  </a:lnTo>
                </a:path>
              </a:pathLst>
            </a:custGeom>
            <a:solidFill>
              <a:srgbClr val="FFFFFF"/>
            </a:solidFill>
            <a:ln w="9525" cap="rnd">
              <a:noFill/>
              <a:round/>
              <a:headEnd/>
              <a:tailEnd/>
            </a:ln>
          </p:spPr>
          <p:txBody>
            <a:bodyPr/>
            <a:lstStyle/>
            <a:p>
              <a:endParaRPr lang="en-IN"/>
            </a:p>
          </p:txBody>
        </p:sp>
        <p:sp>
          <p:nvSpPr>
            <p:cNvPr id="2065" name="Freeform 16"/>
            <p:cNvSpPr>
              <a:spLocks/>
            </p:cNvSpPr>
            <p:nvPr/>
          </p:nvSpPr>
          <p:spPr bwMode="auto">
            <a:xfrm>
              <a:off x="116" y="4599"/>
              <a:ext cx="28" cy="17"/>
            </a:xfrm>
            <a:custGeom>
              <a:avLst/>
              <a:gdLst>
                <a:gd name="T0" fmla="*/ 23 w 28"/>
                <a:gd name="T1" fmla="*/ 16 h 17"/>
                <a:gd name="T2" fmla="*/ 27 w 28"/>
                <a:gd name="T3" fmla="*/ 9 h 17"/>
                <a:gd name="T4" fmla="*/ 4 w 28"/>
                <a:gd name="T5" fmla="*/ 0 h 17"/>
                <a:gd name="T6" fmla="*/ 0 w 28"/>
                <a:gd name="T7" fmla="*/ 6 h 17"/>
                <a:gd name="T8" fmla="*/ 23 w 28"/>
                <a:gd name="T9" fmla="*/ 16 h 17"/>
                <a:gd name="T10" fmla="*/ 0 60000 65536"/>
                <a:gd name="T11" fmla="*/ 0 60000 65536"/>
                <a:gd name="T12" fmla="*/ 0 60000 65536"/>
                <a:gd name="T13" fmla="*/ 0 60000 65536"/>
                <a:gd name="T14" fmla="*/ 0 60000 65536"/>
                <a:gd name="T15" fmla="*/ 0 w 28"/>
                <a:gd name="T16" fmla="*/ 0 h 17"/>
                <a:gd name="T17" fmla="*/ 28 w 28"/>
                <a:gd name="T18" fmla="*/ 17 h 17"/>
              </a:gdLst>
              <a:ahLst/>
              <a:cxnLst>
                <a:cxn ang="T10">
                  <a:pos x="T0" y="T1"/>
                </a:cxn>
                <a:cxn ang="T11">
                  <a:pos x="T2" y="T3"/>
                </a:cxn>
                <a:cxn ang="T12">
                  <a:pos x="T4" y="T5"/>
                </a:cxn>
                <a:cxn ang="T13">
                  <a:pos x="T6" y="T7"/>
                </a:cxn>
                <a:cxn ang="T14">
                  <a:pos x="T8" y="T9"/>
                </a:cxn>
              </a:cxnLst>
              <a:rect l="T15" t="T16" r="T17" b="T18"/>
              <a:pathLst>
                <a:path w="28" h="17">
                  <a:moveTo>
                    <a:pt x="23" y="16"/>
                  </a:moveTo>
                  <a:lnTo>
                    <a:pt x="27" y="9"/>
                  </a:lnTo>
                  <a:lnTo>
                    <a:pt x="4" y="0"/>
                  </a:lnTo>
                  <a:lnTo>
                    <a:pt x="0" y="6"/>
                  </a:lnTo>
                  <a:lnTo>
                    <a:pt x="23" y="16"/>
                  </a:lnTo>
                </a:path>
              </a:pathLst>
            </a:custGeom>
            <a:solidFill>
              <a:srgbClr val="FFFFFF"/>
            </a:solidFill>
            <a:ln w="9525" cap="rnd">
              <a:noFill/>
              <a:round/>
              <a:headEnd/>
              <a:tailEnd/>
            </a:ln>
          </p:spPr>
          <p:txBody>
            <a:bodyPr/>
            <a:lstStyle/>
            <a:p>
              <a:endParaRPr lang="en-IN"/>
            </a:p>
          </p:txBody>
        </p:sp>
        <p:sp>
          <p:nvSpPr>
            <p:cNvPr id="2066" name="Freeform 17"/>
            <p:cNvSpPr>
              <a:spLocks/>
            </p:cNvSpPr>
            <p:nvPr/>
          </p:nvSpPr>
          <p:spPr bwMode="auto">
            <a:xfrm>
              <a:off x="223" y="4552"/>
              <a:ext cx="29" cy="19"/>
            </a:xfrm>
            <a:custGeom>
              <a:avLst/>
              <a:gdLst>
                <a:gd name="T0" fmla="*/ 24 w 29"/>
                <a:gd name="T1" fmla="*/ 18 h 19"/>
                <a:gd name="T2" fmla="*/ 28 w 29"/>
                <a:gd name="T3" fmla="*/ 11 h 19"/>
                <a:gd name="T4" fmla="*/ 4 w 29"/>
                <a:gd name="T5" fmla="*/ 0 h 19"/>
                <a:gd name="T6" fmla="*/ 0 w 29"/>
                <a:gd name="T7" fmla="*/ 6 h 19"/>
                <a:gd name="T8" fmla="*/ 24 w 29"/>
                <a:gd name="T9" fmla="*/ 18 h 19"/>
                <a:gd name="T10" fmla="*/ 0 60000 65536"/>
                <a:gd name="T11" fmla="*/ 0 60000 65536"/>
                <a:gd name="T12" fmla="*/ 0 60000 65536"/>
                <a:gd name="T13" fmla="*/ 0 60000 65536"/>
                <a:gd name="T14" fmla="*/ 0 60000 65536"/>
                <a:gd name="T15" fmla="*/ 0 w 29"/>
                <a:gd name="T16" fmla="*/ 0 h 19"/>
                <a:gd name="T17" fmla="*/ 29 w 29"/>
                <a:gd name="T18" fmla="*/ 19 h 19"/>
              </a:gdLst>
              <a:ahLst/>
              <a:cxnLst>
                <a:cxn ang="T10">
                  <a:pos x="T0" y="T1"/>
                </a:cxn>
                <a:cxn ang="T11">
                  <a:pos x="T2" y="T3"/>
                </a:cxn>
                <a:cxn ang="T12">
                  <a:pos x="T4" y="T5"/>
                </a:cxn>
                <a:cxn ang="T13">
                  <a:pos x="T6" y="T7"/>
                </a:cxn>
                <a:cxn ang="T14">
                  <a:pos x="T8" y="T9"/>
                </a:cxn>
              </a:cxnLst>
              <a:rect l="T15" t="T16" r="T17" b="T18"/>
              <a:pathLst>
                <a:path w="29" h="19">
                  <a:moveTo>
                    <a:pt x="24" y="18"/>
                  </a:moveTo>
                  <a:lnTo>
                    <a:pt x="28" y="11"/>
                  </a:lnTo>
                  <a:lnTo>
                    <a:pt x="4" y="0"/>
                  </a:lnTo>
                  <a:lnTo>
                    <a:pt x="0" y="6"/>
                  </a:lnTo>
                  <a:lnTo>
                    <a:pt x="24" y="18"/>
                  </a:lnTo>
                </a:path>
              </a:pathLst>
            </a:custGeom>
            <a:solidFill>
              <a:srgbClr val="FFFFFF"/>
            </a:solidFill>
            <a:ln w="9525" cap="rnd">
              <a:noFill/>
              <a:round/>
              <a:headEnd/>
              <a:tailEnd/>
            </a:ln>
          </p:spPr>
          <p:txBody>
            <a:bodyPr/>
            <a:lstStyle/>
            <a:p>
              <a:endParaRPr lang="en-IN"/>
            </a:p>
          </p:txBody>
        </p:sp>
      </p:gr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noFill/>
          <a:ln/>
        </p:spPr>
        <p:txBody>
          <a:bodyPr/>
          <a:lstStyle/>
          <a:p>
            <a:pPr>
              <a:tabLst/>
            </a:pPr>
            <a:r>
              <a:rPr lang="en-US" smtClean="0"/>
              <a:t>Oracle Date Format</a:t>
            </a:r>
          </a:p>
          <a:p>
            <a:pPr lvl="1">
              <a:tabLst/>
            </a:pPr>
            <a:r>
              <a:rPr lang="en-US" smtClean="0">
                <a:latin typeface="Times" charset="0"/>
              </a:rPr>
              <a:t>Oracle stores </a:t>
            </a:r>
            <a:r>
              <a:rPr lang="en-US" smtClean="0">
                <a:solidFill>
                  <a:srgbClr val="FC0128"/>
                </a:solidFill>
                <a:latin typeface="Times" charset="0"/>
              </a:rPr>
              <a:t>dates </a:t>
            </a:r>
            <a:r>
              <a:rPr lang="en-US" smtClean="0">
                <a:latin typeface="Times" charset="0"/>
              </a:rPr>
              <a:t>in an internal numeric format, representing the century, year, month, day, hours, minutes, and seconds.</a:t>
            </a:r>
          </a:p>
          <a:p>
            <a:pPr lvl="1">
              <a:tabLst/>
            </a:pPr>
            <a:r>
              <a:rPr lang="en-US" smtClean="0"/>
              <a:t>The default display and input format for any date is </a:t>
            </a:r>
            <a:r>
              <a:rPr lang="en-US" smtClean="0">
                <a:solidFill>
                  <a:srgbClr val="FC0128"/>
                </a:solidFill>
              </a:rPr>
              <a:t>DD-MON-YY.</a:t>
            </a:r>
            <a:r>
              <a:rPr lang="en-US" smtClean="0"/>
              <a:t> Valid Oracle dates are between January 1, 4712 B.C., and December 31, 9999 A.D.</a:t>
            </a:r>
          </a:p>
          <a:p>
            <a:pPr>
              <a:tabLst/>
            </a:pPr>
            <a:r>
              <a:rPr lang="en-US" smtClean="0"/>
              <a:t>SYSDATE</a:t>
            </a:r>
          </a:p>
          <a:p>
            <a:pPr lvl="1">
              <a:tabLst/>
            </a:pPr>
            <a:r>
              <a:rPr lang="en-US" smtClean="0">
                <a:solidFill>
                  <a:srgbClr val="FC0128"/>
                </a:solidFill>
              </a:rPr>
              <a:t>SYSDATE </a:t>
            </a:r>
            <a:r>
              <a:rPr lang="en-US" smtClean="0"/>
              <a:t>is a date function that returns the current date and time. You can use SYSDATE just as you would use any other column name. For example, you can display the current date by selecting SYSDATE from a table. It is customary to select SYSDATE from a dummy table called DUAL. </a:t>
            </a:r>
          </a:p>
          <a:p>
            <a:pPr>
              <a:tabLst/>
            </a:pPr>
            <a:r>
              <a:rPr lang="en-US" smtClean="0"/>
              <a:t>DUAL</a:t>
            </a:r>
          </a:p>
          <a:p>
            <a:pPr lvl="1">
              <a:tabLst/>
            </a:pPr>
            <a:r>
              <a:rPr lang="en-US" smtClean="0"/>
              <a:t>The DUAL table is owned by the user SYS and can be accessed by all users. It contains one column, DUMMY, and one row with the value X. The DUAL table is useful when you want to return a value once only—for instance, the value of a constant, pseudocolumn, or expression that is not derived from a table with user data.</a:t>
            </a:r>
          </a:p>
          <a:p>
            <a:pPr>
              <a:tabLst/>
            </a:pPr>
            <a:r>
              <a:rPr lang="en-US" smtClean="0"/>
              <a:t>Example</a:t>
            </a:r>
          </a:p>
          <a:p>
            <a:pPr lvl="1">
              <a:tabLst/>
            </a:pPr>
            <a:r>
              <a:rPr lang="en-US" smtClean="0"/>
              <a:t>Display the current date using the DUAL table.</a:t>
            </a:r>
          </a:p>
        </p:txBody>
      </p:sp>
      <p:sp>
        <p:nvSpPr>
          <p:cNvPr id="41987" name="Rectangle 3"/>
          <p:cNvSpPr>
            <a:spLocks noChangeArrowheads="1" noTextEdit="1"/>
          </p:cNvSpPr>
          <p:nvPr>
            <p:ph type="sldImg"/>
          </p:nvPr>
        </p:nvSpPr>
        <p:spPr>
          <a:xfrm>
            <a:off x="488950" y="161925"/>
            <a:ext cx="5875338" cy="4405313"/>
          </a:xfrm>
          <a:ln cap="flat"/>
        </p:spPr>
      </p:sp>
      <p:sp>
        <p:nvSpPr>
          <p:cNvPr id="41988" name="Rectangle 4"/>
          <p:cNvSpPr>
            <a:spLocks noChangeArrowheads="1"/>
          </p:cNvSpPr>
          <p:nvPr/>
        </p:nvSpPr>
        <p:spPr bwMode="auto">
          <a:xfrm>
            <a:off x="611552" y="7943354"/>
            <a:ext cx="5670024" cy="418238"/>
          </a:xfrm>
          <a:prstGeom prst="rect">
            <a:avLst/>
          </a:prstGeom>
          <a:noFill/>
          <a:ln w="12700">
            <a:solidFill>
              <a:schemeClr val="tx1"/>
            </a:solidFill>
            <a:miter lim="800000"/>
            <a:headEnd/>
            <a:tailEnd/>
          </a:ln>
        </p:spPr>
        <p:txBody>
          <a:bodyPr wrap="none" lIns="91751" tIns="45875" rIns="91751" bIns="45875" anchor="ctr"/>
          <a:lstStyle/>
          <a:p>
            <a:endParaRPr lang="en-IN"/>
          </a:p>
        </p:txBody>
      </p:sp>
      <p:sp>
        <p:nvSpPr>
          <p:cNvPr id="41989" name="Rectangle 5"/>
          <p:cNvSpPr>
            <a:spLocks noChangeArrowheads="1"/>
          </p:cNvSpPr>
          <p:nvPr/>
        </p:nvSpPr>
        <p:spPr bwMode="auto">
          <a:xfrm>
            <a:off x="635503" y="7959256"/>
            <a:ext cx="2926825" cy="426190"/>
          </a:xfrm>
          <a:prstGeom prst="rect">
            <a:avLst/>
          </a:prstGeom>
          <a:noFill/>
          <a:ln w="9525">
            <a:noFill/>
            <a:miter lim="800000"/>
            <a:headEnd/>
            <a:tailEnd/>
          </a:ln>
        </p:spPr>
        <p:txBody>
          <a:bodyPr lIns="90796" tIns="44601" rIns="90796" bIns="44601">
            <a:spAutoFit/>
          </a:bodyPr>
          <a:lstStyle/>
          <a:p>
            <a:pPr defTabSz="831492">
              <a:spcBef>
                <a:spcPct val="0"/>
              </a:spcBef>
              <a:tabLst>
                <a:tab pos="1181930" algn="l"/>
              </a:tabLst>
            </a:pPr>
            <a:r>
              <a:rPr lang="en-US" sz="1100" dirty="0">
                <a:solidFill>
                  <a:srgbClr val="000000"/>
                </a:solidFill>
                <a:latin typeface="Courier New" pitchFamily="49" charset="0"/>
              </a:rPr>
              <a:t>SQL&gt; SELECT	SYSDATE</a:t>
            </a:r>
          </a:p>
          <a:p>
            <a:pPr defTabSz="831492">
              <a:spcBef>
                <a:spcPct val="0"/>
              </a:spcBef>
              <a:tabLst>
                <a:tab pos="1181930" algn="l"/>
              </a:tabLst>
            </a:pPr>
            <a:r>
              <a:rPr lang="en-US" sz="1100" dirty="0">
                <a:solidFill>
                  <a:srgbClr val="000000"/>
                </a:solidFill>
                <a:latin typeface="Courier New" pitchFamily="49" charset="0"/>
              </a:rPr>
              <a:t>  2  FROM	DUAL;</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ChangeArrowheads="1"/>
          </p:cNvSpPr>
          <p:nvPr/>
        </p:nvSpPr>
        <p:spPr bwMode="auto">
          <a:xfrm>
            <a:off x="3883272" y="0"/>
            <a:ext cx="2976324" cy="461176"/>
          </a:xfrm>
          <a:prstGeom prst="rect">
            <a:avLst/>
          </a:prstGeom>
          <a:noFill/>
          <a:ln w="9525">
            <a:noFill/>
            <a:miter lim="800000"/>
            <a:headEnd/>
            <a:tailEnd/>
          </a:ln>
        </p:spPr>
        <p:txBody>
          <a:bodyPr wrap="none" lIns="91751" tIns="45875" rIns="91751" bIns="45875" anchor="ctr"/>
          <a:lstStyle/>
          <a:p>
            <a:endParaRPr lang="en-IN"/>
          </a:p>
        </p:txBody>
      </p:sp>
      <p:sp>
        <p:nvSpPr>
          <p:cNvPr id="3076" name="Rectangle 3"/>
          <p:cNvSpPr>
            <a:spLocks noChangeArrowheads="1"/>
          </p:cNvSpPr>
          <p:nvPr/>
        </p:nvSpPr>
        <p:spPr bwMode="auto">
          <a:xfrm>
            <a:off x="-3193" y="0"/>
            <a:ext cx="2973130" cy="461176"/>
          </a:xfrm>
          <a:prstGeom prst="rect">
            <a:avLst/>
          </a:prstGeom>
          <a:noFill/>
          <a:ln w="9525">
            <a:noFill/>
            <a:miter lim="800000"/>
            <a:headEnd/>
            <a:tailEnd/>
          </a:ln>
        </p:spPr>
        <p:txBody>
          <a:bodyPr wrap="none" lIns="91751" tIns="45875" rIns="91751" bIns="45875" anchor="ctr"/>
          <a:lstStyle/>
          <a:p>
            <a:endParaRPr lang="en-IN"/>
          </a:p>
        </p:txBody>
      </p:sp>
      <p:sp>
        <p:nvSpPr>
          <p:cNvPr id="3077" name="Rectangle 4"/>
          <p:cNvSpPr>
            <a:spLocks noGrp="1" noChangeArrowheads="1"/>
          </p:cNvSpPr>
          <p:nvPr>
            <p:ph type="body" idx="1"/>
          </p:nvPr>
        </p:nvSpPr>
        <p:spPr>
          <a:noFill/>
          <a:ln/>
        </p:spPr>
        <p:txBody>
          <a:bodyPr/>
          <a:lstStyle/>
          <a:p>
            <a:pPr>
              <a:tabLst/>
            </a:pPr>
            <a:r>
              <a:rPr lang="en-US" smtClean="0"/>
              <a:t>Arithmetic with Dates</a:t>
            </a:r>
          </a:p>
          <a:p>
            <a:pPr lvl="1">
              <a:tabLst/>
            </a:pPr>
            <a:r>
              <a:rPr lang="en-US" smtClean="0"/>
              <a:t>Since the database stores dates as numbers, you can perform calculations using arithmetic operators such as addition and subtraction. You can add and subtract number constants as well as dates. </a:t>
            </a:r>
          </a:p>
          <a:p>
            <a:pPr lvl="1">
              <a:tabLst/>
            </a:pPr>
            <a:r>
              <a:rPr lang="en-US" smtClean="0"/>
              <a:t>You can perform the following operations:</a:t>
            </a:r>
          </a:p>
          <a:p>
            <a:pPr>
              <a:tabLst/>
            </a:pPr>
            <a:endParaRPr lang="en-US" b="0" smtClean="0">
              <a:latin typeface="Times New Roman" pitchFamily="18" charset="0"/>
            </a:endParaRPr>
          </a:p>
        </p:txBody>
      </p:sp>
      <p:sp>
        <p:nvSpPr>
          <p:cNvPr id="3078" name="Rectangle 5"/>
          <p:cNvSpPr>
            <a:spLocks noChangeArrowheads="1" noTextEdit="1"/>
          </p:cNvSpPr>
          <p:nvPr>
            <p:ph type="sldImg"/>
          </p:nvPr>
        </p:nvSpPr>
        <p:spPr>
          <a:xfrm>
            <a:off x="488950" y="161925"/>
            <a:ext cx="5875338" cy="4405313"/>
          </a:xfrm>
          <a:ln cap="flat"/>
        </p:spPr>
      </p:sp>
      <p:graphicFrame>
        <p:nvGraphicFramePr>
          <p:cNvPr id="3074" name="Object 6"/>
          <p:cNvGraphicFramePr>
            <a:graphicFrameLocks/>
          </p:cNvGraphicFramePr>
          <p:nvPr/>
        </p:nvGraphicFramePr>
        <p:xfrm>
          <a:off x="603568" y="5632704"/>
          <a:ext cx="5572624" cy="1121134"/>
        </p:xfrm>
        <a:graphic>
          <a:graphicData uri="http://schemas.openxmlformats.org/presentationml/2006/ole">
            <p:oleObj spid="_x0000_s3074" name="Document" r:id="rId4" imgW="5540040" imgH="1118880" progId="Word.Document.6">
              <p:embed/>
            </p:oleObj>
          </a:graphicData>
        </a:graphic>
      </p:graphicFrame>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C1D13E5-DC7C-45B3-A0A0-B27428A61ECC}" type="datetimeFigureOut">
              <a:rPr lang="en-IN" smtClean="0"/>
              <a:t>04-02-2016</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E96CE1EF-004B-4495-AE0C-36235C58C1D7}"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1D13E5-DC7C-45B3-A0A0-B27428A61ECC}" type="datetimeFigureOut">
              <a:rPr lang="en-IN" smtClean="0"/>
              <a:t>04-02-2016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6CE1EF-004B-4495-AE0C-36235C58C1D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1D13E5-DC7C-45B3-A0A0-B27428A61ECC}" type="datetimeFigureOut">
              <a:rPr lang="en-IN" smtClean="0"/>
              <a:t>04-02-2016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6CE1EF-004B-4495-AE0C-36235C58C1D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1D13E5-DC7C-45B3-A0A0-B27428A61ECC}" type="datetimeFigureOut">
              <a:rPr lang="en-IN" smtClean="0"/>
              <a:t>04-02-2016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6CE1EF-004B-4495-AE0C-36235C58C1D7}"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C1D13E5-DC7C-45B3-A0A0-B27428A61ECC}" type="datetimeFigureOut">
              <a:rPr lang="en-IN" smtClean="0"/>
              <a:t>04-02-2016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6CE1EF-004B-4495-AE0C-36235C58C1D7}"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C1D13E5-DC7C-45B3-A0A0-B27428A61ECC}" type="datetimeFigureOut">
              <a:rPr lang="en-IN" smtClean="0"/>
              <a:t>04-02-2016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6CE1EF-004B-4495-AE0C-36235C58C1D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C1D13E5-DC7C-45B3-A0A0-B27428A61ECC}" type="datetimeFigureOut">
              <a:rPr lang="en-IN" smtClean="0"/>
              <a:t>04-02-2016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6CE1EF-004B-4495-AE0C-36235C58C1D7}"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C1D13E5-DC7C-45B3-A0A0-B27428A61ECC}" type="datetimeFigureOut">
              <a:rPr lang="en-IN" smtClean="0"/>
              <a:t>04-02-2016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6CE1EF-004B-4495-AE0C-36235C58C1D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1D13E5-DC7C-45B3-A0A0-B27428A61ECC}" type="datetimeFigureOut">
              <a:rPr lang="en-IN" smtClean="0"/>
              <a:t>04-02-2016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6CE1EF-004B-4495-AE0C-36235C58C1D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C1D13E5-DC7C-45B3-A0A0-B27428A61ECC}" type="datetimeFigureOut">
              <a:rPr lang="en-IN" smtClean="0"/>
              <a:t>04-02-2016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6CE1EF-004B-4495-AE0C-36235C58C1D7}"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C1D13E5-DC7C-45B3-A0A0-B27428A61ECC}" type="datetimeFigureOut">
              <a:rPr lang="en-IN" smtClean="0"/>
              <a:t>04-02-2016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E96CE1EF-004B-4495-AE0C-36235C58C1D7}"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C1D13E5-DC7C-45B3-A0A0-B27428A61ECC}" type="datetimeFigureOut">
              <a:rPr lang="en-IN" smtClean="0"/>
              <a:t>04-02-2016</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96CE1EF-004B-4495-AE0C-36235C58C1D7}"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8560" y="1412776"/>
            <a:ext cx="7851648" cy="1828800"/>
          </a:xfrm>
        </p:spPr>
        <p:txBody>
          <a:bodyPr/>
          <a:lstStyle/>
          <a:p>
            <a:r>
              <a:rPr lang="en-IN" sz="6000" b="1" dirty="0" smtClean="0">
                <a:solidFill>
                  <a:srgbClr val="002060"/>
                </a:solidFill>
              </a:rPr>
              <a:t>SQL FUNCTIONS</a:t>
            </a:r>
            <a:endParaRPr lang="en-IN" sz="6000" b="1" dirty="0">
              <a:solidFill>
                <a:srgbClr val="002060"/>
              </a:solidFill>
            </a:endParaRPr>
          </a:p>
        </p:txBody>
      </p:sp>
      <p:sp>
        <p:nvSpPr>
          <p:cNvPr id="3" name="Subtitle 2"/>
          <p:cNvSpPr>
            <a:spLocks noGrp="1"/>
          </p:cNvSpPr>
          <p:nvPr>
            <p:ph type="subTitle" idx="1"/>
          </p:nvPr>
        </p:nvSpPr>
        <p:spPr/>
        <p:txBody>
          <a:bodyPr/>
          <a:lstStyle/>
          <a:p>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a:xfrm>
            <a:off x="922338" y="511175"/>
            <a:ext cx="7299325" cy="8810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2">
                    <a:lumMod val="75000"/>
                  </a:schemeClr>
                </a:solidFill>
                <a:effectLst/>
                <a:uLnTx/>
                <a:uFillTx/>
                <a:latin typeface="+mj-lt"/>
                <a:ea typeface="+mj-ea"/>
                <a:cs typeface="+mj-cs"/>
              </a:rPr>
              <a:t>Number Functions</a:t>
            </a:r>
          </a:p>
        </p:txBody>
      </p:sp>
      <p:sp>
        <p:nvSpPr>
          <p:cNvPr id="11" name="Rectangle 3"/>
          <p:cNvSpPr txBox="1">
            <a:spLocks noChangeArrowheads="1"/>
          </p:cNvSpPr>
          <p:nvPr/>
        </p:nvSpPr>
        <p:spPr>
          <a:xfrm>
            <a:off x="663575" y="1419225"/>
            <a:ext cx="8016875" cy="4473575"/>
          </a:xfrm>
          <a:prstGeom prst="rect">
            <a:avLst/>
          </a:prstGeom>
        </p:spPr>
        <p:txBody>
          <a:bodyPr vert="horz" lIns="91440" tIns="45720" rIns="91440" bIns="45720" rtlCol="0">
            <a:normAutofit fontScale="92500" lnSpcReduction="10000"/>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ROUND:	Rounds value to specified decimal</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p>
          <a:p>
            <a:pPr marL="1143000" marR="0" lvl="2" indent="-228600" algn="l" defTabSz="914400" rtl="0" eaLnBrk="1" fontAlgn="auto" latinLnBrk="0" hangingPunct="1">
              <a:lnSpc>
                <a:spcPct val="100000"/>
              </a:lnSpc>
              <a:spcBef>
                <a:spcPct val="20000"/>
              </a:spcBef>
              <a:spcAft>
                <a:spcPts val="0"/>
              </a:spcAft>
              <a:buClrTx/>
              <a:buSzTx/>
              <a:buFontTx/>
              <a:buNone/>
              <a:tabLst/>
              <a:defRPr/>
            </a:pPr>
            <a:r>
              <a:rPr kumimoji="0" lang="en-US" sz="2400" b="0" i="0" u="none" strike="noStrike" kern="1200" cap="none" spc="0" normalizeH="0" baseline="0" noProof="0" dirty="0" smtClean="0">
                <a:ln>
                  <a:noFill/>
                </a:ln>
                <a:solidFill>
                  <a:srgbClr val="FF3300"/>
                </a:solidFill>
                <a:effectLst/>
                <a:uLnTx/>
                <a:uFillTx/>
                <a:latin typeface="+mn-lt"/>
                <a:ea typeface="+mn-ea"/>
                <a:cs typeface="+mn-cs"/>
              </a:rPr>
              <a:t>ROUND(45.926, 2)		      45.93			</a:t>
            </a:r>
            <a:endParaRPr lang="en-US" sz="2400" dirty="0">
              <a:solidFill>
                <a:srgbClr val="FF3300"/>
              </a:solidFill>
            </a:endParaRPr>
          </a:p>
          <a:p>
            <a:pPr marL="1143000" marR="0" lvl="2" indent="-228600" algn="l" defTabSz="914400" rtl="0" eaLnBrk="1" fontAlgn="auto" latinLnBrk="0" hangingPunct="1">
              <a:lnSpc>
                <a:spcPct val="100000"/>
              </a:lnSpc>
              <a:spcBef>
                <a:spcPct val="20000"/>
              </a:spcBef>
              <a:spcAft>
                <a:spcPts val="0"/>
              </a:spcAft>
              <a:buClrTx/>
              <a:buSzTx/>
              <a:buFontTx/>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TRUNC:</a:t>
            </a:r>
            <a:r>
              <a:rPr kumimoji="0" lang="en-US" sz="2800" b="0" i="0" u="none" strike="noStrike" kern="1200" cap="none" spc="0" normalizeH="0" noProof="0" dirty="0" smtClean="0">
                <a:ln>
                  <a:noFill/>
                </a:ln>
                <a:solidFill>
                  <a:schemeClr val="tx1"/>
                </a:solidFill>
                <a:effectLst/>
                <a:uLnTx/>
                <a:uFillTx/>
                <a:latin typeface="+mn-lt"/>
                <a:ea typeface="+mn-ea"/>
                <a:cs typeface="+mn-cs"/>
              </a:rPr>
              <a:t>      </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Truncates value to specified decimal							</a:t>
            </a:r>
            <a:r>
              <a:rPr kumimoji="0" lang="en-US" sz="2400" b="0" i="0" u="none" strike="noStrike" kern="1200" cap="none" spc="0" normalizeH="0" baseline="0" noProof="0" dirty="0" smtClean="0">
                <a:ln>
                  <a:noFill/>
                </a:ln>
                <a:solidFill>
                  <a:srgbClr val="FF3300"/>
                </a:solidFill>
                <a:effectLst/>
                <a:uLnTx/>
                <a:uFillTx/>
                <a:latin typeface="+mn-lt"/>
                <a:ea typeface="+mn-ea"/>
                <a:cs typeface="+mn-cs"/>
              </a:rPr>
              <a:t>TRUNC(45.926, 2)		 45.92				   </a:t>
            </a:r>
          </a:p>
          <a:p>
            <a:pPr marL="742950" marR="0" lvl="1" indent="-285750" algn="l"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MOD:		Returns remainder of division</a:t>
            </a:r>
          </a:p>
          <a:p>
            <a:pPr marL="1143000" marR="0" lvl="2" indent="-228600" algn="l" defTabSz="914400" rtl="0" eaLnBrk="1" fontAlgn="auto" latinLnBrk="0" hangingPunct="1">
              <a:lnSpc>
                <a:spcPct val="100000"/>
              </a:lnSpc>
              <a:spcBef>
                <a:spcPct val="20000"/>
              </a:spcBef>
              <a:spcAft>
                <a:spcPts val="0"/>
              </a:spcAft>
              <a:buClrTx/>
              <a:buSzTx/>
              <a:buFontTx/>
              <a:buNone/>
              <a:tabLst/>
              <a:defRPr/>
            </a:pPr>
            <a:r>
              <a:rPr kumimoji="0" lang="en-US" sz="2400" b="0" i="0" u="none" strike="noStrike" kern="1200" cap="none" spc="0" normalizeH="0" baseline="0" noProof="0" dirty="0" smtClean="0">
                <a:ln>
                  <a:noFill/>
                </a:ln>
                <a:solidFill>
                  <a:srgbClr val="FF3300"/>
                </a:solidFill>
                <a:effectLst/>
                <a:uLnTx/>
                <a:uFillTx/>
                <a:latin typeface="+mn-lt"/>
                <a:ea typeface="+mn-ea"/>
                <a:cs typeface="+mn-cs"/>
              </a:rPr>
              <a:t>MOD(1600, 300)		  	</a:t>
            </a:r>
            <a:r>
              <a:rPr lang="en-US" sz="2400" dirty="0" smtClean="0">
                <a:solidFill>
                  <a:srgbClr val="FF3300"/>
                </a:solidFill>
              </a:rPr>
              <a:t>100</a:t>
            </a:r>
            <a:r>
              <a:rPr kumimoji="0" lang="en-US" sz="2400" b="0" i="0" u="none" strike="noStrike" kern="1200" cap="none" spc="0" normalizeH="0" baseline="0" noProof="0" dirty="0" smtClean="0">
                <a:ln>
                  <a:noFill/>
                </a:ln>
                <a:solidFill>
                  <a:srgbClr val="FF3300"/>
                </a:solidFill>
                <a:effectLst/>
                <a:uLnTx/>
                <a:uFillTx/>
                <a:latin typeface="+mn-lt"/>
                <a:ea typeface="+mn-ea"/>
                <a:cs typeface="+mn-cs"/>
              </a:rPr>
              <a:t>	   </a:t>
            </a:r>
          </a:p>
        </p:txBody>
      </p:sp>
      <p:sp>
        <p:nvSpPr>
          <p:cNvPr id="12" name="Arc 4"/>
          <p:cNvSpPr>
            <a:spLocks/>
          </p:cNvSpPr>
          <p:nvPr/>
        </p:nvSpPr>
        <p:spPr bwMode="ltGray">
          <a:xfrm>
            <a:off x="5461000" y="2813050"/>
            <a:ext cx="211138" cy="225425"/>
          </a:xfrm>
          <a:custGeom>
            <a:avLst/>
            <a:gdLst>
              <a:gd name="T0" fmla="*/ 211138 w 21600"/>
              <a:gd name="T1" fmla="*/ 225425 h 21600"/>
              <a:gd name="T2" fmla="*/ 0 w 21600"/>
              <a:gd name="T3" fmla="*/ 0 h 21600"/>
              <a:gd name="T4" fmla="*/ 211138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p:spPr>
        <p:txBody>
          <a:bodyPr wrap="none" anchor="ctr"/>
          <a:lstStyle/>
          <a:p>
            <a:endParaRPr lang="en-IN"/>
          </a:p>
        </p:txBody>
      </p:sp>
      <p:sp>
        <p:nvSpPr>
          <p:cNvPr id="13" name="Line 5"/>
          <p:cNvSpPr>
            <a:spLocks noChangeShapeType="1"/>
          </p:cNvSpPr>
          <p:nvPr/>
        </p:nvSpPr>
        <p:spPr bwMode="auto">
          <a:xfrm>
            <a:off x="4283968" y="2564904"/>
            <a:ext cx="1185862" cy="0"/>
          </a:xfrm>
          <a:prstGeom prst="line">
            <a:avLst/>
          </a:prstGeom>
          <a:noFill/>
          <a:ln w="50800">
            <a:solidFill>
              <a:srgbClr val="FFCC00"/>
            </a:solidFill>
            <a:round/>
            <a:headEnd type="none" w="sm" len="sm"/>
            <a:tailEnd type="stealth" w="med" len="med"/>
          </a:ln>
          <a:effectLst>
            <a:outerShdw dist="53882" dir="2700000" algn="ctr" rotWithShape="0">
              <a:srgbClr val="000000"/>
            </a:outerShdw>
          </a:effectLst>
        </p:spPr>
        <p:txBody>
          <a:bodyPr wrap="none" anchor="ctr"/>
          <a:lstStyle/>
          <a:p>
            <a:pPr>
              <a:defRPr/>
            </a:pPr>
            <a:endParaRPr lang="en-IN"/>
          </a:p>
        </p:txBody>
      </p:sp>
      <p:sp>
        <p:nvSpPr>
          <p:cNvPr id="14" name="Line 6"/>
          <p:cNvSpPr>
            <a:spLocks noChangeShapeType="1"/>
          </p:cNvSpPr>
          <p:nvPr/>
        </p:nvSpPr>
        <p:spPr bwMode="auto">
          <a:xfrm>
            <a:off x="3995936" y="4293096"/>
            <a:ext cx="1185862" cy="0"/>
          </a:xfrm>
          <a:prstGeom prst="line">
            <a:avLst/>
          </a:prstGeom>
          <a:noFill/>
          <a:ln w="50800">
            <a:solidFill>
              <a:srgbClr val="FFCC00"/>
            </a:solidFill>
            <a:round/>
            <a:headEnd type="none" w="sm" len="sm"/>
            <a:tailEnd type="stealth" w="med" len="med"/>
          </a:ln>
          <a:effectLst>
            <a:outerShdw dist="53882" dir="2700000" algn="ctr" rotWithShape="0">
              <a:srgbClr val="000000"/>
            </a:outerShdw>
          </a:effectLst>
        </p:spPr>
        <p:txBody>
          <a:bodyPr wrap="none" anchor="ctr"/>
          <a:lstStyle/>
          <a:p>
            <a:pPr>
              <a:defRPr/>
            </a:pPr>
            <a:endParaRPr lang="en-IN"/>
          </a:p>
        </p:txBody>
      </p:sp>
      <p:sp>
        <p:nvSpPr>
          <p:cNvPr id="15" name="Line 7"/>
          <p:cNvSpPr>
            <a:spLocks noChangeShapeType="1"/>
          </p:cNvSpPr>
          <p:nvPr/>
        </p:nvSpPr>
        <p:spPr bwMode="auto">
          <a:xfrm>
            <a:off x="3995936" y="5661248"/>
            <a:ext cx="1185863" cy="0"/>
          </a:xfrm>
          <a:prstGeom prst="line">
            <a:avLst/>
          </a:prstGeom>
          <a:noFill/>
          <a:ln w="50800">
            <a:solidFill>
              <a:srgbClr val="FFCC00"/>
            </a:solidFill>
            <a:round/>
            <a:headEnd type="none" w="sm" len="sm"/>
            <a:tailEnd type="stealth" w="med" len="med"/>
          </a:ln>
          <a:effectLst>
            <a:outerShdw dist="53882" dir="2700000" algn="ctr" rotWithShape="0">
              <a:srgbClr val="000000"/>
            </a:outerShdw>
          </a:effectLst>
        </p:spPr>
        <p:txBody>
          <a:bodyPr wrap="none" anchor="ctr"/>
          <a:lstStyle/>
          <a:p>
            <a:pPr>
              <a:defRPr/>
            </a:pPr>
            <a:endParaRPr lang="en-IN"/>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592" y="1412776"/>
            <a:ext cx="7416824" cy="3970318"/>
          </a:xfrm>
          <a:prstGeom prst="rect">
            <a:avLst/>
          </a:prstGeom>
          <a:noFill/>
        </p:spPr>
        <p:txBody>
          <a:bodyPr wrap="square" rtlCol="0">
            <a:spAutoFit/>
          </a:bodyPr>
          <a:lstStyle/>
          <a:p>
            <a:pPr lvl="1">
              <a:buFont typeface="Arial" pitchFamily="34" charset="0"/>
              <a:buChar char="•"/>
            </a:pPr>
            <a:r>
              <a:rPr lang="en-IN" sz="3600" dirty="0" smtClean="0"/>
              <a:t>Abs</a:t>
            </a:r>
            <a:r>
              <a:rPr lang="en-IN" sz="3600" dirty="0" smtClean="0"/>
              <a:t>(number)</a:t>
            </a:r>
            <a:endParaRPr lang="en-IN" sz="3600" dirty="0" smtClean="0"/>
          </a:p>
          <a:p>
            <a:pPr lvl="1">
              <a:buFont typeface="Arial" pitchFamily="34" charset="0"/>
              <a:buChar char="•"/>
            </a:pPr>
            <a:r>
              <a:rPr lang="en-IN" sz="3600" dirty="0" smtClean="0"/>
              <a:t>Log</a:t>
            </a:r>
            <a:r>
              <a:rPr lang="en-IN" sz="3600" dirty="0" smtClean="0"/>
              <a:t>(number)</a:t>
            </a:r>
            <a:endParaRPr lang="en-IN" sz="3600" dirty="0" smtClean="0"/>
          </a:p>
          <a:p>
            <a:pPr lvl="1">
              <a:buFont typeface="Arial" pitchFamily="34" charset="0"/>
              <a:buChar char="•"/>
            </a:pPr>
            <a:r>
              <a:rPr lang="en-IN" sz="3600" dirty="0" smtClean="0"/>
              <a:t>Sin/Cos/Tan</a:t>
            </a:r>
            <a:r>
              <a:rPr lang="en-IN" sz="3600" dirty="0" smtClean="0"/>
              <a:t>(number)</a:t>
            </a:r>
            <a:endParaRPr lang="en-IN" sz="3600" dirty="0" smtClean="0"/>
          </a:p>
          <a:p>
            <a:pPr lvl="1">
              <a:buFont typeface="Arial" pitchFamily="34" charset="0"/>
              <a:buChar char="•"/>
            </a:pPr>
            <a:r>
              <a:rPr lang="en-IN" sz="3600" dirty="0" smtClean="0"/>
              <a:t>Ceil/Floor</a:t>
            </a:r>
            <a:r>
              <a:rPr lang="en-IN" sz="3600" dirty="0" smtClean="0"/>
              <a:t>(number)</a:t>
            </a:r>
            <a:endParaRPr lang="en-IN" sz="3600" dirty="0" smtClean="0"/>
          </a:p>
          <a:p>
            <a:pPr lvl="1">
              <a:buFont typeface="Arial" pitchFamily="34" charset="0"/>
              <a:buChar char="•"/>
            </a:pPr>
            <a:r>
              <a:rPr lang="en-IN" sz="3600" dirty="0" smtClean="0"/>
              <a:t>Exp</a:t>
            </a:r>
            <a:r>
              <a:rPr lang="en-IN" sz="3600" dirty="0" smtClean="0"/>
              <a:t>(number)</a:t>
            </a:r>
            <a:endParaRPr lang="en-IN" sz="3600" dirty="0" smtClean="0"/>
          </a:p>
          <a:p>
            <a:pPr lvl="1">
              <a:buFont typeface="Arial" pitchFamily="34" charset="0"/>
              <a:buChar char="•"/>
            </a:pPr>
            <a:r>
              <a:rPr lang="en-IN" sz="3600" dirty="0" err="1" smtClean="0"/>
              <a:t>Sqrt</a:t>
            </a:r>
            <a:r>
              <a:rPr lang="en-IN" sz="3600" dirty="0" smtClean="0"/>
              <a:t>(number)</a:t>
            </a:r>
          </a:p>
          <a:p>
            <a:pPr lvl="1">
              <a:buFont typeface="Arial" pitchFamily="34" charset="0"/>
              <a:buChar char="•"/>
            </a:pPr>
            <a:r>
              <a:rPr lang="en-IN" sz="3600" dirty="0" err="1" smtClean="0"/>
              <a:t>Pow</a:t>
            </a:r>
            <a:r>
              <a:rPr lang="en-IN" sz="3600" dirty="0" smtClean="0"/>
              <a:t>(</a:t>
            </a:r>
            <a:r>
              <a:rPr lang="en-IN" sz="3600" dirty="0" err="1" smtClean="0"/>
              <a:t>number,power</a:t>
            </a:r>
            <a:r>
              <a:rPr lang="en-IN" sz="3600" dirty="0" smtClean="0"/>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lang="en-US" dirty="0" smtClean="0"/>
              <a:t>Working with Dates</a:t>
            </a:r>
          </a:p>
        </p:txBody>
      </p:sp>
      <p:sp>
        <p:nvSpPr>
          <p:cNvPr id="35843" name="Rectangle 3"/>
          <p:cNvSpPr>
            <a:spLocks noGrp="1" noChangeArrowheads="1"/>
          </p:cNvSpPr>
          <p:nvPr>
            <p:ph idx="1"/>
          </p:nvPr>
        </p:nvSpPr>
        <p:spPr>
          <a:xfrm>
            <a:off x="467544" y="2276872"/>
            <a:ext cx="7385050" cy="3790950"/>
          </a:xfrm>
        </p:spPr>
        <p:txBody>
          <a:bodyPr/>
          <a:lstStyle/>
          <a:p>
            <a:pPr lvl="1">
              <a:defRPr/>
            </a:pPr>
            <a:r>
              <a:rPr lang="en-US" dirty="0" smtClean="0"/>
              <a:t>Oracle stores dates in an internal numeric format: century, year, month, day, hours, minutes, seconds.</a:t>
            </a:r>
          </a:p>
          <a:p>
            <a:pPr lvl="1">
              <a:defRPr/>
            </a:pPr>
            <a:r>
              <a:rPr lang="en-US" dirty="0" smtClean="0"/>
              <a:t>The default date format is DD-MON-YY.</a:t>
            </a:r>
          </a:p>
          <a:p>
            <a:pPr lvl="1">
              <a:defRPr/>
            </a:pPr>
            <a:r>
              <a:rPr lang="en-US" dirty="0" smtClean="0"/>
              <a:t>SYSDATE is a function returning date and time.</a:t>
            </a:r>
          </a:p>
          <a:p>
            <a:pPr lvl="1">
              <a:defRPr/>
            </a:pPr>
            <a:r>
              <a:rPr lang="en-US" dirty="0" smtClean="0"/>
              <a:t>DUAL is a dummy table used to view SYSDATE.</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a:defRPr/>
            </a:pPr>
            <a:r>
              <a:rPr lang="en-US" smtClean="0"/>
              <a:t>Arithmetic with Dates</a:t>
            </a:r>
          </a:p>
        </p:txBody>
      </p:sp>
      <p:sp>
        <p:nvSpPr>
          <p:cNvPr id="37891" name="Rectangle 3"/>
          <p:cNvSpPr>
            <a:spLocks noGrp="1" noChangeArrowheads="1"/>
          </p:cNvSpPr>
          <p:nvPr>
            <p:ph idx="1"/>
          </p:nvPr>
        </p:nvSpPr>
        <p:spPr>
          <a:xfrm>
            <a:off x="827584" y="2060848"/>
            <a:ext cx="7385050" cy="2828925"/>
          </a:xfrm>
        </p:spPr>
        <p:txBody>
          <a:bodyPr/>
          <a:lstStyle/>
          <a:p>
            <a:pPr lvl="1">
              <a:defRPr/>
            </a:pPr>
            <a:r>
              <a:rPr lang="en-US" dirty="0" smtClean="0"/>
              <a:t>Add or subtract a number to or from a date for a resultant </a:t>
            </a:r>
            <a:r>
              <a:rPr lang="en-US" i="1" dirty="0" smtClean="0">
                <a:solidFill>
                  <a:srgbClr val="FFCC00"/>
                </a:solidFill>
              </a:rPr>
              <a:t>date</a:t>
            </a:r>
            <a:r>
              <a:rPr lang="en-US" dirty="0" smtClean="0"/>
              <a:t> value.</a:t>
            </a:r>
          </a:p>
          <a:p>
            <a:pPr lvl="1">
              <a:defRPr/>
            </a:pPr>
            <a:r>
              <a:rPr lang="en-US" dirty="0" smtClean="0"/>
              <a:t>Subtract two dates to find the </a:t>
            </a:r>
            <a:r>
              <a:rPr lang="en-US" i="1" dirty="0" smtClean="0">
                <a:solidFill>
                  <a:srgbClr val="FFCC00"/>
                </a:solidFill>
              </a:rPr>
              <a:t>number</a:t>
            </a:r>
            <a:r>
              <a:rPr lang="en-US" i="1" dirty="0" smtClean="0"/>
              <a:t> </a:t>
            </a:r>
            <a:r>
              <a:rPr lang="en-US" dirty="0" smtClean="0"/>
              <a:t>of days between those dates.</a:t>
            </a:r>
          </a:p>
          <a:p>
            <a:pPr lvl="1">
              <a:defRPr/>
            </a:pPr>
            <a:r>
              <a:rPr lang="en-US" dirty="0" smtClean="0"/>
              <a:t>Add </a:t>
            </a:r>
            <a:r>
              <a:rPr lang="en-US" i="1" dirty="0" smtClean="0">
                <a:solidFill>
                  <a:srgbClr val="FFCC00"/>
                </a:solidFill>
              </a:rPr>
              <a:t>hours</a:t>
            </a:r>
            <a:r>
              <a:rPr lang="en-US" dirty="0" smtClean="0"/>
              <a:t> to a date by dividing the number of hours by 24.</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47664" y="2060848"/>
          <a:ext cx="6096000" cy="402336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000000"/>
                          </a:solidFill>
                          <a:latin typeface="Arial" pitchFamily="34" charset="0"/>
                        </a:rPr>
                        <a:t>Function</a:t>
                      </a:r>
                    </a:p>
                    <a:p>
                      <a:endParaRPr lang="en-IN" dirty="0"/>
                    </a:p>
                  </a:txBody>
                  <a:tcPr/>
                </a:tc>
                <a:tc>
                  <a:txBody>
                    <a:bodyPr/>
                    <a:lstStyle/>
                    <a:p>
                      <a:r>
                        <a:rPr lang="en-IN" dirty="0" smtClean="0"/>
                        <a:t>Description</a:t>
                      </a:r>
                      <a:endParaRPr lang="en-IN" dirty="0"/>
                    </a:p>
                  </a:txBody>
                  <a:tcPr/>
                </a:tc>
              </a:tr>
              <a:tr h="370840">
                <a:tc>
                  <a:txBody>
                    <a:bodyPr/>
                    <a:lstStyle/>
                    <a:p>
                      <a:r>
                        <a:rPr lang="en-IN" dirty="0" smtClean="0"/>
                        <a:t>MONTHS_BETWEEN</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rPr>
                        <a:t>Number of months</a:t>
                      </a:r>
                      <a:br>
                        <a:rPr lang="en-US" sz="1800" dirty="0" smtClean="0">
                          <a:solidFill>
                            <a:srgbClr val="000000"/>
                          </a:solidFill>
                          <a:latin typeface="Arial" pitchFamily="34" charset="0"/>
                        </a:rPr>
                      </a:br>
                      <a:r>
                        <a:rPr lang="en-US" sz="1800" dirty="0" smtClean="0">
                          <a:solidFill>
                            <a:srgbClr val="000000"/>
                          </a:solidFill>
                          <a:latin typeface="Arial" pitchFamily="34" charset="0"/>
                        </a:rPr>
                        <a:t>between two dates</a:t>
                      </a:r>
                    </a:p>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rPr>
                        <a:t>ADD_MONTHS</a:t>
                      </a: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rPr>
                        <a:t>Add calendar months to date</a:t>
                      </a:r>
                    </a:p>
                    <a:p>
                      <a:endParaRPr lang="en-IN" dirty="0"/>
                    </a:p>
                  </a:txBody>
                  <a:tcPr/>
                </a:tc>
              </a:tr>
              <a:tr h="370840">
                <a:tc>
                  <a:txBody>
                    <a:bodyPr/>
                    <a:lstStyle/>
                    <a:p>
                      <a:r>
                        <a:rPr lang="en-US" sz="1800" dirty="0" smtClean="0">
                          <a:solidFill>
                            <a:srgbClr val="000000"/>
                          </a:solidFill>
                          <a:latin typeface="Arial" pitchFamily="34" charset="0"/>
                        </a:rPr>
                        <a:t>NEXT_DAY</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rPr>
                        <a:t>Next day of the date specified</a:t>
                      </a:r>
                    </a:p>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rPr>
                        <a:t>LAST_DAY</a:t>
                      </a: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rPr>
                        <a:t>Last day of the month</a:t>
                      </a:r>
                    </a:p>
                    <a:p>
                      <a:endParaRPr lang="en-IN" dirty="0"/>
                    </a:p>
                  </a:txBody>
                  <a:tcPr/>
                </a:tc>
              </a:tr>
            </a:tbl>
          </a:graphicData>
        </a:graphic>
      </p:graphicFrame>
      <p:sp>
        <p:nvSpPr>
          <p:cNvPr id="5" name="Rectangle 4"/>
          <p:cNvSpPr/>
          <p:nvPr/>
        </p:nvSpPr>
        <p:spPr>
          <a:xfrm>
            <a:off x="1979712" y="548680"/>
            <a:ext cx="5760640" cy="861774"/>
          </a:xfrm>
          <a:prstGeom prst="rect">
            <a:avLst/>
          </a:prstGeom>
        </p:spPr>
        <p:txBody>
          <a:bodyPr wrap="square">
            <a:spAutoFit/>
          </a:bodyPr>
          <a:lstStyle/>
          <a:p>
            <a:pPr algn="ctr"/>
            <a:r>
              <a:rPr lang="en-US" sz="5000" b="1" dirty="0" smtClean="0">
                <a:solidFill>
                  <a:schemeClr val="accent1">
                    <a:lumMod val="75000"/>
                  </a:schemeClr>
                </a:solidFill>
              </a:rPr>
              <a:t>Date Functions</a:t>
            </a:r>
            <a:endParaRPr lang="en-IN" sz="5000" b="1"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950913" y="1601788"/>
            <a:ext cx="7826375" cy="425374"/>
          </a:xfrm>
          <a:prstGeom prst="rect">
            <a:avLst/>
          </a:prstGeom>
          <a:noFill/>
          <a:ln w="9525">
            <a:noFill/>
            <a:miter lim="800000"/>
            <a:headEnd/>
            <a:tailEnd/>
          </a:ln>
          <a:effectLst/>
        </p:spPr>
        <p:txBody>
          <a:bodyPr lIns="92075" tIns="46038" rIns="92075" bIns="46038">
            <a:spAutoFit/>
          </a:bodyPr>
          <a:lstStyle/>
          <a:p>
            <a:pPr marL="285750" indent="-285750" algn="l">
              <a:lnSpc>
                <a:spcPct val="90000"/>
              </a:lnSpc>
              <a:spcBef>
                <a:spcPct val="35000"/>
              </a:spcBef>
              <a:buClr>
                <a:srgbClr val="FFCC00"/>
              </a:buClr>
              <a:buFontTx/>
              <a:buChar char="•"/>
              <a:defRPr/>
            </a:pPr>
            <a:r>
              <a:rPr lang="en-US" sz="2400" dirty="0">
                <a:effectLst>
                  <a:outerShdw blurRad="38100" dist="38100" dir="2700000" algn="tl">
                    <a:srgbClr val="000000"/>
                  </a:outerShdw>
                </a:effectLst>
                <a:latin typeface="Arial" pitchFamily="34" charset="0"/>
              </a:rPr>
              <a:t>MONTHS_BETWEEN ('01-SEP-95','11-JAN-94')</a:t>
            </a:r>
          </a:p>
        </p:txBody>
      </p:sp>
      <p:sp>
        <p:nvSpPr>
          <p:cNvPr id="44035" name="Rectangle 3"/>
          <p:cNvSpPr>
            <a:spLocks noGrp="1" noChangeArrowheads="1"/>
          </p:cNvSpPr>
          <p:nvPr>
            <p:ph type="title"/>
          </p:nvPr>
        </p:nvSpPr>
        <p:spPr>
          <a:xfrm>
            <a:off x="467544" y="260648"/>
            <a:ext cx="8229600" cy="1143000"/>
          </a:xfrm>
        </p:spPr>
        <p:txBody>
          <a:bodyPr/>
          <a:lstStyle/>
          <a:p>
            <a:pPr>
              <a:defRPr/>
            </a:pPr>
            <a:r>
              <a:rPr lang="en-US" dirty="0" smtClean="0"/>
              <a:t>Using Date Functions</a:t>
            </a:r>
          </a:p>
        </p:txBody>
      </p:sp>
      <p:sp>
        <p:nvSpPr>
          <p:cNvPr id="44036" name="Rectangle 4"/>
          <p:cNvSpPr>
            <a:spLocks noChangeArrowheads="1"/>
          </p:cNvSpPr>
          <p:nvPr/>
        </p:nvSpPr>
        <p:spPr bwMode="auto">
          <a:xfrm>
            <a:off x="950913" y="2730500"/>
            <a:ext cx="7754937" cy="462307"/>
          </a:xfrm>
          <a:prstGeom prst="rect">
            <a:avLst/>
          </a:prstGeom>
          <a:noFill/>
          <a:ln w="9525">
            <a:noFill/>
            <a:miter lim="800000"/>
            <a:headEnd/>
            <a:tailEnd/>
          </a:ln>
          <a:effectLst/>
        </p:spPr>
        <p:txBody>
          <a:bodyPr lIns="92075" tIns="46038" rIns="92075" bIns="46038">
            <a:spAutoFit/>
          </a:bodyPr>
          <a:lstStyle/>
          <a:p>
            <a:pPr marL="285750" indent="-285750" algn="l">
              <a:lnSpc>
                <a:spcPct val="100000"/>
              </a:lnSpc>
              <a:spcBef>
                <a:spcPct val="0"/>
              </a:spcBef>
              <a:buClr>
                <a:srgbClr val="FFCC00"/>
              </a:buClr>
              <a:buFontTx/>
              <a:buChar char="•"/>
              <a:defRPr/>
            </a:pPr>
            <a:r>
              <a:rPr lang="en-US" sz="2400">
                <a:effectLst>
                  <a:outerShdw blurRad="38100" dist="38100" dir="2700000" algn="tl">
                    <a:srgbClr val="000000"/>
                  </a:outerShdw>
                </a:effectLst>
                <a:latin typeface="Arial" pitchFamily="34" charset="0"/>
              </a:rPr>
              <a:t>ADD_MONTHS ('11-JAN-94',6)</a:t>
            </a:r>
          </a:p>
        </p:txBody>
      </p:sp>
      <p:sp>
        <p:nvSpPr>
          <p:cNvPr id="44037" name="Rectangle 5"/>
          <p:cNvSpPr>
            <a:spLocks noChangeArrowheads="1"/>
          </p:cNvSpPr>
          <p:nvPr/>
        </p:nvSpPr>
        <p:spPr bwMode="auto">
          <a:xfrm>
            <a:off x="931863" y="3929063"/>
            <a:ext cx="7916862" cy="462307"/>
          </a:xfrm>
          <a:prstGeom prst="rect">
            <a:avLst/>
          </a:prstGeom>
          <a:noFill/>
          <a:ln w="9525">
            <a:noFill/>
            <a:miter lim="800000"/>
            <a:headEnd/>
            <a:tailEnd/>
          </a:ln>
          <a:effectLst/>
        </p:spPr>
        <p:txBody>
          <a:bodyPr lIns="92075" tIns="46038" rIns="92075" bIns="46038">
            <a:spAutoFit/>
          </a:bodyPr>
          <a:lstStyle/>
          <a:p>
            <a:pPr marL="285750" indent="-285750" algn="l">
              <a:lnSpc>
                <a:spcPct val="100000"/>
              </a:lnSpc>
              <a:spcBef>
                <a:spcPct val="0"/>
              </a:spcBef>
              <a:buClr>
                <a:srgbClr val="FFCC00"/>
              </a:buClr>
              <a:buFontTx/>
              <a:buChar char="•"/>
              <a:defRPr/>
            </a:pPr>
            <a:r>
              <a:rPr lang="en-US" sz="2400">
                <a:effectLst>
                  <a:outerShdw blurRad="38100" dist="38100" dir="2700000" algn="tl">
                    <a:srgbClr val="000000"/>
                  </a:outerShdw>
                </a:effectLst>
                <a:latin typeface="Arial" pitchFamily="34" charset="0"/>
              </a:rPr>
              <a:t>NEXT_DAY ('01-SEP-95','FRIDAY') </a:t>
            </a:r>
          </a:p>
        </p:txBody>
      </p:sp>
      <p:sp>
        <p:nvSpPr>
          <p:cNvPr id="44038" name="Rectangle 6"/>
          <p:cNvSpPr>
            <a:spLocks noChangeArrowheads="1"/>
          </p:cNvSpPr>
          <p:nvPr/>
        </p:nvSpPr>
        <p:spPr bwMode="auto">
          <a:xfrm>
            <a:off x="950913" y="5311775"/>
            <a:ext cx="6764337" cy="462307"/>
          </a:xfrm>
          <a:prstGeom prst="rect">
            <a:avLst/>
          </a:prstGeom>
          <a:noFill/>
          <a:ln w="9525">
            <a:noFill/>
            <a:miter lim="800000"/>
            <a:headEnd/>
            <a:tailEnd/>
          </a:ln>
          <a:effectLst/>
        </p:spPr>
        <p:txBody>
          <a:bodyPr lIns="92075" tIns="46038" rIns="92075" bIns="46038">
            <a:spAutoFit/>
          </a:bodyPr>
          <a:lstStyle/>
          <a:p>
            <a:pPr marL="285750" indent="-285750" algn="l">
              <a:lnSpc>
                <a:spcPct val="100000"/>
              </a:lnSpc>
              <a:spcBef>
                <a:spcPct val="0"/>
              </a:spcBef>
              <a:buClr>
                <a:srgbClr val="FFCC00"/>
              </a:buClr>
              <a:buFontTx/>
              <a:buChar char="•"/>
              <a:defRPr/>
            </a:pPr>
            <a:r>
              <a:rPr lang="en-US" sz="2400">
                <a:effectLst>
                  <a:outerShdw blurRad="38100" dist="38100" dir="2700000" algn="tl">
                    <a:srgbClr val="000000"/>
                  </a:outerShdw>
                </a:effectLst>
                <a:latin typeface="Arial" pitchFamily="34" charset="0"/>
              </a:rPr>
              <a:t>LAST_DAY('01-SEP-95')</a:t>
            </a:r>
          </a:p>
        </p:txBody>
      </p:sp>
      <p:sp>
        <p:nvSpPr>
          <p:cNvPr id="44039" name="Line 7"/>
          <p:cNvSpPr>
            <a:spLocks noChangeShapeType="1"/>
          </p:cNvSpPr>
          <p:nvPr/>
        </p:nvSpPr>
        <p:spPr bwMode="auto">
          <a:xfrm>
            <a:off x="4972050" y="2235200"/>
            <a:ext cx="1028700"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wrap="none" anchor="ctr"/>
          <a:lstStyle/>
          <a:p>
            <a:pPr>
              <a:defRPr/>
            </a:pPr>
            <a:endParaRPr lang="en-IN"/>
          </a:p>
        </p:txBody>
      </p:sp>
      <p:sp>
        <p:nvSpPr>
          <p:cNvPr id="44040" name="Rectangle 8"/>
          <p:cNvSpPr>
            <a:spLocks noChangeArrowheads="1"/>
          </p:cNvSpPr>
          <p:nvPr/>
        </p:nvSpPr>
        <p:spPr bwMode="auto">
          <a:xfrm>
            <a:off x="6267450" y="2032000"/>
            <a:ext cx="2324100" cy="462307"/>
          </a:xfrm>
          <a:prstGeom prst="rect">
            <a:avLst/>
          </a:prstGeom>
          <a:noFill/>
          <a:ln w="9525">
            <a:noFill/>
            <a:miter lim="800000"/>
            <a:headEnd/>
            <a:tailEnd/>
          </a:ln>
          <a:effectLst/>
        </p:spPr>
        <p:txBody>
          <a:bodyPr lIns="92075" tIns="46038" rIns="92075" bIns="46038">
            <a:spAutoFit/>
          </a:bodyPr>
          <a:lstStyle/>
          <a:p>
            <a:pPr algn="l">
              <a:lnSpc>
                <a:spcPct val="100000"/>
              </a:lnSpc>
              <a:spcBef>
                <a:spcPct val="0"/>
              </a:spcBef>
              <a:defRPr/>
            </a:pPr>
            <a:r>
              <a:rPr lang="en-US" sz="2400">
                <a:effectLst>
                  <a:outerShdw blurRad="38100" dist="38100" dir="2700000" algn="tl">
                    <a:srgbClr val="000000"/>
                  </a:outerShdw>
                </a:effectLst>
                <a:latin typeface="Arial" pitchFamily="34" charset="0"/>
              </a:rPr>
              <a:t>19.6774194</a:t>
            </a:r>
          </a:p>
        </p:txBody>
      </p:sp>
      <p:sp>
        <p:nvSpPr>
          <p:cNvPr id="44041" name="Rectangle 9"/>
          <p:cNvSpPr>
            <a:spLocks noChangeArrowheads="1"/>
          </p:cNvSpPr>
          <p:nvPr/>
        </p:nvSpPr>
        <p:spPr bwMode="auto">
          <a:xfrm>
            <a:off x="6819900" y="2730500"/>
            <a:ext cx="2324100" cy="462307"/>
          </a:xfrm>
          <a:prstGeom prst="rect">
            <a:avLst/>
          </a:prstGeom>
          <a:noFill/>
          <a:ln w="9525">
            <a:noFill/>
            <a:miter lim="800000"/>
            <a:headEnd/>
            <a:tailEnd/>
          </a:ln>
          <a:effectLst/>
        </p:spPr>
        <p:txBody>
          <a:bodyPr lIns="92075" tIns="46038" rIns="92075" bIns="46038">
            <a:spAutoFit/>
          </a:bodyPr>
          <a:lstStyle/>
          <a:p>
            <a:pPr algn="l">
              <a:lnSpc>
                <a:spcPct val="100000"/>
              </a:lnSpc>
              <a:spcBef>
                <a:spcPct val="0"/>
              </a:spcBef>
              <a:defRPr/>
            </a:pPr>
            <a:r>
              <a:rPr lang="en-US" sz="2400">
                <a:effectLst>
                  <a:outerShdw blurRad="38100" dist="38100" dir="2700000" algn="tl">
                    <a:srgbClr val="000000"/>
                  </a:outerShdw>
                </a:effectLst>
                <a:latin typeface="Arial" pitchFamily="34" charset="0"/>
              </a:rPr>
              <a:t>'11-JUL-94'</a:t>
            </a:r>
          </a:p>
        </p:txBody>
      </p:sp>
      <p:sp>
        <p:nvSpPr>
          <p:cNvPr id="44042" name="Rectangle 10"/>
          <p:cNvSpPr>
            <a:spLocks noChangeArrowheads="1"/>
          </p:cNvSpPr>
          <p:nvPr/>
        </p:nvSpPr>
        <p:spPr bwMode="auto">
          <a:xfrm>
            <a:off x="6819900" y="4024313"/>
            <a:ext cx="2324100" cy="462307"/>
          </a:xfrm>
          <a:prstGeom prst="rect">
            <a:avLst/>
          </a:prstGeom>
          <a:noFill/>
          <a:ln w="9525">
            <a:noFill/>
            <a:miter lim="800000"/>
            <a:headEnd/>
            <a:tailEnd/>
          </a:ln>
          <a:effectLst/>
        </p:spPr>
        <p:txBody>
          <a:bodyPr lIns="92075" tIns="46038" rIns="92075" bIns="46038">
            <a:spAutoFit/>
          </a:bodyPr>
          <a:lstStyle/>
          <a:p>
            <a:pPr algn="l">
              <a:lnSpc>
                <a:spcPct val="100000"/>
              </a:lnSpc>
              <a:spcBef>
                <a:spcPct val="0"/>
              </a:spcBef>
              <a:defRPr/>
            </a:pPr>
            <a:r>
              <a:rPr lang="en-US" sz="2400">
                <a:effectLst>
                  <a:outerShdw blurRad="38100" dist="38100" dir="2700000" algn="tl">
                    <a:srgbClr val="000000"/>
                  </a:outerShdw>
                </a:effectLst>
                <a:latin typeface="Arial" pitchFamily="34" charset="0"/>
              </a:rPr>
              <a:t>'08-SEP-95'</a:t>
            </a:r>
          </a:p>
        </p:txBody>
      </p:sp>
      <p:sp>
        <p:nvSpPr>
          <p:cNvPr id="44043" name="Rectangle 11"/>
          <p:cNvSpPr>
            <a:spLocks noChangeArrowheads="1"/>
          </p:cNvSpPr>
          <p:nvPr/>
        </p:nvSpPr>
        <p:spPr bwMode="auto">
          <a:xfrm>
            <a:off x="6819900" y="5311775"/>
            <a:ext cx="2324100" cy="462307"/>
          </a:xfrm>
          <a:prstGeom prst="rect">
            <a:avLst/>
          </a:prstGeom>
          <a:noFill/>
          <a:ln w="9525">
            <a:noFill/>
            <a:miter lim="800000"/>
            <a:headEnd/>
            <a:tailEnd/>
          </a:ln>
          <a:effectLst/>
        </p:spPr>
        <p:txBody>
          <a:bodyPr lIns="92075" tIns="46038" rIns="92075" bIns="46038">
            <a:spAutoFit/>
          </a:bodyPr>
          <a:lstStyle/>
          <a:p>
            <a:pPr algn="l">
              <a:lnSpc>
                <a:spcPct val="100000"/>
              </a:lnSpc>
              <a:spcBef>
                <a:spcPct val="0"/>
              </a:spcBef>
              <a:defRPr/>
            </a:pPr>
            <a:r>
              <a:rPr lang="en-US" sz="2400">
                <a:effectLst>
                  <a:outerShdw blurRad="38100" dist="38100" dir="2700000" algn="tl">
                    <a:srgbClr val="000000"/>
                  </a:outerShdw>
                </a:effectLst>
                <a:latin typeface="Arial" pitchFamily="34" charset="0"/>
              </a:rPr>
              <a:t>'30-SEP-95'</a:t>
            </a:r>
          </a:p>
        </p:txBody>
      </p:sp>
      <p:sp>
        <p:nvSpPr>
          <p:cNvPr id="44044" name="Line 12"/>
          <p:cNvSpPr>
            <a:spLocks noChangeShapeType="1"/>
          </p:cNvSpPr>
          <p:nvPr/>
        </p:nvSpPr>
        <p:spPr bwMode="auto">
          <a:xfrm>
            <a:off x="6324600" y="4216400"/>
            <a:ext cx="495300"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wrap="none" anchor="ctr"/>
          <a:lstStyle/>
          <a:p>
            <a:pPr>
              <a:defRPr/>
            </a:pPr>
            <a:endParaRPr lang="en-IN"/>
          </a:p>
        </p:txBody>
      </p:sp>
      <p:sp>
        <p:nvSpPr>
          <p:cNvPr id="44045" name="Line 13"/>
          <p:cNvSpPr>
            <a:spLocks noChangeShapeType="1"/>
          </p:cNvSpPr>
          <p:nvPr/>
        </p:nvSpPr>
        <p:spPr bwMode="auto">
          <a:xfrm>
            <a:off x="6324600" y="2940050"/>
            <a:ext cx="495300"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wrap="none" anchor="ctr"/>
          <a:lstStyle/>
          <a:p>
            <a:pPr>
              <a:defRPr/>
            </a:pPr>
            <a:endParaRPr lang="en-IN"/>
          </a:p>
        </p:txBody>
      </p:sp>
      <p:sp>
        <p:nvSpPr>
          <p:cNvPr id="44046" name="Line 14"/>
          <p:cNvSpPr>
            <a:spLocks noChangeShapeType="1"/>
          </p:cNvSpPr>
          <p:nvPr/>
        </p:nvSpPr>
        <p:spPr bwMode="auto">
          <a:xfrm>
            <a:off x="6324600" y="5530850"/>
            <a:ext cx="495300"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wrap="none" anchor="ctr"/>
          <a:lstStyle/>
          <a:p>
            <a:pPr>
              <a:defRPr/>
            </a:pPr>
            <a:endParaRPr lang="en-IN"/>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a:spLocks noChangeArrowheads="1"/>
          </p:cNvSpPr>
          <p:nvPr/>
        </p:nvSpPr>
        <p:spPr bwMode="auto">
          <a:xfrm>
            <a:off x="1698625" y="601663"/>
            <a:ext cx="184150" cy="366712"/>
          </a:xfrm>
          <a:prstGeom prst="rect">
            <a:avLst/>
          </a:prstGeom>
          <a:noFill/>
          <a:ln w="9525">
            <a:noFill/>
            <a:miter lim="800000"/>
            <a:headEnd/>
            <a:tailEnd/>
          </a:ln>
          <a:effectLst/>
        </p:spPr>
        <p:txBody>
          <a:bodyPr>
            <a:spAutoFit/>
          </a:bodyPr>
          <a:lstStyle/>
          <a:p>
            <a:pPr>
              <a:spcBef>
                <a:spcPct val="50000"/>
              </a:spcBef>
            </a:pPr>
            <a:endParaRPr lang="en-US"/>
          </a:p>
        </p:txBody>
      </p:sp>
      <p:sp>
        <p:nvSpPr>
          <p:cNvPr id="8197" name="Text Box 5"/>
          <p:cNvSpPr txBox="1">
            <a:spLocks noChangeArrowheads="1"/>
          </p:cNvSpPr>
          <p:nvPr/>
        </p:nvSpPr>
        <p:spPr bwMode="auto">
          <a:xfrm>
            <a:off x="899592" y="764704"/>
            <a:ext cx="7620000" cy="7232749"/>
          </a:xfrm>
          <a:prstGeom prst="rect">
            <a:avLst/>
          </a:prstGeom>
          <a:noFill/>
          <a:ln w="9525">
            <a:noFill/>
            <a:miter lim="800000"/>
            <a:headEnd/>
            <a:tailEnd/>
          </a:ln>
          <a:effectLst/>
        </p:spPr>
        <p:txBody>
          <a:bodyPr>
            <a:spAutoFit/>
          </a:bodyPr>
          <a:lstStyle/>
          <a:p>
            <a:pPr marL="342900" indent="-342900">
              <a:spcBef>
                <a:spcPct val="50000"/>
              </a:spcBef>
            </a:pPr>
            <a:r>
              <a:rPr lang="en-US" sz="5000" dirty="0">
                <a:solidFill>
                  <a:schemeClr val="tx2">
                    <a:lumMod val="75000"/>
                  </a:schemeClr>
                </a:solidFill>
              </a:rPr>
              <a:t>Aggregate </a:t>
            </a:r>
            <a:r>
              <a:rPr lang="en-US" sz="5000" dirty="0" smtClean="0">
                <a:solidFill>
                  <a:schemeClr val="tx2">
                    <a:lumMod val="75000"/>
                  </a:schemeClr>
                </a:solidFill>
              </a:rPr>
              <a:t>Function</a:t>
            </a:r>
            <a:endParaRPr lang="en-US" sz="5000" dirty="0">
              <a:solidFill>
                <a:schemeClr val="tx2">
                  <a:lumMod val="75000"/>
                </a:schemeClr>
              </a:solidFill>
            </a:endParaRPr>
          </a:p>
          <a:p>
            <a:pPr marL="342900" indent="-342900">
              <a:spcBef>
                <a:spcPct val="50000"/>
              </a:spcBef>
            </a:pPr>
            <a:r>
              <a:rPr lang="en-US" sz="2400" dirty="0"/>
              <a:t>		Aggregate functions are functions that take a collection of values as input and return a single value.</a:t>
            </a:r>
          </a:p>
          <a:p>
            <a:pPr marL="342900" indent="-342900">
              <a:spcBef>
                <a:spcPct val="50000"/>
              </a:spcBef>
            </a:pPr>
            <a:endParaRPr lang="en-US" sz="2400" dirty="0"/>
          </a:p>
          <a:p>
            <a:pPr marL="342900" indent="-342900">
              <a:spcBef>
                <a:spcPct val="50000"/>
              </a:spcBef>
              <a:buFont typeface="Wingdings" pitchFamily="2" charset="2"/>
              <a:buChar char="Ø"/>
            </a:pPr>
            <a:r>
              <a:rPr lang="en-US" sz="2400" dirty="0"/>
              <a:t> </a:t>
            </a:r>
            <a:r>
              <a:rPr lang="en-US" sz="2800" dirty="0"/>
              <a:t>Behavior of Aggregate Functions:</a:t>
            </a:r>
          </a:p>
          <a:p>
            <a:pPr marL="1257300" lvl="2" indent="-342900">
              <a:spcBef>
                <a:spcPct val="50000"/>
              </a:spcBef>
              <a:buFontTx/>
              <a:buBlip>
                <a:blip r:embed="rId2"/>
              </a:buBlip>
            </a:pPr>
            <a:r>
              <a:rPr lang="en-US" sz="2400" dirty="0"/>
              <a:t>Operates  - on a single column </a:t>
            </a:r>
          </a:p>
          <a:p>
            <a:pPr marL="1257300" lvl="2" indent="-342900">
              <a:spcBef>
                <a:spcPct val="50000"/>
              </a:spcBef>
              <a:buFontTx/>
              <a:buBlip>
                <a:blip r:embed="rId2"/>
              </a:buBlip>
            </a:pPr>
            <a:r>
              <a:rPr lang="en-US" sz="2400" dirty="0"/>
              <a:t>Return      -  a  single value.</a:t>
            </a:r>
          </a:p>
          <a:p>
            <a:pPr marL="1257300" lvl="2" indent="-342900">
              <a:spcBef>
                <a:spcPct val="50000"/>
              </a:spcBef>
              <a:buFontTx/>
              <a:buBlip>
                <a:blip r:embed="rId2"/>
              </a:buBlip>
            </a:pPr>
            <a:r>
              <a:rPr lang="en-US" sz="2400" dirty="0"/>
              <a:t>Used only in the SELECT list and in the HAVING clause.</a:t>
            </a:r>
          </a:p>
          <a:p>
            <a:pPr marL="1257300" lvl="2" indent="-342900">
              <a:spcBef>
                <a:spcPct val="50000"/>
              </a:spcBef>
            </a:pPr>
            <a:endParaRPr lang="en-US" sz="2400" dirty="0"/>
          </a:p>
          <a:p>
            <a:pPr marL="342900" indent="-342900">
              <a:spcBef>
                <a:spcPct val="50000"/>
              </a:spcBef>
            </a:pPr>
            <a:endParaRPr lang="en-US" sz="2400" dirty="0"/>
          </a:p>
          <a:p>
            <a:pPr marL="342900" indent="-342900">
              <a:spcBef>
                <a:spcPct val="50000"/>
              </a:spcBef>
            </a:pPr>
            <a:endParaRPr lang="en-US" sz="2400" dirty="0"/>
          </a:p>
          <a:p>
            <a:pPr marL="342900" indent="-342900">
              <a:spcBef>
                <a:spcPct val="50000"/>
              </a:spcBef>
            </a:pPr>
            <a:endParaRPr lang="en-US" sz="2400"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4"/>
          <p:cNvSpPr>
            <a:spLocks noGrp="1" noChangeArrowheads="1"/>
          </p:cNvSpPr>
          <p:nvPr>
            <p:ph type="title"/>
          </p:nvPr>
        </p:nvSpPr>
        <p:spPr/>
        <p:txBody>
          <a:bodyPr>
            <a:normAutofit fontScale="90000"/>
          </a:bodyPr>
          <a:lstStyle/>
          <a:p>
            <a:r>
              <a:rPr lang="en-US" sz="4000"/>
              <a:t>Behavior of Aggregate function Continued…</a:t>
            </a:r>
          </a:p>
        </p:txBody>
      </p:sp>
      <p:sp>
        <p:nvSpPr>
          <p:cNvPr id="52229" name="Text Box 5"/>
          <p:cNvSpPr txBox="1">
            <a:spLocks noChangeArrowheads="1"/>
          </p:cNvSpPr>
          <p:nvPr/>
        </p:nvSpPr>
        <p:spPr bwMode="auto">
          <a:xfrm>
            <a:off x="899592" y="2132856"/>
            <a:ext cx="7670800" cy="3652838"/>
          </a:xfrm>
          <a:prstGeom prst="rect">
            <a:avLst/>
          </a:prstGeom>
          <a:noFill/>
          <a:ln w="9525">
            <a:noFill/>
            <a:miter lim="800000"/>
            <a:headEnd/>
            <a:tailEnd/>
          </a:ln>
          <a:effectLst/>
        </p:spPr>
        <p:txBody>
          <a:bodyPr wrap="none">
            <a:spAutoFit/>
          </a:bodyPr>
          <a:lstStyle/>
          <a:p>
            <a:pPr>
              <a:buFontTx/>
              <a:buBlip>
                <a:blip r:embed="rId2"/>
              </a:buBlip>
            </a:pPr>
            <a:r>
              <a:rPr lang="en-US" sz="2400"/>
              <a:t>Accepts:</a:t>
            </a:r>
          </a:p>
          <a:p>
            <a:endParaRPr lang="en-US" sz="2400"/>
          </a:p>
          <a:p>
            <a:pPr lvl="1">
              <a:buFont typeface="Wingdings" pitchFamily="2" charset="2"/>
              <a:buChar char="ü"/>
            </a:pPr>
            <a:r>
              <a:rPr lang="en-US" sz="2400"/>
              <a:t> DISTINCT  : consider only distinct values of the </a:t>
            </a:r>
          </a:p>
          <a:p>
            <a:pPr lvl="1">
              <a:buFont typeface="Wingdings" pitchFamily="2" charset="2"/>
              <a:buNone/>
            </a:pPr>
            <a:r>
              <a:rPr lang="en-US" sz="2400"/>
              <a:t>                           argument  expression.</a:t>
            </a:r>
          </a:p>
          <a:p>
            <a:pPr lvl="1">
              <a:buFont typeface="Wingdings" pitchFamily="2" charset="2"/>
              <a:buNone/>
            </a:pPr>
            <a:r>
              <a:rPr lang="en-US" sz="2400"/>
              <a:t> </a:t>
            </a:r>
          </a:p>
          <a:p>
            <a:pPr lvl="1">
              <a:buFont typeface="Wingdings" pitchFamily="2" charset="2"/>
              <a:buChar char="ü"/>
            </a:pPr>
            <a:r>
              <a:rPr lang="en-US" sz="2400"/>
              <a:t> ALL             : consider all values including all </a:t>
            </a:r>
          </a:p>
          <a:p>
            <a:pPr lvl="1">
              <a:buFont typeface="Wingdings" pitchFamily="2" charset="2"/>
              <a:buNone/>
            </a:pPr>
            <a:r>
              <a:rPr lang="en-US" sz="2400"/>
              <a:t>                           duplicates.</a:t>
            </a:r>
          </a:p>
          <a:p>
            <a:pPr lvl="1">
              <a:buFont typeface="Wingdings" pitchFamily="2" charset="2"/>
              <a:buNone/>
            </a:pPr>
            <a:endParaRPr lang="en-US" sz="2400"/>
          </a:p>
          <a:p>
            <a:pPr lvl="1">
              <a:buFont typeface="Wingdings" pitchFamily="2" charset="2"/>
              <a:buNone/>
            </a:pPr>
            <a:r>
              <a:rPr lang="en-US" sz="2400"/>
              <a:t>Example: SELECT COUNT( DISTINCT  column_name)</a:t>
            </a:r>
          </a:p>
          <a:p>
            <a:r>
              <a:rPr lang="en-US"/>
              <a:t>	</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z="4000"/>
              <a:t>Types of  SQL Aggregate Functions</a:t>
            </a:r>
          </a:p>
        </p:txBody>
      </p:sp>
      <p:sp>
        <p:nvSpPr>
          <p:cNvPr id="51203" name="Rectangle 3"/>
          <p:cNvSpPr>
            <a:spLocks noGrp="1" noChangeArrowheads="1"/>
          </p:cNvSpPr>
          <p:nvPr>
            <p:ph idx="1"/>
          </p:nvPr>
        </p:nvSpPr>
        <p:spPr/>
        <p:txBody>
          <a:bodyPr/>
          <a:lstStyle/>
          <a:p>
            <a:pPr>
              <a:buFont typeface="Wingdings" pitchFamily="2" charset="2"/>
              <a:buNone/>
            </a:pPr>
            <a:endParaRPr lang="en-US" dirty="0"/>
          </a:p>
          <a:p>
            <a:r>
              <a:rPr lang="en-US" dirty="0"/>
              <a:t>SUM </a:t>
            </a:r>
          </a:p>
          <a:p>
            <a:r>
              <a:rPr lang="en-US" dirty="0"/>
              <a:t>AVG</a:t>
            </a:r>
          </a:p>
          <a:p>
            <a:r>
              <a:rPr lang="en-US" dirty="0"/>
              <a:t>MIN</a:t>
            </a:r>
          </a:p>
          <a:p>
            <a:r>
              <a:rPr lang="en-US" dirty="0"/>
              <a:t>MAX</a:t>
            </a:r>
          </a:p>
          <a:p>
            <a:r>
              <a:rPr lang="en-US" dirty="0" smtClean="0"/>
              <a:t>COUNT</a:t>
            </a:r>
          </a:p>
          <a:p>
            <a:r>
              <a:rPr lang="en-US" dirty="0" smtClean="0"/>
              <a:t>Count(*)</a:t>
            </a:r>
            <a:endParaRPr lang="en-US" dirty="0"/>
          </a:p>
          <a:p>
            <a:pPr>
              <a:buFont typeface="Wingdings" pitchFamily="2" charset="2"/>
              <a:buNone/>
            </a:pPr>
            <a:endParaRPr lang="en-US"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323528" y="404664"/>
            <a:ext cx="8305800" cy="1143000"/>
          </a:xfrm>
        </p:spPr>
        <p:txBody>
          <a:bodyPr/>
          <a:lstStyle/>
          <a:p>
            <a:r>
              <a:rPr lang="en-US" dirty="0"/>
              <a:t>Input to Aggregate Function</a:t>
            </a:r>
          </a:p>
        </p:txBody>
      </p:sp>
      <p:sp>
        <p:nvSpPr>
          <p:cNvPr id="72707" name="Rectangle 3"/>
          <p:cNvSpPr>
            <a:spLocks noGrp="1" noChangeArrowheads="1"/>
          </p:cNvSpPr>
          <p:nvPr>
            <p:ph type="body" idx="4294967295"/>
          </p:nvPr>
        </p:nvSpPr>
        <p:spPr>
          <a:xfrm>
            <a:off x="0" y="1916113"/>
            <a:ext cx="8229600" cy="4530725"/>
          </a:xfrm>
        </p:spPr>
        <p:txBody>
          <a:bodyPr>
            <a:normAutofit lnSpcReduction="10000"/>
          </a:bodyPr>
          <a:lstStyle/>
          <a:p>
            <a:pPr>
              <a:lnSpc>
                <a:spcPct val="80000"/>
              </a:lnSpc>
            </a:pPr>
            <a:r>
              <a:rPr lang="en-US" sz="2400" dirty="0"/>
              <a:t>SUM and AVG :</a:t>
            </a:r>
          </a:p>
          <a:p>
            <a:pPr lvl="1">
              <a:lnSpc>
                <a:spcPct val="80000"/>
              </a:lnSpc>
              <a:buFont typeface="Wingdings" pitchFamily="2" charset="2"/>
              <a:buChar char="è"/>
            </a:pPr>
            <a:r>
              <a:rPr lang="en-US" sz="2400" dirty="0"/>
              <a:t> Operates  only on collections of numbers .</a:t>
            </a:r>
          </a:p>
          <a:p>
            <a:pPr lvl="1">
              <a:lnSpc>
                <a:spcPct val="80000"/>
              </a:lnSpc>
              <a:buFont typeface="Wingdings" pitchFamily="2" charset="2"/>
              <a:buNone/>
            </a:pPr>
            <a:endParaRPr lang="en-US" sz="2400" dirty="0"/>
          </a:p>
          <a:p>
            <a:pPr>
              <a:lnSpc>
                <a:spcPct val="80000"/>
              </a:lnSpc>
            </a:pPr>
            <a:r>
              <a:rPr lang="en-US" sz="2400" dirty="0"/>
              <a:t>MIN , MAX and COUNT</a:t>
            </a:r>
          </a:p>
          <a:p>
            <a:pPr lvl="1">
              <a:lnSpc>
                <a:spcPct val="80000"/>
              </a:lnSpc>
              <a:buFont typeface="Wingdings" pitchFamily="2" charset="2"/>
              <a:buChar char="è"/>
            </a:pPr>
            <a:r>
              <a:rPr lang="en-US" sz="2400" dirty="0"/>
              <a:t> Operates  on  collection of numeric and non-numeric </a:t>
            </a:r>
          </a:p>
          <a:p>
            <a:pPr lvl="1">
              <a:lnSpc>
                <a:spcPct val="80000"/>
              </a:lnSpc>
              <a:buFont typeface="Wingdings" pitchFamily="2" charset="2"/>
              <a:buNone/>
            </a:pPr>
            <a:r>
              <a:rPr lang="en-US" sz="2400" dirty="0"/>
              <a:t>     data types</a:t>
            </a:r>
            <a:r>
              <a:rPr lang="en-US" sz="2400" dirty="0" smtClean="0"/>
              <a:t>.</a:t>
            </a:r>
          </a:p>
          <a:p>
            <a:pPr lvl="1">
              <a:lnSpc>
                <a:spcPct val="80000"/>
              </a:lnSpc>
              <a:buFont typeface="Wingdings" pitchFamily="2" charset="2"/>
              <a:buNone/>
            </a:pPr>
            <a:r>
              <a:rPr lang="en-US" sz="2400" dirty="0" smtClean="0"/>
              <a:t>Count(*)-includes null values and duplicate rows.</a:t>
            </a:r>
            <a:endParaRPr lang="en-US" sz="2400" dirty="0"/>
          </a:p>
          <a:p>
            <a:pPr lvl="1">
              <a:lnSpc>
                <a:spcPct val="80000"/>
              </a:lnSpc>
              <a:buFont typeface="Wingdings" pitchFamily="2" charset="2"/>
              <a:buNone/>
            </a:pPr>
            <a:endParaRPr lang="en-US" sz="1800" dirty="0"/>
          </a:p>
          <a:p>
            <a:pPr lvl="1">
              <a:lnSpc>
                <a:spcPct val="80000"/>
              </a:lnSpc>
              <a:buFont typeface="Wingdings" pitchFamily="2" charset="2"/>
              <a:buNone/>
            </a:pPr>
            <a:endParaRPr lang="en-US" sz="1800" dirty="0"/>
          </a:p>
          <a:p>
            <a:pPr lvl="1">
              <a:lnSpc>
                <a:spcPct val="80000"/>
              </a:lnSpc>
              <a:buFont typeface="Wingdings" pitchFamily="2" charset="2"/>
              <a:buChar char="q"/>
            </a:pPr>
            <a:r>
              <a:rPr lang="en-US" sz="2400" dirty="0"/>
              <a:t>Each function eliminates NULL values and operates on </a:t>
            </a:r>
          </a:p>
          <a:p>
            <a:pPr lvl="1">
              <a:lnSpc>
                <a:spcPct val="80000"/>
              </a:lnSpc>
              <a:buFont typeface="Wingdings" pitchFamily="2" charset="2"/>
              <a:buNone/>
            </a:pPr>
            <a:r>
              <a:rPr lang="en-US" sz="2400" dirty="0"/>
              <a:t>    Non- null values.</a:t>
            </a:r>
          </a:p>
          <a:p>
            <a:pPr lvl="1">
              <a:lnSpc>
                <a:spcPct val="80000"/>
              </a:lnSpc>
              <a:buFont typeface="Wingdings" pitchFamily="2" charset="2"/>
              <a:buNone/>
            </a:pPr>
            <a:endParaRPr lang="en-US" sz="2400" dirty="0"/>
          </a:p>
          <a:p>
            <a:pPr lvl="1">
              <a:lnSpc>
                <a:spcPct val="80000"/>
              </a:lnSpc>
              <a:buFont typeface="Wingdings" pitchFamily="2" charset="2"/>
              <a:buNone/>
            </a:pPr>
            <a:endParaRPr lang="en-US" sz="1200" dirty="0"/>
          </a:p>
          <a:p>
            <a:pPr lvl="1">
              <a:lnSpc>
                <a:spcPct val="80000"/>
              </a:lnSpc>
              <a:buFont typeface="Wingdings" pitchFamily="2" charset="2"/>
              <a:buNone/>
            </a:pPr>
            <a:endParaRPr lang="en-US" sz="1200" dirty="0"/>
          </a:p>
          <a:p>
            <a:pPr>
              <a:lnSpc>
                <a:spcPct val="80000"/>
              </a:lnSpc>
              <a:buFont typeface="Wingdings" pitchFamily="2" charset="2"/>
              <a:buNone/>
            </a:pPr>
            <a:r>
              <a:rPr lang="en-US" sz="1400" dirty="0"/>
              <a:t> </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88640"/>
            <a:ext cx="7772400" cy="1470025"/>
          </a:xfrm>
        </p:spPr>
        <p:txBody>
          <a:bodyPr/>
          <a:lstStyle/>
          <a:p>
            <a:r>
              <a:rPr lang="en-IN" dirty="0" smtClean="0"/>
              <a:t>Built-in SQL functions</a:t>
            </a:r>
            <a:endParaRPr lang="en-IN" dirty="0"/>
          </a:p>
        </p:txBody>
      </p:sp>
      <p:sp>
        <p:nvSpPr>
          <p:cNvPr id="3" name="Subtitle 2"/>
          <p:cNvSpPr>
            <a:spLocks noGrp="1"/>
          </p:cNvSpPr>
          <p:nvPr>
            <p:ph type="subTitle" idx="1"/>
          </p:nvPr>
        </p:nvSpPr>
        <p:spPr>
          <a:xfrm>
            <a:off x="611560" y="2060848"/>
            <a:ext cx="8280920" cy="1752600"/>
          </a:xfrm>
        </p:spPr>
        <p:txBody>
          <a:bodyPr>
            <a:noAutofit/>
          </a:bodyPr>
          <a:lstStyle/>
          <a:p>
            <a:pPr algn="l"/>
            <a:r>
              <a:rPr lang="en-IN" sz="2400" dirty="0" smtClean="0">
                <a:solidFill>
                  <a:schemeClr val="tx1"/>
                </a:solidFill>
              </a:rPr>
              <a:t>SQL provides a number of predefined functions that can be called from within an SQL statement .It is used to manipulate data items.</a:t>
            </a:r>
          </a:p>
          <a:p>
            <a:pPr algn="l"/>
            <a:endParaRPr lang="en-IN" sz="2400" dirty="0" smtClean="0"/>
          </a:p>
          <a:p>
            <a:pPr algn="l"/>
            <a:endParaRPr lang="en-IN" sz="2400" dirty="0" smtClean="0">
              <a:solidFill>
                <a:schemeClr val="tx1"/>
              </a:solidFill>
            </a:endParaRPr>
          </a:p>
          <a:p>
            <a:pPr algn="l"/>
            <a:r>
              <a:rPr lang="en-IN" sz="2400" b="1" dirty="0" smtClean="0">
                <a:solidFill>
                  <a:schemeClr val="tx1"/>
                </a:solidFill>
              </a:rPr>
              <a:t>Advantages Of functions-</a:t>
            </a:r>
          </a:p>
          <a:p>
            <a:pPr algn="l">
              <a:buFont typeface="Arial" pitchFamily="34" charset="0"/>
              <a:buChar char="•"/>
            </a:pPr>
            <a:r>
              <a:rPr lang="en-IN" sz="2400" dirty="0" smtClean="0">
                <a:solidFill>
                  <a:schemeClr val="tx1"/>
                </a:solidFill>
              </a:rPr>
              <a:t>Can be used to perform complex calculations on data.</a:t>
            </a:r>
          </a:p>
          <a:p>
            <a:pPr algn="l">
              <a:buFont typeface="Arial" pitchFamily="34" charset="0"/>
              <a:buChar char="•"/>
            </a:pPr>
            <a:r>
              <a:rPr lang="en-IN" sz="2400" dirty="0" smtClean="0">
                <a:solidFill>
                  <a:schemeClr val="tx1"/>
                </a:solidFill>
              </a:rPr>
              <a:t>Can modify individual data items.</a:t>
            </a:r>
          </a:p>
          <a:p>
            <a:pPr algn="l">
              <a:buFont typeface="Arial" pitchFamily="34" charset="0"/>
              <a:buChar char="•"/>
            </a:pPr>
            <a:r>
              <a:rPr lang="en-IN" sz="2400" dirty="0" smtClean="0">
                <a:solidFill>
                  <a:schemeClr val="tx1"/>
                </a:solidFill>
              </a:rPr>
              <a:t>Can very easily manipulate output for groups of rows</a:t>
            </a:r>
          </a:p>
          <a:p>
            <a:pPr algn="l">
              <a:buFont typeface="Arial" pitchFamily="34" charset="0"/>
              <a:buChar char="•"/>
            </a:pPr>
            <a:r>
              <a:rPr lang="en-IN" sz="2400" dirty="0" smtClean="0">
                <a:solidFill>
                  <a:schemeClr val="tx1"/>
                </a:solidFill>
              </a:rPr>
              <a:t>Functions can alter date formats for display.</a:t>
            </a:r>
            <a:endParaRPr lang="en-IN" sz="2400" dirty="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r>
              <a:rPr lang="en-IN" sz="2700" dirty="0" smtClean="0">
                <a:latin typeface="Times New Roman" pitchFamily="18" charset="0"/>
                <a:cs typeface="Times New Roman" pitchFamily="18" charset="0"/>
              </a:rPr>
              <a:t/>
            </a:r>
            <a:br>
              <a:rPr lang="en-IN" sz="2700" dirty="0" smtClean="0">
                <a:latin typeface="Times New Roman" pitchFamily="18" charset="0"/>
                <a:cs typeface="Times New Roman" pitchFamily="18" charset="0"/>
              </a:rPr>
            </a:b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Example</a:t>
            </a:r>
            <a:endParaRPr lang="en-IN" dirty="0">
              <a:latin typeface="Times New Roman" pitchFamily="18" charset="0"/>
              <a:cs typeface="Times New Roman" pitchFamily="18" charset="0"/>
            </a:endParaRPr>
          </a:p>
        </p:txBody>
      </p:sp>
      <p:sp>
        <p:nvSpPr>
          <p:cNvPr id="6" name="Content Placeholder 5"/>
          <p:cNvSpPr>
            <a:spLocks noGrp="1"/>
          </p:cNvSpPr>
          <p:nvPr>
            <p:ph idx="1"/>
          </p:nvPr>
        </p:nvSpPr>
        <p:spPr>
          <a:xfrm>
            <a:off x="251520" y="1935480"/>
            <a:ext cx="8892480" cy="4389120"/>
          </a:xfrm>
        </p:spPr>
        <p:txBody>
          <a:bodyPr>
            <a:normAutofit fontScale="92500"/>
          </a:bodyPr>
          <a:lstStyle/>
          <a:p>
            <a:pPr>
              <a:buNone/>
            </a:pPr>
            <a:r>
              <a:rPr lang="en-IN" sz="2800" dirty="0" smtClean="0">
                <a:latin typeface="Times New Roman" pitchFamily="18" charset="0"/>
                <a:cs typeface="Times New Roman" pitchFamily="18" charset="0"/>
              </a:rPr>
              <a:t>Consider </a:t>
            </a:r>
            <a:r>
              <a:rPr lang="en-IN" sz="2800" dirty="0" smtClean="0">
                <a:latin typeface="Times New Roman" pitchFamily="18" charset="0"/>
                <a:cs typeface="Times New Roman" pitchFamily="18" charset="0"/>
              </a:rPr>
              <a:t>a relation</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employee(</a:t>
            </a:r>
            <a:r>
              <a:rPr lang="en-IN" sz="2800" u="sng" dirty="0" smtClean="0">
                <a:latin typeface="Times New Roman" pitchFamily="18" charset="0"/>
                <a:cs typeface="Times New Roman" pitchFamily="18" charset="0"/>
              </a:rPr>
              <a:t>EID </a:t>
            </a:r>
            <a:r>
              <a:rPr lang="en-IN" sz="2800" dirty="0" smtClean="0">
                <a:latin typeface="Times New Roman" pitchFamily="18" charset="0"/>
                <a:cs typeface="Times New Roman" pitchFamily="18" charset="0"/>
              </a:rPr>
              <a:t>,</a:t>
            </a:r>
            <a:r>
              <a:rPr lang="en-IN" sz="2800" dirty="0" err="1" smtClean="0">
                <a:latin typeface="Times New Roman" pitchFamily="18" charset="0"/>
                <a:cs typeface="Times New Roman" pitchFamily="18" charset="0"/>
              </a:rPr>
              <a:t>Name,designation,salary,dateof</a:t>
            </a:r>
            <a:r>
              <a:rPr lang="en-IN" sz="2800" dirty="0" smtClean="0">
                <a:latin typeface="Times New Roman" pitchFamily="18" charset="0"/>
                <a:cs typeface="Times New Roman" pitchFamily="18" charset="0"/>
              </a:rPr>
              <a:t> </a:t>
            </a:r>
            <a:r>
              <a:rPr lang="en-IN" sz="2800" dirty="0" err="1" smtClean="0">
                <a:latin typeface="Times New Roman" pitchFamily="18" charset="0"/>
                <a:cs typeface="Times New Roman" pitchFamily="18" charset="0"/>
              </a:rPr>
              <a:t>joining,dept</a:t>
            </a:r>
            <a:r>
              <a:rPr lang="en-IN" sz="2800" dirty="0" smtClean="0">
                <a:latin typeface="Times New Roman" pitchFamily="18" charset="0"/>
                <a:cs typeface="Times New Roman" pitchFamily="18" charset="0"/>
              </a:rPr>
              <a:t> number).</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Write the SQL queries for the </a:t>
            </a:r>
            <a:r>
              <a:rPr lang="en-IN" sz="2800" dirty="0" smtClean="0">
                <a:latin typeface="Times New Roman" pitchFamily="18" charset="0"/>
                <a:cs typeface="Times New Roman" pitchFamily="18" charset="0"/>
              </a:rPr>
              <a:t>following-</a:t>
            </a:r>
          </a:p>
          <a:p>
            <a:pPr>
              <a:buNone/>
            </a:pPr>
            <a:r>
              <a:rPr lang="en-IN" sz="2800" dirty="0" smtClean="0">
                <a:latin typeface="Times New Roman" pitchFamily="18" charset="0"/>
                <a:cs typeface="Times New Roman" pitchFamily="18" charset="0"/>
              </a:rPr>
              <a:t/>
            </a:r>
            <a:br>
              <a:rPr lang="en-IN" sz="2800" dirty="0" smtClean="0">
                <a:latin typeface="Times New Roman" pitchFamily="18" charset="0"/>
                <a:cs typeface="Times New Roman" pitchFamily="18" charset="0"/>
              </a:rPr>
            </a:br>
            <a:r>
              <a:rPr lang="en-IN" dirty="0" smtClean="0">
                <a:latin typeface="Times New Roman" pitchFamily="18" charset="0"/>
                <a:cs typeface="Times New Roman" pitchFamily="18" charset="0"/>
              </a:rPr>
              <a:t>1.Add mobile number field in to the table.</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2.Insert the details of (</a:t>
            </a:r>
            <a:r>
              <a:rPr lang="en-IN" dirty="0" smtClean="0">
                <a:latin typeface="Times New Roman" pitchFamily="18" charset="0"/>
                <a:cs typeface="Times New Roman" pitchFamily="18" charset="0"/>
              </a:rPr>
              <a:t>1,abc,clerk,8000,1-jan-2013, 10,1234567890</a:t>
            </a:r>
            <a:r>
              <a:rPr lang="en-IN" dirty="0" smtClean="0">
                <a:latin typeface="Times New Roman" pitchFamily="18" charset="0"/>
                <a:cs typeface="Times New Roman" pitchFamily="18" charset="0"/>
              </a:rPr>
              <a:t>)</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3.Modify the mobile number of </a:t>
            </a:r>
            <a:r>
              <a:rPr lang="en-IN" dirty="0" err="1" smtClean="0">
                <a:latin typeface="Times New Roman" pitchFamily="18" charset="0"/>
                <a:cs typeface="Times New Roman" pitchFamily="18" charset="0"/>
              </a:rPr>
              <a:t>abc</a:t>
            </a: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4.Display the details of </a:t>
            </a:r>
            <a:r>
              <a:rPr lang="en-IN" dirty="0" err="1" smtClean="0">
                <a:latin typeface="Times New Roman" pitchFamily="18" charset="0"/>
                <a:cs typeface="Times New Roman" pitchFamily="18" charset="0"/>
              </a:rPr>
              <a:t>emp</a:t>
            </a:r>
            <a:r>
              <a:rPr lang="en-IN" dirty="0" smtClean="0">
                <a:latin typeface="Times New Roman" pitchFamily="18" charset="0"/>
                <a:cs typeface="Times New Roman" pitchFamily="18" charset="0"/>
              </a:rPr>
              <a:t> id=5</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5.Display the name in </a:t>
            </a:r>
            <a:r>
              <a:rPr lang="en-IN" dirty="0" smtClean="0">
                <a:latin typeface="Times New Roman" pitchFamily="18" charset="0"/>
                <a:cs typeface="Times New Roman" pitchFamily="18" charset="0"/>
              </a:rPr>
              <a:t>ascending </a:t>
            </a:r>
            <a:r>
              <a:rPr lang="en-IN" dirty="0" smtClean="0">
                <a:latin typeface="Times New Roman" pitchFamily="18" charset="0"/>
                <a:cs typeface="Times New Roman" pitchFamily="18" charset="0"/>
              </a:rPr>
              <a:t>order</a:t>
            </a: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Rectangle 2"/>
          <p:cNvSpPr/>
          <p:nvPr/>
        </p:nvSpPr>
        <p:spPr>
          <a:xfrm>
            <a:off x="467544" y="2420888"/>
            <a:ext cx="8064896" cy="2308324"/>
          </a:xfrm>
          <a:prstGeom prst="rect">
            <a:avLst/>
          </a:prstGeom>
        </p:spPr>
        <p:txBody>
          <a:bodyPr wrap="square">
            <a:spAutoFit/>
          </a:bodyPr>
          <a:lstStyle/>
          <a:p>
            <a:r>
              <a:rPr lang="en-IN" sz="2400" dirty="0" smtClean="0">
                <a:latin typeface="Times New Roman" pitchFamily="18" charset="0"/>
                <a:cs typeface="Times New Roman" pitchFamily="18" charset="0"/>
              </a:rPr>
              <a:t>6.display the names of all clerks and managers</a:t>
            </a:r>
            <a:br>
              <a:rPr lang="en-IN"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7.List out all the designations.</a:t>
            </a:r>
            <a:br>
              <a:rPr lang="en-IN"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8.List the average salary and number of employees working in the department 20.</a:t>
            </a:r>
          </a:p>
          <a:p>
            <a:r>
              <a:rPr lang="en-IN" sz="2400" dirty="0" smtClean="0">
                <a:latin typeface="Times New Roman" pitchFamily="18" charset="0"/>
                <a:cs typeface="Times New Roman" pitchFamily="18" charset="0"/>
              </a:rPr>
              <a:t>9.Display the names of all </a:t>
            </a:r>
            <a:r>
              <a:rPr lang="en-IN" sz="2400" dirty="0" err="1" smtClean="0">
                <a:latin typeface="Times New Roman" pitchFamily="18" charset="0"/>
                <a:cs typeface="Times New Roman" pitchFamily="18" charset="0"/>
              </a:rPr>
              <a:t>emps</a:t>
            </a:r>
            <a:r>
              <a:rPr lang="en-IN" sz="2400" dirty="0" smtClean="0">
                <a:latin typeface="Times New Roman" pitchFamily="18" charset="0"/>
                <a:cs typeface="Times New Roman" pitchFamily="18" charset="0"/>
              </a:rPr>
              <a:t> in uppercase.</a:t>
            </a:r>
          </a:p>
          <a:p>
            <a:r>
              <a:rPr lang="en-IN" sz="2400" dirty="0" smtClean="0">
                <a:latin typeface="Times New Roman" pitchFamily="18" charset="0"/>
                <a:cs typeface="Times New Roman" pitchFamily="18" charset="0"/>
              </a:rPr>
              <a:t>10.Display the annual salary of the </a:t>
            </a:r>
            <a:r>
              <a:rPr lang="en-IN" sz="2400" dirty="0" err="1" smtClean="0">
                <a:latin typeface="Times New Roman" pitchFamily="18" charset="0"/>
                <a:cs typeface="Times New Roman" pitchFamily="18" charset="0"/>
              </a:rPr>
              <a:t>emps</a:t>
            </a:r>
            <a:r>
              <a:rPr lang="en-IN" sz="2400" dirty="0" smtClean="0">
                <a:latin typeface="Times New Roman" pitchFamily="18" charset="0"/>
                <a:cs typeface="Times New Roman" pitchFamily="18" charset="0"/>
              </a:rPr>
              <a:t>.</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922338" y="511175"/>
            <a:ext cx="7299325" cy="8810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bg2">
                    <a:lumMod val="50000"/>
                  </a:schemeClr>
                </a:solidFill>
                <a:effectLst/>
                <a:uLnTx/>
                <a:uFillTx/>
                <a:latin typeface="+mj-lt"/>
                <a:ea typeface="+mj-ea"/>
                <a:cs typeface="+mj-cs"/>
              </a:rPr>
              <a:t>SQL Functions</a:t>
            </a:r>
          </a:p>
        </p:txBody>
      </p:sp>
      <p:sp>
        <p:nvSpPr>
          <p:cNvPr id="5" name="Rectangle 3"/>
          <p:cNvSpPr>
            <a:spLocks noChangeArrowheads="1"/>
          </p:cNvSpPr>
          <p:nvPr/>
        </p:nvSpPr>
        <p:spPr bwMode="blackWhite">
          <a:xfrm>
            <a:off x="3444875" y="2014538"/>
            <a:ext cx="2311400" cy="931862"/>
          </a:xfrm>
          <a:prstGeom prst="rect">
            <a:avLst/>
          </a:prstGeom>
          <a:gradFill rotWithShape="0">
            <a:gsLst>
              <a:gs pos="0">
                <a:srgbClr val="FF6633"/>
              </a:gs>
              <a:gs pos="100000">
                <a:srgbClr val="FF6633">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lnSpc>
                <a:spcPct val="100000"/>
              </a:lnSpc>
              <a:spcBef>
                <a:spcPct val="0"/>
              </a:spcBef>
              <a:defRPr/>
            </a:pPr>
            <a:r>
              <a:rPr lang="en-US" sz="2400">
                <a:solidFill>
                  <a:srgbClr val="FFFFCC"/>
                </a:solidFill>
                <a:effectLst>
                  <a:outerShdw blurRad="38100" dist="38100" dir="2700000" algn="tl">
                    <a:srgbClr val="000000"/>
                  </a:outerShdw>
                </a:effectLst>
                <a:latin typeface="Arial" pitchFamily="34" charset="0"/>
              </a:rPr>
              <a:t>Function</a:t>
            </a:r>
          </a:p>
        </p:txBody>
      </p:sp>
      <p:grpSp>
        <p:nvGrpSpPr>
          <p:cNvPr id="6" name="Group 15"/>
          <p:cNvGrpSpPr>
            <a:grpSpLocks/>
          </p:cNvGrpSpPr>
          <p:nvPr/>
        </p:nvGrpSpPr>
        <p:grpSpPr bwMode="auto">
          <a:xfrm>
            <a:off x="762000" y="2085975"/>
            <a:ext cx="2595563" cy="3163888"/>
            <a:chOff x="480" y="1314"/>
            <a:chExt cx="1635" cy="1993"/>
          </a:xfrm>
        </p:grpSpPr>
        <p:sp>
          <p:nvSpPr>
            <p:cNvPr id="7" name="Rectangle 4"/>
            <p:cNvSpPr>
              <a:spLocks noChangeArrowheads="1"/>
            </p:cNvSpPr>
            <p:nvPr/>
          </p:nvSpPr>
          <p:spPr bwMode="auto">
            <a:xfrm>
              <a:off x="480" y="1314"/>
              <a:ext cx="548" cy="291"/>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en-US" sz="2400" dirty="0">
                  <a:solidFill>
                    <a:srgbClr val="FF0000"/>
                  </a:solidFill>
                  <a:effectLst>
                    <a:outerShdw blurRad="38100" dist="38100" dir="2700000" algn="tl">
                      <a:srgbClr val="000000"/>
                    </a:outerShdw>
                  </a:effectLst>
                  <a:latin typeface="Arial" pitchFamily="34" charset="0"/>
                </a:rPr>
                <a:t>Input</a:t>
              </a:r>
            </a:p>
          </p:txBody>
        </p:sp>
        <p:sp>
          <p:nvSpPr>
            <p:cNvPr id="8" name="Freeform 5"/>
            <p:cNvSpPr>
              <a:spLocks/>
            </p:cNvSpPr>
            <p:nvPr/>
          </p:nvSpPr>
          <p:spPr bwMode="auto">
            <a:xfrm>
              <a:off x="1176" y="1374"/>
              <a:ext cx="939" cy="559"/>
            </a:xfrm>
            <a:custGeom>
              <a:avLst/>
              <a:gdLst/>
              <a:ahLst/>
              <a:cxnLst>
                <a:cxn ang="0">
                  <a:pos x="0" y="558"/>
                </a:cxn>
                <a:cxn ang="0">
                  <a:pos x="0" y="0"/>
                </a:cxn>
                <a:cxn ang="0">
                  <a:pos x="938" y="0"/>
                </a:cxn>
              </a:cxnLst>
              <a:rect l="0" t="0" r="r" b="b"/>
              <a:pathLst>
                <a:path w="939" h="559">
                  <a:moveTo>
                    <a:pt x="0" y="558"/>
                  </a:moveTo>
                  <a:lnTo>
                    <a:pt x="0" y="0"/>
                  </a:lnTo>
                  <a:lnTo>
                    <a:pt x="938" y="0"/>
                  </a:lnTo>
                </a:path>
              </a:pathLst>
            </a:custGeom>
            <a:noFill/>
            <a:ln w="50800" cap="rnd" cmpd="sng">
              <a:solidFill>
                <a:srgbClr val="FFCC00"/>
              </a:solidFill>
              <a:prstDash val="solid"/>
              <a:round/>
              <a:headEnd type="none" w="sm" len="sm"/>
              <a:tailEnd type="stealth" w="med" len="lg"/>
            </a:ln>
            <a:effectLst>
              <a:outerShdw dist="53882" dir="2700000" algn="ctr" rotWithShape="0">
                <a:srgbClr val="000000"/>
              </a:outerShdw>
            </a:effectLst>
          </p:spPr>
          <p:txBody>
            <a:bodyPr/>
            <a:lstStyle/>
            <a:p>
              <a:pPr>
                <a:defRPr/>
              </a:pPr>
              <a:endParaRPr lang="en-IN"/>
            </a:p>
          </p:txBody>
        </p:sp>
        <p:sp>
          <p:nvSpPr>
            <p:cNvPr id="9" name="Freeform 6"/>
            <p:cNvSpPr>
              <a:spLocks/>
            </p:cNvSpPr>
            <p:nvPr/>
          </p:nvSpPr>
          <p:spPr bwMode="auto">
            <a:xfrm>
              <a:off x="1704" y="1704"/>
              <a:ext cx="411" cy="1309"/>
            </a:xfrm>
            <a:custGeom>
              <a:avLst/>
              <a:gdLst/>
              <a:ahLst/>
              <a:cxnLst>
                <a:cxn ang="0">
                  <a:pos x="0" y="1308"/>
                </a:cxn>
                <a:cxn ang="0">
                  <a:pos x="0" y="0"/>
                </a:cxn>
                <a:cxn ang="0">
                  <a:pos x="410" y="0"/>
                </a:cxn>
              </a:cxnLst>
              <a:rect l="0" t="0" r="r" b="b"/>
              <a:pathLst>
                <a:path w="411" h="1309">
                  <a:moveTo>
                    <a:pt x="0" y="1308"/>
                  </a:moveTo>
                  <a:lnTo>
                    <a:pt x="0" y="0"/>
                  </a:lnTo>
                  <a:lnTo>
                    <a:pt x="410" y="0"/>
                  </a:lnTo>
                </a:path>
              </a:pathLst>
            </a:custGeom>
            <a:noFill/>
            <a:ln w="50800" cap="rnd" cmpd="sng">
              <a:solidFill>
                <a:srgbClr val="FFCC00"/>
              </a:solidFill>
              <a:prstDash val="solid"/>
              <a:round/>
              <a:headEnd type="none" w="sm" len="sm"/>
              <a:tailEnd type="stealth" w="med" len="lg"/>
            </a:ln>
            <a:effectLst>
              <a:outerShdw dist="53882" dir="2700000" algn="ctr" rotWithShape="0">
                <a:srgbClr val="000000"/>
              </a:outerShdw>
            </a:effectLst>
          </p:spPr>
          <p:txBody>
            <a:bodyPr/>
            <a:lstStyle/>
            <a:p>
              <a:pPr>
                <a:defRPr/>
              </a:pPr>
              <a:endParaRPr lang="en-IN"/>
            </a:p>
          </p:txBody>
        </p:sp>
        <p:sp>
          <p:nvSpPr>
            <p:cNvPr id="10" name="Freeform 7"/>
            <p:cNvSpPr>
              <a:spLocks/>
            </p:cNvSpPr>
            <p:nvPr/>
          </p:nvSpPr>
          <p:spPr bwMode="auto">
            <a:xfrm>
              <a:off x="1440" y="1536"/>
              <a:ext cx="675" cy="745"/>
            </a:xfrm>
            <a:custGeom>
              <a:avLst/>
              <a:gdLst/>
              <a:ahLst/>
              <a:cxnLst>
                <a:cxn ang="0">
                  <a:pos x="0" y="744"/>
                </a:cxn>
                <a:cxn ang="0">
                  <a:pos x="0" y="0"/>
                </a:cxn>
                <a:cxn ang="0">
                  <a:pos x="674" y="0"/>
                </a:cxn>
              </a:cxnLst>
              <a:rect l="0" t="0" r="r" b="b"/>
              <a:pathLst>
                <a:path w="675" h="745">
                  <a:moveTo>
                    <a:pt x="0" y="744"/>
                  </a:moveTo>
                  <a:lnTo>
                    <a:pt x="0" y="0"/>
                  </a:lnTo>
                  <a:lnTo>
                    <a:pt x="674" y="0"/>
                  </a:lnTo>
                </a:path>
              </a:pathLst>
            </a:custGeom>
            <a:noFill/>
            <a:ln w="50800" cap="rnd" cmpd="sng">
              <a:solidFill>
                <a:srgbClr val="FFCC00"/>
              </a:solidFill>
              <a:prstDash val="solid"/>
              <a:round/>
              <a:headEnd type="none" w="sm" len="sm"/>
              <a:tailEnd type="stealth" w="med" len="lg"/>
            </a:ln>
            <a:effectLst>
              <a:outerShdw dist="53882" dir="2700000" algn="ctr" rotWithShape="0">
                <a:srgbClr val="000000"/>
              </a:outerShdw>
            </a:effectLst>
          </p:spPr>
          <p:txBody>
            <a:bodyPr/>
            <a:lstStyle/>
            <a:p>
              <a:pPr>
                <a:defRPr/>
              </a:pPr>
              <a:endParaRPr lang="en-IN"/>
            </a:p>
          </p:txBody>
        </p:sp>
        <p:sp>
          <p:nvSpPr>
            <p:cNvPr id="11" name="Rectangle 8"/>
            <p:cNvSpPr>
              <a:spLocks noChangeArrowheads="1"/>
            </p:cNvSpPr>
            <p:nvPr/>
          </p:nvSpPr>
          <p:spPr bwMode="blackWhite">
            <a:xfrm>
              <a:off x="774" y="1833"/>
              <a:ext cx="561" cy="332"/>
            </a:xfrm>
            <a:prstGeom prst="rect">
              <a:avLst/>
            </a:prstGeom>
            <a:gradFill rotWithShape="0">
              <a:gsLst>
                <a:gs pos="0">
                  <a:srgbClr val="336600"/>
                </a:gs>
                <a:gs pos="100000">
                  <a:srgbClr val="336600">
                    <a:gamma/>
                    <a:shade val="89804"/>
                    <a:invGamma/>
                  </a:srgbClr>
                </a:gs>
              </a:gsLst>
              <a:lin ang="2700000" scaled="1"/>
            </a:gradFill>
            <a:ln w="12700">
              <a:solidFill>
                <a:srgbClr val="000000"/>
              </a:solidFill>
              <a:miter lim="800000"/>
              <a:headEnd/>
              <a:tailEnd/>
            </a:ln>
            <a:effectLst/>
          </p:spPr>
          <p:txBody>
            <a:bodyPr wrap="none" lIns="122238" tIns="61912" rIns="122238" bIns="61912" anchor="ctr"/>
            <a:lstStyle/>
            <a:p>
              <a:pPr defTabSz="1620838">
                <a:lnSpc>
                  <a:spcPct val="100000"/>
                </a:lnSpc>
                <a:spcBef>
                  <a:spcPct val="0"/>
                </a:spcBef>
                <a:defRPr/>
              </a:pPr>
              <a:r>
                <a:rPr lang="en-US" sz="2400">
                  <a:solidFill>
                    <a:srgbClr val="FFFFCC"/>
                  </a:solidFill>
                  <a:effectLst>
                    <a:outerShdw blurRad="38100" dist="38100" dir="2700000" algn="tl">
                      <a:srgbClr val="000000"/>
                    </a:outerShdw>
                  </a:effectLst>
                  <a:latin typeface="Arial" pitchFamily="34" charset="0"/>
                </a:rPr>
                <a:t>arg 1</a:t>
              </a:r>
            </a:p>
          </p:txBody>
        </p:sp>
        <p:sp>
          <p:nvSpPr>
            <p:cNvPr id="12" name="Rectangle 9"/>
            <p:cNvSpPr>
              <a:spLocks noChangeArrowheads="1"/>
            </p:cNvSpPr>
            <p:nvPr/>
          </p:nvSpPr>
          <p:spPr bwMode="blackWhite">
            <a:xfrm>
              <a:off x="1067" y="2236"/>
              <a:ext cx="560" cy="331"/>
            </a:xfrm>
            <a:prstGeom prst="rect">
              <a:avLst/>
            </a:prstGeom>
            <a:gradFill rotWithShape="0">
              <a:gsLst>
                <a:gs pos="0">
                  <a:srgbClr val="336600"/>
                </a:gs>
                <a:gs pos="100000">
                  <a:srgbClr val="336600">
                    <a:gamma/>
                    <a:shade val="89804"/>
                    <a:invGamma/>
                  </a:srgbClr>
                </a:gs>
              </a:gsLst>
              <a:lin ang="2700000" scaled="1"/>
            </a:gradFill>
            <a:ln w="12700">
              <a:solidFill>
                <a:srgbClr val="000000"/>
              </a:solidFill>
              <a:miter lim="800000"/>
              <a:headEnd/>
              <a:tailEnd/>
            </a:ln>
            <a:effectLst/>
          </p:spPr>
          <p:txBody>
            <a:bodyPr wrap="none" lIns="122238" tIns="61912" rIns="122238" bIns="61912" anchor="ctr"/>
            <a:lstStyle/>
            <a:p>
              <a:pPr defTabSz="1620838">
                <a:lnSpc>
                  <a:spcPct val="100000"/>
                </a:lnSpc>
                <a:spcBef>
                  <a:spcPct val="0"/>
                </a:spcBef>
                <a:defRPr/>
              </a:pPr>
              <a:r>
                <a:rPr lang="en-US" sz="2400">
                  <a:solidFill>
                    <a:srgbClr val="FFFFCC"/>
                  </a:solidFill>
                  <a:effectLst>
                    <a:outerShdw blurRad="38100" dist="38100" dir="2700000" algn="tl">
                      <a:srgbClr val="000000"/>
                    </a:outerShdw>
                  </a:effectLst>
                  <a:latin typeface="Arial" pitchFamily="34" charset="0"/>
                </a:rPr>
                <a:t>arg 2</a:t>
              </a:r>
            </a:p>
          </p:txBody>
        </p:sp>
        <p:sp>
          <p:nvSpPr>
            <p:cNvPr id="13" name="Rectangle 10"/>
            <p:cNvSpPr>
              <a:spLocks noChangeArrowheads="1"/>
            </p:cNvSpPr>
            <p:nvPr/>
          </p:nvSpPr>
          <p:spPr bwMode="blackWhite">
            <a:xfrm>
              <a:off x="1395" y="2976"/>
              <a:ext cx="561" cy="331"/>
            </a:xfrm>
            <a:prstGeom prst="rect">
              <a:avLst/>
            </a:prstGeom>
            <a:gradFill rotWithShape="0">
              <a:gsLst>
                <a:gs pos="0">
                  <a:srgbClr val="336600"/>
                </a:gs>
                <a:gs pos="100000">
                  <a:srgbClr val="336600">
                    <a:gamma/>
                    <a:shade val="89804"/>
                    <a:invGamma/>
                  </a:srgbClr>
                </a:gs>
              </a:gsLst>
              <a:lin ang="2700000" scaled="1"/>
            </a:gradFill>
            <a:ln w="12700">
              <a:solidFill>
                <a:srgbClr val="000000"/>
              </a:solidFill>
              <a:miter lim="800000"/>
              <a:headEnd/>
              <a:tailEnd/>
            </a:ln>
            <a:effectLst/>
          </p:spPr>
          <p:txBody>
            <a:bodyPr wrap="none" lIns="122238" tIns="61912" rIns="122238" bIns="61912" anchor="ctr"/>
            <a:lstStyle/>
            <a:p>
              <a:pPr defTabSz="1620838">
                <a:lnSpc>
                  <a:spcPct val="100000"/>
                </a:lnSpc>
                <a:spcBef>
                  <a:spcPct val="0"/>
                </a:spcBef>
                <a:defRPr/>
              </a:pPr>
              <a:r>
                <a:rPr lang="en-US" sz="2400">
                  <a:solidFill>
                    <a:srgbClr val="FFFFCC"/>
                  </a:solidFill>
                  <a:effectLst>
                    <a:outerShdw blurRad="38100" dist="38100" dir="2700000" algn="tl">
                      <a:srgbClr val="000000"/>
                    </a:outerShdw>
                  </a:effectLst>
                  <a:latin typeface="Arial" pitchFamily="34" charset="0"/>
                </a:rPr>
                <a:t>arg </a:t>
              </a:r>
              <a:r>
                <a:rPr lang="en-US" sz="2400" i="1">
                  <a:solidFill>
                    <a:srgbClr val="FFFFCC"/>
                  </a:solidFill>
                  <a:effectLst>
                    <a:outerShdw blurRad="38100" dist="38100" dir="2700000" algn="tl">
                      <a:srgbClr val="000000"/>
                    </a:outerShdw>
                  </a:effectLst>
                  <a:latin typeface="Arial" pitchFamily="34" charset="0"/>
                </a:rPr>
                <a:t>n</a:t>
              </a:r>
            </a:p>
          </p:txBody>
        </p:sp>
        <p:grpSp>
          <p:nvGrpSpPr>
            <p:cNvPr id="14" name="Group 14"/>
            <p:cNvGrpSpPr>
              <a:grpSpLocks/>
            </p:cNvGrpSpPr>
            <p:nvPr/>
          </p:nvGrpSpPr>
          <p:grpSpPr bwMode="auto">
            <a:xfrm>
              <a:off x="1323" y="2642"/>
              <a:ext cx="254" cy="267"/>
              <a:chOff x="1323" y="2642"/>
              <a:chExt cx="254" cy="267"/>
            </a:xfrm>
          </p:grpSpPr>
          <p:sp>
            <p:nvSpPr>
              <p:cNvPr id="15" name="Rectangle 11"/>
              <p:cNvSpPr>
                <a:spLocks noChangeArrowheads="1"/>
              </p:cNvSpPr>
              <p:nvPr/>
            </p:nvSpPr>
            <p:spPr bwMode="blackWhite">
              <a:xfrm>
                <a:off x="1323" y="2642"/>
                <a:ext cx="62" cy="74"/>
              </a:xfrm>
              <a:prstGeom prst="rect">
                <a:avLst/>
              </a:prstGeom>
              <a:gradFill rotWithShape="0">
                <a:gsLst>
                  <a:gs pos="0">
                    <a:srgbClr val="336600"/>
                  </a:gs>
                  <a:gs pos="100000">
                    <a:srgbClr val="2E5C00"/>
                  </a:gs>
                </a:gsLst>
                <a:lin ang="2700000" scaled="1"/>
              </a:gradFill>
              <a:ln w="12700">
                <a:solidFill>
                  <a:srgbClr val="000000"/>
                </a:solidFill>
                <a:miter lim="800000"/>
                <a:headEnd/>
                <a:tailEnd/>
              </a:ln>
            </p:spPr>
            <p:txBody>
              <a:bodyPr wrap="none" anchor="ctr"/>
              <a:lstStyle/>
              <a:p>
                <a:endParaRPr lang="en-IN"/>
              </a:p>
            </p:txBody>
          </p:sp>
          <p:sp>
            <p:nvSpPr>
              <p:cNvPr id="16" name="Rectangle 12"/>
              <p:cNvSpPr>
                <a:spLocks noChangeArrowheads="1"/>
              </p:cNvSpPr>
              <p:nvPr/>
            </p:nvSpPr>
            <p:spPr bwMode="blackWhite">
              <a:xfrm>
                <a:off x="1417" y="2737"/>
                <a:ext cx="63" cy="75"/>
              </a:xfrm>
              <a:prstGeom prst="rect">
                <a:avLst/>
              </a:prstGeom>
              <a:gradFill rotWithShape="0">
                <a:gsLst>
                  <a:gs pos="0">
                    <a:srgbClr val="336600"/>
                  </a:gs>
                  <a:gs pos="100000">
                    <a:srgbClr val="2E5C00"/>
                  </a:gs>
                </a:gsLst>
                <a:lin ang="2700000" scaled="1"/>
              </a:gradFill>
              <a:ln w="12700">
                <a:solidFill>
                  <a:srgbClr val="000000"/>
                </a:solidFill>
                <a:miter lim="800000"/>
                <a:headEnd/>
                <a:tailEnd/>
              </a:ln>
            </p:spPr>
            <p:txBody>
              <a:bodyPr wrap="none" anchor="ctr"/>
              <a:lstStyle/>
              <a:p>
                <a:endParaRPr lang="en-IN"/>
              </a:p>
            </p:txBody>
          </p:sp>
          <p:sp>
            <p:nvSpPr>
              <p:cNvPr id="17" name="Rectangle 13"/>
              <p:cNvSpPr>
                <a:spLocks noChangeArrowheads="1"/>
              </p:cNvSpPr>
              <p:nvPr/>
            </p:nvSpPr>
            <p:spPr bwMode="blackWhite">
              <a:xfrm>
                <a:off x="1514" y="2834"/>
                <a:ext cx="63" cy="75"/>
              </a:xfrm>
              <a:prstGeom prst="rect">
                <a:avLst/>
              </a:prstGeom>
              <a:gradFill rotWithShape="0">
                <a:gsLst>
                  <a:gs pos="0">
                    <a:srgbClr val="336600"/>
                  </a:gs>
                  <a:gs pos="100000">
                    <a:srgbClr val="2E5C00"/>
                  </a:gs>
                </a:gsLst>
                <a:lin ang="2700000" scaled="1"/>
              </a:gradFill>
              <a:ln w="12700">
                <a:solidFill>
                  <a:srgbClr val="000000"/>
                </a:solidFill>
                <a:miter lim="800000"/>
                <a:headEnd/>
                <a:tailEnd/>
              </a:ln>
            </p:spPr>
            <p:txBody>
              <a:bodyPr wrap="none" anchor="ctr"/>
              <a:lstStyle/>
              <a:p>
                <a:endParaRPr lang="en-IN"/>
              </a:p>
            </p:txBody>
          </p:sp>
        </p:grpSp>
      </p:grpSp>
      <p:sp>
        <p:nvSpPr>
          <p:cNvPr id="18" name="Rectangle 16"/>
          <p:cNvSpPr>
            <a:spLocks noChangeArrowheads="1"/>
          </p:cNvSpPr>
          <p:nvPr/>
        </p:nvSpPr>
        <p:spPr bwMode="auto">
          <a:xfrm>
            <a:off x="3295650" y="2971800"/>
            <a:ext cx="2609850" cy="831639"/>
          </a:xfrm>
          <a:prstGeom prst="rect">
            <a:avLst/>
          </a:prstGeom>
          <a:noFill/>
          <a:ln w="9525">
            <a:noFill/>
            <a:miter lim="800000"/>
            <a:headEnd/>
            <a:tailEnd/>
          </a:ln>
          <a:effectLst/>
        </p:spPr>
        <p:txBody>
          <a:bodyPr lIns="92075" tIns="46038" rIns="92075" bIns="46038">
            <a:spAutoFit/>
          </a:bodyPr>
          <a:lstStyle/>
          <a:p>
            <a:pPr>
              <a:lnSpc>
                <a:spcPct val="100000"/>
              </a:lnSpc>
              <a:spcBef>
                <a:spcPct val="0"/>
              </a:spcBef>
              <a:defRPr/>
            </a:pPr>
            <a:r>
              <a:rPr lang="en-US" sz="2400" dirty="0">
                <a:solidFill>
                  <a:srgbClr val="FF0000"/>
                </a:solidFill>
                <a:effectLst>
                  <a:outerShdw blurRad="38100" dist="38100" dir="2700000" algn="tl">
                    <a:srgbClr val="000000"/>
                  </a:outerShdw>
                </a:effectLst>
                <a:latin typeface="Arial" pitchFamily="34" charset="0"/>
              </a:rPr>
              <a:t>Function performs action</a:t>
            </a:r>
          </a:p>
        </p:txBody>
      </p:sp>
      <p:grpSp>
        <p:nvGrpSpPr>
          <p:cNvPr id="19" name="Group 20"/>
          <p:cNvGrpSpPr>
            <a:grpSpLocks/>
          </p:cNvGrpSpPr>
          <p:nvPr/>
        </p:nvGrpSpPr>
        <p:grpSpPr bwMode="auto">
          <a:xfrm>
            <a:off x="5810250" y="2085975"/>
            <a:ext cx="2476500" cy="2555875"/>
            <a:chOff x="3660" y="1314"/>
            <a:chExt cx="1560" cy="1610"/>
          </a:xfrm>
        </p:grpSpPr>
        <p:sp>
          <p:nvSpPr>
            <p:cNvPr id="20" name="Freeform 17"/>
            <p:cNvSpPr>
              <a:spLocks/>
            </p:cNvSpPr>
            <p:nvPr/>
          </p:nvSpPr>
          <p:spPr bwMode="auto">
            <a:xfrm>
              <a:off x="3660" y="1524"/>
              <a:ext cx="781" cy="795"/>
            </a:xfrm>
            <a:custGeom>
              <a:avLst/>
              <a:gdLst/>
              <a:ahLst/>
              <a:cxnLst>
                <a:cxn ang="0">
                  <a:pos x="0" y="0"/>
                </a:cxn>
                <a:cxn ang="0">
                  <a:pos x="780" y="0"/>
                </a:cxn>
                <a:cxn ang="0">
                  <a:pos x="780" y="794"/>
                </a:cxn>
              </a:cxnLst>
              <a:rect l="0" t="0" r="r" b="b"/>
              <a:pathLst>
                <a:path w="781" h="795">
                  <a:moveTo>
                    <a:pt x="0" y="0"/>
                  </a:moveTo>
                  <a:lnTo>
                    <a:pt x="780" y="0"/>
                  </a:lnTo>
                  <a:lnTo>
                    <a:pt x="780" y="794"/>
                  </a:lnTo>
                </a:path>
              </a:pathLst>
            </a:custGeom>
            <a:noFill/>
            <a:ln w="50800" cap="rnd" cmpd="sng">
              <a:solidFill>
                <a:srgbClr val="FFCC00"/>
              </a:solidFill>
              <a:prstDash val="solid"/>
              <a:round/>
              <a:headEnd type="none" w="sm" len="sm"/>
              <a:tailEnd type="stealth" w="med" len="lg"/>
            </a:ln>
            <a:effectLst>
              <a:outerShdw dist="53882" dir="2700000" algn="ctr" rotWithShape="0">
                <a:srgbClr val="000000"/>
              </a:outerShdw>
            </a:effectLst>
          </p:spPr>
          <p:txBody>
            <a:bodyPr/>
            <a:lstStyle/>
            <a:p>
              <a:pPr>
                <a:defRPr/>
              </a:pPr>
              <a:endParaRPr lang="en-IN"/>
            </a:p>
          </p:txBody>
        </p:sp>
        <p:sp>
          <p:nvSpPr>
            <p:cNvPr id="21" name="Rectangle 18"/>
            <p:cNvSpPr>
              <a:spLocks noChangeArrowheads="1"/>
            </p:cNvSpPr>
            <p:nvPr/>
          </p:nvSpPr>
          <p:spPr bwMode="auto">
            <a:xfrm>
              <a:off x="4521" y="1314"/>
              <a:ext cx="699" cy="291"/>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en-US" sz="2400" dirty="0">
                  <a:solidFill>
                    <a:srgbClr val="FF0000"/>
                  </a:solidFill>
                  <a:effectLst>
                    <a:outerShdw blurRad="38100" dist="38100" dir="2700000" algn="tl">
                      <a:srgbClr val="000000"/>
                    </a:outerShdw>
                  </a:effectLst>
                  <a:latin typeface="Arial" pitchFamily="34" charset="0"/>
                </a:rPr>
                <a:t>Output</a:t>
              </a:r>
            </a:p>
          </p:txBody>
        </p:sp>
        <p:sp>
          <p:nvSpPr>
            <p:cNvPr id="22" name="Rectangle 19"/>
            <p:cNvSpPr>
              <a:spLocks noChangeArrowheads="1"/>
            </p:cNvSpPr>
            <p:nvPr/>
          </p:nvSpPr>
          <p:spPr bwMode="blackWhite">
            <a:xfrm>
              <a:off x="3904" y="2350"/>
              <a:ext cx="1096" cy="574"/>
            </a:xfrm>
            <a:prstGeom prst="rect">
              <a:avLst/>
            </a:prstGeom>
            <a:gradFill rotWithShape="0">
              <a:gsLst>
                <a:gs pos="0">
                  <a:srgbClr val="FF9900"/>
                </a:gs>
                <a:gs pos="100000">
                  <a:srgbClr val="FF9900">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lnSpc>
                  <a:spcPct val="100000"/>
                </a:lnSpc>
                <a:spcBef>
                  <a:spcPct val="0"/>
                </a:spcBef>
                <a:defRPr/>
              </a:pPr>
              <a:r>
                <a:rPr lang="en-US" sz="2400">
                  <a:solidFill>
                    <a:srgbClr val="FFFFCC"/>
                  </a:solidFill>
                  <a:effectLst>
                    <a:outerShdw blurRad="38100" dist="38100" dir="2700000" algn="tl">
                      <a:srgbClr val="000000"/>
                    </a:outerShdw>
                  </a:effectLst>
                  <a:latin typeface="Arial" pitchFamily="34" charset="0"/>
                </a:rPr>
                <a:t>Result</a:t>
              </a:r>
            </a:p>
            <a:p>
              <a:pPr>
                <a:lnSpc>
                  <a:spcPct val="100000"/>
                </a:lnSpc>
                <a:spcBef>
                  <a:spcPct val="0"/>
                </a:spcBef>
                <a:defRPr/>
              </a:pPr>
              <a:r>
                <a:rPr lang="en-US" sz="2400">
                  <a:solidFill>
                    <a:srgbClr val="FFFFCC"/>
                  </a:solidFill>
                  <a:effectLst>
                    <a:outerShdw blurRad="38100" dist="38100" dir="2700000" algn="tl">
                      <a:srgbClr val="000000"/>
                    </a:outerShdw>
                  </a:effectLst>
                  <a:latin typeface="Arial" pitchFamily="34" charset="0"/>
                </a:rPr>
                <a:t>value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up)">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up)">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Line 2"/>
          <p:cNvSpPr>
            <a:spLocks noChangeShapeType="1"/>
          </p:cNvSpPr>
          <p:nvPr/>
        </p:nvSpPr>
        <p:spPr bwMode="auto">
          <a:xfrm flipV="1">
            <a:off x="4572000" y="2936875"/>
            <a:ext cx="0" cy="644525"/>
          </a:xfrm>
          <a:prstGeom prst="line">
            <a:avLst/>
          </a:prstGeom>
          <a:noFill/>
          <a:ln w="50800">
            <a:solidFill>
              <a:srgbClr val="FFCC00"/>
            </a:solidFill>
            <a:round/>
            <a:headEnd type="none" w="sm" len="sm"/>
            <a:tailEnd type="none" w="sm" len="sm"/>
          </a:ln>
          <a:effectLst>
            <a:outerShdw dist="53882" dir="2700000" algn="ctr" rotWithShape="0">
              <a:srgbClr val="000000"/>
            </a:outerShdw>
          </a:effectLst>
        </p:spPr>
        <p:txBody>
          <a:bodyPr wrap="none" anchor="ctr"/>
          <a:lstStyle/>
          <a:p>
            <a:pPr>
              <a:defRPr/>
            </a:pPr>
            <a:endParaRPr lang="en-IN"/>
          </a:p>
        </p:txBody>
      </p:sp>
      <p:sp>
        <p:nvSpPr>
          <p:cNvPr id="11267" name="Freeform 3"/>
          <p:cNvSpPr>
            <a:spLocks/>
          </p:cNvSpPr>
          <p:nvPr/>
        </p:nvSpPr>
        <p:spPr bwMode="auto">
          <a:xfrm>
            <a:off x="2266950" y="3562350"/>
            <a:ext cx="4706938" cy="534988"/>
          </a:xfrm>
          <a:custGeom>
            <a:avLst/>
            <a:gdLst/>
            <a:ahLst/>
            <a:cxnLst>
              <a:cxn ang="0">
                <a:pos x="0" y="316"/>
              </a:cxn>
              <a:cxn ang="0">
                <a:pos x="0" y="0"/>
              </a:cxn>
              <a:cxn ang="0">
                <a:pos x="2964" y="0"/>
              </a:cxn>
              <a:cxn ang="0">
                <a:pos x="2964" y="148"/>
              </a:cxn>
              <a:cxn ang="0">
                <a:pos x="2964" y="336"/>
              </a:cxn>
            </a:cxnLst>
            <a:rect l="0" t="0" r="r" b="b"/>
            <a:pathLst>
              <a:path w="2965" h="337">
                <a:moveTo>
                  <a:pt x="0" y="316"/>
                </a:moveTo>
                <a:lnTo>
                  <a:pt x="0" y="0"/>
                </a:lnTo>
                <a:lnTo>
                  <a:pt x="2964" y="0"/>
                </a:lnTo>
                <a:lnTo>
                  <a:pt x="2964" y="148"/>
                </a:lnTo>
                <a:lnTo>
                  <a:pt x="2964" y="336"/>
                </a:lnTo>
              </a:path>
            </a:pathLst>
          </a:custGeom>
          <a:noFill/>
          <a:ln w="50800" cap="rnd" cmpd="sng">
            <a:solidFill>
              <a:srgbClr val="FFCC00"/>
            </a:solidFill>
            <a:prstDash val="solid"/>
            <a:round/>
            <a:headEnd type="none" w="sm" len="sm"/>
            <a:tailEnd type="none" w="sm" len="sm"/>
          </a:ln>
          <a:effectLst>
            <a:outerShdw dist="53882" dir="2700000" algn="ctr" rotWithShape="0">
              <a:srgbClr val="000000"/>
            </a:outerShdw>
          </a:effectLst>
        </p:spPr>
        <p:txBody>
          <a:bodyPr/>
          <a:lstStyle/>
          <a:p>
            <a:pPr>
              <a:defRPr/>
            </a:pPr>
            <a:endParaRPr lang="en-IN"/>
          </a:p>
        </p:txBody>
      </p:sp>
      <p:sp>
        <p:nvSpPr>
          <p:cNvPr id="11268" name="Rectangle 4"/>
          <p:cNvSpPr>
            <a:spLocks noGrp="1" noChangeArrowheads="1"/>
          </p:cNvSpPr>
          <p:nvPr>
            <p:ph type="title"/>
          </p:nvPr>
        </p:nvSpPr>
        <p:spPr/>
        <p:txBody>
          <a:bodyPr/>
          <a:lstStyle/>
          <a:p>
            <a:pPr>
              <a:defRPr/>
            </a:pPr>
            <a:r>
              <a:rPr lang="en-US" smtClean="0"/>
              <a:t>Two Types of SQL Functions</a:t>
            </a:r>
          </a:p>
        </p:txBody>
      </p:sp>
      <p:sp>
        <p:nvSpPr>
          <p:cNvPr id="11269" name="Rectangle 5"/>
          <p:cNvSpPr>
            <a:spLocks noChangeArrowheads="1"/>
          </p:cNvSpPr>
          <p:nvPr/>
        </p:nvSpPr>
        <p:spPr bwMode="blackWhite">
          <a:xfrm>
            <a:off x="3416300" y="2014538"/>
            <a:ext cx="2311400" cy="931862"/>
          </a:xfrm>
          <a:prstGeom prst="rect">
            <a:avLst/>
          </a:prstGeom>
          <a:gradFill rotWithShape="0">
            <a:gsLst>
              <a:gs pos="0">
                <a:srgbClr val="FF6633"/>
              </a:gs>
              <a:gs pos="100000">
                <a:srgbClr val="FF6633">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lnSpc>
                <a:spcPct val="100000"/>
              </a:lnSpc>
              <a:spcBef>
                <a:spcPct val="0"/>
              </a:spcBef>
              <a:defRPr/>
            </a:pPr>
            <a:r>
              <a:rPr lang="en-US" sz="2400">
                <a:solidFill>
                  <a:srgbClr val="FFFFCC"/>
                </a:solidFill>
                <a:effectLst>
                  <a:outerShdw blurRad="38100" dist="38100" dir="2700000" algn="tl">
                    <a:srgbClr val="000000"/>
                  </a:outerShdw>
                </a:effectLst>
                <a:latin typeface="Arial" pitchFamily="34" charset="0"/>
              </a:rPr>
              <a:t>Functions</a:t>
            </a:r>
          </a:p>
        </p:txBody>
      </p:sp>
      <p:sp>
        <p:nvSpPr>
          <p:cNvPr id="11270" name="Rectangle 6"/>
          <p:cNvSpPr>
            <a:spLocks noChangeArrowheads="1"/>
          </p:cNvSpPr>
          <p:nvPr/>
        </p:nvSpPr>
        <p:spPr bwMode="blackWhite">
          <a:xfrm>
            <a:off x="1195388" y="4071938"/>
            <a:ext cx="2284412" cy="920750"/>
          </a:xfrm>
          <a:prstGeom prst="rect">
            <a:avLst/>
          </a:prstGeom>
          <a:gradFill rotWithShape="0">
            <a:gsLst>
              <a:gs pos="0">
                <a:srgbClr val="008080"/>
              </a:gs>
              <a:gs pos="100000">
                <a:srgbClr val="008080">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lnSpc>
                <a:spcPct val="100000"/>
              </a:lnSpc>
              <a:spcBef>
                <a:spcPct val="0"/>
              </a:spcBef>
              <a:defRPr/>
            </a:pPr>
            <a:r>
              <a:rPr lang="en-US" sz="2400">
                <a:solidFill>
                  <a:srgbClr val="FFFFCC"/>
                </a:solidFill>
                <a:effectLst>
                  <a:outerShdw blurRad="38100" dist="38100" dir="2700000" algn="tl">
                    <a:srgbClr val="000000"/>
                  </a:outerShdw>
                </a:effectLst>
                <a:latin typeface="Arial" pitchFamily="34" charset="0"/>
              </a:rPr>
              <a:t>Single-row </a:t>
            </a:r>
          </a:p>
          <a:p>
            <a:pPr>
              <a:lnSpc>
                <a:spcPct val="100000"/>
              </a:lnSpc>
              <a:spcBef>
                <a:spcPct val="0"/>
              </a:spcBef>
              <a:defRPr/>
            </a:pPr>
            <a:r>
              <a:rPr lang="en-US" sz="2400">
                <a:solidFill>
                  <a:srgbClr val="FFFFCC"/>
                </a:solidFill>
                <a:effectLst>
                  <a:outerShdw blurRad="38100" dist="38100" dir="2700000" algn="tl">
                    <a:srgbClr val="000000"/>
                  </a:outerShdw>
                </a:effectLst>
                <a:latin typeface="Arial" pitchFamily="34" charset="0"/>
              </a:rPr>
              <a:t>functions</a:t>
            </a:r>
          </a:p>
        </p:txBody>
      </p:sp>
      <p:sp>
        <p:nvSpPr>
          <p:cNvPr id="11271" name="Rectangle 7"/>
          <p:cNvSpPr>
            <a:spLocks noChangeArrowheads="1"/>
          </p:cNvSpPr>
          <p:nvPr/>
        </p:nvSpPr>
        <p:spPr bwMode="blackWhite">
          <a:xfrm>
            <a:off x="5749925" y="4057650"/>
            <a:ext cx="2263775" cy="950913"/>
          </a:xfrm>
          <a:prstGeom prst="rect">
            <a:avLst/>
          </a:prstGeom>
          <a:gradFill rotWithShape="0">
            <a:gsLst>
              <a:gs pos="0">
                <a:srgbClr val="008080"/>
              </a:gs>
              <a:gs pos="100000">
                <a:srgbClr val="008080">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lnSpc>
                <a:spcPct val="100000"/>
              </a:lnSpc>
              <a:spcBef>
                <a:spcPct val="0"/>
              </a:spcBef>
              <a:defRPr/>
            </a:pPr>
            <a:r>
              <a:rPr lang="en-US" sz="2400">
                <a:solidFill>
                  <a:srgbClr val="FFFFCC"/>
                </a:solidFill>
                <a:effectLst>
                  <a:outerShdw blurRad="38100" dist="38100" dir="2700000" algn="tl">
                    <a:srgbClr val="000000"/>
                  </a:outerShdw>
                </a:effectLst>
                <a:latin typeface="Arial" pitchFamily="34" charset="0"/>
              </a:rPr>
              <a:t>Multiple-row</a:t>
            </a:r>
          </a:p>
          <a:p>
            <a:pPr>
              <a:lnSpc>
                <a:spcPct val="100000"/>
              </a:lnSpc>
              <a:spcBef>
                <a:spcPct val="0"/>
              </a:spcBef>
              <a:defRPr/>
            </a:pPr>
            <a:r>
              <a:rPr lang="en-US" sz="2400">
                <a:solidFill>
                  <a:srgbClr val="FFFFCC"/>
                </a:solidFill>
                <a:effectLst>
                  <a:outerShdw blurRad="38100" dist="38100" dir="2700000" algn="tl">
                    <a:srgbClr val="000000"/>
                  </a:outerShdw>
                </a:effectLst>
                <a:latin typeface="Arial" pitchFamily="34" charset="0"/>
              </a:rPr>
              <a:t>functions</a:t>
            </a:r>
          </a:p>
        </p:txBody>
      </p:sp>
      <p:grpSp>
        <p:nvGrpSpPr>
          <p:cNvPr id="2" name="Group 10"/>
          <p:cNvGrpSpPr>
            <a:grpSpLocks/>
          </p:cNvGrpSpPr>
          <p:nvPr/>
        </p:nvGrpSpPr>
        <p:grpSpPr bwMode="auto">
          <a:xfrm>
            <a:off x="533400" y="4532313"/>
            <a:ext cx="3581400" cy="0"/>
            <a:chOff x="336" y="2855"/>
            <a:chExt cx="2256" cy="0"/>
          </a:xfrm>
        </p:grpSpPr>
        <p:sp>
          <p:nvSpPr>
            <p:cNvPr id="11272" name="Line 8"/>
            <p:cNvSpPr>
              <a:spLocks noChangeShapeType="1"/>
            </p:cNvSpPr>
            <p:nvPr/>
          </p:nvSpPr>
          <p:spPr bwMode="auto">
            <a:xfrm>
              <a:off x="336" y="2855"/>
              <a:ext cx="384"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wrap="none" anchor="ctr"/>
            <a:lstStyle/>
            <a:p>
              <a:pPr>
                <a:defRPr/>
              </a:pPr>
              <a:endParaRPr lang="en-IN"/>
            </a:p>
          </p:txBody>
        </p:sp>
        <p:sp>
          <p:nvSpPr>
            <p:cNvPr id="11273" name="Line 9"/>
            <p:cNvSpPr>
              <a:spLocks noChangeShapeType="1"/>
            </p:cNvSpPr>
            <p:nvPr/>
          </p:nvSpPr>
          <p:spPr bwMode="auto">
            <a:xfrm>
              <a:off x="2208" y="2855"/>
              <a:ext cx="384"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wrap="none" anchor="ctr"/>
            <a:lstStyle/>
            <a:p>
              <a:pPr>
                <a:defRPr/>
              </a:pPr>
              <a:endParaRPr lang="en-IN"/>
            </a:p>
          </p:txBody>
        </p:sp>
      </p:grpSp>
      <p:grpSp>
        <p:nvGrpSpPr>
          <p:cNvPr id="3" name="Group 15"/>
          <p:cNvGrpSpPr>
            <a:grpSpLocks/>
          </p:cNvGrpSpPr>
          <p:nvPr/>
        </p:nvGrpSpPr>
        <p:grpSpPr bwMode="auto">
          <a:xfrm>
            <a:off x="5124450" y="4227513"/>
            <a:ext cx="3524250" cy="552450"/>
            <a:chOff x="3228" y="2663"/>
            <a:chExt cx="2220" cy="348"/>
          </a:xfrm>
        </p:grpSpPr>
        <p:sp>
          <p:nvSpPr>
            <p:cNvPr id="11275" name="Line 11"/>
            <p:cNvSpPr>
              <a:spLocks noChangeShapeType="1"/>
            </p:cNvSpPr>
            <p:nvPr/>
          </p:nvSpPr>
          <p:spPr bwMode="auto">
            <a:xfrm>
              <a:off x="3228" y="2855"/>
              <a:ext cx="384"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wrap="none" anchor="ctr"/>
            <a:lstStyle/>
            <a:p>
              <a:pPr>
                <a:defRPr/>
              </a:pPr>
              <a:endParaRPr lang="en-IN"/>
            </a:p>
          </p:txBody>
        </p:sp>
        <p:sp>
          <p:nvSpPr>
            <p:cNvPr id="11276" name="Line 12"/>
            <p:cNvSpPr>
              <a:spLocks noChangeShapeType="1"/>
            </p:cNvSpPr>
            <p:nvPr/>
          </p:nvSpPr>
          <p:spPr bwMode="auto">
            <a:xfrm>
              <a:off x="5064" y="2855"/>
              <a:ext cx="384"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wrap="none" anchor="ctr"/>
            <a:lstStyle/>
            <a:p>
              <a:pPr>
                <a:defRPr/>
              </a:pPr>
              <a:endParaRPr lang="en-IN"/>
            </a:p>
          </p:txBody>
        </p:sp>
        <p:sp>
          <p:nvSpPr>
            <p:cNvPr id="11277" name="Line 13"/>
            <p:cNvSpPr>
              <a:spLocks noChangeShapeType="1"/>
            </p:cNvSpPr>
            <p:nvPr/>
          </p:nvSpPr>
          <p:spPr bwMode="auto">
            <a:xfrm>
              <a:off x="3228" y="2663"/>
              <a:ext cx="384"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wrap="none" anchor="ctr"/>
            <a:lstStyle/>
            <a:p>
              <a:pPr>
                <a:defRPr/>
              </a:pPr>
              <a:endParaRPr lang="en-IN"/>
            </a:p>
          </p:txBody>
        </p:sp>
        <p:sp>
          <p:nvSpPr>
            <p:cNvPr id="11278" name="Line 14"/>
            <p:cNvSpPr>
              <a:spLocks noChangeShapeType="1"/>
            </p:cNvSpPr>
            <p:nvPr/>
          </p:nvSpPr>
          <p:spPr bwMode="auto">
            <a:xfrm>
              <a:off x="3228" y="3011"/>
              <a:ext cx="384"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wrap="none" anchor="ctr"/>
            <a:lstStyle/>
            <a:p>
              <a:pPr>
                <a:defRPr/>
              </a:pPr>
              <a:endParaRPr lang="en-IN"/>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defRPr/>
            </a:pPr>
            <a:r>
              <a:rPr lang="en-US" smtClean="0"/>
              <a:t>Single-Row Functions</a:t>
            </a:r>
          </a:p>
        </p:txBody>
      </p:sp>
      <p:sp>
        <p:nvSpPr>
          <p:cNvPr id="13315" name="Rectangle 3"/>
          <p:cNvSpPr>
            <a:spLocks noGrp="1" noChangeArrowheads="1"/>
          </p:cNvSpPr>
          <p:nvPr>
            <p:ph idx="1"/>
          </p:nvPr>
        </p:nvSpPr>
        <p:spPr>
          <a:xfrm>
            <a:off x="899592" y="1988840"/>
            <a:ext cx="7385050" cy="3276600"/>
          </a:xfrm>
        </p:spPr>
        <p:txBody>
          <a:bodyPr/>
          <a:lstStyle/>
          <a:p>
            <a:pPr lvl="1">
              <a:defRPr/>
            </a:pPr>
            <a:r>
              <a:rPr lang="en-US" dirty="0" smtClean="0"/>
              <a:t>Manipulate data items</a:t>
            </a:r>
          </a:p>
          <a:p>
            <a:pPr lvl="1">
              <a:defRPr/>
            </a:pPr>
            <a:r>
              <a:rPr lang="en-US" dirty="0" smtClean="0"/>
              <a:t>Accept arguments and return one value</a:t>
            </a:r>
          </a:p>
          <a:p>
            <a:pPr lvl="1">
              <a:defRPr/>
            </a:pPr>
            <a:r>
              <a:rPr lang="en-US" dirty="0" smtClean="0"/>
              <a:t>Act on each row returned</a:t>
            </a:r>
          </a:p>
          <a:p>
            <a:pPr lvl="1">
              <a:defRPr/>
            </a:pPr>
            <a:r>
              <a:rPr lang="en-US" dirty="0" smtClean="0"/>
              <a:t>Return one result per </a:t>
            </a:r>
            <a:r>
              <a:rPr lang="en-US" dirty="0" smtClean="0"/>
              <a:t>row</a:t>
            </a:r>
            <a:endParaRPr lang="en-US" dirty="0" smtClean="0"/>
          </a:p>
          <a:p>
            <a:pPr lvl="1">
              <a:defRPr/>
            </a:pPr>
            <a:r>
              <a:rPr lang="en-US" dirty="0" smtClean="0"/>
              <a:t>Can be nested</a:t>
            </a:r>
          </a:p>
        </p:txBody>
      </p:sp>
      <p:sp>
        <p:nvSpPr>
          <p:cNvPr id="13316" name="Rectangle 4"/>
          <p:cNvSpPr>
            <a:spLocks noChangeArrowheads="1"/>
          </p:cNvSpPr>
          <p:nvPr/>
        </p:nvSpPr>
        <p:spPr bwMode="blackWhite">
          <a:xfrm>
            <a:off x="827584" y="5589240"/>
            <a:ext cx="7237413" cy="36671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1200150" algn="l"/>
              </a:tabLst>
              <a:defRPr/>
            </a:pPr>
            <a:r>
              <a:rPr lang="en-US" sz="1800" i="1">
                <a:solidFill>
                  <a:srgbClr val="000000"/>
                </a:solidFill>
                <a:latin typeface="Courier New" pitchFamily="49" charset="0"/>
              </a:rPr>
              <a:t>function_name </a:t>
            </a:r>
            <a:r>
              <a:rPr lang="en-US" sz="1800">
                <a:solidFill>
                  <a:srgbClr val="000000"/>
                </a:solidFill>
                <a:latin typeface="Courier New" pitchFamily="49" charset="0"/>
              </a:rPr>
              <a:t>(</a:t>
            </a:r>
            <a:r>
              <a:rPr lang="en-US" sz="1800" i="1">
                <a:solidFill>
                  <a:srgbClr val="000000"/>
                </a:solidFill>
                <a:latin typeface="Courier New" pitchFamily="49" charset="0"/>
              </a:rPr>
              <a:t>column</a:t>
            </a:r>
            <a:r>
              <a:rPr lang="en-US" sz="1800">
                <a:solidFill>
                  <a:srgbClr val="000000"/>
                </a:solidFill>
                <a:latin typeface="Courier New" pitchFamily="49" charset="0"/>
              </a:rPr>
              <a:t>|</a:t>
            </a:r>
            <a:r>
              <a:rPr lang="en-US" sz="1800" i="1">
                <a:solidFill>
                  <a:srgbClr val="000000"/>
                </a:solidFill>
                <a:latin typeface="Courier New" pitchFamily="49" charset="0"/>
              </a:rPr>
              <a:t>expression</a:t>
            </a:r>
            <a:r>
              <a:rPr lang="en-US" sz="1800">
                <a:solidFill>
                  <a:srgbClr val="000000"/>
                </a:solidFill>
                <a:latin typeface="Courier New" pitchFamily="49" charset="0"/>
              </a:rPr>
              <a:t>, [</a:t>
            </a:r>
            <a:r>
              <a:rPr lang="en-US" sz="1800" i="1">
                <a:solidFill>
                  <a:srgbClr val="000000"/>
                </a:solidFill>
                <a:latin typeface="Courier New" pitchFamily="49" charset="0"/>
              </a:rPr>
              <a:t>arg1, arg2,...</a:t>
            </a:r>
            <a:r>
              <a:rPr lang="en-US" sz="1800">
                <a:solidFill>
                  <a:srgbClr val="000000"/>
                </a:solidFill>
                <a:latin typeface="Courier New" pitchFamily="49" charset="0"/>
              </a:rPr>
              <a:t>])</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Line 2"/>
          <p:cNvSpPr>
            <a:spLocks noChangeShapeType="1"/>
          </p:cNvSpPr>
          <p:nvPr/>
        </p:nvSpPr>
        <p:spPr bwMode="auto">
          <a:xfrm flipV="1">
            <a:off x="4589463" y="2727349"/>
            <a:ext cx="0" cy="1419225"/>
          </a:xfrm>
          <a:prstGeom prst="line">
            <a:avLst/>
          </a:prstGeom>
          <a:noFill/>
          <a:ln w="50800">
            <a:solidFill>
              <a:srgbClr val="FFCC00"/>
            </a:solidFill>
            <a:round/>
            <a:headEnd type="none" w="sm" len="sm"/>
            <a:tailEnd type="none" w="sm" len="sm"/>
          </a:ln>
          <a:effectLst>
            <a:outerShdw dist="53882" dir="2700000" algn="ctr" rotWithShape="0">
              <a:srgbClr val="000000"/>
            </a:outerShdw>
          </a:effectLst>
        </p:spPr>
        <p:txBody>
          <a:bodyPr wrap="none" anchor="ctr"/>
          <a:lstStyle/>
          <a:p>
            <a:pPr>
              <a:defRPr/>
            </a:pPr>
            <a:endParaRPr lang="en-IN"/>
          </a:p>
        </p:txBody>
      </p:sp>
      <p:sp>
        <p:nvSpPr>
          <p:cNvPr id="15363" name="Line 3"/>
          <p:cNvSpPr>
            <a:spLocks noChangeShapeType="1"/>
          </p:cNvSpPr>
          <p:nvPr/>
        </p:nvSpPr>
        <p:spPr bwMode="auto">
          <a:xfrm flipH="1" flipV="1">
            <a:off x="2647950" y="3643337"/>
            <a:ext cx="1960563" cy="503237"/>
          </a:xfrm>
          <a:prstGeom prst="line">
            <a:avLst/>
          </a:prstGeom>
          <a:noFill/>
          <a:ln w="50800">
            <a:solidFill>
              <a:srgbClr val="FFCC00"/>
            </a:solidFill>
            <a:round/>
            <a:headEnd type="none" w="sm" len="sm"/>
            <a:tailEnd type="none" w="sm" len="sm"/>
          </a:ln>
          <a:effectLst>
            <a:outerShdw dist="53882" dir="2700000" algn="ctr" rotWithShape="0">
              <a:srgbClr val="000000"/>
            </a:outerShdw>
          </a:effectLst>
        </p:spPr>
        <p:txBody>
          <a:bodyPr wrap="none" anchor="ctr"/>
          <a:lstStyle/>
          <a:p>
            <a:pPr>
              <a:defRPr/>
            </a:pPr>
            <a:endParaRPr lang="en-IN"/>
          </a:p>
        </p:txBody>
      </p:sp>
      <p:sp>
        <p:nvSpPr>
          <p:cNvPr id="15364" name="Line 4"/>
          <p:cNvSpPr>
            <a:spLocks noChangeShapeType="1"/>
          </p:cNvSpPr>
          <p:nvPr/>
        </p:nvSpPr>
        <p:spPr bwMode="auto">
          <a:xfrm flipV="1">
            <a:off x="4608513" y="3625874"/>
            <a:ext cx="2012950" cy="520700"/>
          </a:xfrm>
          <a:prstGeom prst="line">
            <a:avLst/>
          </a:prstGeom>
          <a:noFill/>
          <a:ln w="50800">
            <a:solidFill>
              <a:srgbClr val="FFCC00"/>
            </a:solidFill>
            <a:round/>
            <a:headEnd type="none" w="sm" len="sm"/>
            <a:tailEnd type="none" w="sm" len="sm"/>
          </a:ln>
          <a:effectLst>
            <a:outerShdw dist="53882" dir="2700000" algn="ctr" rotWithShape="0">
              <a:srgbClr val="000000"/>
            </a:outerShdw>
          </a:effectLst>
        </p:spPr>
        <p:txBody>
          <a:bodyPr wrap="none" anchor="ctr"/>
          <a:lstStyle/>
          <a:p>
            <a:pPr>
              <a:defRPr/>
            </a:pPr>
            <a:endParaRPr lang="en-IN"/>
          </a:p>
        </p:txBody>
      </p:sp>
      <p:sp>
        <p:nvSpPr>
          <p:cNvPr id="15365" name="Line 5"/>
          <p:cNvSpPr>
            <a:spLocks noChangeShapeType="1"/>
          </p:cNvSpPr>
          <p:nvPr/>
        </p:nvSpPr>
        <p:spPr bwMode="auto">
          <a:xfrm flipH="1">
            <a:off x="2863850" y="4146574"/>
            <a:ext cx="1744663" cy="1598613"/>
          </a:xfrm>
          <a:prstGeom prst="line">
            <a:avLst/>
          </a:prstGeom>
          <a:noFill/>
          <a:ln w="50800">
            <a:solidFill>
              <a:srgbClr val="FFCC00"/>
            </a:solidFill>
            <a:round/>
            <a:headEnd type="none" w="sm" len="sm"/>
            <a:tailEnd type="none" w="sm" len="sm"/>
          </a:ln>
          <a:effectLst>
            <a:outerShdw dist="53882" dir="2700000" algn="ctr" rotWithShape="0">
              <a:srgbClr val="000000"/>
            </a:outerShdw>
          </a:effectLst>
        </p:spPr>
        <p:txBody>
          <a:bodyPr wrap="none" anchor="ctr"/>
          <a:lstStyle/>
          <a:p>
            <a:pPr>
              <a:defRPr/>
            </a:pPr>
            <a:endParaRPr lang="en-IN"/>
          </a:p>
        </p:txBody>
      </p:sp>
      <p:sp>
        <p:nvSpPr>
          <p:cNvPr id="15366" name="Line 6"/>
          <p:cNvSpPr>
            <a:spLocks noChangeShapeType="1"/>
          </p:cNvSpPr>
          <p:nvPr/>
        </p:nvSpPr>
        <p:spPr bwMode="auto">
          <a:xfrm>
            <a:off x="4608513" y="4146574"/>
            <a:ext cx="1671637" cy="1652588"/>
          </a:xfrm>
          <a:prstGeom prst="line">
            <a:avLst/>
          </a:prstGeom>
          <a:noFill/>
          <a:ln w="50800">
            <a:solidFill>
              <a:srgbClr val="FFCC00"/>
            </a:solidFill>
            <a:round/>
            <a:headEnd type="none" w="sm" len="sm"/>
            <a:tailEnd type="none" w="sm" len="sm"/>
          </a:ln>
          <a:effectLst>
            <a:outerShdw dist="53882" dir="2700000" algn="ctr" rotWithShape="0">
              <a:srgbClr val="000000"/>
            </a:outerShdw>
          </a:effectLst>
        </p:spPr>
        <p:txBody>
          <a:bodyPr wrap="none" anchor="ctr"/>
          <a:lstStyle/>
          <a:p>
            <a:pPr>
              <a:defRPr/>
            </a:pPr>
            <a:endParaRPr lang="en-IN"/>
          </a:p>
        </p:txBody>
      </p:sp>
      <p:sp>
        <p:nvSpPr>
          <p:cNvPr id="15367" name="Rectangle 7"/>
          <p:cNvSpPr>
            <a:spLocks noGrp="1" noChangeArrowheads="1"/>
          </p:cNvSpPr>
          <p:nvPr>
            <p:ph type="title"/>
          </p:nvPr>
        </p:nvSpPr>
        <p:spPr>
          <a:xfrm>
            <a:off x="467544" y="404664"/>
            <a:ext cx="8229600" cy="1143000"/>
          </a:xfrm>
        </p:spPr>
        <p:txBody>
          <a:bodyPr/>
          <a:lstStyle/>
          <a:p>
            <a:pPr>
              <a:defRPr/>
            </a:pPr>
            <a:r>
              <a:rPr lang="en-US" dirty="0" smtClean="0"/>
              <a:t>Single-Row Functions</a:t>
            </a:r>
          </a:p>
        </p:txBody>
      </p:sp>
      <p:sp>
        <p:nvSpPr>
          <p:cNvPr id="15368" name="Rectangle 8"/>
          <p:cNvSpPr>
            <a:spLocks noChangeArrowheads="1"/>
          </p:cNvSpPr>
          <p:nvPr/>
        </p:nvSpPr>
        <p:spPr bwMode="blackWhite">
          <a:xfrm>
            <a:off x="2012950" y="5305449"/>
            <a:ext cx="1785938" cy="931863"/>
          </a:xfrm>
          <a:prstGeom prst="rect">
            <a:avLst/>
          </a:prstGeom>
          <a:gradFill rotWithShape="0">
            <a:gsLst>
              <a:gs pos="0">
                <a:srgbClr val="FF9900"/>
              </a:gs>
              <a:gs pos="100000">
                <a:srgbClr val="FF9900">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lnSpc>
                <a:spcPct val="100000"/>
              </a:lnSpc>
              <a:spcBef>
                <a:spcPct val="0"/>
              </a:spcBef>
              <a:defRPr/>
            </a:pPr>
            <a:r>
              <a:rPr lang="en-US" sz="2400" dirty="0">
                <a:solidFill>
                  <a:srgbClr val="FFFFCC"/>
                </a:solidFill>
                <a:effectLst>
                  <a:outerShdw blurRad="38100" dist="38100" dir="2700000" algn="tl">
                    <a:srgbClr val="000000"/>
                  </a:outerShdw>
                </a:effectLst>
                <a:latin typeface="Arial" pitchFamily="34" charset="0"/>
              </a:rPr>
              <a:t>Conversion</a:t>
            </a:r>
          </a:p>
        </p:txBody>
      </p:sp>
      <p:sp>
        <p:nvSpPr>
          <p:cNvPr id="15369" name="Rectangle 9"/>
          <p:cNvSpPr>
            <a:spLocks noChangeArrowheads="1"/>
          </p:cNvSpPr>
          <p:nvPr/>
        </p:nvSpPr>
        <p:spPr bwMode="blackWhite">
          <a:xfrm>
            <a:off x="3740150" y="2024087"/>
            <a:ext cx="1739900" cy="911225"/>
          </a:xfrm>
          <a:prstGeom prst="rect">
            <a:avLst/>
          </a:prstGeom>
          <a:gradFill rotWithShape="0">
            <a:gsLst>
              <a:gs pos="0">
                <a:srgbClr val="FF6633"/>
              </a:gs>
              <a:gs pos="100000">
                <a:srgbClr val="FF6633">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lnSpc>
                <a:spcPct val="100000"/>
              </a:lnSpc>
              <a:spcBef>
                <a:spcPct val="0"/>
              </a:spcBef>
              <a:defRPr/>
            </a:pPr>
            <a:r>
              <a:rPr lang="en-US" sz="2400">
                <a:solidFill>
                  <a:srgbClr val="FFFFCC"/>
                </a:solidFill>
                <a:effectLst>
                  <a:outerShdw blurRad="38100" dist="38100" dir="2700000" algn="tl">
                    <a:srgbClr val="000000"/>
                  </a:outerShdw>
                </a:effectLst>
                <a:latin typeface="Arial" pitchFamily="34" charset="0"/>
              </a:rPr>
              <a:t>Character</a:t>
            </a:r>
          </a:p>
        </p:txBody>
      </p:sp>
      <p:sp>
        <p:nvSpPr>
          <p:cNvPr id="15370" name="Rectangle 10"/>
          <p:cNvSpPr>
            <a:spLocks noChangeArrowheads="1"/>
          </p:cNvSpPr>
          <p:nvPr/>
        </p:nvSpPr>
        <p:spPr bwMode="blackWhite">
          <a:xfrm>
            <a:off x="6216650" y="3211537"/>
            <a:ext cx="1739900" cy="911225"/>
          </a:xfrm>
          <a:prstGeom prst="rect">
            <a:avLst/>
          </a:prstGeom>
          <a:gradFill rotWithShape="0">
            <a:gsLst>
              <a:gs pos="0">
                <a:srgbClr val="336600"/>
              </a:gs>
              <a:gs pos="100000">
                <a:srgbClr val="336600">
                  <a:gamma/>
                  <a:shade val="89804"/>
                  <a:invGamma/>
                </a:srgbClr>
              </a:gs>
            </a:gsLst>
            <a:lin ang="2700000" scaled="1"/>
          </a:gradFill>
          <a:ln w="12700">
            <a:solidFill>
              <a:srgbClr val="000000"/>
            </a:solidFill>
            <a:miter lim="800000"/>
            <a:headEnd/>
            <a:tailEnd/>
          </a:ln>
          <a:effectLst/>
        </p:spPr>
        <p:txBody>
          <a:bodyPr wrap="none" lIns="122238" tIns="61912" rIns="122238" bIns="61912" anchor="ctr"/>
          <a:lstStyle/>
          <a:p>
            <a:pPr defTabSz="1620838">
              <a:lnSpc>
                <a:spcPct val="100000"/>
              </a:lnSpc>
              <a:spcBef>
                <a:spcPct val="0"/>
              </a:spcBef>
              <a:defRPr/>
            </a:pPr>
            <a:r>
              <a:rPr lang="en-US" sz="2400">
                <a:solidFill>
                  <a:srgbClr val="FFFFCC"/>
                </a:solidFill>
                <a:effectLst>
                  <a:outerShdw blurRad="38100" dist="38100" dir="2700000" algn="tl">
                    <a:srgbClr val="000000"/>
                  </a:outerShdw>
                </a:effectLst>
                <a:latin typeface="Arial" pitchFamily="34" charset="0"/>
              </a:rPr>
              <a:t>Number</a:t>
            </a:r>
          </a:p>
        </p:txBody>
      </p:sp>
      <p:sp>
        <p:nvSpPr>
          <p:cNvPr id="15371" name="Rectangle 11"/>
          <p:cNvSpPr>
            <a:spLocks noChangeArrowheads="1"/>
          </p:cNvSpPr>
          <p:nvPr/>
        </p:nvSpPr>
        <p:spPr bwMode="blackWhite">
          <a:xfrm>
            <a:off x="5360988" y="5326087"/>
            <a:ext cx="1739900" cy="911225"/>
          </a:xfrm>
          <a:prstGeom prst="rect">
            <a:avLst/>
          </a:prstGeom>
          <a:gradFill rotWithShape="0">
            <a:gsLst>
              <a:gs pos="0">
                <a:srgbClr val="0066CC"/>
              </a:gs>
              <a:gs pos="100000">
                <a:srgbClr val="0066CC">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lnSpc>
                <a:spcPct val="100000"/>
              </a:lnSpc>
              <a:spcBef>
                <a:spcPct val="0"/>
              </a:spcBef>
              <a:defRPr/>
            </a:pPr>
            <a:r>
              <a:rPr lang="en-US" sz="2400">
                <a:solidFill>
                  <a:srgbClr val="FFFFCC"/>
                </a:solidFill>
                <a:effectLst>
                  <a:outerShdw blurRad="38100" dist="38100" dir="2700000" algn="tl">
                    <a:srgbClr val="000000"/>
                  </a:outerShdw>
                </a:effectLst>
                <a:latin typeface="Arial" pitchFamily="34" charset="0"/>
              </a:rPr>
              <a:t>Date</a:t>
            </a:r>
          </a:p>
        </p:txBody>
      </p:sp>
      <p:sp>
        <p:nvSpPr>
          <p:cNvPr id="15372" name="Rectangle 12"/>
          <p:cNvSpPr>
            <a:spLocks noChangeArrowheads="1"/>
          </p:cNvSpPr>
          <p:nvPr/>
        </p:nvSpPr>
        <p:spPr bwMode="blackWhite">
          <a:xfrm>
            <a:off x="1227138" y="3211537"/>
            <a:ext cx="1739900" cy="911225"/>
          </a:xfrm>
          <a:prstGeom prst="rect">
            <a:avLst/>
          </a:prstGeom>
          <a:gradFill rotWithShape="0">
            <a:gsLst>
              <a:gs pos="0">
                <a:srgbClr val="FF6699"/>
              </a:gs>
              <a:gs pos="100000">
                <a:srgbClr val="FF6699">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lnSpc>
                <a:spcPct val="100000"/>
              </a:lnSpc>
              <a:spcBef>
                <a:spcPct val="0"/>
              </a:spcBef>
              <a:defRPr/>
            </a:pPr>
            <a:r>
              <a:rPr lang="en-US" sz="2400">
                <a:solidFill>
                  <a:srgbClr val="FFFFCC"/>
                </a:solidFill>
                <a:effectLst>
                  <a:outerShdw blurRad="38100" dist="38100" dir="2700000" algn="tl">
                    <a:srgbClr val="000000"/>
                  </a:outerShdw>
                </a:effectLst>
                <a:latin typeface="Arial" pitchFamily="34" charset="0"/>
              </a:rPr>
              <a:t>General</a:t>
            </a:r>
          </a:p>
        </p:txBody>
      </p:sp>
      <p:sp>
        <p:nvSpPr>
          <p:cNvPr id="15373" name="Rectangle 13"/>
          <p:cNvSpPr>
            <a:spLocks noChangeArrowheads="1"/>
          </p:cNvSpPr>
          <p:nvPr/>
        </p:nvSpPr>
        <p:spPr bwMode="blackWhite">
          <a:xfrm>
            <a:off x="3533775" y="3663974"/>
            <a:ext cx="2152650" cy="931863"/>
          </a:xfrm>
          <a:prstGeom prst="rect">
            <a:avLst/>
          </a:prstGeom>
          <a:gradFill rotWithShape="0">
            <a:gsLst>
              <a:gs pos="0">
                <a:srgbClr val="008080"/>
              </a:gs>
              <a:gs pos="100000">
                <a:srgbClr val="008080">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lnSpc>
                <a:spcPct val="100000"/>
              </a:lnSpc>
              <a:spcBef>
                <a:spcPct val="0"/>
              </a:spcBef>
              <a:defRPr/>
            </a:pPr>
            <a:r>
              <a:rPr lang="en-US" sz="2400">
                <a:solidFill>
                  <a:srgbClr val="FFFFCC"/>
                </a:solidFill>
                <a:effectLst>
                  <a:outerShdw blurRad="38100" dist="38100" dir="2700000" algn="tl">
                    <a:srgbClr val="000000"/>
                  </a:outerShdw>
                </a:effectLst>
                <a:latin typeface="Arial" pitchFamily="34" charset="0"/>
              </a:rPr>
              <a:t>Single-row </a:t>
            </a:r>
          </a:p>
          <a:p>
            <a:pPr>
              <a:lnSpc>
                <a:spcPct val="100000"/>
              </a:lnSpc>
              <a:spcBef>
                <a:spcPct val="0"/>
              </a:spcBef>
              <a:defRPr/>
            </a:pPr>
            <a:r>
              <a:rPr lang="en-US" sz="2400">
                <a:solidFill>
                  <a:srgbClr val="FFFFCC"/>
                </a:solidFill>
                <a:effectLst>
                  <a:outerShdw blurRad="38100" dist="38100" dir="2700000" algn="tl">
                    <a:srgbClr val="000000"/>
                  </a:outerShdw>
                </a:effectLst>
                <a:latin typeface="Arial" pitchFamily="34" charset="0"/>
              </a:rPr>
              <a:t>functions</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95536" y="332656"/>
            <a:ext cx="8229600" cy="1143000"/>
          </a:xfrm>
        </p:spPr>
        <p:txBody>
          <a:bodyPr/>
          <a:lstStyle/>
          <a:p>
            <a:pPr>
              <a:defRPr/>
            </a:pPr>
            <a:r>
              <a:rPr lang="en-US" dirty="0" smtClean="0"/>
              <a:t>Character Functions</a:t>
            </a:r>
          </a:p>
        </p:txBody>
      </p:sp>
      <p:sp>
        <p:nvSpPr>
          <p:cNvPr id="17411" name="Rectangle 3"/>
          <p:cNvSpPr>
            <a:spLocks noChangeArrowheads="1"/>
          </p:cNvSpPr>
          <p:nvPr/>
        </p:nvSpPr>
        <p:spPr bwMode="blackWhite">
          <a:xfrm>
            <a:off x="3416300" y="1839318"/>
            <a:ext cx="2311400" cy="931862"/>
          </a:xfrm>
          <a:prstGeom prst="rect">
            <a:avLst/>
          </a:prstGeom>
          <a:gradFill rotWithShape="0">
            <a:gsLst>
              <a:gs pos="0">
                <a:srgbClr val="FF6633"/>
              </a:gs>
              <a:gs pos="100000">
                <a:srgbClr val="FF6633">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lnSpc>
                <a:spcPct val="100000"/>
              </a:lnSpc>
              <a:spcBef>
                <a:spcPct val="0"/>
              </a:spcBef>
              <a:defRPr/>
            </a:pPr>
            <a:r>
              <a:rPr lang="en-US" sz="2400" dirty="0">
                <a:solidFill>
                  <a:srgbClr val="FFFFCC"/>
                </a:solidFill>
                <a:effectLst>
                  <a:outerShdw blurRad="38100" dist="38100" dir="2700000" algn="tl">
                    <a:srgbClr val="000000"/>
                  </a:outerShdw>
                </a:effectLst>
                <a:latin typeface="Arial" pitchFamily="34" charset="0"/>
              </a:rPr>
              <a:t>Character</a:t>
            </a:r>
          </a:p>
          <a:p>
            <a:pPr>
              <a:lnSpc>
                <a:spcPct val="100000"/>
              </a:lnSpc>
              <a:spcBef>
                <a:spcPct val="0"/>
              </a:spcBef>
              <a:defRPr/>
            </a:pPr>
            <a:r>
              <a:rPr lang="en-US" sz="2400" dirty="0">
                <a:solidFill>
                  <a:srgbClr val="FFFFCC"/>
                </a:solidFill>
                <a:effectLst>
                  <a:outerShdw blurRad="38100" dist="38100" dir="2700000" algn="tl">
                    <a:srgbClr val="000000"/>
                  </a:outerShdw>
                </a:effectLst>
                <a:latin typeface="Arial" pitchFamily="34" charset="0"/>
              </a:rPr>
              <a:t>functions</a:t>
            </a:r>
          </a:p>
        </p:txBody>
      </p:sp>
      <p:sp>
        <p:nvSpPr>
          <p:cNvPr id="17412" name="Rectangle 4"/>
          <p:cNvSpPr>
            <a:spLocks noChangeArrowheads="1"/>
          </p:cNvSpPr>
          <p:nvPr/>
        </p:nvSpPr>
        <p:spPr bwMode="auto">
          <a:xfrm>
            <a:off x="1565275" y="4468218"/>
            <a:ext cx="1403350" cy="1335087"/>
          </a:xfrm>
          <a:prstGeom prst="rect">
            <a:avLst/>
          </a:prstGeom>
          <a:noFill/>
          <a:ln w="9525">
            <a:noFill/>
            <a:miter lim="800000"/>
            <a:headEnd/>
            <a:tailEnd/>
          </a:ln>
          <a:effectLst/>
        </p:spPr>
        <p:txBody>
          <a:bodyPr wrap="none" lIns="92075" tIns="46038" rIns="92075" bIns="46038">
            <a:spAutoFit/>
          </a:bodyPr>
          <a:lstStyle/>
          <a:p>
            <a:pPr algn="l" defTabSz="822325">
              <a:lnSpc>
                <a:spcPct val="90000"/>
              </a:lnSpc>
              <a:spcBef>
                <a:spcPct val="35000"/>
              </a:spcBef>
              <a:defRPr/>
            </a:pPr>
            <a:r>
              <a:rPr lang="en-US" sz="2400">
                <a:solidFill>
                  <a:schemeClr val="tx1"/>
                </a:solidFill>
                <a:effectLst>
                  <a:outerShdw blurRad="38100" dist="38100" dir="2700000" algn="tl">
                    <a:srgbClr val="000000"/>
                  </a:outerShdw>
                </a:effectLst>
                <a:latin typeface="Arial" pitchFamily="34" charset="0"/>
              </a:rPr>
              <a:t>LOWER</a:t>
            </a:r>
          </a:p>
          <a:p>
            <a:pPr algn="l" defTabSz="822325">
              <a:lnSpc>
                <a:spcPct val="90000"/>
              </a:lnSpc>
              <a:spcBef>
                <a:spcPct val="35000"/>
              </a:spcBef>
              <a:defRPr/>
            </a:pPr>
            <a:r>
              <a:rPr lang="en-US" sz="2400">
                <a:solidFill>
                  <a:schemeClr val="tx1"/>
                </a:solidFill>
                <a:effectLst>
                  <a:outerShdw blurRad="38100" dist="38100" dir="2700000" algn="tl">
                    <a:srgbClr val="000000"/>
                  </a:outerShdw>
                </a:effectLst>
                <a:latin typeface="Arial" pitchFamily="34" charset="0"/>
              </a:rPr>
              <a:t>UPPER</a:t>
            </a:r>
          </a:p>
          <a:p>
            <a:pPr algn="l" defTabSz="822325">
              <a:lnSpc>
                <a:spcPct val="90000"/>
              </a:lnSpc>
              <a:spcBef>
                <a:spcPct val="35000"/>
              </a:spcBef>
              <a:defRPr/>
            </a:pPr>
            <a:r>
              <a:rPr lang="en-US" sz="2400">
                <a:solidFill>
                  <a:schemeClr val="tx1"/>
                </a:solidFill>
                <a:effectLst>
                  <a:outerShdw blurRad="38100" dist="38100" dir="2700000" algn="tl">
                    <a:srgbClr val="000000"/>
                  </a:outerShdw>
                </a:effectLst>
                <a:latin typeface="Arial" pitchFamily="34" charset="0"/>
              </a:rPr>
              <a:t>INITCAP</a:t>
            </a:r>
          </a:p>
        </p:txBody>
      </p:sp>
      <p:sp>
        <p:nvSpPr>
          <p:cNvPr id="17413" name="Rectangle 5"/>
          <p:cNvSpPr>
            <a:spLocks noChangeArrowheads="1"/>
          </p:cNvSpPr>
          <p:nvPr/>
        </p:nvSpPr>
        <p:spPr bwMode="auto">
          <a:xfrm>
            <a:off x="5735638" y="4468218"/>
            <a:ext cx="2381293" cy="2272033"/>
          </a:xfrm>
          <a:prstGeom prst="rect">
            <a:avLst/>
          </a:prstGeom>
          <a:noFill/>
          <a:ln w="9525">
            <a:noFill/>
            <a:miter lim="800000"/>
            <a:headEnd/>
            <a:tailEnd/>
          </a:ln>
          <a:effectLst/>
        </p:spPr>
        <p:txBody>
          <a:bodyPr wrap="none" lIns="92075" tIns="46038" rIns="92075" bIns="46038">
            <a:spAutoFit/>
          </a:bodyPr>
          <a:lstStyle/>
          <a:p>
            <a:pPr algn="l" defTabSz="822325">
              <a:lnSpc>
                <a:spcPct val="90000"/>
              </a:lnSpc>
              <a:spcBef>
                <a:spcPct val="35000"/>
              </a:spcBef>
              <a:defRPr/>
            </a:pPr>
            <a:r>
              <a:rPr lang="en-US" sz="2400" dirty="0">
                <a:solidFill>
                  <a:schemeClr val="tx1"/>
                </a:solidFill>
                <a:effectLst>
                  <a:outerShdw blurRad="38100" dist="38100" dir="2700000" algn="tl">
                    <a:srgbClr val="000000"/>
                  </a:outerShdw>
                </a:effectLst>
                <a:latin typeface="Arial" pitchFamily="34" charset="0"/>
              </a:rPr>
              <a:t>CONCAT</a:t>
            </a:r>
          </a:p>
          <a:p>
            <a:pPr algn="l" defTabSz="822325">
              <a:lnSpc>
                <a:spcPct val="90000"/>
              </a:lnSpc>
              <a:spcBef>
                <a:spcPct val="35000"/>
              </a:spcBef>
              <a:defRPr/>
            </a:pPr>
            <a:r>
              <a:rPr lang="en-US" sz="2400" dirty="0">
                <a:solidFill>
                  <a:schemeClr val="tx1"/>
                </a:solidFill>
                <a:effectLst>
                  <a:outerShdw blurRad="38100" dist="38100" dir="2700000" algn="tl">
                    <a:srgbClr val="000000"/>
                  </a:outerShdw>
                </a:effectLst>
                <a:latin typeface="Arial" pitchFamily="34" charset="0"/>
              </a:rPr>
              <a:t>SUBSTR</a:t>
            </a:r>
          </a:p>
          <a:p>
            <a:pPr algn="l" defTabSz="822325">
              <a:lnSpc>
                <a:spcPct val="90000"/>
              </a:lnSpc>
              <a:spcBef>
                <a:spcPct val="35000"/>
              </a:spcBef>
              <a:defRPr/>
            </a:pPr>
            <a:r>
              <a:rPr lang="en-US" sz="2400" dirty="0">
                <a:solidFill>
                  <a:schemeClr val="tx1"/>
                </a:solidFill>
                <a:effectLst>
                  <a:outerShdw blurRad="38100" dist="38100" dir="2700000" algn="tl">
                    <a:srgbClr val="000000"/>
                  </a:outerShdw>
                </a:effectLst>
                <a:latin typeface="Arial" pitchFamily="34" charset="0"/>
              </a:rPr>
              <a:t>LENGTH</a:t>
            </a:r>
          </a:p>
          <a:p>
            <a:pPr algn="l" defTabSz="822325">
              <a:lnSpc>
                <a:spcPct val="90000"/>
              </a:lnSpc>
              <a:spcBef>
                <a:spcPct val="35000"/>
              </a:spcBef>
              <a:defRPr/>
            </a:pPr>
            <a:r>
              <a:rPr lang="en-US" sz="2400" dirty="0">
                <a:solidFill>
                  <a:schemeClr val="tx1"/>
                </a:solidFill>
                <a:effectLst>
                  <a:outerShdw blurRad="38100" dist="38100" dir="2700000" algn="tl">
                    <a:srgbClr val="000000"/>
                  </a:outerShdw>
                </a:effectLst>
                <a:latin typeface="Arial" pitchFamily="34" charset="0"/>
              </a:rPr>
              <a:t>INSTR</a:t>
            </a:r>
          </a:p>
          <a:p>
            <a:pPr algn="l" defTabSz="822325">
              <a:lnSpc>
                <a:spcPct val="90000"/>
              </a:lnSpc>
              <a:spcBef>
                <a:spcPct val="35000"/>
              </a:spcBef>
              <a:defRPr/>
            </a:pPr>
            <a:r>
              <a:rPr lang="en-US" sz="2400" dirty="0" smtClean="0">
                <a:solidFill>
                  <a:schemeClr val="tx1"/>
                </a:solidFill>
                <a:effectLst>
                  <a:outerShdw blurRad="38100" dist="38100" dir="2700000" algn="tl">
                    <a:srgbClr val="000000"/>
                  </a:outerShdw>
                </a:effectLst>
                <a:latin typeface="Arial" pitchFamily="34" charset="0"/>
              </a:rPr>
              <a:t>LPAD/RPAD etc</a:t>
            </a:r>
            <a:endParaRPr lang="en-US" sz="2400" dirty="0">
              <a:solidFill>
                <a:schemeClr val="tx1"/>
              </a:solidFill>
              <a:effectLst>
                <a:outerShdw blurRad="38100" dist="38100" dir="2700000" algn="tl">
                  <a:srgbClr val="000000"/>
                </a:outerShdw>
              </a:effectLst>
              <a:latin typeface="Arial" pitchFamily="34" charset="0"/>
            </a:endParaRPr>
          </a:p>
        </p:txBody>
      </p:sp>
      <p:sp>
        <p:nvSpPr>
          <p:cNvPr id="17414" name="Line 6"/>
          <p:cNvSpPr>
            <a:spLocks noChangeShapeType="1"/>
          </p:cNvSpPr>
          <p:nvPr/>
        </p:nvSpPr>
        <p:spPr bwMode="auto">
          <a:xfrm flipV="1">
            <a:off x="4572000" y="2782293"/>
            <a:ext cx="0" cy="320675"/>
          </a:xfrm>
          <a:prstGeom prst="line">
            <a:avLst/>
          </a:prstGeom>
          <a:noFill/>
          <a:ln w="50800">
            <a:solidFill>
              <a:srgbClr val="FFCC00"/>
            </a:solidFill>
            <a:round/>
            <a:headEnd type="none" w="sm" len="sm"/>
            <a:tailEnd type="none" w="sm" len="sm"/>
          </a:ln>
          <a:effectLst>
            <a:outerShdw dist="53882" dir="2700000" algn="ctr" rotWithShape="0">
              <a:srgbClr val="000000"/>
            </a:outerShdw>
          </a:effectLst>
        </p:spPr>
        <p:txBody>
          <a:bodyPr wrap="none" anchor="ctr"/>
          <a:lstStyle/>
          <a:p>
            <a:pPr>
              <a:defRPr/>
            </a:pPr>
            <a:endParaRPr lang="en-IN"/>
          </a:p>
        </p:txBody>
      </p:sp>
      <p:sp>
        <p:nvSpPr>
          <p:cNvPr id="17415" name="Freeform 7"/>
          <p:cNvSpPr>
            <a:spLocks/>
          </p:cNvSpPr>
          <p:nvPr/>
        </p:nvSpPr>
        <p:spPr bwMode="auto">
          <a:xfrm>
            <a:off x="2613025" y="3122018"/>
            <a:ext cx="3848100" cy="534987"/>
          </a:xfrm>
          <a:custGeom>
            <a:avLst/>
            <a:gdLst/>
            <a:ahLst/>
            <a:cxnLst>
              <a:cxn ang="0">
                <a:pos x="0" y="316"/>
              </a:cxn>
              <a:cxn ang="0">
                <a:pos x="0" y="0"/>
              </a:cxn>
              <a:cxn ang="0">
                <a:pos x="2423" y="0"/>
              </a:cxn>
              <a:cxn ang="0">
                <a:pos x="2423" y="148"/>
              </a:cxn>
              <a:cxn ang="0">
                <a:pos x="2423" y="336"/>
              </a:cxn>
            </a:cxnLst>
            <a:rect l="0" t="0" r="r" b="b"/>
            <a:pathLst>
              <a:path w="2424" h="337">
                <a:moveTo>
                  <a:pt x="0" y="316"/>
                </a:moveTo>
                <a:lnTo>
                  <a:pt x="0" y="0"/>
                </a:lnTo>
                <a:lnTo>
                  <a:pt x="2423" y="0"/>
                </a:lnTo>
                <a:lnTo>
                  <a:pt x="2423" y="148"/>
                </a:lnTo>
                <a:lnTo>
                  <a:pt x="2423" y="336"/>
                </a:lnTo>
              </a:path>
            </a:pathLst>
          </a:custGeom>
          <a:noFill/>
          <a:ln w="50800" cap="rnd" cmpd="sng">
            <a:solidFill>
              <a:srgbClr val="FFCC00"/>
            </a:solidFill>
            <a:prstDash val="solid"/>
            <a:round/>
            <a:headEnd type="none" w="sm" len="sm"/>
            <a:tailEnd type="none" w="sm" len="sm"/>
          </a:ln>
          <a:effectLst>
            <a:outerShdw dist="53882" dir="2700000" algn="ctr" rotWithShape="0">
              <a:srgbClr val="000000"/>
            </a:outerShdw>
          </a:effectLst>
        </p:spPr>
        <p:txBody>
          <a:bodyPr/>
          <a:lstStyle/>
          <a:p>
            <a:pPr>
              <a:defRPr/>
            </a:pPr>
            <a:endParaRPr lang="en-IN"/>
          </a:p>
        </p:txBody>
      </p:sp>
      <p:sp>
        <p:nvSpPr>
          <p:cNvPr id="17416" name="Rectangle 8"/>
          <p:cNvSpPr>
            <a:spLocks noChangeArrowheads="1"/>
          </p:cNvSpPr>
          <p:nvPr/>
        </p:nvSpPr>
        <p:spPr bwMode="blackWhite">
          <a:xfrm>
            <a:off x="704850" y="3403005"/>
            <a:ext cx="3754438" cy="920750"/>
          </a:xfrm>
          <a:prstGeom prst="rect">
            <a:avLst/>
          </a:prstGeom>
          <a:gradFill rotWithShape="0">
            <a:gsLst>
              <a:gs pos="0">
                <a:srgbClr val="FF9900"/>
              </a:gs>
              <a:gs pos="100000">
                <a:srgbClr val="FF9900">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lnSpc>
                <a:spcPct val="100000"/>
              </a:lnSpc>
              <a:spcBef>
                <a:spcPct val="0"/>
              </a:spcBef>
              <a:defRPr/>
            </a:pPr>
            <a:r>
              <a:rPr lang="en-US" sz="2400">
                <a:solidFill>
                  <a:srgbClr val="FFFFCC"/>
                </a:solidFill>
                <a:effectLst>
                  <a:outerShdw blurRad="38100" dist="38100" dir="2700000" algn="tl">
                    <a:srgbClr val="000000"/>
                  </a:outerShdw>
                </a:effectLst>
                <a:latin typeface="Arial" pitchFamily="34" charset="0"/>
              </a:rPr>
              <a:t>Case conversion </a:t>
            </a:r>
          </a:p>
          <a:p>
            <a:pPr>
              <a:lnSpc>
                <a:spcPct val="100000"/>
              </a:lnSpc>
              <a:spcBef>
                <a:spcPct val="0"/>
              </a:spcBef>
              <a:defRPr/>
            </a:pPr>
            <a:r>
              <a:rPr lang="en-US" sz="2400">
                <a:solidFill>
                  <a:srgbClr val="FFFFCC"/>
                </a:solidFill>
                <a:effectLst>
                  <a:outerShdw blurRad="38100" dist="38100" dir="2700000" algn="tl">
                    <a:srgbClr val="000000"/>
                  </a:outerShdw>
                </a:effectLst>
                <a:latin typeface="Arial" pitchFamily="34" charset="0"/>
              </a:rPr>
              <a:t>functions</a:t>
            </a:r>
          </a:p>
        </p:txBody>
      </p:sp>
      <p:sp>
        <p:nvSpPr>
          <p:cNvPr id="17417" name="Rectangle 9"/>
          <p:cNvSpPr>
            <a:spLocks noChangeArrowheads="1"/>
          </p:cNvSpPr>
          <p:nvPr/>
        </p:nvSpPr>
        <p:spPr bwMode="blackWhite">
          <a:xfrm>
            <a:off x="4654550" y="3388718"/>
            <a:ext cx="3719513" cy="950912"/>
          </a:xfrm>
          <a:prstGeom prst="rect">
            <a:avLst/>
          </a:prstGeom>
          <a:gradFill rotWithShape="0">
            <a:gsLst>
              <a:gs pos="0">
                <a:srgbClr val="FF9900"/>
              </a:gs>
              <a:gs pos="100000">
                <a:srgbClr val="FF9900">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lnSpc>
                <a:spcPct val="100000"/>
              </a:lnSpc>
              <a:spcBef>
                <a:spcPct val="0"/>
              </a:spcBef>
              <a:defRPr/>
            </a:pPr>
            <a:r>
              <a:rPr lang="en-US" sz="2400">
                <a:solidFill>
                  <a:srgbClr val="FFFFCC"/>
                </a:solidFill>
                <a:effectLst>
                  <a:outerShdw blurRad="38100" dist="38100" dir="2700000" algn="tl">
                    <a:srgbClr val="000000"/>
                  </a:outerShdw>
                </a:effectLst>
                <a:latin typeface="Arial" pitchFamily="34" charset="0"/>
              </a:rPr>
              <a:t>Character manipulation</a:t>
            </a:r>
          </a:p>
          <a:p>
            <a:pPr>
              <a:lnSpc>
                <a:spcPct val="100000"/>
              </a:lnSpc>
              <a:spcBef>
                <a:spcPct val="0"/>
              </a:spcBef>
              <a:defRPr/>
            </a:pPr>
            <a:r>
              <a:rPr lang="en-US" sz="2400">
                <a:solidFill>
                  <a:srgbClr val="FFFFCC"/>
                </a:solidFill>
                <a:effectLst>
                  <a:outerShdw blurRad="38100" dist="38100" dir="2700000" algn="tl">
                    <a:srgbClr val="000000"/>
                  </a:outerShdw>
                </a:effectLst>
                <a:latin typeface="Arial" pitchFamily="34" charset="0"/>
              </a:rPr>
              <a:t>functions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2"/>
                                        </p:tgtEl>
                                        <p:attrNameLst>
                                          <p:attrName>style.visibility</p:attrName>
                                        </p:attrNameLst>
                                      </p:cBhvr>
                                      <p:to>
                                        <p:strVal val="visible"/>
                                      </p:to>
                                    </p:set>
                                    <p:anim calcmode="lin" valueType="num">
                                      <p:cBhvr additive="base">
                                        <p:cTn id="7" dur="500" fill="hold"/>
                                        <p:tgtEl>
                                          <p:spTgt spid="17412"/>
                                        </p:tgtEl>
                                        <p:attrNameLst>
                                          <p:attrName>ppt_x</p:attrName>
                                        </p:attrNameLst>
                                      </p:cBhvr>
                                      <p:tavLst>
                                        <p:tav tm="0">
                                          <p:val>
                                            <p:strVal val="#ppt_x"/>
                                          </p:val>
                                        </p:tav>
                                        <p:tav tm="100000">
                                          <p:val>
                                            <p:strVal val="#ppt_x"/>
                                          </p:val>
                                        </p:tav>
                                      </p:tavLst>
                                    </p:anim>
                                    <p:anim calcmode="lin" valueType="num">
                                      <p:cBhvr additive="base">
                                        <p:cTn id="8" dur="500" fill="hold"/>
                                        <p:tgtEl>
                                          <p:spTgt spid="174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3"/>
                                        </p:tgtEl>
                                        <p:attrNameLst>
                                          <p:attrName>style.visibility</p:attrName>
                                        </p:attrNameLst>
                                      </p:cBhvr>
                                      <p:to>
                                        <p:strVal val="visible"/>
                                      </p:to>
                                    </p:set>
                                    <p:anim calcmode="lin" valueType="num">
                                      <p:cBhvr additive="base">
                                        <p:cTn id="13" dur="500" fill="hold"/>
                                        <p:tgtEl>
                                          <p:spTgt spid="17413"/>
                                        </p:tgtEl>
                                        <p:attrNameLst>
                                          <p:attrName>ppt_x</p:attrName>
                                        </p:attrNameLst>
                                      </p:cBhvr>
                                      <p:tavLst>
                                        <p:tav tm="0">
                                          <p:val>
                                            <p:strVal val="#ppt_x"/>
                                          </p:val>
                                        </p:tav>
                                        <p:tav tm="100000">
                                          <p:val>
                                            <p:strVal val="#ppt_x"/>
                                          </p:val>
                                        </p:tav>
                                      </p:tavLst>
                                    </p:anim>
                                    <p:anim calcmode="lin" valueType="num">
                                      <p:cBhvr additive="base">
                                        <p:cTn id="14" dur="500" fill="hold"/>
                                        <p:tgtEl>
                                          <p:spTgt spid="174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autoUpdateAnimBg="0"/>
      <p:bldP spid="17413"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blackWhite">
          <a:xfrm>
            <a:off x="960438" y="2430463"/>
            <a:ext cx="3711575" cy="465137"/>
          </a:xfrm>
          <a:prstGeom prst="rect">
            <a:avLst/>
          </a:prstGeom>
          <a:solidFill>
            <a:srgbClr val="FFCC99"/>
          </a:solidFill>
          <a:ln w="25400">
            <a:solidFill>
              <a:srgbClr val="000000"/>
            </a:solidFill>
            <a:miter lim="800000"/>
            <a:headEnd/>
            <a:tailEnd/>
          </a:ln>
        </p:spPr>
        <p:txBody>
          <a:bodyPr lIns="92075" tIns="46038" rIns="92075" bIns="46038">
            <a:spAutoFit/>
          </a:bodyPr>
          <a:lstStyle/>
          <a:p>
            <a:pPr>
              <a:lnSpc>
                <a:spcPct val="95000"/>
              </a:lnSpc>
              <a:spcBef>
                <a:spcPct val="35000"/>
              </a:spcBef>
            </a:pPr>
            <a:r>
              <a:rPr lang="en-US" sz="2400">
                <a:solidFill>
                  <a:srgbClr val="000000"/>
                </a:solidFill>
                <a:latin typeface="Arial" pitchFamily="34" charset="0"/>
              </a:rPr>
              <a:t>Function</a:t>
            </a:r>
          </a:p>
        </p:txBody>
      </p:sp>
      <p:sp>
        <p:nvSpPr>
          <p:cNvPr id="16387" name="Rectangle 3"/>
          <p:cNvSpPr>
            <a:spLocks noChangeArrowheads="1"/>
          </p:cNvSpPr>
          <p:nvPr/>
        </p:nvSpPr>
        <p:spPr bwMode="blackWhite">
          <a:xfrm>
            <a:off x="4697413" y="2430463"/>
            <a:ext cx="3540125" cy="465137"/>
          </a:xfrm>
          <a:prstGeom prst="rect">
            <a:avLst/>
          </a:prstGeom>
          <a:solidFill>
            <a:srgbClr val="FFCC99"/>
          </a:solidFill>
          <a:ln w="25400">
            <a:solidFill>
              <a:srgbClr val="000000"/>
            </a:solidFill>
            <a:miter lim="800000"/>
            <a:headEnd/>
            <a:tailEnd/>
          </a:ln>
        </p:spPr>
        <p:txBody>
          <a:bodyPr lIns="92075" tIns="46038" rIns="92075" bIns="46038">
            <a:spAutoFit/>
          </a:bodyPr>
          <a:lstStyle/>
          <a:p>
            <a:pPr>
              <a:lnSpc>
                <a:spcPct val="95000"/>
              </a:lnSpc>
              <a:spcBef>
                <a:spcPct val="35000"/>
              </a:spcBef>
            </a:pPr>
            <a:r>
              <a:rPr lang="en-US" sz="2400">
                <a:solidFill>
                  <a:srgbClr val="000000"/>
                </a:solidFill>
                <a:latin typeface="Arial" pitchFamily="34" charset="0"/>
              </a:rPr>
              <a:t>Result</a:t>
            </a:r>
          </a:p>
        </p:txBody>
      </p:sp>
      <p:sp>
        <p:nvSpPr>
          <p:cNvPr id="16388" name="Arc 4"/>
          <p:cNvSpPr>
            <a:spLocks/>
          </p:cNvSpPr>
          <p:nvPr/>
        </p:nvSpPr>
        <p:spPr bwMode="ltGray">
          <a:xfrm>
            <a:off x="5461000" y="2408238"/>
            <a:ext cx="211138" cy="225425"/>
          </a:xfrm>
          <a:custGeom>
            <a:avLst/>
            <a:gdLst>
              <a:gd name="T0" fmla="*/ 211138 w 21600"/>
              <a:gd name="T1" fmla="*/ 225425 h 21600"/>
              <a:gd name="T2" fmla="*/ 0 w 21600"/>
              <a:gd name="T3" fmla="*/ 0 h 21600"/>
              <a:gd name="T4" fmla="*/ 211138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p:spPr>
        <p:txBody>
          <a:bodyPr wrap="none" anchor="ctr"/>
          <a:lstStyle/>
          <a:p>
            <a:endParaRPr lang="en-IN"/>
          </a:p>
        </p:txBody>
      </p:sp>
      <p:sp>
        <p:nvSpPr>
          <p:cNvPr id="19461" name="Rectangle 5"/>
          <p:cNvSpPr>
            <a:spLocks noGrp="1" noChangeArrowheads="1"/>
          </p:cNvSpPr>
          <p:nvPr>
            <p:ph type="title"/>
          </p:nvPr>
        </p:nvSpPr>
        <p:spPr/>
        <p:txBody>
          <a:bodyPr/>
          <a:lstStyle/>
          <a:p>
            <a:pPr>
              <a:defRPr/>
            </a:pPr>
            <a:r>
              <a:rPr lang="en-US" smtClean="0"/>
              <a:t>Case Conversion Functions</a:t>
            </a:r>
          </a:p>
        </p:txBody>
      </p:sp>
      <p:sp>
        <p:nvSpPr>
          <p:cNvPr id="19462" name="Rectangle 6"/>
          <p:cNvSpPr>
            <a:spLocks noGrp="1" noChangeArrowheads="1"/>
          </p:cNvSpPr>
          <p:nvPr>
            <p:ph idx="1"/>
          </p:nvPr>
        </p:nvSpPr>
        <p:spPr>
          <a:xfrm>
            <a:off x="860425" y="1795463"/>
            <a:ext cx="7385050" cy="498475"/>
          </a:xfrm>
        </p:spPr>
        <p:txBody>
          <a:bodyPr>
            <a:normAutofit/>
          </a:bodyPr>
          <a:lstStyle/>
          <a:p>
            <a:pPr>
              <a:defRPr/>
            </a:pPr>
            <a:r>
              <a:rPr lang="en-US" smtClean="0"/>
              <a:t>Convert case for character strings</a:t>
            </a:r>
          </a:p>
        </p:txBody>
      </p:sp>
      <p:sp>
        <p:nvSpPr>
          <p:cNvPr id="16391" name="Rectangle 7"/>
          <p:cNvSpPr>
            <a:spLocks noChangeArrowheads="1"/>
          </p:cNvSpPr>
          <p:nvPr/>
        </p:nvSpPr>
        <p:spPr bwMode="blackWhite">
          <a:xfrm>
            <a:off x="965200" y="2927350"/>
            <a:ext cx="3784600" cy="1417638"/>
          </a:xfrm>
          <a:prstGeom prst="rect">
            <a:avLst/>
          </a:prstGeom>
          <a:solidFill>
            <a:srgbClr val="FFCC99"/>
          </a:solidFill>
          <a:ln w="25400">
            <a:solidFill>
              <a:srgbClr val="000000"/>
            </a:solidFill>
            <a:miter lim="800000"/>
            <a:headEnd/>
            <a:tailEnd/>
          </a:ln>
        </p:spPr>
        <p:txBody>
          <a:bodyPr lIns="92075" tIns="46038" rIns="92075" bIns="46038">
            <a:spAutoFit/>
          </a:bodyPr>
          <a:lstStyle/>
          <a:p>
            <a:pPr algn="l">
              <a:lnSpc>
                <a:spcPct val="95000"/>
              </a:lnSpc>
              <a:spcBef>
                <a:spcPct val="35000"/>
              </a:spcBef>
            </a:pPr>
            <a:r>
              <a:rPr lang="en-US" sz="2400">
                <a:solidFill>
                  <a:srgbClr val="000000"/>
                </a:solidFill>
                <a:latin typeface="Arial" pitchFamily="34" charset="0"/>
              </a:rPr>
              <a:t>LOWER(</a:t>
            </a:r>
            <a:r>
              <a:rPr lang="en-US" sz="2400">
                <a:latin typeface="Courier New" pitchFamily="49" charset="0"/>
              </a:rPr>
              <a:t>'</a:t>
            </a:r>
            <a:r>
              <a:rPr lang="en-US" sz="2400">
                <a:solidFill>
                  <a:srgbClr val="000000"/>
                </a:solidFill>
                <a:latin typeface="Arial" pitchFamily="34" charset="0"/>
              </a:rPr>
              <a:t>SQL Course</a:t>
            </a:r>
            <a:r>
              <a:rPr lang="en-US" sz="2400">
                <a:latin typeface="Courier New" pitchFamily="49" charset="0"/>
              </a:rPr>
              <a:t>'</a:t>
            </a:r>
            <a:r>
              <a:rPr lang="en-US" sz="2400">
                <a:solidFill>
                  <a:srgbClr val="000000"/>
                </a:solidFill>
                <a:latin typeface="Arial" pitchFamily="34" charset="0"/>
              </a:rPr>
              <a:t>)</a:t>
            </a:r>
          </a:p>
          <a:p>
            <a:pPr algn="l">
              <a:lnSpc>
                <a:spcPct val="95000"/>
              </a:lnSpc>
              <a:spcBef>
                <a:spcPct val="35000"/>
              </a:spcBef>
            </a:pPr>
            <a:r>
              <a:rPr lang="en-US" sz="2400">
                <a:solidFill>
                  <a:srgbClr val="000000"/>
                </a:solidFill>
                <a:latin typeface="Arial" pitchFamily="34" charset="0"/>
              </a:rPr>
              <a:t>UPPER(</a:t>
            </a:r>
            <a:r>
              <a:rPr lang="en-US" sz="2400">
                <a:latin typeface="Courier New" pitchFamily="49" charset="0"/>
              </a:rPr>
              <a:t>'</a:t>
            </a:r>
            <a:r>
              <a:rPr lang="en-US" sz="2400">
                <a:solidFill>
                  <a:srgbClr val="000000"/>
                </a:solidFill>
                <a:latin typeface="Arial" pitchFamily="34" charset="0"/>
              </a:rPr>
              <a:t>SQL Course</a:t>
            </a:r>
            <a:r>
              <a:rPr lang="en-US" sz="2400">
                <a:latin typeface="Courier New" pitchFamily="49" charset="0"/>
              </a:rPr>
              <a:t>'</a:t>
            </a:r>
            <a:r>
              <a:rPr lang="en-US" sz="2400">
                <a:solidFill>
                  <a:srgbClr val="000000"/>
                </a:solidFill>
                <a:latin typeface="Arial" pitchFamily="34" charset="0"/>
              </a:rPr>
              <a:t>)</a:t>
            </a:r>
          </a:p>
          <a:p>
            <a:pPr algn="l">
              <a:lnSpc>
                <a:spcPct val="95000"/>
              </a:lnSpc>
              <a:spcBef>
                <a:spcPct val="35000"/>
              </a:spcBef>
            </a:pPr>
            <a:r>
              <a:rPr lang="en-US" sz="2400">
                <a:solidFill>
                  <a:srgbClr val="000000"/>
                </a:solidFill>
                <a:latin typeface="Arial" pitchFamily="34" charset="0"/>
              </a:rPr>
              <a:t>INITCAP(</a:t>
            </a:r>
            <a:r>
              <a:rPr lang="en-US" sz="2400">
                <a:latin typeface="Courier New" pitchFamily="49" charset="0"/>
              </a:rPr>
              <a:t>'</a:t>
            </a:r>
            <a:r>
              <a:rPr lang="en-US" sz="2400">
                <a:solidFill>
                  <a:srgbClr val="000000"/>
                </a:solidFill>
                <a:latin typeface="Arial" pitchFamily="34" charset="0"/>
              </a:rPr>
              <a:t>SQL Course</a:t>
            </a:r>
            <a:r>
              <a:rPr lang="en-US" sz="2400">
                <a:latin typeface="Courier New" pitchFamily="49" charset="0"/>
              </a:rPr>
              <a:t>'</a:t>
            </a:r>
            <a:r>
              <a:rPr lang="en-US" sz="2400">
                <a:solidFill>
                  <a:srgbClr val="000000"/>
                </a:solidFill>
                <a:latin typeface="Arial" pitchFamily="34" charset="0"/>
              </a:rPr>
              <a:t>)</a:t>
            </a:r>
          </a:p>
        </p:txBody>
      </p:sp>
      <p:sp>
        <p:nvSpPr>
          <p:cNvPr id="16392" name="Rectangle 8"/>
          <p:cNvSpPr>
            <a:spLocks noChangeArrowheads="1"/>
          </p:cNvSpPr>
          <p:nvPr/>
        </p:nvSpPr>
        <p:spPr bwMode="blackWhite">
          <a:xfrm>
            <a:off x="4697413" y="2919413"/>
            <a:ext cx="3540125" cy="1417637"/>
          </a:xfrm>
          <a:prstGeom prst="rect">
            <a:avLst/>
          </a:prstGeom>
          <a:solidFill>
            <a:srgbClr val="FFCC99"/>
          </a:solidFill>
          <a:ln w="25400">
            <a:solidFill>
              <a:srgbClr val="000000"/>
            </a:solidFill>
            <a:miter lim="800000"/>
            <a:headEnd/>
            <a:tailEnd/>
          </a:ln>
        </p:spPr>
        <p:txBody>
          <a:bodyPr lIns="92075" tIns="46038" rIns="92075" bIns="46038">
            <a:spAutoFit/>
          </a:bodyPr>
          <a:lstStyle/>
          <a:p>
            <a:pPr algn="l">
              <a:lnSpc>
                <a:spcPct val="95000"/>
              </a:lnSpc>
              <a:spcBef>
                <a:spcPct val="35000"/>
              </a:spcBef>
            </a:pPr>
            <a:r>
              <a:rPr lang="en-US" sz="2400">
                <a:solidFill>
                  <a:srgbClr val="000000"/>
                </a:solidFill>
                <a:latin typeface="Arial" pitchFamily="34" charset="0"/>
              </a:rPr>
              <a:t>sql course</a:t>
            </a:r>
          </a:p>
          <a:p>
            <a:pPr algn="l">
              <a:lnSpc>
                <a:spcPct val="95000"/>
              </a:lnSpc>
              <a:spcBef>
                <a:spcPct val="35000"/>
              </a:spcBef>
            </a:pPr>
            <a:r>
              <a:rPr lang="en-US" sz="2400">
                <a:solidFill>
                  <a:srgbClr val="000000"/>
                </a:solidFill>
                <a:latin typeface="Arial" pitchFamily="34" charset="0"/>
              </a:rPr>
              <a:t>SQL COURSE</a:t>
            </a:r>
          </a:p>
          <a:p>
            <a:pPr algn="l">
              <a:lnSpc>
                <a:spcPct val="95000"/>
              </a:lnSpc>
              <a:spcBef>
                <a:spcPct val="35000"/>
              </a:spcBef>
            </a:pPr>
            <a:r>
              <a:rPr lang="en-US" sz="2400">
                <a:solidFill>
                  <a:srgbClr val="000000"/>
                </a:solidFill>
                <a:latin typeface="Arial" pitchFamily="34" charset="0"/>
              </a:rPr>
              <a:t>Sql Course</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blackWhite">
          <a:xfrm>
            <a:off x="812800" y="2916238"/>
            <a:ext cx="4349750" cy="2370137"/>
          </a:xfrm>
          <a:prstGeom prst="rect">
            <a:avLst/>
          </a:prstGeom>
          <a:solidFill>
            <a:srgbClr val="FFCC99"/>
          </a:solidFill>
          <a:ln w="25400">
            <a:solidFill>
              <a:srgbClr val="000000"/>
            </a:solidFill>
            <a:miter lim="800000"/>
            <a:headEnd/>
            <a:tailEnd/>
          </a:ln>
        </p:spPr>
        <p:txBody>
          <a:bodyPr lIns="92075" tIns="46038" rIns="92075" bIns="46038">
            <a:spAutoFit/>
          </a:bodyPr>
          <a:lstStyle/>
          <a:p>
            <a:pPr algn="l">
              <a:lnSpc>
                <a:spcPct val="95000"/>
              </a:lnSpc>
              <a:spcBef>
                <a:spcPct val="35000"/>
              </a:spcBef>
            </a:pPr>
            <a:r>
              <a:rPr lang="en-US" sz="2400">
                <a:solidFill>
                  <a:srgbClr val="000000"/>
                </a:solidFill>
                <a:latin typeface="Arial" pitchFamily="34" charset="0"/>
              </a:rPr>
              <a:t>CONCAT(</a:t>
            </a:r>
            <a:r>
              <a:rPr lang="en-US" sz="2400">
                <a:latin typeface="Courier New" pitchFamily="49" charset="0"/>
              </a:rPr>
              <a:t>'</a:t>
            </a:r>
            <a:r>
              <a:rPr lang="en-US" sz="2400">
                <a:solidFill>
                  <a:srgbClr val="000000"/>
                </a:solidFill>
                <a:latin typeface="Arial" pitchFamily="34" charset="0"/>
              </a:rPr>
              <a:t>Good</a:t>
            </a:r>
            <a:r>
              <a:rPr lang="en-US" sz="2400">
                <a:latin typeface="Courier New" pitchFamily="49" charset="0"/>
              </a:rPr>
              <a:t>'</a:t>
            </a:r>
            <a:r>
              <a:rPr lang="en-US" sz="2400">
                <a:solidFill>
                  <a:srgbClr val="000000"/>
                </a:solidFill>
                <a:latin typeface="Arial" pitchFamily="34" charset="0"/>
              </a:rPr>
              <a:t>, </a:t>
            </a:r>
            <a:r>
              <a:rPr lang="en-US" sz="2400">
                <a:latin typeface="Courier New" pitchFamily="49" charset="0"/>
              </a:rPr>
              <a:t>'</a:t>
            </a:r>
            <a:r>
              <a:rPr lang="en-US" sz="2400">
                <a:solidFill>
                  <a:srgbClr val="000000"/>
                </a:solidFill>
                <a:latin typeface="Arial" pitchFamily="34" charset="0"/>
              </a:rPr>
              <a:t>String</a:t>
            </a:r>
            <a:r>
              <a:rPr lang="en-US" sz="2400">
                <a:latin typeface="Courier New" pitchFamily="49" charset="0"/>
              </a:rPr>
              <a:t>'</a:t>
            </a:r>
            <a:r>
              <a:rPr lang="en-US" sz="2400">
                <a:solidFill>
                  <a:srgbClr val="000000"/>
                </a:solidFill>
                <a:latin typeface="Arial" pitchFamily="34" charset="0"/>
              </a:rPr>
              <a:t>)</a:t>
            </a:r>
          </a:p>
          <a:p>
            <a:pPr algn="l">
              <a:lnSpc>
                <a:spcPct val="95000"/>
              </a:lnSpc>
              <a:spcBef>
                <a:spcPct val="35000"/>
              </a:spcBef>
            </a:pPr>
            <a:r>
              <a:rPr lang="en-US" sz="2400">
                <a:solidFill>
                  <a:srgbClr val="000000"/>
                </a:solidFill>
                <a:latin typeface="Arial" pitchFamily="34" charset="0"/>
              </a:rPr>
              <a:t>SUBSTR(</a:t>
            </a:r>
            <a:r>
              <a:rPr lang="en-US" sz="2400">
                <a:latin typeface="Courier New" pitchFamily="49" charset="0"/>
              </a:rPr>
              <a:t>'</a:t>
            </a:r>
            <a:r>
              <a:rPr lang="en-US" sz="2400">
                <a:solidFill>
                  <a:srgbClr val="000000"/>
                </a:solidFill>
                <a:latin typeface="Arial" pitchFamily="34" charset="0"/>
              </a:rPr>
              <a:t>String</a:t>
            </a:r>
            <a:r>
              <a:rPr lang="en-US" sz="2400">
                <a:latin typeface="Courier New" pitchFamily="49" charset="0"/>
              </a:rPr>
              <a:t>'</a:t>
            </a:r>
            <a:r>
              <a:rPr lang="en-US" sz="2400">
                <a:solidFill>
                  <a:srgbClr val="000000"/>
                </a:solidFill>
                <a:latin typeface="Arial" pitchFamily="34" charset="0"/>
              </a:rPr>
              <a:t>,1,3)</a:t>
            </a:r>
          </a:p>
          <a:p>
            <a:pPr algn="l">
              <a:lnSpc>
                <a:spcPct val="95000"/>
              </a:lnSpc>
              <a:spcBef>
                <a:spcPct val="35000"/>
              </a:spcBef>
            </a:pPr>
            <a:r>
              <a:rPr lang="en-US" sz="2400">
                <a:solidFill>
                  <a:srgbClr val="000000"/>
                </a:solidFill>
                <a:latin typeface="Arial" pitchFamily="34" charset="0"/>
              </a:rPr>
              <a:t>LENGTH(</a:t>
            </a:r>
            <a:r>
              <a:rPr lang="en-US" sz="2400">
                <a:latin typeface="Courier New" pitchFamily="49" charset="0"/>
              </a:rPr>
              <a:t>'</a:t>
            </a:r>
            <a:r>
              <a:rPr lang="en-US" sz="2400">
                <a:solidFill>
                  <a:srgbClr val="000000"/>
                </a:solidFill>
                <a:latin typeface="Arial" pitchFamily="34" charset="0"/>
              </a:rPr>
              <a:t>String</a:t>
            </a:r>
            <a:r>
              <a:rPr lang="en-US" sz="2400">
                <a:latin typeface="Courier New" pitchFamily="49" charset="0"/>
              </a:rPr>
              <a:t>'</a:t>
            </a:r>
            <a:r>
              <a:rPr lang="en-US" sz="2400">
                <a:solidFill>
                  <a:srgbClr val="000000"/>
                </a:solidFill>
                <a:latin typeface="Arial" pitchFamily="34" charset="0"/>
              </a:rPr>
              <a:t>)</a:t>
            </a:r>
          </a:p>
          <a:p>
            <a:pPr algn="l">
              <a:lnSpc>
                <a:spcPct val="95000"/>
              </a:lnSpc>
              <a:spcBef>
                <a:spcPct val="35000"/>
              </a:spcBef>
            </a:pPr>
            <a:r>
              <a:rPr lang="en-US" sz="2400">
                <a:solidFill>
                  <a:srgbClr val="000000"/>
                </a:solidFill>
                <a:latin typeface="Arial" pitchFamily="34" charset="0"/>
              </a:rPr>
              <a:t>INSTR(</a:t>
            </a:r>
            <a:r>
              <a:rPr lang="en-US" sz="2400">
                <a:latin typeface="Courier New" pitchFamily="49" charset="0"/>
              </a:rPr>
              <a:t>'</a:t>
            </a:r>
            <a:r>
              <a:rPr lang="en-US" sz="2400">
                <a:solidFill>
                  <a:srgbClr val="000000"/>
                </a:solidFill>
                <a:latin typeface="Arial" pitchFamily="34" charset="0"/>
              </a:rPr>
              <a:t>String</a:t>
            </a:r>
            <a:r>
              <a:rPr lang="en-US" sz="2400">
                <a:latin typeface="Courier New" pitchFamily="49" charset="0"/>
              </a:rPr>
              <a:t>'</a:t>
            </a:r>
            <a:r>
              <a:rPr lang="en-US" sz="2400">
                <a:solidFill>
                  <a:srgbClr val="000000"/>
                </a:solidFill>
                <a:latin typeface="Arial" pitchFamily="34" charset="0"/>
              </a:rPr>
              <a:t>, </a:t>
            </a:r>
            <a:r>
              <a:rPr lang="en-US" sz="2400">
                <a:latin typeface="Courier New" pitchFamily="49" charset="0"/>
              </a:rPr>
              <a:t>'</a:t>
            </a:r>
            <a:r>
              <a:rPr lang="en-US" sz="2400">
                <a:solidFill>
                  <a:srgbClr val="000000"/>
                </a:solidFill>
                <a:latin typeface="Arial" pitchFamily="34" charset="0"/>
              </a:rPr>
              <a:t>r</a:t>
            </a:r>
            <a:r>
              <a:rPr lang="en-US" sz="2400">
                <a:latin typeface="Courier New" pitchFamily="49" charset="0"/>
              </a:rPr>
              <a:t>'</a:t>
            </a:r>
            <a:r>
              <a:rPr lang="en-US" sz="2400">
                <a:solidFill>
                  <a:srgbClr val="000000"/>
                </a:solidFill>
                <a:latin typeface="Arial" pitchFamily="34" charset="0"/>
              </a:rPr>
              <a:t>)</a:t>
            </a:r>
          </a:p>
          <a:p>
            <a:pPr algn="l">
              <a:lnSpc>
                <a:spcPct val="95000"/>
              </a:lnSpc>
              <a:spcBef>
                <a:spcPct val="35000"/>
              </a:spcBef>
            </a:pPr>
            <a:r>
              <a:rPr lang="en-US" sz="2400">
                <a:solidFill>
                  <a:srgbClr val="000000"/>
                </a:solidFill>
                <a:latin typeface="Arial" pitchFamily="34" charset="0"/>
              </a:rPr>
              <a:t>LPAD(sal,10,</a:t>
            </a:r>
            <a:r>
              <a:rPr lang="en-US" sz="2400">
                <a:latin typeface="Courier New" pitchFamily="49" charset="0"/>
              </a:rPr>
              <a:t>'</a:t>
            </a:r>
            <a:r>
              <a:rPr lang="en-US" sz="2400">
                <a:solidFill>
                  <a:srgbClr val="000000"/>
                </a:solidFill>
                <a:latin typeface="Arial" pitchFamily="34" charset="0"/>
              </a:rPr>
              <a:t>*</a:t>
            </a:r>
            <a:r>
              <a:rPr lang="en-US" sz="2400">
                <a:latin typeface="Courier New" pitchFamily="49" charset="0"/>
              </a:rPr>
              <a:t>'</a:t>
            </a:r>
            <a:r>
              <a:rPr lang="en-US" sz="2400">
                <a:solidFill>
                  <a:srgbClr val="000000"/>
                </a:solidFill>
                <a:latin typeface="Arial" pitchFamily="34" charset="0"/>
              </a:rPr>
              <a:t>)</a:t>
            </a:r>
          </a:p>
        </p:txBody>
      </p:sp>
      <p:sp>
        <p:nvSpPr>
          <p:cNvPr id="17411" name="Rectangle 3"/>
          <p:cNvSpPr>
            <a:spLocks noChangeArrowheads="1"/>
          </p:cNvSpPr>
          <p:nvPr/>
        </p:nvSpPr>
        <p:spPr bwMode="blackWhite">
          <a:xfrm>
            <a:off x="5041900" y="2914650"/>
            <a:ext cx="3195638" cy="2370138"/>
          </a:xfrm>
          <a:prstGeom prst="rect">
            <a:avLst/>
          </a:prstGeom>
          <a:solidFill>
            <a:srgbClr val="FFCC99"/>
          </a:solidFill>
          <a:ln w="25400">
            <a:solidFill>
              <a:srgbClr val="000000"/>
            </a:solidFill>
            <a:miter lim="800000"/>
            <a:headEnd/>
            <a:tailEnd/>
          </a:ln>
        </p:spPr>
        <p:txBody>
          <a:bodyPr lIns="92075" tIns="46038" rIns="92075" bIns="46038">
            <a:spAutoFit/>
          </a:bodyPr>
          <a:lstStyle/>
          <a:p>
            <a:pPr algn="l">
              <a:lnSpc>
                <a:spcPct val="95000"/>
              </a:lnSpc>
              <a:spcBef>
                <a:spcPct val="35000"/>
              </a:spcBef>
            </a:pPr>
            <a:r>
              <a:rPr lang="en-US" sz="2400">
                <a:solidFill>
                  <a:srgbClr val="000000"/>
                </a:solidFill>
                <a:latin typeface="Arial" pitchFamily="34" charset="0"/>
              </a:rPr>
              <a:t>GoodString</a:t>
            </a:r>
          </a:p>
          <a:p>
            <a:pPr algn="l">
              <a:lnSpc>
                <a:spcPct val="95000"/>
              </a:lnSpc>
              <a:spcBef>
                <a:spcPct val="35000"/>
              </a:spcBef>
            </a:pPr>
            <a:r>
              <a:rPr lang="en-US" sz="2400">
                <a:solidFill>
                  <a:srgbClr val="000000"/>
                </a:solidFill>
                <a:latin typeface="Arial" pitchFamily="34" charset="0"/>
              </a:rPr>
              <a:t>Str</a:t>
            </a:r>
          </a:p>
          <a:p>
            <a:pPr algn="l">
              <a:lnSpc>
                <a:spcPct val="95000"/>
              </a:lnSpc>
              <a:spcBef>
                <a:spcPct val="35000"/>
              </a:spcBef>
            </a:pPr>
            <a:r>
              <a:rPr lang="en-US" sz="2400">
                <a:solidFill>
                  <a:srgbClr val="000000"/>
                </a:solidFill>
                <a:latin typeface="Arial" pitchFamily="34" charset="0"/>
              </a:rPr>
              <a:t>6</a:t>
            </a:r>
          </a:p>
          <a:p>
            <a:pPr algn="l">
              <a:lnSpc>
                <a:spcPct val="95000"/>
              </a:lnSpc>
              <a:spcBef>
                <a:spcPct val="35000"/>
              </a:spcBef>
            </a:pPr>
            <a:r>
              <a:rPr lang="en-US" sz="2400">
                <a:solidFill>
                  <a:srgbClr val="000000"/>
                </a:solidFill>
                <a:latin typeface="Arial" pitchFamily="34" charset="0"/>
              </a:rPr>
              <a:t>3</a:t>
            </a:r>
          </a:p>
          <a:p>
            <a:pPr algn="l">
              <a:lnSpc>
                <a:spcPct val="95000"/>
              </a:lnSpc>
              <a:spcBef>
                <a:spcPct val="35000"/>
              </a:spcBef>
            </a:pPr>
            <a:r>
              <a:rPr lang="en-US" sz="2400">
                <a:solidFill>
                  <a:srgbClr val="000000"/>
                </a:solidFill>
                <a:latin typeface="Arial" pitchFamily="34" charset="0"/>
              </a:rPr>
              <a:t>******5000</a:t>
            </a:r>
          </a:p>
        </p:txBody>
      </p:sp>
      <p:sp>
        <p:nvSpPr>
          <p:cNvPr id="17412" name="Rectangle 4"/>
          <p:cNvSpPr>
            <a:spLocks noChangeArrowheads="1"/>
          </p:cNvSpPr>
          <p:nvPr/>
        </p:nvSpPr>
        <p:spPr bwMode="blackWhite">
          <a:xfrm>
            <a:off x="812800" y="2430463"/>
            <a:ext cx="4243388" cy="465137"/>
          </a:xfrm>
          <a:prstGeom prst="rect">
            <a:avLst/>
          </a:prstGeom>
          <a:solidFill>
            <a:srgbClr val="FFCC99"/>
          </a:solidFill>
          <a:ln w="25400">
            <a:solidFill>
              <a:srgbClr val="000000"/>
            </a:solidFill>
            <a:miter lim="800000"/>
            <a:headEnd/>
            <a:tailEnd/>
          </a:ln>
        </p:spPr>
        <p:txBody>
          <a:bodyPr lIns="92075" tIns="46038" rIns="92075" bIns="46038">
            <a:spAutoFit/>
          </a:bodyPr>
          <a:lstStyle/>
          <a:p>
            <a:pPr>
              <a:lnSpc>
                <a:spcPct val="95000"/>
              </a:lnSpc>
              <a:spcBef>
                <a:spcPct val="35000"/>
              </a:spcBef>
            </a:pPr>
            <a:r>
              <a:rPr lang="en-US" sz="2400">
                <a:solidFill>
                  <a:srgbClr val="000000"/>
                </a:solidFill>
                <a:latin typeface="Arial" pitchFamily="34" charset="0"/>
              </a:rPr>
              <a:t>Function</a:t>
            </a:r>
          </a:p>
        </p:txBody>
      </p:sp>
      <p:sp>
        <p:nvSpPr>
          <p:cNvPr id="17413" name="Rectangle 5"/>
          <p:cNvSpPr>
            <a:spLocks noChangeArrowheads="1"/>
          </p:cNvSpPr>
          <p:nvPr/>
        </p:nvSpPr>
        <p:spPr bwMode="blackWhite">
          <a:xfrm>
            <a:off x="5041900" y="2430463"/>
            <a:ext cx="3195638" cy="465137"/>
          </a:xfrm>
          <a:prstGeom prst="rect">
            <a:avLst/>
          </a:prstGeom>
          <a:solidFill>
            <a:srgbClr val="FFCC99"/>
          </a:solidFill>
          <a:ln w="25400">
            <a:solidFill>
              <a:srgbClr val="000000"/>
            </a:solidFill>
            <a:miter lim="800000"/>
            <a:headEnd/>
            <a:tailEnd/>
          </a:ln>
        </p:spPr>
        <p:txBody>
          <a:bodyPr lIns="92075" tIns="46038" rIns="92075" bIns="46038">
            <a:spAutoFit/>
          </a:bodyPr>
          <a:lstStyle/>
          <a:p>
            <a:pPr>
              <a:lnSpc>
                <a:spcPct val="95000"/>
              </a:lnSpc>
              <a:spcBef>
                <a:spcPct val="35000"/>
              </a:spcBef>
            </a:pPr>
            <a:r>
              <a:rPr lang="en-US" sz="2400">
                <a:solidFill>
                  <a:srgbClr val="000000"/>
                </a:solidFill>
                <a:latin typeface="Arial" pitchFamily="34" charset="0"/>
              </a:rPr>
              <a:t>Result</a:t>
            </a:r>
          </a:p>
        </p:txBody>
      </p:sp>
      <p:sp>
        <p:nvSpPr>
          <p:cNvPr id="17414" name="Arc 6"/>
          <p:cNvSpPr>
            <a:spLocks/>
          </p:cNvSpPr>
          <p:nvPr/>
        </p:nvSpPr>
        <p:spPr bwMode="ltGray">
          <a:xfrm>
            <a:off x="5461000" y="2408238"/>
            <a:ext cx="211138" cy="225425"/>
          </a:xfrm>
          <a:custGeom>
            <a:avLst/>
            <a:gdLst>
              <a:gd name="T0" fmla="*/ 211138 w 21600"/>
              <a:gd name="T1" fmla="*/ 225425 h 21600"/>
              <a:gd name="T2" fmla="*/ 0 w 21600"/>
              <a:gd name="T3" fmla="*/ 0 h 21600"/>
              <a:gd name="T4" fmla="*/ 211138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p:spPr>
        <p:txBody>
          <a:bodyPr wrap="none" anchor="ctr"/>
          <a:lstStyle/>
          <a:p>
            <a:endParaRPr lang="en-IN"/>
          </a:p>
        </p:txBody>
      </p:sp>
      <p:sp>
        <p:nvSpPr>
          <p:cNvPr id="23559" name="Rectangle 7"/>
          <p:cNvSpPr>
            <a:spLocks noGrp="1" noChangeArrowheads="1"/>
          </p:cNvSpPr>
          <p:nvPr>
            <p:ph type="title"/>
          </p:nvPr>
        </p:nvSpPr>
        <p:spPr>
          <a:xfrm>
            <a:off x="693738" y="549275"/>
            <a:ext cx="7783512" cy="881063"/>
          </a:xfrm>
        </p:spPr>
        <p:txBody>
          <a:bodyPr>
            <a:normAutofit fontScale="90000"/>
          </a:bodyPr>
          <a:lstStyle/>
          <a:p>
            <a:pPr>
              <a:defRPr/>
            </a:pPr>
            <a:r>
              <a:rPr lang="en-US" smtClean="0"/>
              <a:t>Character Manipulation Functions</a:t>
            </a:r>
          </a:p>
        </p:txBody>
      </p:sp>
      <p:sp>
        <p:nvSpPr>
          <p:cNvPr id="23560" name="Rectangle 8"/>
          <p:cNvSpPr>
            <a:spLocks noGrp="1" noChangeArrowheads="1"/>
          </p:cNvSpPr>
          <p:nvPr>
            <p:ph idx="1"/>
          </p:nvPr>
        </p:nvSpPr>
        <p:spPr>
          <a:xfrm>
            <a:off x="693738" y="1814513"/>
            <a:ext cx="8281987" cy="498475"/>
          </a:xfrm>
        </p:spPr>
        <p:txBody>
          <a:bodyPr>
            <a:normAutofit/>
          </a:bodyPr>
          <a:lstStyle/>
          <a:p>
            <a:pPr>
              <a:tabLst>
                <a:tab pos="571500" algn="l"/>
                <a:tab pos="5556250" algn="l"/>
              </a:tabLst>
              <a:defRPr/>
            </a:pPr>
            <a:r>
              <a:rPr lang="en-US" smtClean="0"/>
              <a:t>Manipulate character strings</a:t>
            </a:r>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1835</TotalTime>
  <Words>1343</Words>
  <Application>Microsoft Office PowerPoint</Application>
  <PresentationFormat>On-screen Show (4:3)</PresentationFormat>
  <Paragraphs>303</Paragraphs>
  <Slides>21</Slides>
  <Notes>10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3" baseType="lpstr">
      <vt:lpstr>Flow</vt:lpstr>
      <vt:lpstr>Document</vt:lpstr>
      <vt:lpstr>SQL FUNCTIONS</vt:lpstr>
      <vt:lpstr>Built-in SQL functions</vt:lpstr>
      <vt:lpstr>Slide 3</vt:lpstr>
      <vt:lpstr>Two Types of SQL Functions</vt:lpstr>
      <vt:lpstr>Single-Row Functions</vt:lpstr>
      <vt:lpstr>Single-Row Functions</vt:lpstr>
      <vt:lpstr>Character Functions</vt:lpstr>
      <vt:lpstr>Case Conversion Functions</vt:lpstr>
      <vt:lpstr>Character Manipulation Functions</vt:lpstr>
      <vt:lpstr>Slide 10</vt:lpstr>
      <vt:lpstr>Slide 11</vt:lpstr>
      <vt:lpstr>Working with Dates</vt:lpstr>
      <vt:lpstr>Arithmetic with Dates</vt:lpstr>
      <vt:lpstr>Slide 14</vt:lpstr>
      <vt:lpstr>Using Date Functions</vt:lpstr>
      <vt:lpstr>Slide 16</vt:lpstr>
      <vt:lpstr>Behavior of Aggregate function Continued…</vt:lpstr>
      <vt:lpstr>Types of  SQL Aggregate Functions</vt:lpstr>
      <vt:lpstr>Input to Aggregate Function</vt:lpstr>
      <vt:lpstr>       Example</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FUNCTIONS</dc:title>
  <dc:creator>arun</dc:creator>
  <cp:lastModifiedBy>arun</cp:lastModifiedBy>
  <cp:revision>3</cp:revision>
  <dcterms:created xsi:type="dcterms:W3CDTF">2016-02-04T03:29:20Z</dcterms:created>
  <dcterms:modified xsi:type="dcterms:W3CDTF">2016-02-05T10:05:01Z</dcterms:modified>
</cp:coreProperties>
</file>