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58" r:id="rId6"/>
    <p:sldId id="261" r:id="rId7"/>
    <p:sldId id="262" r:id="rId8"/>
    <p:sldId id="263" r:id="rId9"/>
    <p:sldId id="264" r:id="rId10"/>
    <p:sldId id="265" r:id="rId11"/>
    <p:sldId id="266" r:id="rId12"/>
    <p:sldId id="267" r:id="rId13"/>
    <p:sldId id="269" r:id="rId14"/>
    <p:sldId id="270" r:id="rId15"/>
    <p:sldId id="268"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2"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pPr/>
              <a:t>1/28/2016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pPr/>
              <a:t>1/28/2016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pPr/>
              <a:t>1/28/2016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1/28/2016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1/28/2016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1/28/2016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pPr/>
              <a:t>1/28/2016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1/28/2016</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93195" y="2975019"/>
            <a:ext cx="7083380" cy="1323439"/>
          </a:xfrm>
          <a:prstGeom prst="rect">
            <a:avLst/>
          </a:prstGeom>
          <a:noFill/>
        </p:spPr>
        <p:txBody>
          <a:bodyPr wrap="square" rtlCol="0">
            <a:spAutoFit/>
          </a:bodyPr>
          <a:lstStyle/>
          <a:p>
            <a:pPr algn="ctr"/>
            <a:r>
              <a:rPr lang="en-IN" sz="8000" b="1" dirty="0" smtClean="0">
                <a:solidFill>
                  <a:schemeClr val="accent1">
                    <a:lumMod val="50000"/>
                  </a:schemeClr>
                </a:solidFill>
                <a:latin typeface="Times New Roman" panose="02020603050405020304" pitchFamily="18" charset="0"/>
                <a:cs typeface="Times New Roman" panose="02020603050405020304" pitchFamily="18" charset="0"/>
              </a:rPr>
              <a:t>ER Modelling</a:t>
            </a:r>
            <a:endParaRPr lang="en-IN" sz="8000" b="1" dirty="0">
              <a:solidFill>
                <a:schemeClr val="accent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1848494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855663" y="183356"/>
            <a:ext cx="7981950" cy="571500"/>
          </a:xfrm>
          <a:prstGeom prst="rect">
            <a:avLst/>
          </a:prstGeom>
        </p:spPr>
        <p:txBody>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defRPr/>
            </a:pPr>
            <a:r>
              <a:rPr lang="en-US" sz="2800" b="1" dirty="0" smtClean="0">
                <a:latin typeface="Times New Roman" panose="02020603050405020304" pitchFamily="18" charset="0"/>
                <a:cs typeface="Times New Roman" panose="02020603050405020304" pitchFamily="18" charset="0"/>
              </a:rPr>
              <a:t>Participation of an Entity Set in a Relationship Set</a:t>
            </a:r>
          </a:p>
        </p:txBody>
      </p:sp>
      <p:sp>
        <p:nvSpPr>
          <p:cNvPr id="3" name="Rectangle 4"/>
          <p:cNvSpPr>
            <a:spLocks noChangeArrowheads="1"/>
          </p:cNvSpPr>
          <p:nvPr/>
        </p:nvSpPr>
        <p:spPr bwMode="auto">
          <a:xfrm>
            <a:off x="855663" y="1112043"/>
            <a:ext cx="8372475" cy="2524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08585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pPr>
              <a:spcBef>
                <a:spcPct val="35000"/>
              </a:spcBef>
              <a:buClr>
                <a:schemeClr val="tx2"/>
              </a:buClr>
              <a:buSzPct val="90000"/>
              <a:buFont typeface="Monotype Sorts" pitchFamily="2" charset="2"/>
              <a:buChar char="n"/>
            </a:pPr>
            <a:r>
              <a:rPr kumimoji="1" lang="en-US" altLang="en-US" sz="1800" dirty="0"/>
              <a:t>Total participation (indicated by double </a:t>
            </a:r>
            <a:r>
              <a:rPr kumimoji="1" lang="en-US" altLang="en-US" sz="1800" dirty="0" smtClean="0"/>
              <a:t>line)</a:t>
            </a:r>
            <a:endParaRPr kumimoji="1" lang="en-US" altLang="en-US" sz="1800" dirty="0"/>
          </a:p>
          <a:p>
            <a:pPr lvl="1">
              <a:spcBef>
                <a:spcPct val="35000"/>
              </a:spcBef>
              <a:buClr>
                <a:schemeClr val="hlink"/>
              </a:buClr>
              <a:buSzPct val="80000"/>
              <a:buFont typeface="Monotype Sorts" pitchFamily="2" charset="2"/>
              <a:buChar char="l"/>
            </a:pPr>
            <a:r>
              <a:rPr kumimoji="1" lang="en-US" altLang="en-US" sz="1800" dirty="0"/>
              <a:t>E.g. participation of loan in borrower is total</a:t>
            </a:r>
          </a:p>
          <a:p>
            <a:pPr lvl="2">
              <a:spcBef>
                <a:spcPct val="35000"/>
              </a:spcBef>
              <a:buClr>
                <a:srgbClr val="33CC33"/>
              </a:buClr>
              <a:buSzPct val="75000"/>
              <a:buFont typeface="Webdings" panose="05030102010509060703" pitchFamily="18" charset="2"/>
              <a:buChar char="4"/>
            </a:pPr>
            <a:r>
              <a:rPr kumimoji="1" lang="en-US" altLang="en-US" sz="1800" dirty="0"/>
              <a:t> every loan must have a customer associated to it via borrower</a:t>
            </a:r>
          </a:p>
          <a:p>
            <a:pPr>
              <a:spcBef>
                <a:spcPct val="35000"/>
              </a:spcBef>
              <a:buClr>
                <a:schemeClr val="tx2"/>
              </a:buClr>
              <a:buSzPct val="90000"/>
              <a:buFont typeface="Monotype Sorts" pitchFamily="2" charset="2"/>
              <a:buChar char="n"/>
            </a:pPr>
            <a:r>
              <a:rPr kumimoji="1" lang="en-US" altLang="en-US" sz="1800" dirty="0"/>
              <a:t>Partial </a:t>
            </a:r>
            <a:r>
              <a:rPr kumimoji="1" lang="en-US" altLang="en-US" sz="1800" dirty="0" smtClean="0"/>
              <a:t>participation</a:t>
            </a:r>
            <a:endParaRPr kumimoji="1" lang="en-US" altLang="en-US" sz="1800" dirty="0"/>
          </a:p>
          <a:p>
            <a:pPr lvl="1">
              <a:spcBef>
                <a:spcPct val="35000"/>
              </a:spcBef>
              <a:buClr>
                <a:schemeClr val="hlink"/>
              </a:buClr>
              <a:buSzPct val="80000"/>
              <a:buFont typeface="Monotype Sorts" pitchFamily="2" charset="2"/>
              <a:buChar char="l"/>
            </a:pPr>
            <a:r>
              <a:rPr kumimoji="1" lang="en-US" altLang="en-US" sz="1800" dirty="0"/>
              <a:t>Example: participation of customer in borrower is partial</a:t>
            </a:r>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xmlns="" val="0"/>
              </a:ext>
            </a:extLst>
          </a:blip>
          <a:srcRect l="385" t="34634" r="577" b="34634"/>
          <a:stretch>
            <a:fillRect/>
          </a:stretch>
        </p:blipFill>
        <p:spPr bwMode="auto">
          <a:xfrm>
            <a:off x="547688" y="4110038"/>
            <a:ext cx="8104187" cy="1885950"/>
          </a:xfrm>
          <a:prstGeom prst="rect">
            <a:avLst/>
          </a:prstGeom>
          <a:noFill/>
          <a:ln w="38100" cmpd="dbl">
            <a:solidFill>
              <a:schemeClr val="tx2"/>
            </a:solidFill>
            <a:miter lim="800000"/>
            <a:headEnd/>
            <a:tailEnd/>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8530509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768350" y="117475"/>
            <a:ext cx="8077200" cy="609600"/>
          </a:xfrm>
          <a:prstGeom prst="rect">
            <a:avLst/>
          </a:prstGeom>
        </p:spPr>
        <p:txBody>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defRPr/>
            </a:pPr>
            <a:r>
              <a:rPr lang="en-US" dirty="0" smtClean="0">
                <a:latin typeface="Times New Roman" panose="02020603050405020304" pitchFamily="18" charset="0"/>
                <a:cs typeface="Times New Roman" panose="02020603050405020304" pitchFamily="18" charset="0"/>
              </a:rPr>
              <a:t>Weak Entity Sets</a:t>
            </a:r>
          </a:p>
        </p:txBody>
      </p:sp>
      <p:sp>
        <p:nvSpPr>
          <p:cNvPr id="3" name="Rectangle 3"/>
          <p:cNvSpPr txBox="1">
            <a:spLocks noChangeArrowheads="1"/>
          </p:cNvSpPr>
          <p:nvPr/>
        </p:nvSpPr>
        <p:spPr>
          <a:xfrm>
            <a:off x="855663" y="1222375"/>
            <a:ext cx="7848600" cy="4876800"/>
          </a:xfrm>
          <a:prstGeom prst="rect">
            <a:avLst/>
          </a:prstGeom>
        </p:spPr>
        <p:txBody>
          <a:bodyPr/>
          <a:lst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en-US" dirty="0" smtClean="0">
                <a:latin typeface="Times New Roman" panose="02020603050405020304" pitchFamily="18" charset="0"/>
                <a:cs typeface="Times New Roman" panose="02020603050405020304" pitchFamily="18" charset="0"/>
              </a:rPr>
              <a:t>An entity set that does not have a primary key is referred to as a </a:t>
            </a:r>
            <a:r>
              <a:rPr lang="en-US" altLang="en-US" b="1" dirty="0" smtClean="0">
                <a:solidFill>
                  <a:schemeClr val="tx2"/>
                </a:solidFill>
                <a:latin typeface="Times New Roman" panose="02020603050405020304" pitchFamily="18" charset="0"/>
                <a:cs typeface="Times New Roman" panose="02020603050405020304" pitchFamily="18" charset="0"/>
              </a:rPr>
              <a:t>weak entity set</a:t>
            </a:r>
            <a:r>
              <a:rPr lang="en-US" altLang="en-US" dirty="0" smtClean="0">
                <a:latin typeface="Times New Roman" panose="02020603050405020304" pitchFamily="18" charset="0"/>
                <a:cs typeface="Times New Roman" panose="02020603050405020304" pitchFamily="18" charset="0"/>
              </a:rPr>
              <a:t>.</a:t>
            </a:r>
          </a:p>
          <a:p>
            <a:r>
              <a:rPr lang="en-US" altLang="en-US" dirty="0" smtClean="0">
                <a:latin typeface="Times New Roman" panose="02020603050405020304" pitchFamily="18" charset="0"/>
                <a:cs typeface="Times New Roman" panose="02020603050405020304" pitchFamily="18" charset="0"/>
              </a:rPr>
              <a:t>The existence of a weak entity set depends on the existence of a </a:t>
            </a:r>
            <a:r>
              <a:rPr lang="en-US" altLang="en-US" b="1" dirty="0" smtClean="0">
                <a:solidFill>
                  <a:schemeClr val="tx2"/>
                </a:solidFill>
                <a:latin typeface="Times New Roman" panose="02020603050405020304" pitchFamily="18" charset="0"/>
                <a:cs typeface="Times New Roman" panose="02020603050405020304" pitchFamily="18" charset="0"/>
              </a:rPr>
              <a:t>identifying entity set</a:t>
            </a:r>
          </a:p>
          <a:p>
            <a:pPr lvl="1"/>
            <a:r>
              <a:rPr lang="en-US" altLang="en-US" sz="1800" dirty="0" smtClean="0">
                <a:latin typeface="Times New Roman" panose="02020603050405020304" pitchFamily="18" charset="0"/>
                <a:cs typeface="Times New Roman" panose="02020603050405020304" pitchFamily="18" charset="0"/>
              </a:rPr>
              <a:t> it must relate to the identifying entity set via a total, one-to-many relationship set from the identifying to the weak entity set</a:t>
            </a:r>
          </a:p>
          <a:p>
            <a:pPr lvl="1"/>
            <a:r>
              <a:rPr lang="en-US" altLang="en-US" sz="1800" dirty="0" smtClean="0">
                <a:solidFill>
                  <a:schemeClr val="tx2"/>
                </a:solidFill>
                <a:latin typeface="Times New Roman" panose="02020603050405020304" pitchFamily="18" charset="0"/>
                <a:cs typeface="Times New Roman" panose="02020603050405020304" pitchFamily="18" charset="0"/>
              </a:rPr>
              <a:t>Identifying relationship</a:t>
            </a:r>
            <a:r>
              <a:rPr lang="en-US" altLang="en-US" sz="1800" dirty="0" smtClean="0">
                <a:latin typeface="Times New Roman" panose="02020603050405020304" pitchFamily="18" charset="0"/>
                <a:cs typeface="Times New Roman" panose="02020603050405020304" pitchFamily="18" charset="0"/>
              </a:rPr>
              <a:t> depicted using a double diamond</a:t>
            </a:r>
          </a:p>
          <a:p>
            <a:r>
              <a:rPr lang="en-US" altLang="en-US" dirty="0" smtClean="0">
                <a:latin typeface="Times New Roman" panose="02020603050405020304" pitchFamily="18" charset="0"/>
                <a:cs typeface="Times New Roman" panose="02020603050405020304" pitchFamily="18" charset="0"/>
              </a:rPr>
              <a:t>The </a:t>
            </a:r>
            <a:r>
              <a:rPr lang="en-US" altLang="en-US" b="1" dirty="0" smtClean="0">
                <a:solidFill>
                  <a:schemeClr val="tx2"/>
                </a:solidFill>
                <a:latin typeface="Times New Roman" panose="02020603050405020304" pitchFamily="18" charset="0"/>
                <a:cs typeface="Times New Roman" panose="02020603050405020304" pitchFamily="18" charset="0"/>
              </a:rPr>
              <a:t>discriminator</a:t>
            </a:r>
            <a:r>
              <a:rPr lang="en-US" altLang="en-US" b="1" i="1" dirty="0" smtClean="0">
                <a:solidFill>
                  <a:schemeClr val="tx2"/>
                </a:solidFill>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a:t>
            </a:r>
            <a:r>
              <a:rPr lang="en-US" altLang="en-US" i="1" dirty="0" smtClean="0">
                <a:latin typeface="Times New Roman" panose="02020603050405020304" pitchFamily="18" charset="0"/>
                <a:cs typeface="Times New Roman" panose="02020603050405020304" pitchFamily="18" charset="0"/>
              </a:rPr>
              <a:t>or partial key)</a:t>
            </a:r>
            <a:r>
              <a:rPr lang="en-US" altLang="en-US" dirty="0" smtClean="0">
                <a:latin typeface="Times New Roman" panose="02020603050405020304" pitchFamily="18" charset="0"/>
                <a:cs typeface="Times New Roman" panose="02020603050405020304" pitchFamily="18" charset="0"/>
              </a:rPr>
              <a:t> of a weak entity set is the set of attributes that distinguishes among all the entities of a weak entity set.</a:t>
            </a:r>
          </a:p>
          <a:p>
            <a:r>
              <a:rPr lang="en-US" altLang="en-US" dirty="0" smtClean="0">
                <a:latin typeface="Times New Roman" panose="02020603050405020304" pitchFamily="18" charset="0"/>
                <a:cs typeface="Times New Roman" panose="02020603050405020304" pitchFamily="18" charset="0"/>
              </a:rPr>
              <a:t>The primary key of a weak entity=discriminator</a:t>
            </a:r>
            <a:r>
              <a:rPr lang="en-US" altLang="en-US" dirty="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 primary key of strong entity.</a:t>
            </a:r>
          </a:p>
        </p:txBody>
      </p:sp>
    </p:spTree>
    <p:extLst>
      <p:ext uri="{BB962C8B-B14F-4D97-AF65-F5344CB8AC3E}">
        <p14:creationId xmlns:p14="http://schemas.microsoft.com/office/powerpoint/2010/main" xmlns="" val="14424543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p:cNvPicPr>
            <a:picLocks noChangeAspect="1" noChangeArrowheads="1"/>
          </p:cNvPicPr>
          <p:nvPr/>
        </p:nvPicPr>
        <p:blipFill>
          <a:blip r:embed="rId2">
            <a:extLst>
              <a:ext uri="{28A0092B-C50C-407E-A947-70E740481C1C}">
                <a14:useLocalDpi xmlns:a14="http://schemas.microsoft.com/office/drawing/2010/main" xmlns="" val="0"/>
              </a:ext>
            </a:extLst>
          </a:blip>
          <a:srcRect l="555" t="28395" r="555" b="28149"/>
          <a:stretch>
            <a:fillRect/>
          </a:stretch>
        </p:blipFill>
        <p:spPr bwMode="auto">
          <a:xfrm>
            <a:off x="1123951" y="1700212"/>
            <a:ext cx="7629525" cy="2932113"/>
          </a:xfrm>
          <a:prstGeom prst="rect">
            <a:avLst/>
          </a:prstGeom>
          <a:noFill/>
          <a:ln w="38100" cmpd="dbl">
            <a:solidFill>
              <a:schemeClr val="tx2"/>
            </a:solidFill>
            <a:miter lim="800000"/>
            <a:headEnd/>
            <a:tailEnd/>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6305747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768350" y="117475"/>
            <a:ext cx="8077200" cy="609600"/>
          </a:xfrm>
          <a:prstGeom prst="rect">
            <a:avLst/>
          </a:prstGeom>
        </p:spPr>
        <p:txBody>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defRPr/>
            </a:pPr>
            <a:r>
              <a:rPr lang="en-US" dirty="0" smtClean="0">
                <a:latin typeface="Times New Roman" pitchFamily="18" charset="0"/>
                <a:cs typeface="Times New Roman" pitchFamily="18" charset="0"/>
              </a:rPr>
              <a:t>Extended E-R Features</a:t>
            </a:r>
          </a:p>
          <a:p>
            <a:pPr>
              <a:defRPr/>
            </a:pPr>
            <a:endParaRPr lang="en-US" dirty="0">
              <a:latin typeface="Times New Roman" pitchFamily="18" charset="0"/>
              <a:cs typeface="Times New Roman" pitchFamily="18" charset="0"/>
            </a:endParaRPr>
          </a:p>
          <a:p>
            <a:pPr>
              <a:defRPr/>
            </a:pPr>
            <a:r>
              <a:rPr lang="en-US" dirty="0" smtClean="0">
                <a:latin typeface="Times New Roman" pitchFamily="18" charset="0"/>
                <a:cs typeface="Times New Roman" pitchFamily="18" charset="0"/>
              </a:rPr>
              <a:t> Specialization</a:t>
            </a:r>
          </a:p>
        </p:txBody>
      </p:sp>
      <p:sp>
        <p:nvSpPr>
          <p:cNvPr id="3" name="Rectangle 3"/>
          <p:cNvSpPr txBox="1">
            <a:spLocks noChangeArrowheads="1"/>
          </p:cNvSpPr>
          <p:nvPr/>
        </p:nvSpPr>
        <p:spPr>
          <a:xfrm>
            <a:off x="793750" y="2336800"/>
            <a:ext cx="8026400" cy="3944938"/>
          </a:xfrm>
          <a:prstGeom prst="rect">
            <a:avLst/>
          </a:prstGeom>
        </p:spPr>
        <p:txBody>
          <a:bodyPr/>
          <a:lst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en-US" dirty="0" smtClean="0">
                <a:latin typeface="Times New Roman" pitchFamily="18" charset="0"/>
                <a:cs typeface="Times New Roman" pitchFamily="18" charset="0"/>
              </a:rPr>
              <a:t>Top-down design process; we designate subgroupings within an entity set that are distinctive from other entities in the set.</a:t>
            </a:r>
          </a:p>
          <a:p>
            <a:r>
              <a:rPr lang="en-US" altLang="en-US" dirty="0" smtClean="0">
                <a:latin typeface="Times New Roman" pitchFamily="18" charset="0"/>
                <a:cs typeface="Times New Roman" pitchFamily="18" charset="0"/>
              </a:rPr>
              <a:t>These subgroupings become lower-level entity sets that have attributes or participate in relationships that do not apply to the higher-level entity set.</a:t>
            </a:r>
          </a:p>
          <a:p>
            <a:r>
              <a:rPr lang="en-US" altLang="en-US" dirty="0" smtClean="0">
                <a:latin typeface="Times New Roman" pitchFamily="18" charset="0"/>
                <a:cs typeface="Times New Roman" pitchFamily="18" charset="0"/>
              </a:rPr>
              <a:t>Depicted by a </a:t>
            </a:r>
            <a:r>
              <a:rPr lang="en-US" altLang="en-US" i="1" dirty="0" smtClean="0">
                <a:latin typeface="Times New Roman" pitchFamily="18" charset="0"/>
                <a:cs typeface="Times New Roman" pitchFamily="18" charset="0"/>
              </a:rPr>
              <a:t>triangle</a:t>
            </a:r>
            <a:r>
              <a:rPr lang="en-US" altLang="en-US" dirty="0" smtClean="0">
                <a:latin typeface="Times New Roman" pitchFamily="18" charset="0"/>
                <a:cs typeface="Times New Roman" pitchFamily="18" charset="0"/>
              </a:rPr>
              <a:t> component labeled ISA</a:t>
            </a:r>
          </a:p>
        </p:txBody>
      </p:sp>
    </p:spTree>
    <p:extLst>
      <p:ext uri="{BB962C8B-B14F-4D97-AF65-F5344CB8AC3E}">
        <p14:creationId xmlns:p14="http://schemas.microsoft.com/office/powerpoint/2010/main" xmlns="" val="3063744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768350" y="117475"/>
            <a:ext cx="8077200" cy="609600"/>
          </a:xfrm>
          <a:prstGeom prst="rect">
            <a:avLst/>
          </a:prstGeom>
        </p:spPr>
        <p:txBody>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defRPr/>
            </a:pPr>
            <a:endParaRPr lang="en-US" dirty="0">
              <a:latin typeface="Times New Roman" pitchFamily="18" charset="0"/>
              <a:cs typeface="Times New Roman" pitchFamily="18" charset="0"/>
            </a:endParaRPr>
          </a:p>
          <a:p>
            <a:pPr>
              <a:defRPr/>
            </a:pPr>
            <a:r>
              <a:rPr lang="en-US" dirty="0" smtClean="0">
                <a:latin typeface="Times New Roman" pitchFamily="18" charset="0"/>
                <a:cs typeface="Times New Roman" pitchFamily="18" charset="0"/>
              </a:rPr>
              <a:t>Generalization</a:t>
            </a:r>
          </a:p>
        </p:txBody>
      </p:sp>
      <p:sp>
        <p:nvSpPr>
          <p:cNvPr id="3" name="Rectangle 3"/>
          <p:cNvSpPr txBox="1">
            <a:spLocks noChangeArrowheads="1"/>
          </p:cNvSpPr>
          <p:nvPr/>
        </p:nvSpPr>
        <p:spPr>
          <a:xfrm>
            <a:off x="884238" y="1779587"/>
            <a:ext cx="7253287" cy="2674938"/>
          </a:xfrm>
          <a:prstGeom prst="rect">
            <a:avLst/>
          </a:prstGeom>
        </p:spPr>
        <p:txBody>
          <a:bodyPr/>
          <a:lst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en-US" b="1" dirty="0" smtClean="0">
                <a:solidFill>
                  <a:schemeClr val="tx2"/>
                </a:solidFill>
                <a:latin typeface="Times New Roman" pitchFamily="18" charset="0"/>
                <a:cs typeface="Times New Roman" pitchFamily="18" charset="0"/>
              </a:rPr>
              <a:t>A bottom-up design process</a:t>
            </a:r>
            <a:r>
              <a:rPr lang="en-US" altLang="en-US" dirty="0" smtClean="0">
                <a:latin typeface="Times New Roman" pitchFamily="18" charset="0"/>
                <a:cs typeface="Times New Roman" pitchFamily="18" charset="0"/>
              </a:rPr>
              <a:t> – combine a number of entity sets that share the same features into a higher-level entity set.</a:t>
            </a:r>
          </a:p>
          <a:p>
            <a:r>
              <a:rPr lang="en-US" altLang="en-US" dirty="0" smtClean="0">
                <a:latin typeface="Times New Roman" pitchFamily="18" charset="0"/>
                <a:cs typeface="Times New Roman" pitchFamily="18" charset="0"/>
              </a:rPr>
              <a:t>Specialization and generalization are simple inversions of each other; they are represented in an E-R diagram in the same way.</a:t>
            </a:r>
          </a:p>
          <a:p>
            <a:r>
              <a:rPr lang="en-US" altLang="en-US" dirty="0" smtClean="0">
                <a:latin typeface="Times New Roman" pitchFamily="18" charset="0"/>
                <a:cs typeface="Times New Roman" pitchFamily="18" charset="0"/>
              </a:rPr>
              <a:t>The terms specialization and generalization are used interchangeably.</a:t>
            </a:r>
          </a:p>
        </p:txBody>
      </p:sp>
    </p:spTree>
    <p:extLst>
      <p:ext uri="{BB962C8B-B14F-4D97-AF65-F5344CB8AC3E}">
        <p14:creationId xmlns:p14="http://schemas.microsoft.com/office/powerpoint/2010/main" xmlns="" val="27604744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a:extLst>
              <a:ext uri="{28A0092B-C50C-407E-A947-70E740481C1C}">
                <a14:useLocalDpi xmlns:a14="http://schemas.microsoft.com/office/drawing/2010/main" xmlns="" val="0"/>
              </a:ext>
            </a:extLst>
          </a:blip>
          <a:srcRect l="11617" t="1086" r="11821" b="815"/>
          <a:stretch>
            <a:fillRect/>
          </a:stretch>
        </p:blipFill>
        <p:spPr bwMode="auto">
          <a:xfrm>
            <a:off x="1671638" y="871537"/>
            <a:ext cx="6572250" cy="5157787"/>
          </a:xfrm>
          <a:prstGeom prst="rect">
            <a:avLst/>
          </a:prstGeom>
          <a:noFill/>
          <a:ln w="38100" cmpd="dbl">
            <a:solidFill>
              <a:schemeClr val="tx2"/>
            </a:solidFill>
            <a:miter lim="800000"/>
            <a:headEnd/>
            <a:tailEnd/>
          </a:ln>
          <a:extLst>
            <a:ext uri="{909E8E84-426E-40DD-AFC4-6F175D3DCCD1}">
              <a14:hiddenFill xmlns:a14="http://schemas.microsoft.com/office/drawing/2010/main" xmlns="">
                <a:solidFill>
                  <a:srgbClr val="FFFFFF"/>
                </a:solidFill>
              </a14:hiddenFill>
            </a:ext>
          </a:extLst>
        </p:spPr>
      </p:pic>
      <p:sp>
        <p:nvSpPr>
          <p:cNvPr id="7" name="Down Arrow 6"/>
          <p:cNvSpPr/>
          <p:nvPr/>
        </p:nvSpPr>
        <p:spPr>
          <a:xfrm>
            <a:off x="671513" y="871538"/>
            <a:ext cx="414337" cy="51577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Up Arrow 7"/>
          <p:cNvSpPr/>
          <p:nvPr/>
        </p:nvSpPr>
        <p:spPr>
          <a:xfrm>
            <a:off x="8872538" y="871536"/>
            <a:ext cx="342900" cy="515778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p:cNvSpPr txBox="1"/>
          <p:nvPr/>
        </p:nvSpPr>
        <p:spPr>
          <a:xfrm>
            <a:off x="7843838" y="225205"/>
            <a:ext cx="2743200" cy="646331"/>
          </a:xfrm>
          <a:prstGeom prst="rect">
            <a:avLst/>
          </a:prstGeom>
          <a:noFill/>
        </p:spPr>
        <p:txBody>
          <a:bodyPr wrap="square" rtlCol="0">
            <a:spAutoFit/>
          </a:bodyPr>
          <a:lstStyle/>
          <a:p>
            <a:r>
              <a:rPr lang="en-IN" dirty="0" smtClean="0"/>
              <a:t>Generalization</a:t>
            </a:r>
          </a:p>
          <a:p>
            <a:endParaRPr lang="en-IN" dirty="0"/>
          </a:p>
        </p:txBody>
      </p:sp>
      <p:sp>
        <p:nvSpPr>
          <p:cNvPr id="10" name="TextBox 9"/>
          <p:cNvSpPr txBox="1"/>
          <p:nvPr/>
        </p:nvSpPr>
        <p:spPr>
          <a:xfrm>
            <a:off x="467916" y="6029323"/>
            <a:ext cx="1778794" cy="646331"/>
          </a:xfrm>
          <a:prstGeom prst="rect">
            <a:avLst/>
          </a:prstGeom>
          <a:noFill/>
        </p:spPr>
        <p:txBody>
          <a:bodyPr wrap="square" rtlCol="0">
            <a:spAutoFit/>
          </a:bodyPr>
          <a:lstStyle/>
          <a:p>
            <a:r>
              <a:rPr lang="en-IN" dirty="0" smtClean="0"/>
              <a:t>Specialization</a:t>
            </a:r>
          </a:p>
          <a:p>
            <a:endParaRPr lang="en-IN" dirty="0"/>
          </a:p>
        </p:txBody>
      </p:sp>
    </p:spTree>
    <p:extLst>
      <p:ext uri="{BB962C8B-B14F-4D97-AF65-F5344CB8AC3E}">
        <p14:creationId xmlns:p14="http://schemas.microsoft.com/office/powerpoint/2010/main" xmlns="" val="29282007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209675" y="52388"/>
            <a:ext cx="6726238" cy="622300"/>
          </a:xfrm>
          <a:prstGeom prst="rect">
            <a:avLst/>
          </a:prstGeom>
        </p:spPr>
        <p:txBody>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defRPr/>
            </a:pPr>
            <a:r>
              <a:rPr lang="en-US" sz="2800" dirty="0" smtClean="0"/>
              <a:t>                    Aggregation</a:t>
            </a:r>
          </a:p>
        </p:txBody>
      </p:sp>
      <p:sp>
        <p:nvSpPr>
          <p:cNvPr id="3" name="Rectangle 4"/>
          <p:cNvSpPr>
            <a:spLocks noChangeArrowheads="1"/>
          </p:cNvSpPr>
          <p:nvPr/>
        </p:nvSpPr>
        <p:spPr bwMode="auto">
          <a:xfrm>
            <a:off x="184151" y="865187"/>
            <a:ext cx="7985125" cy="7848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pPr>
              <a:spcBef>
                <a:spcPct val="50000"/>
              </a:spcBef>
              <a:buClr>
                <a:schemeClr val="tx2"/>
              </a:buClr>
              <a:buSzPct val="90000"/>
              <a:buFont typeface="Monotype Sorts" pitchFamily="2" charset="2"/>
              <a:buChar char="n"/>
            </a:pPr>
            <a:r>
              <a:rPr kumimoji="1" lang="en-US" altLang="en-US" sz="1800" dirty="0"/>
              <a:t> Consider the ternary </a:t>
            </a:r>
            <a:r>
              <a:rPr kumimoji="1" lang="en-US" altLang="en-US" sz="1800" dirty="0" smtClean="0"/>
              <a:t>relationship as</a:t>
            </a:r>
            <a:endParaRPr kumimoji="1" lang="en-US" altLang="en-US" sz="1800" dirty="0"/>
          </a:p>
          <a:p>
            <a:pPr>
              <a:spcBef>
                <a:spcPct val="50000"/>
              </a:spcBef>
              <a:buClr>
                <a:schemeClr val="tx2"/>
              </a:buClr>
              <a:buSzPct val="90000"/>
            </a:pPr>
            <a:endParaRPr kumimoji="1" lang="en-US" altLang="en-US" sz="1800" dirty="0"/>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xmlns="" val="0"/>
              </a:ext>
            </a:extLst>
          </a:blip>
          <a:srcRect l="417" t="2777" r="626" b="2777"/>
          <a:stretch>
            <a:fillRect/>
          </a:stretch>
        </p:blipFill>
        <p:spPr bwMode="auto">
          <a:xfrm>
            <a:off x="184151" y="1840516"/>
            <a:ext cx="4444999" cy="3819525"/>
          </a:xfrm>
          <a:prstGeom prst="rect">
            <a:avLst/>
          </a:prstGeom>
          <a:noFill/>
          <a:ln w="38100" cmpd="dbl">
            <a:solidFill>
              <a:schemeClr val="tx2"/>
            </a:solidFill>
            <a:miter lim="800000"/>
            <a:headEnd/>
            <a:tailEnd/>
          </a:ln>
          <a:extLst>
            <a:ext uri="{909E8E84-426E-40DD-AFC4-6F175D3DCCD1}">
              <a14:hiddenFill xmlns:a14="http://schemas.microsoft.com/office/drawing/2010/main" xmlns="">
                <a:solidFill>
                  <a:srgbClr val="FFFFFF"/>
                </a:solidFill>
              </a14:hiddenFill>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xmlns="" val="0"/>
              </a:ext>
            </a:extLst>
          </a:blip>
          <a:srcRect l="1233" t="1918" r="1643" b="548"/>
          <a:stretch>
            <a:fillRect/>
          </a:stretch>
        </p:blipFill>
        <p:spPr bwMode="auto">
          <a:xfrm>
            <a:off x="6061870" y="1840516"/>
            <a:ext cx="4214812" cy="3760788"/>
          </a:xfrm>
          <a:prstGeom prst="rect">
            <a:avLst/>
          </a:prstGeom>
          <a:noFill/>
          <a:ln w="38100" cmpd="dbl">
            <a:solidFill>
              <a:schemeClr val="tx2"/>
            </a:solidFill>
            <a:miter lim="800000"/>
            <a:headEnd/>
            <a:tailEnd/>
          </a:ln>
          <a:extLst>
            <a:ext uri="{909E8E84-426E-40DD-AFC4-6F175D3DCCD1}">
              <a14:hiddenFill xmlns:a14="http://schemas.microsoft.com/office/drawing/2010/main" xmlns="">
                <a:solidFill>
                  <a:srgbClr val="FFFFFF"/>
                </a:solidFill>
              </a14:hiddenFill>
            </a:ext>
          </a:extLst>
        </p:spPr>
      </p:pic>
      <p:sp>
        <p:nvSpPr>
          <p:cNvPr id="6" name="Right Arrow 5"/>
          <p:cNvSpPr/>
          <p:nvPr/>
        </p:nvSpPr>
        <p:spPr>
          <a:xfrm>
            <a:off x="4714875" y="3720910"/>
            <a:ext cx="1185863" cy="5510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xmlns="" val="30281169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94018" y="0"/>
            <a:ext cx="9750997" cy="609600"/>
          </a:xfrm>
          <a:prstGeom prst="rect">
            <a:avLst/>
          </a:prstGeom>
        </p:spPr>
        <p:txBody>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defRPr/>
            </a:pPr>
            <a:r>
              <a:rPr lang="en-US" sz="3200" dirty="0" smtClean="0">
                <a:latin typeface="Times New Roman" panose="02020603050405020304" pitchFamily="18" charset="0"/>
                <a:cs typeface="Times New Roman" panose="02020603050405020304" pitchFamily="18" charset="0"/>
              </a:rPr>
              <a:t>              E-R Diagram for a Banking Enterprise</a:t>
            </a: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xmlns="" val="0"/>
              </a:ext>
            </a:extLst>
          </a:blip>
          <a:srcRect l="13025" t="560" r="13025" b="841"/>
          <a:stretch>
            <a:fillRect/>
          </a:stretch>
        </p:blipFill>
        <p:spPr bwMode="auto">
          <a:xfrm>
            <a:off x="1643063" y="919162"/>
            <a:ext cx="6843712" cy="5668963"/>
          </a:xfrm>
          <a:prstGeom prst="rect">
            <a:avLst/>
          </a:prstGeom>
          <a:noFill/>
          <a:ln w="38100" cmpd="dbl">
            <a:solidFill>
              <a:schemeClr val="tx2"/>
            </a:solidFill>
            <a:miter lim="800000"/>
            <a:headEnd/>
            <a:tailEnd/>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694222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44583" y="653144"/>
            <a:ext cx="7903028" cy="4031873"/>
          </a:xfrm>
          <a:prstGeom prst="rect">
            <a:avLst/>
          </a:prstGeom>
          <a:noFill/>
        </p:spPr>
        <p:txBody>
          <a:bodyPr wrap="square" rtlCol="0">
            <a:spAutoFit/>
          </a:bodyPr>
          <a:lstStyle/>
          <a:p>
            <a:pPr algn="ctr"/>
            <a:r>
              <a:rPr lang="en-IN" sz="3200" b="1" dirty="0" smtClean="0">
                <a:latin typeface="Times New Roman" pitchFamily="18" charset="0"/>
                <a:cs typeface="Times New Roman" pitchFamily="18" charset="0"/>
              </a:rPr>
              <a:t>Example</a:t>
            </a:r>
          </a:p>
          <a:p>
            <a:endParaRPr lang="en-IN" sz="2800" dirty="0" smtClean="0">
              <a:latin typeface="Times New Roman" pitchFamily="18" charset="0"/>
              <a:cs typeface="Times New Roman" pitchFamily="18" charset="0"/>
            </a:endParaRPr>
          </a:p>
          <a:p>
            <a:pPr algn="just"/>
            <a:r>
              <a:rPr lang="pt-BR" sz="2800" dirty="0" smtClean="0">
                <a:latin typeface="Times New Roman" pitchFamily="18" charset="0"/>
                <a:cs typeface="Times New Roman" pitchFamily="18" charset="0"/>
              </a:rPr>
              <a:t>Design an E-R diagram for keeping track of the exploits of your favourite sports  team. You should store the matches played ,the scores in each match ,the players in each match and individual player statistics for each match.Summary statistics should be modeled as derived attributes</a:t>
            </a:r>
            <a:r>
              <a:rPr lang="pt-BR" sz="2800" dirty="0" smtClean="0">
                <a:latin typeface="Times New Roman" pitchFamily="18" charset="0"/>
                <a:cs typeface="Times New Roman" pitchFamily="18" charset="0"/>
              </a:rPr>
              <a:t>.</a:t>
            </a:r>
          </a:p>
          <a:p>
            <a:endParaRPr lang="en-IN"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859" y="1493949"/>
            <a:ext cx="7508383" cy="4401205"/>
          </a:xfrm>
          <a:prstGeom prst="rect">
            <a:avLst/>
          </a:prstGeom>
          <a:noFill/>
        </p:spPr>
        <p:txBody>
          <a:bodyPr wrap="square" rtlCol="0">
            <a:spAutoFit/>
          </a:bodyPr>
          <a:lstStyle/>
          <a:p>
            <a:r>
              <a:rPr lang="en-IN" sz="2000" dirty="0" smtClean="0">
                <a:latin typeface="Times New Roman" panose="02020603050405020304" pitchFamily="18" charset="0"/>
                <a:cs typeface="Times New Roman" panose="02020603050405020304" pitchFamily="18" charset="0"/>
              </a:rPr>
              <a:t>When a person needs to make a functional DBMS certain steps must be follow-</a:t>
            </a:r>
          </a:p>
          <a:p>
            <a:endParaRPr lang="en-IN" sz="20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Gathering information </a:t>
            </a:r>
          </a:p>
          <a:p>
            <a:pPr marL="285750" indent="-285750">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Producing ERD</a:t>
            </a:r>
          </a:p>
          <a:p>
            <a:pPr marL="285750" indent="-285750">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Designing the database</a:t>
            </a:r>
          </a:p>
          <a:p>
            <a:pPr marL="285750" indent="-28575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N</a:t>
            </a:r>
            <a:r>
              <a:rPr lang="en-IN" sz="2000" dirty="0" smtClean="0">
                <a:latin typeface="Times New Roman" panose="02020603050405020304" pitchFamily="18" charset="0"/>
                <a:cs typeface="Times New Roman" panose="02020603050405020304" pitchFamily="18" charset="0"/>
              </a:rPr>
              <a:t>ormalization </a:t>
            </a:r>
          </a:p>
          <a:p>
            <a:pPr marL="285750" indent="-285750">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r>
              <a:rPr lang="en-IN" sz="2000" dirty="0" smtClean="0">
                <a:latin typeface="Times New Roman" panose="02020603050405020304" pitchFamily="18" charset="0"/>
                <a:cs typeface="Times New Roman" panose="02020603050405020304" pitchFamily="18" charset="0"/>
              </a:rPr>
              <a:t>Benefits of modelling</a:t>
            </a:r>
          </a:p>
          <a:p>
            <a:pPr marL="342900" indent="-342900">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Focusing on essentials</a:t>
            </a:r>
          </a:p>
          <a:p>
            <a:pPr marL="342900" indent="-342900">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Ease  of communication and understanding</a:t>
            </a:r>
          </a:p>
          <a:p>
            <a:pPr marL="342900" indent="-342900">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Product or process improvement</a:t>
            </a:r>
          </a:p>
          <a:p>
            <a:pPr marL="342900" indent="-342900">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Exploring alternatives</a:t>
            </a:r>
          </a:p>
          <a:p>
            <a:endParaRPr lang="en-IN" sz="20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339403" y="206062"/>
            <a:ext cx="7225048" cy="461665"/>
          </a:xfrm>
          <a:prstGeom prst="rect">
            <a:avLst/>
          </a:prstGeom>
          <a:noFill/>
        </p:spPr>
        <p:txBody>
          <a:bodyPr wrap="square" rtlCol="0">
            <a:spAutoFit/>
          </a:bodyPr>
          <a:lstStyle/>
          <a:p>
            <a:pPr algn="ctr"/>
            <a:r>
              <a:rPr lang="en-IN" sz="2400" b="1" dirty="0" smtClean="0">
                <a:latin typeface="Times New Roman" panose="02020603050405020304" pitchFamily="18" charset="0"/>
                <a:cs typeface="Times New Roman" panose="02020603050405020304" pitchFamily="18" charset="0"/>
              </a:rPr>
              <a:t>Introduction</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6688535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0608" y="257577"/>
            <a:ext cx="7804598" cy="769441"/>
          </a:xfrm>
          <a:prstGeom prst="rect">
            <a:avLst/>
          </a:prstGeom>
          <a:noFill/>
        </p:spPr>
        <p:txBody>
          <a:bodyPr wrap="square" rtlCol="0">
            <a:spAutoFit/>
          </a:bodyPr>
          <a:lstStyle/>
          <a:p>
            <a:pPr algn="ctr"/>
            <a:r>
              <a:rPr lang="en-IN" sz="4400" b="1" dirty="0" smtClean="0">
                <a:latin typeface="Times New Roman" panose="02020603050405020304" pitchFamily="18" charset="0"/>
                <a:cs typeface="Times New Roman" panose="02020603050405020304" pitchFamily="18" charset="0"/>
              </a:rPr>
              <a:t>ER Model</a:t>
            </a:r>
            <a:endParaRPr lang="en-IN" sz="44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515155" y="1738648"/>
            <a:ext cx="8319752" cy="3170099"/>
          </a:xfrm>
          <a:prstGeom prst="rect">
            <a:avLst/>
          </a:prstGeom>
          <a:noFill/>
        </p:spPr>
        <p:txBody>
          <a:bodyPr wrap="square" rtlCol="0">
            <a:spAutoFit/>
          </a:bodyPr>
          <a:lstStyle/>
          <a:p>
            <a:pPr marL="342900" indent="-342900">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Model the information needs of an organization.</a:t>
            </a:r>
          </a:p>
          <a:p>
            <a:pPr marL="342900" indent="-342900">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Gives the conceptual or logical view.</a:t>
            </a:r>
          </a:p>
          <a:p>
            <a:pPr marL="342900" indent="-342900">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Provides communication between database designer and end user.</a:t>
            </a:r>
          </a:p>
          <a:p>
            <a:pPr marL="342900" indent="-342900">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Provide an excellent source of documentation.</a:t>
            </a:r>
          </a:p>
          <a:p>
            <a:endParaRPr lang="en-IN" sz="20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ER diagram can be modelled as-</a:t>
            </a:r>
          </a:p>
          <a:p>
            <a:pPr marL="800100" lvl="1" indent="-342900">
              <a:buFont typeface="Wingdings" panose="05000000000000000000" pitchFamily="2" charset="2"/>
              <a:buChar char="ü"/>
            </a:pPr>
            <a:r>
              <a:rPr lang="en-IN" sz="2000" dirty="0" err="1" smtClean="0">
                <a:latin typeface="Times New Roman" panose="02020603050405020304" pitchFamily="18" charset="0"/>
                <a:cs typeface="Times New Roman" panose="02020603050405020304" pitchFamily="18" charset="0"/>
              </a:rPr>
              <a:t>Enitities</a:t>
            </a:r>
            <a:endParaRPr lang="en-IN" sz="2000" dirty="0" smtClean="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ü"/>
            </a:pPr>
            <a:r>
              <a:rPr lang="en-IN" sz="2000" dirty="0" smtClean="0">
                <a:latin typeface="Times New Roman" panose="02020603050405020304" pitchFamily="18" charset="0"/>
                <a:cs typeface="Times New Roman" panose="02020603050405020304" pitchFamily="18" charset="0"/>
              </a:rPr>
              <a:t>Relationship</a:t>
            </a:r>
          </a:p>
          <a:p>
            <a:pPr marL="800100" lvl="1" indent="-342900">
              <a:buFont typeface="Wingdings" panose="05000000000000000000" pitchFamily="2" charset="2"/>
              <a:buChar char="ü"/>
            </a:pPr>
            <a:r>
              <a:rPr lang="en-IN" sz="2000" dirty="0" smtClean="0">
                <a:latin typeface="Times New Roman" panose="02020603050405020304" pitchFamily="18" charset="0"/>
                <a:cs typeface="Times New Roman" panose="02020603050405020304" pitchFamily="18" charset="0"/>
              </a:rPr>
              <a:t>Attributes</a:t>
            </a:r>
          </a:p>
          <a:p>
            <a:pPr marL="342900" indent="-342900">
              <a:buFont typeface="Wingdings" panose="05000000000000000000" pitchFamily="2" charset="2"/>
              <a:buChar char="ü"/>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8720991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2123" y="270456"/>
            <a:ext cx="6774287" cy="7109639"/>
          </a:xfrm>
          <a:prstGeom prst="rect">
            <a:avLst/>
          </a:prstGeom>
          <a:noFill/>
        </p:spPr>
        <p:txBody>
          <a:bodyPr wrap="square" rtlCol="0">
            <a:spAutoFit/>
          </a:bodyPr>
          <a:lstStyle/>
          <a:p>
            <a:pPr algn="ctr"/>
            <a:r>
              <a:rPr lang="en-IN" sz="2400" b="1" dirty="0" smtClean="0">
                <a:latin typeface="Times New Roman" panose="02020603050405020304" pitchFamily="18" charset="0"/>
                <a:cs typeface="Times New Roman" panose="02020603050405020304" pitchFamily="18" charset="0"/>
              </a:rPr>
              <a:t>Entity</a:t>
            </a:r>
          </a:p>
          <a:p>
            <a:endParaRPr lang="en-IN" sz="2400" b="1"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b="1" dirty="0" smtClean="0">
                <a:latin typeface="Times New Roman" panose="02020603050405020304" pitchFamily="18" charset="0"/>
                <a:cs typeface="Times New Roman" panose="02020603050405020304" pitchFamily="18" charset="0"/>
              </a:rPr>
              <a:t>Distinguishable real world objects.</a:t>
            </a:r>
          </a:p>
          <a:p>
            <a:pPr marL="285750" indent="-285750">
              <a:buFont typeface="Arial" panose="020B0604020202020204" pitchFamily="34" charset="0"/>
              <a:buChar char="•"/>
            </a:pPr>
            <a:r>
              <a:rPr lang="en-IN" b="1" dirty="0" smtClean="0">
                <a:latin typeface="Times New Roman" panose="02020603050405020304" pitchFamily="18" charset="0"/>
                <a:cs typeface="Times New Roman" panose="02020603050405020304" pitchFamily="18" charset="0"/>
              </a:rPr>
              <a:t>Ex-</a:t>
            </a:r>
            <a:r>
              <a:rPr lang="en-IN" b="1" dirty="0" err="1" smtClean="0">
                <a:latin typeface="Times New Roman" panose="02020603050405020304" pitchFamily="18" charset="0"/>
                <a:cs typeface="Times New Roman" panose="02020603050405020304" pitchFamily="18" charset="0"/>
              </a:rPr>
              <a:t>person,place,object,event</a:t>
            </a:r>
            <a:r>
              <a:rPr lang="en-IN" b="1" dirty="0" smtClean="0">
                <a:latin typeface="Times New Roman" panose="02020603050405020304" pitchFamily="18" charset="0"/>
                <a:cs typeface="Times New Roman" panose="02020603050405020304" pitchFamily="18" charset="0"/>
              </a:rPr>
              <a:t> etc.</a:t>
            </a:r>
          </a:p>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An entity set is a collection of similar types of </a:t>
            </a:r>
            <a:r>
              <a:rPr lang="en-IN" b="1" dirty="0" smtClean="0">
                <a:latin typeface="Times New Roman" panose="02020603050405020304" pitchFamily="18" charset="0"/>
                <a:cs typeface="Times New Roman" panose="02020603050405020304" pitchFamily="18" charset="0"/>
              </a:rPr>
              <a:t>entities</a:t>
            </a:r>
          </a:p>
          <a:p>
            <a:endParaRPr lang="en-IN" b="1" dirty="0" smtClean="0">
              <a:latin typeface="Times New Roman" panose="02020603050405020304" pitchFamily="18" charset="0"/>
              <a:cs typeface="Times New Roman" panose="02020603050405020304" pitchFamily="18" charset="0"/>
            </a:endParaRPr>
          </a:p>
          <a:p>
            <a:pPr algn="ctr"/>
            <a:r>
              <a:rPr lang="en-IN" sz="2400" b="1" dirty="0" smtClean="0">
                <a:latin typeface="Times New Roman" panose="02020603050405020304" pitchFamily="18" charset="0"/>
                <a:cs typeface="Times New Roman" panose="02020603050405020304" pitchFamily="18" charset="0"/>
              </a:rPr>
              <a:t>Attributes</a:t>
            </a:r>
          </a:p>
          <a:p>
            <a:pPr marL="285750" indent="-285750">
              <a:buFont typeface="Arial" panose="020B0604020202020204" pitchFamily="34" charset="0"/>
              <a:buChar char="•"/>
            </a:pPr>
            <a:r>
              <a:rPr lang="en-US" altLang="en-US" b="1" dirty="0">
                <a:latin typeface="Times New Roman" panose="02020603050405020304" pitchFamily="18" charset="0"/>
                <a:cs typeface="Times New Roman" panose="02020603050405020304" pitchFamily="18" charset="0"/>
              </a:rPr>
              <a:t>D</a:t>
            </a:r>
            <a:r>
              <a:rPr lang="en-US" altLang="en-US" b="1" dirty="0" smtClean="0">
                <a:latin typeface="Times New Roman" panose="02020603050405020304" pitchFamily="18" charset="0"/>
                <a:cs typeface="Times New Roman" panose="02020603050405020304" pitchFamily="18" charset="0"/>
              </a:rPr>
              <a:t>escriptive </a:t>
            </a:r>
            <a:r>
              <a:rPr lang="en-US" altLang="en-US" b="1" dirty="0">
                <a:latin typeface="Times New Roman" panose="02020603050405020304" pitchFamily="18" charset="0"/>
                <a:cs typeface="Times New Roman" panose="02020603050405020304" pitchFamily="18" charset="0"/>
              </a:rPr>
              <a:t>properties possessed by all members of an entity set.</a:t>
            </a:r>
          </a:p>
          <a:p>
            <a:pPr marL="285750" indent="-285750">
              <a:buFont typeface="Arial" panose="020B0604020202020204" pitchFamily="34" charset="0"/>
              <a:buChar char="•"/>
            </a:pPr>
            <a:r>
              <a:rPr lang="en-US" altLang="en-US" b="1" dirty="0">
                <a:latin typeface="Times New Roman" panose="02020603050405020304" pitchFamily="18" charset="0"/>
                <a:cs typeface="Times New Roman" panose="02020603050405020304" pitchFamily="18" charset="0"/>
              </a:rPr>
              <a:t>Attribute types:</a:t>
            </a:r>
          </a:p>
          <a:p>
            <a:pPr lvl="1">
              <a:buFont typeface="Wingdings" pitchFamily="2" charset="2"/>
              <a:buChar char="Ø"/>
            </a:pPr>
            <a:r>
              <a:rPr lang="en-US" altLang="en-US" b="1" i="1" dirty="0">
                <a:latin typeface="Times New Roman" panose="02020603050405020304" pitchFamily="18" charset="0"/>
                <a:cs typeface="Times New Roman" panose="02020603050405020304" pitchFamily="18" charset="0"/>
              </a:rPr>
              <a:t>Simple</a:t>
            </a:r>
            <a:r>
              <a:rPr lang="en-US" altLang="en-US" b="1" dirty="0">
                <a:latin typeface="Times New Roman" panose="02020603050405020304" pitchFamily="18" charset="0"/>
                <a:cs typeface="Times New Roman" panose="02020603050405020304" pitchFamily="18" charset="0"/>
              </a:rPr>
              <a:t> and </a:t>
            </a:r>
            <a:r>
              <a:rPr lang="en-US" altLang="en-US" b="1" i="1" dirty="0">
                <a:latin typeface="Times New Roman" panose="02020603050405020304" pitchFamily="18" charset="0"/>
                <a:cs typeface="Times New Roman" panose="02020603050405020304" pitchFamily="18" charset="0"/>
              </a:rPr>
              <a:t>composite</a:t>
            </a:r>
            <a:r>
              <a:rPr lang="en-US" altLang="en-US" b="1" dirty="0">
                <a:latin typeface="Times New Roman" panose="02020603050405020304" pitchFamily="18" charset="0"/>
                <a:cs typeface="Times New Roman" panose="02020603050405020304" pitchFamily="18" charset="0"/>
              </a:rPr>
              <a:t> attributes.</a:t>
            </a:r>
          </a:p>
          <a:p>
            <a:pPr lvl="1">
              <a:buFont typeface="Wingdings" pitchFamily="2" charset="2"/>
              <a:buChar char="Ø"/>
            </a:pPr>
            <a:r>
              <a:rPr lang="en-US" altLang="en-US" b="1" i="1" dirty="0">
                <a:latin typeface="Times New Roman" panose="02020603050405020304" pitchFamily="18" charset="0"/>
                <a:cs typeface="Times New Roman" panose="02020603050405020304" pitchFamily="18" charset="0"/>
              </a:rPr>
              <a:t>Single-valued</a:t>
            </a:r>
            <a:r>
              <a:rPr lang="en-US" altLang="en-US" b="1" dirty="0">
                <a:latin typeface="Times New Roman" panose="02020603050405020304" pitchFamily="18" charset="0"/>
                <a:cs typeface="Times New Roman" panose="02020603050405020304" pitchFamily="18" charset="0"/>
              </a:rPr>
              <a:t> and </a:t>
            </a:r>
            <a:r>
              <a:rPr lang="en-US" altLang="en-US" b="1" i="1" dirty="0">
                <a:latin typeface="Times New Roman" panose="02020603050405020304" pitchFamily="18" charset="0"/>
                <a:cs typeface="Times New Roman" panose="02020603050405020304" pitchFamily="18" charset="0"/>
              </a:rPr>
              <a:t>multi-valued</a:t>
            </a:r>
            <a:r>
              <a:rPr lang="en-US" altLang="en-US" b="1" dirty="0">
                <a:latin typeface="Times New Roman" panose="02020603050405020304" pitchFamily="18" charset="0"/>
                <a:cs typeface="Times New Roman" panose="02020603050405020304" pitchFamily="18" charset="0"/>
              </a:rPr>
              <a:t> attributes</a:t>
            </a:r>
          </a:p>
          <a:p>
            <a:pPr lvl="1">
              <a:buFont typeface="Wingdings" pitchFamily="2" charset="2"/>
              <a:buChar char="Ø"/>
            </a:pPr>
            <a:r>
              <a:rPr lang="en-US" altLang="en-US" b="1" i="1" dirty="0" smtClean="0">
                <a:latin typeface="Times New Roman" panose="02020603050405020304" pitchFamily="18" charset="0"/>
                <a:cs typeface="Times New Roman" panose="02020603050405020304" pitchFamily="18" charset="0"/>
              </a:rPr>
              <a:t>Derived</a:t>
            </a:r>
            <a:r>
              <a:rPr lang="en-US" altLang="en-US" b="1" dirty="0" smtClean="0">
                <a:latin typeface="Times New Roman" panose="02020603050405020304" pitchFamily="18" charset="0"/>
                <a:cs typeface="Times New Roman" panose="02020603050405020304" pitchFamily="18" charset="0"/>
              </a:rPr>
              <a:t> attribute.</a:t>
            </a:r>
          </a:p>
          <a:p>
            <a:pPr lvl="1"/>
            <a:endParaRPr lang="en-US" altLang="en-US" b="1" dirty="0">
              <a:latin typeface="Times New Roman" panose="02020603050405020304" pitchFamily="18" charset="0"/>
              <a:cs typeface="Times New Roman" panose="02020603050405020304" pitchFamily="18" charset="0"/>
            </a:endParaRPr>
          </a:p>
          <a:p>
            <a:pPr lvl="1" algn="ctr"/>
            <a:r>
              <a:rPr lang="en-US" altLang="en-US" sz="2400" b="1" dirty="0" smtClean="0">
                <a:latin typeface="Times New Roman" panose="02020603050405020304" pitchFamily="18" charset="0"/>
                <a:cs typeface="Times New Roman" panose="02020603050405020304" pitchFamily="18" charset="0"/>
              </a:rPr>
              <a:t>Relationship</a:t>
            </a:r>
          </a:p>
          <a:p>
            <a:pPr marL="342900" indent="-342900">
              <a:buFont typeface="Arial" panose="020B0604020202020204" pitchFamily="34" charset="0"/>
              <a:buChar char="•"/>
            </a:pPr>
            <a:r>
              <a:rPr lang="en-US" altLang="en-US" sz="2000" b="1" dirty="0">
                <a:latin typeface="Times New Roman" panose="02020603050405020304" pitchFamily="18" charset="0"/>
                <a:cs typeface="Times New Roman" panose="02020603050405020304" pitchFamily="18" charset="0"/>
              </a:rPr>
              <a:t>A </a:t>
            </a:r>
            <a:r>
              <a:rPr lang="en-US" altLang="en-US" sz="2000" b="1" dirty="0">
                <a:solidFill>
                  <a:schemeClr val="tx2"/>
                </a:solidFill>
                <a:latin typeface="Times New Roman" panose="02020603050405020304" pitchFamily="18" charset="0"/>
                <a:cs typeface="Times New Roman" panose="02020603050405020304" pitchFamily="18" charset="0"/>
              </a:rPr>
              <a:t>relationship</a:t>
            </a:r>
            <a:r>
              <a:rPr lang="en-US" altLang="en-US" sz="2000" b="1" dirty="0">
                <a:latin typeface="Times New Roman" panose="02020603050405020304" pitchFamily="18" charset="0"/>
                <a:cs typeface="Times New Roman" panose="02020603050405020304" pitchFamily="18" charset="0"/>
              </a:rPr>
              <a:t> is an association among several </a:t>
            </a:r>
            <a:r>
              <a:rPr lang="en-US" altLang="en-US" sz="2000" b="1" dirty="0" smtClean="0">
                <a:latin typeface="Times New Roman" panose="02020603050405020304" pitchFamily="18" charset="0"/>
                <a:cs typeface="Times New Roman" panose="02020603050405020304" pitchFamily="18" charset="0"/>
              </a:rPr>
              <a:t>entities.</a:t>
            </a:r>
          </a:p>
          <a:p>
            <a:pPr marL="342900" indent="-342900">
              <a:buFont typeface="Arial" panose="020B0604020202020204" pitchFamily="34" charset="0"/>
              <a:buChar char="•"/>
            </a:pPr>
            <a:r>
              <a:rPr lang="en-US" altLang="en-US" sz="2000" b="1" dirty="0" smtClean="0">
                <a:latin typeface="Times New Roman" panose="02020603050405020304" pitchFamily="18" charset="0"/>
                <a:cs typeface="Times New Roman" panose="02020603050405020304" pitchFamily="18" charset="0"/>
              </a:rPr>
              <a:t>Types of relationship-</a:t>
            </a:r>
          </a:p>
          <a:p>
            <a:pPr marL="800100" lvl="1" indent="-342900">
              <a:buFont typeface="Arial" panose="020B0604020202020204" pitchFamily="34" charset="0"/>
              <a:buChar char="•"/>
            </a:pPr>
            <a:r>
              <a:rPr lang="en-US" altLang="en-US" sz="2000" b="1" dirty="0" smtClean="0">
                <a:latin typeface="Times New Roman" panose="02020603050405020304" pitchFamily="18" charset="0"/>
                <a:cs typeface="Times New Roman" panose="02020603050405020304" pitchFamily="18" charset="0"/>
              </a:rPr>
              <a:t>Unary</a:t>
            </a:r>
          </a:p>
          <a:p>
            <a:pPr marL="800100" lvl="1" indent="-342900">
              <a:buFont typeface="Arial" panose="020B0604020202020204" pitchFamily="34" charset="0"/>
              <a:buChar char="•"/>
            </a:pPr>
            <a:r>
              <a:rPr lang="en-US" altLang="en-US" sz="2000" b="1" dirty="0" smtClean="0">
                <a:latin typeface="Times New Roman" panose="02020603050405020304" pitchFamily="18" charset="0"/>
                <a:cs typeface="Times New Roman" panose="02020603050405020304" pitchFamily="18" charset="0"/>
              </a:rPr>
              <a:t>Binary</a:t>
            </a:r>
          </a:p>
          <a:p>
            <a:pPr marL="800100" lvl="1" indent="-342900">
              <a:buFont typeface="Arial" panose="020B0604020202020204" pitchFamily="34" charset="0"/>
              <a:buChar char="•"/>
            </a:pPr>
            <a:r>
              <a:rPr lang="en-US" altLang="en-US" sz="2000" b="1" dirty="0" smtClean="0">
                <a:latin typeface="Times New Roman" panose="02020603050405020304" pitchFamily="18" charset="0"/>
                <a:cs typeface="Times New Roman" panose="02020603050405020304" pitchFamily="18" charset="0"/>
              </a:rPr>
              <a:t>Ternary</a:t>
            </a:r>
          </a:p>
          <a:p>
            <a:pPr lvl="1" algn="ctr"/>
            <a:endParaRPr lang="en-US" altLang="en-US" sz="2000" b="1" dirty="0">
              <a:latin typeface="Times New Roman" panose="02020603050405020304" pitchFamily="18" charset="0"/>
              <a:cs typeface="Times New Roman" panose="02020603050405020304" pitchFamily="18" charset="0"/>
            </a:endParaRPr>
          </a:p>
          <a:p>
            <a:pPr lvl="1" algn="ctr"/>
            <a:endParaRPr lang="en-US" altLang="en-US" sz="2400" b="1" dirty="0" smtClean="0">
              <a:latin typeface="Times New Roman" panose="02020603050405020304" pitchFamily="18" charset="0"/>
              <a:cs typeface="Times New Roman" panose="02020603050405020304" pitchFamily="18" charset="0"/>
            </a:endParaRPr>
          </a:p>
          <a:p>
            <a:pPr lvl="1"/>
            <a:endParaRPr lang="en-US" altLang="en-US" b="1" dirty="0">
              <a:latin typeface="Times New Roman" panose="02020603050405020304" pitchFamily="18" charset="0"/>
              <a:cs typeface="Times New Roman" panose="02020603050405020304" pitchFamily="18" charset="0"/>
            </a:endParaRPr>
          </a:p>
          <a:p>
            <a:r>
              <a:rPr lang="en-IN" b="1" dirty="0" smtClean="0">
                <a:latin typeface="Times New Roman" panose="02020603050405020304" pitchFamily="18" charset="0"/>
                <a:cs typeface="Times New Roman" panose="02020603050405020304" pitchFamily="18" charset="0"/>
              </a:rPr>
              <a:t> </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4589971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48497" y="773698"/>
            <a:ext cx="6787166" cy="5800000"/>
          </a:xfrm>
          <a:prstGeom prst="rect">
            <a:avLst/>
          </a:prstGeom>
        </p:spPr>
      </p:pic>
      <p:sp>
        <p:nvSpPr>
          <p:cNvPr id="3" name="TextBox 2"/>
          <p:cNvSpPr txBox="1"/>
          <p:nvPr/>
        </p:nvSpPr>
        <p:spPr>
          <a:xfrm>
            <a:off x="3327580" y="114301"/>
            <a:ext cx="3429000" cy="461665"/>
          </a:xfrm>
          <a:prstGeom prst="rect">
            <a:avLst/>
          </a:prstGeom>
          <a:noFill/>
        </p:spPr>
        <p:txBody>
          <a:bodyPr wrap="square" rtlCol="0">
            <a:spAutoFit/>
          </a:bodyPr>
          <a:lstStyle/>
          <a:p>
            <a:pPr algn="ctr"/>
            <a:r>
              <a:rPr lang="en-IN" sz="2400" b="1" dirty="0" smtClean="0">
                <a:solidFill>
                  <a:schemeClr val="accent1">
                    <a:lumMod val="75000"/>
                  </a:schemeClr>
                </a:solidFill>
              </a:rPr>
              <a:t>Symbols and Notations</a:t>
            </a:r>
            <a:endParaRPr lang="en-IN" sz="2400" b="1" dirty="0">
              <a:solidFill>
                <a:schemeClr val="accent1">
                  <a:lumMod val="75000"/>
                </a:schemeClr>
              </a:solidFill>
            </a:endParaRPr>
          </a:p>
        </p:txBody>
      </p:sp>
    </p:spTree>
    <p:extLst>
      <p:ext uri="{BB962C8B-B14F-4D97-AF65-F5344CB8AC3E}">
        <p14:creationId xmlns:p14="http://schemas.microsoft.com/office/powerpoint/2010/main" xmlns="" val="20411072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625" y="30751"/>
            <a:ext cx="8615362" cy="1666097"/>
          </a:xfrm>
          <a:prstGeom prst="rect">
            <a:avLst/>
          </a:prstGeom>
        </p:spPr>
        <p:txBody>
          <a:bodyPr wrap="square">
            <a:spAutoFit/>
          </a:bodyPr>
          <a:lstStyle/>
          <a:p>
            <a:pPr marR="30480" algn="ctr">
              <a:lnSpc>
                <a:spcPts val="1800"/>
              </a:lnSpc>
              <a:spcBef>
                <a:spcPts val="240"/>
              </a:spcBef>
              <a:spcAft>
                <a:spcPts val="240"/>
              </a:spcAft>
            </a:pPr>
            <a:r>
              <a:rPr lang="en-IN" sz="2400" b="1" cap="all" dirty="0">
                <a:solidFill>
                  <a:schemeClr val="accent1">
                    <a:lumMod val="75000"/>
                  </a:schemeClr>
                </a:solidFill>
                <a:latin typeface="Times New Roman" panose="02020603050405020304" pitchFamily="18" charset="0"/>
                <a:ea typeface="Times New Roman" panose="02020603050405020304" pitchFamily="18" charset="0"/>
                <a:cs typeface="Times New Roman" panose="02020603050405020304" pitchFamily="18" charset="0"/>
              </a:rPr>
              <a:t>MAPPING </a:t>
            </a:r>
            <a:r>
              <a:rPr lang="en-IN" sz="2400" b="1" cap="all" dirty="0" smtClean="0">
                <a:solidFill>
                  <a:schemeClr val="accent1">
                    <a:lumMod val="75000"/>
                  </a:schemeClr>
                </a:solidFill>
                <a:latin typeface="Times New Roman" panose="02020603050405020304" pitchFamily="18" charset="0"/>
                <a:ea typeface="Times New Roman" panose="02020603050405020304" pitchFamily="18" charset="0"/>
                <a:cs typeface="Times New Roman" panose="02020603050405020304" pitchFamily="18" charset="0"/>
              </a:rPr>
              <a:t>CARDINALITIES</a:t>
            </a:r>
          </a:p>
          <a:p>
            <a:pPr algn="just">
              <a:lnSpc>
                <a:spcPct val="107000"/>
              </a:lnSpc>
              <a:spcAft>
                <a:spcPts val="0"/>
              </a:spcAft>
            </a:pPr>
            <a:r>
              <a:rPr lang="en-IN" sz="2000" b="1"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Cardinality</a:t>
            </a:r>
            <a:r>
              <a:rPr lang="en-IN"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0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ratio of a binary </a:t>
            </a:r>
            <a:r>
              <a:rPr lang="en-IN" sz="200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relationship is </a:t>
            </a:r>
            <a:r>
              <a:rPr lang="en-IN" sz="20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the maximum number of relationship instances that an entity can participate in.</a:t>
            </a:r>
          </a:p>
          <a:p>
            <a:pPr algn="just">
              <a:lnSpc>
                <a:spcPct val="107000"/>
              </a:lnSpc>
              <a:spcAft>
                <a:spcPts val="0"/>
              </a:spcAft>
            </a:pPr>
            <a:endPar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0"/>
              </a:spcAft>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Picture 3" descr="http://www.tutorialspoint.com/dbms/images/one_to_one_relation.png"/>
          <p:cNvPicPr/>
          <p:nvPr/>
        </p:nvPicPr>
        <p:blipFill>
          <a:blip r:embed="rId2">
            <a:extLst>
              <a:ext uri="{28A0092B-C50C-407E-A947-70E740481C1C}">
                <a14:useLocalDpi xmlns:a14="http://schemas.microsoft.com/office/drawing/2010/main" xmlns="" val="0"/>
              </a:ext>
            </a:extLst>
          </a:blip>
          <a:srcRect/>
          <a:stretch>
            <a:fillRect/>
          </a:stretch>
        </p:blipFill>
        <p:spPr bwMode="auto">
          <a:xfrm>
            <a:off x="428625" y="1022096"/>
            <a:ext cx="3105785" cy="2242820"/>
          </a:xfrm>
          <a:prstGeom prst="rect">
            <a:avLst/>
          </a:prstGeom>
          <a:noFill/>
          <a:ln>
            <a:noFill/>
          </a:ln>
        </p:spPr>
      </p:pic>
      <p:pic>
        <p:nvPicPr>
          <p:cNvPr id="5" name="Picture 4" descr="http://www.tutorialspoint.com/dbms/images/many_to_one_relation.png"/>
          <p:cNvPicPr/>
          <p:nvPr/>
        </p:nvPicPr>
        <p:blipFill>
          <a:blip r:embed="rId3">
            <a:extLst>
              <a:ext uri="{28A0092B-C50C-407E-A947-70E740481C1C}">
                <a14:useLocalDpi xmlns:a14="http://schemas.microsoft.com/office/drawing/2010/main" xmlns="" val="0"/>
              </a:ext>
            </a:extLst>
          </a:blip>
          <a:srcRect/>
          <a:stretch>
            <a:fillRect/>
          </a:stretch>
        </p:blipFill>
        <p:spPr bwMode="auto">
          <a:xfrm>
            <a:off x="4698682" y="1022096"/>
            <a:ext cx="3114040" cy="2242820"/>
          </a:xfrm>
          <a:prstGeom prst="rect">
            <a:avLst/>
          </a:prstGeom>
          <a:noFill/>
          <a:ln>
            <a:noFill/>
          </a:ln>
        </p:spPr>
      </p:pic>
      <p:sp>
        <p:nvSpPr>
          <p:cNvPr id="7" name="TextBox 6"/>
          <p:cNvSpPr txBox="1"/>
          <p:nvPr/>
        </p:nvSpPr>
        <p:spPr>
          <a:xfrm>
            <a:off x="1091246" y="2816662"/>
            <a:ext cx="2343150" cy="677108"/>
          </a:xfrm>
          <a:prstGeom prst="rect">
            <a:avLst/>
          </a:prstGeom>
          <a:noFill/>
        </p:spPr>
        <p:txBody>
          <a:bodyPr wrap="square" rtlCol="0">
            <a:spAutoFit/>
          </a:bodyPr>
          <a:lstStyle/>
          <a:p>
            <a:r>
              <a:rPr lang="en-IN" sz="2000" b="1" dirty="0" smtClean="0">
                <a:latin typeface="Times New Roman" panose="02020603050405020304" pitchFamily="18" charset="0"/>
                <a:cs typeface="Times New Roman" panose="02020603050405020304" pitchFamily="18" charset="0"/>
              </a:rPr>
              <a:t>One to one</a:t>
            </a:r>
          </a:p>
          <a:p>
            <a:endParaRPr lang="en-IN" dirty="0"/>
          </a:p>
        </p:txBody>
      </p:sp>
      <p:sp>
        <p:nvSpPr>
          <p:cNvPr id="8" name="TextBox 7"/>
          <p:cNvSpPr txBox="1"/>
          <p:nvPr/>
        </p:nvSpPr>
        <p:spPr>
          <a:xfrm>
            <a:off x="1091246" y="5061838"/>
            <a:ext cx="2200275" cy="707886"/>
          </a:xfrm>
          <a:prstGeom prst="rect">
            <a:avLst/>
          </a:prstGeom>
          <a:noFill/>
        </p:spPr>
        <p:txBody>
          <a:bodyPr wrap="square" rtlCol="0">
            <a:spAutoFit/>
          </a:bodyPr>
          <a:lstStyle/>
          <a:p>
            <a:r>
              <a:rPr lang="en-IN" sz="2000" b="1" dirty="0" smtClean="0">
                <a:latin typeface="Times New Roman" panose="02020603050405020304" pitchFamily="18" charset="0"/>
                <a:cs typeface="Times New Roman" panose="02020603050405020304" pitchFamily="18" charset="0"/>
              </a:rPr>
              <a:t>One to many</a:t>
            </a:r>
          </a:p>
          <a:p>
            <a:endParaRPr lang="en-IN" sz="2000" b="1" dirty="0">
              <a:latin typeface="Times New Roman" panose="02020603050405020304" pitchFamily="18" charset="0"/>
              <a:cs typeface="Times New Roman" panose="02020603050405020304" pitchFamily="18" charset="0"/>
            </a:endParaRPr>
          </a:p>
        </p:txBody>
      </p:sp>
      <p:sp>
        <p:nvSpPr>
          <p:cNvPr id="9" name="TextBox 8"/>
          <p:cNvSpPr txBox="1"/>
          <p:nvPr/>
        </p:nvSpPr>
        <p:spPr>
          <a:xfrm>
            <a:off x="5300662" y="2727848"/>
            <a:ext cx="1843088" cy="707886"/>
          </a:xfrm>
          <a:prstGeom prst="rect">
            <a:avLst/>
          </a:prstGeom>
          <a:noFill/>
        </p:spPr>
        <p:txBody>
          <a:bodyPr wrap="square" rtlCol="0">
            <a:spAutoFit/>
          </a:bodyPr>
          <a:lstStyle/>
          <a:p>
            <a:r>
              <a:rPr lang="en-IN" sz="2000" b="1" dirty="0" smtClean="0">
                <a:latin typeface="Times New Roman" panose="02020603050405020304" pitchFamily="18" charset="0"/>
                <a:cs typeface="Times New Roman" panose="02020603050405020304" pitchFamily="18" charset="0"/>
              </a:rPr>
              <a:t>Many to one</a:t>
            </a:r>
          </a:p>
          <a:p>
            <a:endParaRPr lang="en-IN" sz="2000" b="1"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5300662" y="4849281"/>
            <a:ext cx="1776096" cy="707886"/>
          </a:xfrm>
          <a:prstGeom prst="rect">
            <a:avLst/>
          </a:prstGeom>
          <a:noFill/>
        </p:spPr>
        <p:txBody>
          <a:bodyPr wrap="square" rtlCol="0">
            <a:spAutoFit/>
          </a:bodyPr>
          <a:lstStyle/>
          <a:p>
            <a:r>
              <a:rPr lang="en-IN" sz="2000" b="1" dirty="0" smtClean="0">
                <a:latin typeface="Times New Roman" panose="02020603050405020304" pitchFamily="18" charset="0"/>
                <a:cs typeface="Times New Roman" panose="02020603050405020304" pitchFamily="18" charset="0"/>
              </a:rPr>
              <a:t>Many to many</a:t>
            </a:r>
          </a:p>
          <a:p>
            <a:endParaRPr lang="en-IN" sz="2000" b="1" dirty="0">
              <a:latin typeface="Times New Roman" panose="02020603050405020304" pitchFamily="18" charset="0"/>
              <a:cs typeface="Times New Roman" panose="02020603050405020304" pitchFamily="18" charset="0"/>
            </a:endParaRPr>
          </a:p>
        </p:txBody>
      </p:sp>
      <p:pic>
        <p:nvPicPr>
          <p:cNvPr id="11" name="Picture 10" descr="http://www.tutorialspoint.com/dbms/images/one_to_many_relation.png"/>
          <p:cNvPicPr/>
          <p:nvPr/>
        </p:nvPicPr>
        <p:blipFill>
          <a:blip r:embed="rId4">
            <a:extLst>
              <a:ext uri="{28A0092B-C50C-407E-A947-70E740481C1C}">
                <a14:useLocalDpi xmlns:a14="http://schemas.microsoft.com/office/drawing/2010/main" xmlns="" val="0"/>
              </a:ext>
            </a:extLst>
          </a:blip>
          <a:srcRect/>
          <a:stretch>
            <a:fillRect/>
          </a:stretch>
        </p:blipFill>
        <p:spPr bwMode="auto">
          <a:xfrm>
            <a:off x="428625" y="3264916"/>
            <a:ext cx="3105785" cy="2242820"/>
          </a:xfrm>
          <a:prstGeom prst="rect">
            <a:avLst/>
          </a:prstGeom>
          <a:noFill/>
          <a:ln>
            <a:noFill/>
          </a:ln>
        </p:spPr>
      </p:pic>
      <p:pic>
        <p:nvPicPr>
          <p:cNvPr id="17" name="Picture 16" descr="http://www.tutorialspoint.com/dbms/images/many_to_many_relation.png"/>
          <p:cNvPicPr/>
          <p:nvPr/>
        </p:nvPicPr>
        <p:blipFill>
          <a:blip r:embed="rId5">
            <a:extLst>
              <a:ext uri="{28A0092B-C50C-407E-A947-70E740481C1C}">
                <a14:useLocalDpi xmlns:a14="http://schemas.microsoft.com/office/drawing/2010/main" xmlns="" val="0"/>
              </a:ext>
            </a:extLst>
          </a:blip>
          <a:srcRect/>
          <a:stretch>
            <a:fillRect/>
          </a:stretch>
        </p:blipFill>
        <p:spPr bwMode="auto">
          <a:xfrm>
            <a:off x="4698682" y="3264916"/>
            <a:ext cx="3114040" cy="2242820"/>
          </a:xfrm>
          <a:prstGeom prst="rect">
            <a:avLst/>
          </a:prstGeom>
          <a:noFill/>
          <a:ln>
            <a:noFill/>
          </a:ln>
        </p:spPr>
      </p:pic>
      <p:sp>
        <p:nvSpPr>
          <p:cNvPr id="18" name="Rectangle 17"/>
          <p:cNvSpPr/>
          <p:nvPr/>
        </p:nvSpPr>
        <p:spPr>
          <a:xfrm>
            <a:off x="119063" y="5721638"/>
            <a:ext cx="9796462" cy="923330"/>
          </a:xfrm>
          <a:prstGeom prst="rect">
            <a:avLst/>
          </a:prstGeom>
        </p:spPr>
        <p:txBody>
          <a:bodyPr wrap="square">
            <a:spAutoFit/>
          </a:bodyPr>
          <a:lstStyle/>
          <a:p>
            <a:pPr marL="285750" indent="-285750">
              <a:buFont typeface="Wingdings" panose="05000000000000000000" pitchFamily="2" charset="2"/>
              <a:buChar char="q"/>
            </a:pPr>
            <a:r>
              <a:rPr lang="en-US" altLang="en-US" b="1" dirty="0">
                <a:latin typeface="Times New Roman" panose="02020603050405020304" pitchFamily="18" charset="0"/>
                <a:cs typeface="Times New Roman" panose="02020603050405020304" pitchFamily="18" charset="0"/>
              </a:rPr>
              <a:t>We </a:t>
            </a:r>
            <a:r>
              <a:rPr lang="en-US" altLang="en-US" b="1" dirty="0" smtClean="0">
                <a:latin typeface="Times New Roman" panose="02020603050405020304" pitchFamily="18" charset="0"/>
                <a:cs typeface="Times New Roman" panose="02020603050405020304" pitchFamily="18" charset="0"/>
              </a:rPr>
              <a:t>can also express </a:t>
            </a:r>
            <a:r>
              <a:rPr lang="en-US" altLang="en-US" b="1" dirty="0">
                <a:latin typeface="Times New Roman" panose="02020603050405020304" pitchFamily="18" charset="0"/>
                <a:cs typeface="Times New Roman" panose="02020603050405020304" pitchFamily="18" charset="0"/>
              </a:rPr>
              <a:t>cardinality constraints by drawing either a directed line (</a:t>
            </a:r>
            <a:r>
              <a:rPr lang="en-US" altLang="en-US" b="1" dirty="0">
                <a:latin typeface="Times New Roman" panose="02020603050405020304" pitchFamily="18" charset="0"/>
                <a:cs typeface="Times New Roman" panose="02020603050405020304" pitchFamily="18" charset="0"/>
                <a:sym typeface="Symbol" panose="05050102010706020507" pitchFamily="18" charset="2"/>
              </a:rPr>
              <a:t>), signifying “one,” or an undirected line (—), signifying “many,” between the relationship set and the entity set.</a:t>
            </a:r>
          </a:p>
        </p:txBody>
      </p:sp>
    </p:spTree>
    <p:extLst>
      <p:ext uri="{BB962C8B-B14F-4D97-AF65-F5344CB8AC3E}">
        <p14:creationId xmlns:p14="http://schemas.microsoft.com/office/powerpoint/2010/main" xmlns="" val="24102048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ER diagram symbols and meanings"/>
          <p:cNvPicPr/>
          <p:nvPr/>
        </p:nvPicPr>
        <p:blipFill>
          <a:blip r:embed="rId2">
            <a:extLst>
              <a:ext uri="{28A0092B-C50C-407E-A947-70E740481C1C}">
                <a14:useLocalDpi xmlns:a14="http://schemas.microsoft.com/office/drawing/2010/main" xmlns="" val="0"/>
              </a:ext>
            </a:extLst>
          </a:blip>
          <a:srcRect/>
          <a:stretch>
            <a:fillRect/>
          </a:stretch>
        </p:blipFill>
        <p:spPr bwMode="auto">
          <a:xfrm>
            <a:off x="2020094" y="1456373"/>
            <a:ext cx="6089649" cy="4244340"/>
          </a:xfrm>
          <a:prstGeom prst="rect">
            <a:avLst/>
          </a:prstGeom>
          <a:noFill/>
          <a:ln>
            <a:noFill/>
          </a:ln>
        </p:spPr>
      </p:pic>
      <p:sp>
        <p:nvSpPr>
          <p:cNvPr id="3" name="TextBox 2"/>
          <p:cNvSpPr txBox="1"/>
          <p:nvPr/>
        </p:nvSpPr>
        <p:spPr>
          <a:xfrm>
            <a:off x="1528763" y="142875"/>
            <a:ext cx="7072312" cy="461665"/>
          </a:xfrm>
          <a:prstGeom prst="rect">
            <a:avLst/>
          </a:prstGeom>
          <a:noFill/>
        </p:spPr>
        <p:txBody>
          <a:bodyPr wrap="square" rtlCol="0">
            <a:spAutoFit/>
          </a:bodyPr>
          <a:lstStyle/>
          <a:p>
            <a:pPr algn="ctr"/>
            <a:r>
              <a:rPr lang="en-IN" sz="2400" b="1" dirty="0" smtClean="0">
                <a:latin typeface="Times New Roman" panose="02020603050405020304" pitchFamily="18" charset="0"/>
                <a:cs typeface="Times New Roman" panose="02020603050405020304" pitchFamily="18" charset="0"/>
              </a:rPr>
              <a:t>Notations</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5825357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768350" y="117475"/>
            <a:ext cx="8077200" cy="609600"/>
          </a:xfrm>
          <a:prstGeom prst="rect">
            <a:avLst/>
          </a:prstGeom>
        </p:spPr>
        <p:txBody>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defRPr/>
            </a:pPr>
            <a:r>
              <a:rPr lang="en-US" dirty="0" smtClean="0"/>
              <a:t>							</a:t>
            </a:r>
            <a:r>
              <a:rPr lang="en-US" dirty="0" smtClean="0">
                <a:latin typeface="Times New Roman" panose="02020603050405020304" pitchFamily="18" charset="0"/>
                <a:cs typeface="Times New Roman" panose="02020603050405020304" pitchFamily="18" charset="0"/>
              </a:rPr>
              <a:t>Keys</a:t>
            </a:r>
          </a:p>
        </p:txBody>
      </p:sp>
      <p:sp>
        <p:nvSpPr>
          <p:cNvPr id="3" name="Rectangle 3"/>
          <p:cNvSpPr txBox="1">
            <a:spLocks noChangeArrowheads="1"/>
          </p:cNvSpPr>
          <p:nvPr/>
        </p:nvSpPr>
        <p:spPr>
          <a:xfrm>
            <a:off x="855663" y="1222375"/>
            <a:ext cx="7334250" cy="4965700"/>
          </a:xfrm>
          <a:prstGeom prst="rect">
            <a:avLst/>
          </a:prstGeom>
        </p:spPr>
        <p:txBody>
          <a:bodyPr/>
          <a:lst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en-US" sz="2000" dirty="0" smtClean="0">
                <a:latin typeface="Times New Roman" panose="02020603050405020304" pitchFamily="18" charset="0"/>
                <a:cs typeface="Times New Roman" panose="02020603050405020304" pitchFamily="18" charset="0"/>
              </a:rPr>
              <a:t>A </a:t>
            </a:r>
            <a:r>
              <a:rPr lang="en-US" altLang="en-US" sz="2000" b="1" dirty="0" smtClean="0">
                <a:solidFill>
                  <a:schemeClr val="tx2"/>
                </a:solidFill>
                <a:latin typeface="Times New Roman" panose="02020603050405020304" pitchFamily="18" charset="0"/>
                <a:cs typeface="Times New Roman" panose="02020603050405020304" pitchFamily="18" charset="0"/>
              </a:rPr>
              <a:t>super key</a:t>
            </a:r>
            <a:r>
              <a:rPr lang="en-US" altLang="en-US" sz="2000" dirty="0" smtClean="0">
                <a:latin typeface="Times New Roman" panose="02020603050405020304" pitchFamily="18" charset="0"/>
                <a:cs typeface="Times New Roman" panose="02020603050405020304" pitchFamily="18" charset="0"/>
              </a:rPr>
              <a:t> of an entity set is a set of one or more attributes whose values uniquely determine each entity.</a:t>
            </a:r>
          </a:p>
          <a:p>
            <a:r>
              <a:rPr lang="en-US" altLang="en-US" sz="2000" dirty="0" smtClean="0">
                <a:latin typeface="Times New Roman" panose="02020603050405020304" pitchFamily="18" charset="0"/>
                <a:cs typeface="Times New Roman" panose="02020603050405020304" pitchFamily="18" charset="0"/>
              </a:rPr>
              <a:t>A </a:t>
            </a:r>
            <a:r>
              <a:rPr lang="en-US" altLang="en-US" sz="2000" b="1" dirty="0" smtClean="0">
                <a:solidFill>
                  <a:schemeClr val="tx2"/>
                </a:solidFill>
                <a:latin typeface="Times New Roman" panose="02020603050405020304" pitchFamily="18" charset="0"/>
                <a:cs typeface="Times New Roman" panose="02020603050405020304" pitchFamily="18" charset="0"/>
              </a:rPr>
              <a:t>candidate key</a:t>
            </a:r>
            <a:r>
              <a:rPr lang="en-US" altLang="en-US" sz="2000" dirty="0" smtClean="0">
                <a:latin typeface="Times New Roman" panose="02020603050405020304" pitchFamily="18" charset="0"/>
                <a:cs typeface="Times New Roman" panose="02020603050405020304" pitchFamily="18" charset="0"/>
              </a:rPr>
              <a:t> of an entity set is a minimal super key</a:t>
            </a:r>
          </a:p>
          <a:p>
            <a:pPr lvl="1"/>
            <a:r>
              <a:rPr lang="en-US" altLang="en-US" sz="2000" i="1" dirty="0" err="1" smtClean="0">
                <a:latin typeface="Times New Roman" panose="02020603050405020304" pitchFamily="18" charset="0"/>
                <a:cs typeface="Times New Roman" panose="02020603050405020304" pitchFamily="18" charset="0"/>
              </a:rPr>
              <a:t>Customer_id</a:t>
            </a:r>
            <a:r>
              <a:rPr lang="en-US" altLang="en-US" sz="2000" dirty="0" smtClean="0">
                <a:latin typeface="Times New Roman" panose="02020603050405020304" pitchFamily="18" charset="0"/>
                <a:cs typeface="Times New Roman" panose="02020603050405020304" pitchFamily="18" charset="0"/>
              </a:rPr>
              <a:t> is candidate key of </a:t>
            </a:r>
            <a:r>
              <a:rPr lang="en-US" altLang="en-US" sz="2000" i="1" dirty="0" smtClean="0">
                <a:latin typeface="Times New Roman" panose="02020603050405020304" pitchFamily="18" charset="0"/>
                <a:cs typeface="Times New Roman" panose="02020603050405020304" pitchFamily="18" charset="0"/>
              </a:rPr>
              <a:t>customer</a:t>
            </a:r>
            <a:endParaRPr lang="en-US" altLang="en-US" sz="2000" dirty="0" smtClean="0">
              <a:latin typeface="Times New Roman" panose="02020603050405020304" pitchFamily="18" charset="0"/>
              <a:cs typeface="Times New Roman" panose="02020603050405020304" pitchFamily="18" charset="0"/>
            </a:endParaRPr>
          </a:p>
          <a:p>
            <a:pPr lvl="1"/>
            <a:r>
              <a:rPr lang="en-US" altLang="en-US" sz="2000" i="1" dirty="0" err="1" smtClean="0">
                <a:latin typeface="Times New Roman" panose="02020603050405020304" pitchFamily="18" charset="0"/>
                <a:cs typeface="Times New Roman" panose="02020603050405020304" pitchFamily="18" charset="0"/>
              </a:rPr>
              <a:t>account_number</a:t>
            </a:r>
            <a:r>
              <a:rPr lang="en-US" altLang="en-US" sz="2000" dirty="0" smtClean="0">
                <a:latin typeface="Times New Roman" panose="02020603050405020304" pitchFamily="18" charset="0"/>
                <a:cs typeface="Times New Roman" panose="02020603050405020304" pitchFamily="18" charset="0"/>
              </a:rPr>
              <a:t> is candidate key of </a:t>
            </a:r>
            <a:r>
              <a:rPr lang="en-US" altLang="en-US" sz="2000" i="1" dirty="0" smtClean="0">
                <a:latin typeface="Times New Roman" panose="02020603050405020304" pitchFamily="18" charset="0"/>
                <a:cs typeface="Times New Roman" panose="02020603050405020304" pitchFamily="18" charset="0"/>
              </a:rPr>
              <a:t>account</a:t>
            </a:r>
            <a:endParaRPr lang="en-US" altLang="en-US" sz="2000" dirty="0" smtClean="0">
              <a:latin typeface="Times New Roman" panose="02020603050405020304" pitchFamily="18" charset="0"/>
              <a:cs typeface="Times New Roman" panose="02020603050405020304" pitchFamily="18" charset="0"/>
            </a:endParaRPr>
          </a:p>
          <a:p>
            <a:r>
              <a:rPr lang="en-US" altLang="en-US" sz="2000" dirty="0" smtClean="0">
                <a:latin typeface="Times New Roman" panose="02020603050405020304" pitchFamily="18" charset="0"/>
                <a:cs typeface="Times New Roman" panose="02020603050405020304" pitchFamily="18" charset="0"/>
              </a:rPr>
              <a:t>Although several candidate keys may exist, one of the candidate keys is selected to be the </a:t>
            </a:r>
            <a:r>
              <a:rPr lang="en-US" altLang="en-US" sz="2000" b="1" dirty="0" smtClean="0">
                <a:solidFill>
                  <a:schemeClr val="tx2"/>
                </a:solidFill>
                <a:latin typeface="Times New Roman" panose="02020603050405020304" pitchFamily="18" charset="0"/>
                <a:cs typeface="Times New Roman" panose="02020603050405020304" pitchFamily="18" charset="0"/>
              </a:rPr>
              <a:t>primary key</a:t>
            </a:r>
            <a:r>
              <a:rPr lang="en-US" altLang="en-US" sz="2000" dirty="0" smtClean="0">
                <a:latin typeface="Times New Roman" panose="02020603050405020304" pitchFamily="18" charset="0"/>
                <a:cs typeface="Times New Roman" panose="02020603050405020304" pitchFamily="18" charset="0"/>
              </a:rPr>
              <a:t>.</a:t>
            </a:r>
          </a:p>
          <a:p>
            <a:r>
              <a:rPr lang="en-US" altLang="en-US" sz="2000" dirty="0" smtClean="0">
                <a:latin typeface="Times New Roman" panose="02020603050405020304" pitchFamily="18" charset="0"/>
                <a:cs typeface="Times New Roman" panose="02020603050405020304" pitchFamily="18" charset="0"/>
              </a:rPr>
              <a:t>Primary key attribute represented by underline.</a:t>
            </a:r>
          </a:p>
        </p:txBody>
      </p:sp>
    </p:spTree>
    <p:extLst>
      <p:ext uri="{BB962C8B-B14F-4D97-AF65-F5344CB8AC3E}">
        <p14:creationId xmlns:p14="http://schemas.microsoft.com/office/powerpoint/2010/main" xmlns="" val="16677894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p:cNvPicPr>
            <a:picLocks noChangeAspect="1" noChangeArrowheads="1"/>
          </p:cNvPicPr>
          <p:nvPr/>
        </p:nvPicPr>
        <p:blipFill>
          <a:blip r:embed="rId2">
            <a:extLst>
              <a:ext uri="{28A0092B-C50C-407E-A947-70E740481C1C}">
                <a14:useLocalDpi xmlns:a14="http://schemas.microsoft.com/office/drawing/2010/main" xmlns="" val="0"/>
              </a:ext>
            </a:extLst>
          </a:blip>
          <a:srcRect l="600" t="15976" r="998" b="15976"/>
          <a:stretch>
            <a:fillRect/>
          </a:stretch>
        </p:blipFill>
        <p:spPr bwMode="auto">
          <a:xfrm>
            <a:off x="609600" y="1106487"/>
            <a:ext cx="8242300" cy="4275138"/>
          </a:xfrm>
          <a:prstGeom prst="rect">
            <a:avLst/>
          </a:prstGeom>
          <a:noFill/>
          <a:ln w="38100" cmpd="dbl">
            <a:solidFill>
              <a:schemeClr val="tx2"/>
            </a:solidFill>
            <a:miter lim="800000"/>
            <a:headEnd/>
            <a:tailEnd/>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783723350"/>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8588</TotalTime>
  <Words>615</Words>
  <Application>Microsoft Office PowerPoint</Application>
  <PresentationFormat>Custom</PresentationFormat>
  <Paragraphs>95</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Facet</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shilpagupta21@live.com</dc:creator>
  <cp:lastModifiedBy>arun</cp:lastModifiedBy>
  <cp:revision>21</cp:revision>
  <dcterms:created xsi:type="dcterms:W3CDTF">2015-01-26T09:33:18Z</dcterms:created>
  <dcterms:modified xsi:type="dcterms:W3CDTF">2016-02-01T04:04:31Z</dcterms:modified>
</cp:coreProperties>
</file>