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8" r:id="rId3"/>
    <p:sldId id="257" r:id="rId4"/>
    <p:sldId id="258" r:id="rId5"/>
    <p:sldId id="269" r:id="rId6"/>
    <p:sldId id="270" r:id="rId7"/>
    <p:sldId id="261" r:id="rId8"/>
    <p:sldId id="262" r:id="rId9"/>
    <p:sldId id="260" r:id="rId10"/>
    <p:sldId id="259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11285E-A51E-4A3D-B438-33C141D7B593}" type="datetimeFigureOut">
              <a:rPr lang="en-US" smtClean="0"/>
              <a:pPr/>
              <a:t>2/7/2018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127D508-6FD5-415A-8F79-8DAFA23CD09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285E-A51E-4A3D-B438-33C141D7B593}" type="datetimeFigureOut">
              <a:rPr lang="en-US" smtClean="0"/>
              <a:pPr/>
              <a:t>2/7/2018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D508-6FD5-415A-8F79-8DAFA23CD09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285E-A51E-4A3D-B438-33C141D7B593}" type="datetimeFigureOut">
              <a:rPr lang="en-US" smtClean="0"/>
              <a:pPr/>
              <a:t>2/7/2018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D508-6FD5-415A-8F79-8DAFA23CD09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11285E-A51E-4A3D-B438-33C141D7B593}" type="datetimeFigureOut">
              <a:rPr lang="en-US" smtClean="0"/>
              <a:pPr/>
              <a:t>2/7/2018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127D508-6FD5-415A-8F79-8DAFA23CD09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11285E-A51E-4A3D-B438-33C141D7B593}" type="datetimeFigureOut">
              <a:rPr lang="en-US" smtClean="0"/>
              <a:pPr/>
              <a:t>2/7/2018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127D508-6FD5-415A-8F79-8DAFA23CD09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285E-A51E-4A3D-B438-33C141D7B593}" type="datetimeFigureOut">
              <a:rPr lang="en-US" smtClean="0"/>
              <a:pPr/>
              <a:t>2/7/2018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D508-6FD5-415A-8F79-8DAFA23CD09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285E-A51E-4A3D-B438-33C141D7B593}" type="datetimeFigureOut">
              <a:rPr lang="en-US" smtClean="0"/>
              <a:pPr/>
              <a:t>2/7/2018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D508-6FD5-415A-8F79-8DAFA23CD09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11285E-A51E-4A3D-B438-33C141D7B593}" type="datetimeFigureOut">
              <a:rPr lang="en-US" smtClean="0"/>
              <a:pPr/>
              <a:t>2/7/2018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27D508-6FD5-415A-8F79-8DAFA23CD09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285E-A51E-4A3D-B438-33C141D7B593}" type="datetimeFigureOut">
              <a:rPr lang="en-US" smtClean="0"/>
              <a:pPr/>
              <a:t>2/7/2018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D508-6FD5-415A-8F79-8DAFA23CD09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11285E-A51E-4A3D-B438-33C141D7B593}" type="datetimeFigureOut">
              <a:rPr lang="en-US" smtClean="0"/>
              <a:pPr/>
              <a:t>2/7/2018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127D508-6FD5-415A-8F79-8DAFA23CD09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11285E-A51E-4A3D-B438-33C141D7B593}" type="datetimeFigureOut">
              <a:rPr lang="en-US" smtClean="0"/>
              <a:pPr/>
              <a:t>2/7/2018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27D508-6FD5-415A-8F79-8DAFA23CD09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11285E-A51E-4A3D-B438-33C141D7B593}" type="datetimeFigureOut">
              <a:rPr lang="en-US" smtClean="0"/>
              <a:pPr/>
              <a:t>2/7/2018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127D508-6FD5-415A-8F79-8DAFA23CD09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17976" y="571480"/>
            <a:ext cx="8025928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Programming in Oracle </a:t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with PL/SQL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2908" y="3000372"/>
            <a:ext cx="28813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4000" dirty="0" smtClean="0">
                <a:solidFill>
                  <a:srgbClr val="FF3300"/>
                </a:solidFill>
              </a:rPr>
              <a:t>Procedural</a:t>
            </a:r>
            <a:endParaRPr lang="en-US" sz="4000" dirty="0">
              <a:solidFill>
                <a:srgbClr val="FF3300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162312" y="3143240"/>
            <a:ext cx="248129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4400" dirty="0" smtClean="0">
                <a:solidFill>
                  <a:srgbClr val="FF3300"/>
                </a:solidFill>
              </a:rPr>
              <a:t> Language</a:t>
            </a:r>
            <a:endParaRPr lang="en-US" sz="4400" dirty="0">
              <a:solidFill>
                <a:srgbClr val="FF3300"/>
              </a:solidFill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3118424" y="2000240"/>
            <a:ext cx="786856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 sz="440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4359994" y="2000240"/>
            <a:ext cx="78686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 sz="440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831355" y="3143248"/>
            <a:ext cx="3455553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solidFill>
                  <a:srgbClr val="FF3300"/>
                </a:solidFill>
              </a:rPr>
              <a:t>Extension to </a:t>
            </a:r>
          </a:p>
          <a:p>
            <a:pPr>
              <a:spcBef>
                <a:spcPct val="50000"/>
              </a:spcBef>
            </a:pPr>
            <a:r>
              <a:rPr lang="en-US" sz="4400" dirty="0" smtClean="0">
                <a:solidFill>
                  <a:srgbClr val="FF3300"/>
                </a:solidFill>
              </a:rPr>
              <a:t>SQL</a:t>
            </a:r>
            <a:endParaRPr lang="en-US" sz="4400" dirty="0">
              <a:solidFill>
                <a:srgbClr val="FF3300"/>
              </a:solidFill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460740" y="2076440"/>
            <a:ext cx="141634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 sz="4400"/>
          </a:p>
        </p:txBody>
      </p:sp>
      <p:sp>
        <p:nvSpPr>
          <p:cNvPr id="13" name="Rectangle 12"/>
          <p:cNvSpPr/>
          <p:nvPr/>
        </p:nvSpPr>
        <p:spPr>
          <a:xfrm>
            <a:off x="1071538" y="5286388"/>
            <a:ext cx="742955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Allows using general programming tools with SQL, for example: loops, conditions, functions, etc.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0034" y="928670"/>
            <a:ext cx="7858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2650" indent="-533400"/>
            <a:endParaRPr lang="en-US" sz="200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8860" y="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/>
              <a:t>Example</a:t>
            </a:r>
            <a:endParaRPr lang="en-IN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1428728" y="5715016"/>
            <a:ext cx="7500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2650" indent="-533400"/>
            <a:r>
              <a:rPr lang="en-GB" b="1" dirty="0" smtClean="0">
                <a:solidFill>
                  <a:srgbClr val="FF0000"/>
                </a:solidFill>
                <a:effectLst/>
              </a:rPr>
              <a:t>SET SERVEROUTPUT ON;</a:t>
            </a:r>
          </a:p>
          <a:p>
            <a:pPr marL="882650" indent="-533400"/>
            <a:r>
              <a:rPr lang="en-GB" b="1" dirty="0" smtClean="0">
                <a:solidFill>
                  <a:srgbClr val="FF0000"/>
                </a:solidFill>
                <a:effectLst/>
              </a:rPr>
              <a:t>or put the command at the beginning of the program, right before the declaration section.</a:t>
            </a:r>
            <a:endParaRPr lang="en-GB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520" y="764704"/>
            <a:ext cx="82809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2650" indent="-533400"/>
            <a:r>
              <a:rPr lang="en-US" sz="2000" dirty="0" smtClean="0">
                <a:effectLst/>
              </a:rPr>
              <a:t>DECLARE</a:t>
            </a:r>
          </a:p>
          <a:p>
            <a:pPr marL="882650" indent="-533400"/>
            <a:r>
              <a:rPr lang="en-US" sz="2000" dirty="0" smtClean="0">
                <a:effectLst/>
              </a:rPr>
              <a:t>	</a:t>
            </a:r>
            <a:r>
              <a:rPr lang="en-US" sz="2000" dirty="0" err="1" smtClean="0">
                <a:effectLst/>
              </a:rPr>
              <a:t>v_student_id</a:t>
            </a:r>
            <a:r>
              <a:rPr lang="en-US" sz="2000" dirty="0" smtClean="0">
                <a:effectLst/>
              </a:rPr>
              <a:t> NUMBER := &amp;</a:t>
            </a:r>
            <a:r>
              <a:rPr lang="en-US" sz="2000" dirty="0" err="1" smtClean="0">
                <a:effectLst/>
              </a:rPr>
              <a:t>v_student_id</a:t>
            </a:r>
            <a:r>
              <a:rPr lang="en-US" sz="2000" dirty="0" smtClean="0">
                <a:effectLst/>
              </a:rPr>
              <a:t>;</a:t>
            </a:r>
          </a:p>
          <a:p>
            <a:pPr marL="882650" indent="-533400"/>
            <a:r>
              <a:rPr lang="en-US" sz="2000" dirty="0" smtClean="0">
                <a:effectLst/>
              </a:rPr>
              <a:t>	</a:t>
            </a:r>
            <a:r>
              <a:rPr lang="en-US" sz="2000" dirty="0" err="1" smtClean="0">
                <a:effectLst/>
              </a:rPr>
              <a:t>v_first_name</a:t>
            </a:r>
            <a:r>
              <a:rPr lang="en-US" sz="2000" dirty="0" smtClean="0">
                <a:effectLst/>
              </a:rPr>
              <a:t> VARCHAR2(35);</a:t>
            </a:r>
          </a:p>
          <a:p>
            <a:pPr marL="882650" indent="-533400"/>
            <a:r>
              <a:rPr lang="en-US" sz="2000" dirty="0" smtClean="0">
                <a:effectLst/>
              </a:rPr>
              <a:t>	</a:t>
            </a:r>
            <a:r>
              <a:rPr lang="en-US" sz="2000" dirty="0" err="1" smtClean="0">
                <a:effectLst/>
              </a:rPr>
              <a:t>v_last_name</a:t>
            </a:r>
            <a:r>
              <a:rPr lang="en-US" sz="2000" dirty="0" smtClean="0">
                <a:effectLst/>
              </a:rPr>
              <a:t> VARCHAR2(35);</a:t>
            </a:r>
          </a:p>
          <a:p>
            <a:pPr marL="882650" indent="-533400"/>
            <a:r>
              <a:rPr lang="en-US" sz="2000" dirty="0" smtClean="0">
                <a:effectLst/>
              </a:rPr>
              <a:t>BEGIN</a:t>
            </a:r>
          </a:p>
          <a:p>
            <a:pPr marL="882650" indent="-533400"/>
            <a:r>
              <a:rPr lang="en-US" sz="2000" dirty="0" smtClean="0">
                <a:effectLst/>
              </a:rPr>
              <a:t>	SELECT </a:t>
            </a:r>
            <a:r>
              <a:rPr lang="en-US" sz="2000" dirty="0" err="1" smtClean="0">
                <a:effectLst/>
              </a:rPr>
              <a:t>first_name</a:t>
            </a:r>
            <a:r>
              <a:rPr lang="en-US" sz="2000" dirty="0" smtClean="0">
                <a:effectLst/>
              </a:rPr>
              <a:t>, </a:t>
            </a:r>
            <a:r>
              <a:rPr lang="en-US" sz="2000" dirty="0" err="1" smtClean="0">
                <a:effectLst/>
              </a:rPr>
              <a:t>last_name</a:t>
            </a:r>
            <a:endParaRPr lang="en-US" sz="2000" dirty="0" smtClean="0">
              <a:effectLst/>
            </a:endParaRPr>
          </a:p>
          <a:p>
            <a:pPr marL="882650" indent="-533400"/>
            <a:r>
              <a:rPr lang="en-US" sz="2000" dirty="0" smtClean="0">
                <a:effectLst/>
              </a:rPr>
              <a:t>	INTO </a:t>
            </a:r>
            <a:r>
              <a:rPr lang="en-US" sz="2000" dirty="0" err="1" smtClean="0">
                <a:effectLst/>
              </a:rPr>
              <a:t>v_first_name</a:t>
            </a:r>
            <a:r>
              <a:rPr lang="en-US" sz="2000" dirty="0" smtClean="0">
                <a:effectLst/>
              </a:rPr>
              <a:t>, </a:t>
            </a:r>
            <a:r>
              <a:rPr lang="en-US" sz="2000" dirty="0" err="1" smtClean="0">
                <a:effectLst/>
              </a:rPr>
              <a:t>v_last_name</a:t>
            </a:r>
            <a:endParaRPr lang="en-US" sz="2000" dirty="0" smtClean="0">
              <a:effectLst/>
            </a:endParaRPr>
          </a:p>
          <a:p>
            <a:pPr marL="882650" indent="-533400"/>
            <a:r>
              <a:rPr lang="en-US" sz="2000" dirty="0" smtClean="0">
                <a:effectLst/>
              </a:rPr>
              <a:t>	FROM student</a:t>
            </a:r>
          </a:p>
          <a:p>
            <a:pPr marL="882650" indent="-533400"/>
            <a:r>
              <a:rPr lang="en-US" sz="2000" dirty="0" smtClean="0">
                <a:effectLst/>
              </a:rPr>
              <a:t>	WHERE </a:t>
            </a:r>
            <a:r>
              <a:rPr lang="en-US" sz="2000" dirty="0" err="1" smtClean="0">
                <a:effectLst/>
              </a:rPr>
              <a:t>student_id</a:t>
            </a:r>
            <a:r>
              <a:rPr lang="en-US" sz="2000" dirty="0" smtClean="0">
                <a:effectLst/>
              </a:rPr>
              <a:t> = </a:t>
            </a:r>
            <a:r>
              <a:rPr lang="en-US" sz="2000" dirty="0" err="1" smtClean="0">
                <a:effectLst/>
              </a:rPr>
              <a:t>v_student_id</a:t>
            </a:r>
            <a:r>
              <a:rPr lang="en-US" sz="2000" dirty="0" smtClean="0">
                <a:effectLst/>
              </a:rPr>
              <a:t>;</a:t>
            </a:r>
          </a:p>
          <a:p>
            <a:pPr marL="882650" indent="-533400"/>
            <a:r>
              <a:rPr lang="en-US" sz="2000" dirty="0" smtClean="0">
                <a:effectLst/>
              </a:rPr>
              <a:t>	DBMS_OUTPUT.PUT_LINE</a:t>
            </a:r>
          </a:p>
          <a:p>
            <a:pPr marL="882650" indent="-533400"/>
            <a:r>
              <a:rPr lang="en-US" sz="2000" dirty="0" smtClean="0">
                <a:effectLst/>
              </a:rPr>
              <a:t>			('Student name: '||</a:t>
            </a:r>
            <a:r>
              <a:rPr lang="en-US" sz="2000" dirty="0" err="1" smtClean="0">
                <a:effectLst/>
              </a:rPr>
              <a:t>v_first_name</a:t>
            </a:r>
            <a:r>
              <a:rPr lang="en-US" sz="2000" dirty="0" smtClean="0">
                <a:effectLst/>
              </a:rPr>
              <a:t>||‘ ||</a:t>
            </a:r>
            <a:r>
              <a:rPr lang="en-US" sz="2000" dirty="0" err="1" smtClean="0">
                <a:effectLst/>
              </a:rPr>
              <a:t>v_last_name</a:t>
            </a:r>
            <a:r>
              <a:rPr lang="en-US" sz="2000" dirty="0" smtClean="0">
                <a:effectLst/>
              </a:rPr>
              <a:t>);</a:t>
            </a:r>
          </a:p>
          <a:p>
            <a:pPr marL="882650" indent="-533400"/>
            <a:r>
              <a:rPr lang="en-US" sz="2000" dirty="0" smtClean="0">
                <a:effectLst/>
              </a:rPr>
              <a:t>EXCEPTION</a:t>
            </a:r>
          </a:p>
          <a:p>
            <a:pPr marL="882650" indent="-533400"/>
            <a:r>
              <a:rPr lang="en-US" sz="2000" dirty="0" smtClean="0">
                <a:effectLst/>
              </a:rPr>
              <a:t>	WHEN NO_DATA_FOUND THEN</a:t>
            </a:r>
          </a:p>
          <a:p>
            <a:pPr marL="882650" indent="-533400"/>
            <a:r>
              <a:rPr lang="en-US" sz="2000" dirty="0" smtClean="0">
                <a:effectLst/>
              </a:rPr>
              <a:t>	DBMS_OUTPUT.PUT_LINE('There is no such student');</a:t>
            </a:r>
          </a:p>
          <a:p>
            <a:pPr marL="882650" indent="-533400"/>
            <a:r>
              <a:rPr lang="en-US" sz="2000" dirty="0" smtClean="0">
                <a:effectLst/>
              </a:rPr>
              <a:t>END;</a:t>
            </a:r>
            <a:endParaRPr lang="en-US" sz="20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428604"/>
            <a:ext cx="874508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Cursors in PL/SQL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Oracle creates a memory area, known as context area, for processing an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SQL statement, which contains all information needed 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or processing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statement, for example, number of rows processed, etc.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cursor is a pointer to this context area. PL/SQL controls the context area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through a cursor.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cursor holds the rows (one or more) returned by a SQL statement.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set of rows the cursor holds is referred to as the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active set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You can name a cursor so that it could be referred to in a program to fetch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and process the rows returned by the SQL statement, one at a time.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There are two types of cursors:</a:t>
            </a:r>
          </a:p>
          <a:p>
            <a:pPr marL="685800" lvl="1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Implicit cursors</a:t>
            </a:r>
          </a:p>
          <a:p>
            <a:pPr marL="685800" lvl="1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Explicit cursors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117693"/>
            <a:ext cx="85011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Implicit Cursors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Implicit cursors are automatically created by Oracle whenever an SQL statement is executed, when there is no explicit cursor for the statement.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Programmers cannot control the implicit cursors and the information in it.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Whenever a DML statement (INSERT, UPDATE and DELETE) is issued, an implicit cursor is associated with this statement.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For INSERT operations, the cursor holds the data that needs to be inserted. For UPDATE and DELETE operations, the cursor identifies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the rows that would be affected.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285728"/>
            <a:ext cx="83582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The following table provides the description of the most used attributes: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dirty="0">
              <a:latin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5720" y="1785926"/>
          <a:ext cx="8143932" cy="3357585"/>
        </p:xfrm>
        <a:graphic>
          <a:graphicData uri="http://schemas.openxmlformats.org/drawingml/2006/table">
            <a:tbl>
              <a:tblPr/>
              <a:tblGrid>
                <a:gridCol w="2035983"/>
                <a:gridCol w="6107949"/>
              </a:tblGrid>
              <a:tr h="3052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latin typeface="Times New Roman"/>
                          <a:ea typeface="Times New Roman"/>
                          <a:cs typeface="Times New Roman"/>
                        </a:rPr>
                        <a:t>Attribute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7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%FOUND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Returns TRUE if an INSERT, UPDATE, or DELETE statement affected one or more rows or a SELECT INTO statement returned one or more rows. Otherwise, it returns FALSE.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7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%NOTFOUND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Times New Roman"/>
                          <a:cs typeface="Times New Roman"/>
                        </a:rPr>
                        <a:t>The logical opposite of %FOUND. It returns TRUE if an INSERT, UPDATE, or DELETE statement affected no rows, or a SELECT INTO statement returned no rows. Otherwise, it returns FALSE.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4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%ISOPEN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Always returns FALSE for implicit cursors, because Oracle closes the SQL cursor automatically after executing its associated SQL statement.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4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%ROWCOUNT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Times New Roman"/>
                          <a:cs typeface="Times New Roman"/>
                        </a:rPr>
                        <a:t>Returns the number of rows affected by an INSERT, UPDATE, or DELETE statement, or returned by a SELECT INTO statement.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285728"/>
            <a:ext cx="9294660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Explicit Cursors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Explicit cursors are programmer defined cursors for gaining more control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over the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context area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 An explicit cursor should be defined in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declaration section of the PL/SQL Block.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It is created on a SELECT Statement which returns more than one row.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The syntax for creating an explicit cursor is 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CURSOR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cursor_name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IS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select_statement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Working with an explicit cursor involves four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Declaring the cursor for initializing in the memory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Opening the cursor for allocating memory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Fetching the cursor for retrieving data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Closing the cursor to release allocated memory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00034" y="785794"/>
            <a:ext cx="7072362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Declaring the Cursor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CURSOR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c_customers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IS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SELECT id, name, address FROM customers;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Opening the Cursor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OPEN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c_customers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Fetching the Cursor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FETCH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c_customers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INTO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c_id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c_name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c_addr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Closing the Cursor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CLOSE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c_customers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751344"/>
            <a:ext cx="69127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/>
              <a:t>Features of PL/SQL</a:t>
            </a:r>
          </a:p>
          <a:p>
            <a:endParaRPr lang="en-IN" sz="4000" b="1" dirty="0" smtClean="0"/>
          </a:p>
          <a:p>
            <a:r>
              <a:rPr lang="en-IN" sz="2400" dirty="0" smtClean="0"/>
              <a:t>PL/SQL has the following features:</a:t>
            </a:r>
          </a:p>
          <a:p>
            <a:endParaRPr lang="en-IN" sz="2400" dirty="0" smtClean="0"/>
          </a:p>
          <a:p>
            <a:r>
              <a:rPr lang="en-IN" sz="2400" smtClean="0"/>
              <a:t> 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integrated with SQL.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It offers extensive error checking.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It offers numerous data types.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It offers a variety of programming structures.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It supports structured programming through functions and procedures.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It supports Object  oriented programming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Anonymous Block Structure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DECLARE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(optional)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 Here you declare the variables you will use in this block */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  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(mandatory)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 Here you define the executable statements (what the block DOES!)*/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(optional)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 Here you define the actions that take place if an exception is thrown during the run of this block */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(mandatory)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09600" y="5638800"/>
            <a:ext cx="3733800" cy="1092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>
              <a:lnSpc>
                <a:spcPct val="120000"/>
              </a:lnSpc>
              <a:spcBef>
                <a:spcPct val="20000"/>
              </a:spcBef>
            </a:pPr>
            <a:r>
              <a:rPr lang="en-US">
                <a:solidFill>
                  <a:srgbClr val="FF3300"/>
                </a:solidFill>
              </a:rPr>
              <a:t>Always put a new line with only a / at the end of a block! (This tells Oracle to run the block)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 flipV="1">
            <a:off x="685800" y="5486400"/>
            <a:ext cx="3810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143504" y="4929198"/>
            <a:ext cx="3733800" cy="161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 correct completion of a block will generate the following message: </a:t>
            </a:r>
          </a:p>
          <a:p>
            <a:pPr>
              <a:spcBef>
                <a:spcPct val="50000"/>
              </a:spcBef>
            </a:pPr>
            <a:r>
              <a:rPr lang="en-US" dirty="0"/>
              <a:t>PL/SQL procedure successfully completed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47725" y="493713"/>
            <a:ext cx="7299325" cy="881062"/>
          </a:xfrm>
          <a:prstGeom prst="rect">
            <a:avLst/>
          </a:prstGeom>
          <a:noFill/>
          <a:ln/>
        </p:spPr>
        <p:txBody>
          <a:bodyPr lIns="92075" tIns="46038" rIns="92075" bIns="46038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DECLARE</a:t>
            </a:r>
            <a:endParaRPr kumimoji="0" lang="en-US" sz="4400" b="0" i="0" u="none" strike="noStrike" kern="1200" cap="none" spc="0" normalizeH="0" baseline="0" noProof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57250" y="1295400"/>
            <a:ext cx="7385050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346075" rtl="0" eaLnBrk="0" hangingPunct="0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</a:pPr>
            <a:r>
              <a:rPr lang="en-US" sz="2800" b="1">
                <a:solidFill>
                  <a:srgbClr val="3366FF"/>
                </a:solidFill>
              </a:rPr>
              <a:t>Syntax</a:t>
            </a:r>
          </a:p>
          <a:p>
            <a:pPr defTabSz="346075" rtl="0" eaLnBrk="0" hangingPunct="0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</a:pPr>
            <a:endParaRPr lang="en-US" sz="2800" b="1">
              <a:solidFill>
                <a:srgbClr val="3366FF"/>
              </a:solidFill>
            </a:endParaRPr>
          </a:p>
          <a:p>
            <a:pPr defTabSz="346075" rtl="0" eaLnBrk="0" hangingPunct="0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</a:pPr>
            <a:endParaRPr lang="en-US" sz="2800" b="1">
              <a:solidFill>
                <a:srgbClr val="3366FF"/>
              </a:solidFill>
            </a:endParaRPr>
          </a:p>
          <a:p>
            <a:pPr defTabSz="346075" rtl="0" eaLnBrk="0" hangingPunct="0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</a:pPr>
            <a:r>
              <a:rPr lang="en-US" sz="2800" b="1">
                <a:solidFill>
                  <a:srgbClr val="3366FF"/>
                </a:solidFill>
              </a:rPr>
              <a:t>Examples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blackWhite">
          <a:xfrm>
            <a:off x="762000" y="1828800"/>
            <a:ext cx="7874000" cy="8001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defTabSz="400050" rtl="0" eaLnBrk="0" hangingPunct="0">
              <a:lnSpc>
                <a:spcPct val="95000"/>
              </a:lnSpc>
              <a:tabLst>
                <a:tab pos="400050" algn="r"/>
                <a:tab pos="673100" algn="l"/>
              </a:tabLst>
            </a:pPr>
            <a:r>
              <a:rPr lang="en-US" sz="2400" b="1" i="1">
                <a:solidFill>
                  <a:srgbClr val="000000"/>
                </a:solidFill>
                <a:latin typeface="Courier New" pitchFamily="49" charset="0"/>
              </a:rPr>
              <a:t>identifier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 [CONSTANT] </a:t>
            </a:r>
            <a:r>
              <a:rPr lang="en-US" sz="2400" b="1" i="1">
                <a:solidFill>
                  <a:srgbClr val="000000"/>
                </a:solidFill>
                <a:latin typeface="Courier New" pitchFamily="49" charset="0"/>
              </a:rPr>
              <a:t>datatype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 [NOT NULL]   </a:t>
            </a:r>
          </a:p>
          <a:p>
            <a:pPr defTabSz="400050" rtl="0" eaLnBrk="0" hangingPunct="0">
              <a:lnSpc>
                <a:spcPct val="95000"/>
              </a:lnSpc>
              <a:tabLst>
                <a:tab pos="400050" algn="r"/>
                <a:tab pos="6731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		[:= | DEFAULT </a:t>
            </a:r>
            <a:r>
              <a:rPr lang="en-US" sz="2400" b="1" i="1">
                <a:solidFill>
                  <a:srgbClr val="000000"/>
                </a:solidFill>
                <a:latin typeface="Courier New" pitchFamily="49" charset="0"/>
              </a:rPr>
              <a:t>expr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blackWhite">
          <a:xfrm>
            <a:off x="714348" y="4000504"/>
            <a:ext cx="8229600" cy="21907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defTabSz="400050" rtl="0" eaLnBrk="0" hangingPunct="0">
              <a:lnSpc>
                <a:spcPct val="95000"/>
              </a:lnSpc>
              <a:tabLst>
                <a:tab pos="400050" algn="r"/>
                <a:tab pos="6731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Declare</a:t>
            </a:r>
          </a:p>
          <a:p>
            <a:pPr defTabSz="400050" rtl="0" eaLnBrk="0" hangingPunct="0">
              <a:lnSpc>
                <a:spcPct val="95000"/>
              </a:lnSpc>
              <a:tabLst>
                <a:tab pos="400050" algn="r"/>
                <a:tab pos="6731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	  birthday		DATE;		</a:t>
            </a:r>
          </a:p>
          <a:p>
            <a:pPr defTabSz="400050" rtl="0" eaLnBrk="0" hangingPunct="0">
              <a:lnSpc>
                <a:spcPct val="95000"/>
              </a:lnSpc>
              <a:tabLst>
                <a:tab pos="400050" algn="r"/>
                <a:tab pos="6731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 age			  NUMBER(2) NOT NULL := 27;</a:t>
            </a:r>
          </a:p>
          <a:p>
            <a:pPr defTabSz="400050" rtl="0" eaLnBrk="0" hangingPunct="0">
              <a:lnSpc>
                <a:spcPct val="95000"/>
              </a:lnSpc>
              <a:tabLst>
                <a:tab pos="400050" algn="r"/>
                <a:tab pos="6731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	  name		    VARCHAR2(13) := 'Levi';</a:t>
            </a:r>
          </a:p>
          <a:p>
            <a:pPr defTabSz="400050" rtl="0" eaLnBrk="0" hangingPunct="0">
              <a:lnSpc>
                <a:spcPct val="95000"/>
              </a:lnSpc>
              <a:tabLst>
                <a:tab pos="400050" algn="r"/>
                <a:tab pos="6731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 	magic			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NUMBER := 77;</a:t>
            </a:r>
          </a:p>
          <a:p>
            <a:pPr defTabSz="400050" rtl="0" eaLnBrk="0" hangingPunct="0">
              <a:lnSpc>
                <a:spcPct val="95000"/>
              </a:lnSpc>
              <a:tabLst>
                <a:tab pos="400050" algn="r"/>
                <a:tab pos="6731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 valid			BOOLEAN NOT NULL := TRUE;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029200" y="2819400"/>
            <a:ext cx="2971800" cy="9255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Notice that PL/SQL includes all SQL types, and more…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763284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/>
              <a:t>The 'Hello World' Example:</a:t>
            </a:r>
          </a:p>
          <a:p>
            <a:endParaRPr lang="en-IN" sz="4000" b="1" dirty="0" smtClean="0"/>
          </a:p>
          <a:p>
            <a:r>
              <a:rPr lang="en-IN" sz="2400" dirty="0" smtClean="0"/>
              <a:t>DECLARE</a:t>
            </a:r>
          </a:p>
          <a:p>
            <a:r>
              <a:rPr lang="en-IN" sz="2400" dirty="0" smtClean="0"/>
              <a:t>Message varchar2(20):='Hello, World!’;</a:t>
            </a:r>
          </a:p>
          <a:p>
            <a:r>
              <a:rPr lang="en-IN" sz="2400" dirty="0" smtClean="0"/>
              <a:t>BEGIN</a:t>
            </a:r>
          </a:p>
          <a:p>
            <a:r>
              <a:rPr lang="en-IN" sz="2400" dirty="0" err="1" smtClean="0"/>
              <a:t>dbms_output.put_line</a:t>
            </a:r>
            <a:r>
              <a:rPr lang="en-IN" sz="2400" dirty="0" smtClean="0"/>
              <a:t>(message);</a:t>
            </a:r>
          </a:p>
          <a:p>
            <a:r>
              <a:rPr lang="en-IN" sz="2400" dirty="0" smtClean="0"/>
              <a:t>End;</a:t>
            </a:r>
          </a:p>
          <a:p>
            <a:r>
              <a:rPr lang="en-IN" sz="2400" dirty="0" smtClean="0"/>
              <a:t>/</a:t>
            </a:r>
          </a:p>
          <a:p>
            <a:endParaRPr lang="en-IN" sz="2400" dirty="0" smtClean="0"/>
          </a:p>
          <a:p>
            <a:r>
              <a:rPr lang="en-IN" sz="2400" dirty="0" smtClean="0"/>
              <a:t>OUTPUT-</a:t>
            </a:r>
          </a:p>
          <a:p>
            <a:endParaRPr lang="en-IN" sz="2400" dirty="0" smtClean="0"/>
          </a:p>
          <a:p>
            <a:r>
              <a:rPr lang="en-IN" sz="2400" dirty="0" smtClean="0"/>
              <a:t>Hello World</a:t>
            </a:r>
          </a:p>
          <a:p>
            <a:r>
              <a:rPr lang="en-IN" sz="2400" dirty="0" smtClean="0"/>
              <a:t>PL/SQL procedure successfully completed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27584" y="404664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PL/SQL is strongly typed</a:t>
            </a:r>
            <a:endParaRPr kumimoji="0" lang="en-US" sz="3000" b="1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variables must be declared before their use.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assignment statement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: =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is not the same as the equality operator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  =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statements end with a 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71604" y="1500174"/>
          <a:ext cx="5770245" cy="4937760"/>
        </p:xfrm>
        <a:graphic>
          <a:graphicData uri="http://schemas.openxmlformats.org/drawingml/2006/table">
            <a:tbl>
              <a:tblPr/>
              <a:tblGrid>
                <a:gridCol w="2530675"/>
                <a:gridCol w="3239570"/>
              </a:tblGrid>
              <a:tr h="1218892">
                <a:tc>
                  <a:txBody>
                    <a:bodyPr/>
                    <a:lstStyle/>
                    <a:p>
                      <a:pPr marL="342900" marR="396875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Simple If</a:t>
                      </a: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457200" marR="396875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If condition THEN statement;</a:t>
                      </a: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457200" marR="396875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Statement 2;</a:t>
                      </a: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457200" marR="396875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ENDIF;</a:t>
                      </a: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2605" marR="396875"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3.ELSE-IF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522605" marR="396875"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     If condition THEN statement;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522605" marR="396875"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     ELSEIF condition 2 THEN statement 2;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522605" marR="396875"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     ELSEIF condition 2 THEN statement 2;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522605" marR="396875"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     ENDIF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020">
                <a:tc>
                  <a:txBody>
                    <a:bodyPr/>
                    <a:lstStyle/>
                    <a:p>
                      <a:pPr marL="522605" marR="396875"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      2.IF-Then-ELSE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457200" marR="396875"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If condition THEN statement;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457200" marR="396875"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ELSE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457200" marR="396875"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Statement 2;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522605" marR="396875"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            ENDIF;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396875" lvl="0" indent="-342900" algn="just"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Nested IF</a:t>
                      </a: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0345" marR="396875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If condition THEN statement1;</a:t>
                      </a: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0345" marR="396875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Else</a:t>
                      </a: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0345" marR="396875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If condition THEN statement2;</a:t>
                      </a: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0345" marR="396875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Else</a:t>
                      </a: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0345" marR="396875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Statement 3;</a:t>
                      </a: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0345" marR="396875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ENDIF</a:t>
                      </a: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0345" marR="396875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ENDIF</a:t>
                      </a: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28596" y="214290"/>
            <a:ext cx="845838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77763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BRANCHING in PL/SQL: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Sequence of statements can be executed on satisfying certain condition.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If statements are being used and different forms of “ if” are: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214290"/>
            <a:ext cx="8585018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77763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475" algn="l"/>
                <a:tab pos="2239963" algn="l"/>
                <a:tab pos="367823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ITERATIONS IN PL/SQL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475" algn="l"/>
                <a:tab pos="2239963" algn="l"/>
                <a:tab pos="3678238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Sequence of statements can be executed any number of times using loop.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475" algn="l"/>
                <a:tab pos="2239963" algn="l"/>
                <a:tab pos="3678238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It is broadly classified into: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475" algn="l"/>
                <a:tab pos="2239963" algn="l"/>
                <a:tab pos="3678238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AutoNum type="arabicPeriod"/>
              <a:tabLst>
                <a:tab pos="879475" algn="l"/>
                <a:tab pos="2239963" algn="l"/>
                <a:tab pos="367823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Simple Loop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475" algn="l"/>
                <a:tab pos="2239963" algn="l"/>
                <a:tab pos="3678238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LOOP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475" algn="l"/>
                <a:tab pos="2239963" algn="l"/>
                <a:tab pos="3678238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Statement1;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475" algn="l"/>
                <a:tab pos="2239963" algn="l"/>
                <a:tab pos="3678238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EXIT [WHEN condition];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475" algn="l"/>
                <a:tab pos="2239963" algn="l"/>
                <a:tab pos="3678238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END LOOP;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475" algn="l"/>
                <a:tab pos="2239963" algn="l"/>
                <a:tab pos="3678238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79475" algn="l"/>
                <a:tab pos="2239963" algn="l"/>
                <a:tab pos="367823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2.ForLoop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475" algn="l"/>
                <a:tab pos="2239963" algn="l"/>
                <a:tab pos="3678238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For COUNTER IN [REVERSE] LB..UB LOOP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475" algn="l"/>
                <a:tab pos="2239963" algn="l"/>
                <a:tab pos="3678238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SET OF STATEMENTS;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475" algn="l"/>
                <a:tab pos="2239963" algn="l"/>
                <a:tab pos="3678238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END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475" algn="l"/>
                <a:tab pos="2239963" algn="l"/>
                <a:tab pos="3678238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475" algn="l"/>
                <a:tab pos="2239963" algn="l"/>
                <a:tab pos="367823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3.While Loop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475" algn="l"/>
                <a:tab pos="2239963" algn="l"/>
                <a:tab pos="3678238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WHILE condition LOOP STATEMENT 1;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475" algn="l"/>
                <a:tab pos="2239963" algn="l"/>
                <a:tab pos="3678238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Statement 2; end loop;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475" algn="l"/>
                <a:tab pos="2239963" algn="l"/>
                <a:tab pos="3678238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1500174"/>
            <a:ext cx="77153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Set </a:t>
            </a:r>
            <a:r>
              <a:rPr lang="en-IN" sz="2000" dirty="0" err="1" smtClean="0"/>
              <a:t>serveroutput</a:t>
            </a:r>
            <a:r>
              <a:rPr lang="en-IN" sz="2000" dirty="0" smtClean="0"/>
              <a:t> ON</a:t>
            </a:r>
          </a:p>
          <a:p>
            <a:r>
              <a:rPr lang="en-IN" sz="2000" dirty="0" smtClean="0"/>
              <a:t>DECLARE</a:t>
            </a:r>
            <a:endParaRPr lang="en-IN" sz="2000" dirty="0"/>
          </a:p>
          <a:p>
            <a:r>
              <a:rPr lang="en-IN" sz="2000" dirty="0" smtClean="0"/>
              <a:t>A integer:=10;</a:t>
            </a:r>
            <a:endParaRPr lang="en-IN" sz="2000" dirty="0"/>
          </a:p>
          <a:p>
            <a:r>
              <a:rPr lang="en-IN" sz="2000" dirty="0" smtClean="0"/>
              <a:t>B integer:=20;</a:t>
            </a:r>
            <a:endParaRPr lang="en-IN" sz="2000" dirty="0"/>
          </a:p>
          <a:p>
            <a:r>
              <a:rPr lang="en-IN" sz="2000" dirty="0" smtClean="0"/>
              <a:t>C integer;</a:t>
            </a:r>
            <a:endParaRPr lang="en-IN" sz="2000" dirty="0"/>
          </a:p>
          <a:p>
            <a:r>
              <a:rPr lang="en-IN" sz="2000" dirty="0" smtClean="0"/>
              <a:t>F number(12,5);</a:t>
            </a:r>
            <a:endParaRPr lang="en-IN" sz="2000" dirty="0"/>
          </a:p>
          <a:p>
            <a:r>
              <a:rPr lang="en-IN" sz="2000" dirty="0"/>
              <a:t>BEGIN</a:t>
            </a:r>
          </a:p>
          <a:p>
            <a:r>
              <a:rPr lang="en-IN" sz="2000" dirty="0" smtClean="0"/>
              <a:t>C :=a +b;</a:t>
            </a:r>
            <a:endParaRPr lang="en-IN" sz="2000" dirty="0"/>
          </a:p>
          <a:p>
            <a:r>
              <a:rPr lang="en-IN" sz="2000" dirty="0" err="1" smtClean="0"/>
              <a:t>dbms_output.put_line</a:t>
            </a:r>
            <a:r>
              <a:rPr lang="en-IN" sz="2000" dirty="0" smtClean="0"/>
              <a:t>('Value </a:t>
            </a:r>
            <a:r>
              <a:rPr lang="en-IN" sz="2000" dirty="0"/>
              <a:t>of c: </a:t>
            </a:r>
            <a:r>
              <a:rPr lang="en-IN" sz="2000" dirty="0" smtClean="0"/>
              <a:t>‘||c);</a:t>
            </a:r>
          </a:p>
          <a:p>
            <a:r>
              <a:rPr lang="en-IN" sz="2000" dirty="0" smtClean="0"/>
              <a:t>F :=70.0/3.0;</a:t>
            </a:r>
            <a:endParaRPr lang="en-IN" sz="2000" dirty="0"/>
          </a:p>
          <a:p>
            <a:r>
              <a:rPr lang="en-IN" sz="2000" dirty="0" err="1" smtClean="0"/>
              <a:t>dbms_output.put_line</a:t>
            </a:r>
            <a:r>
              <a:rPr lang="en-IN" sz="2000" dirty="0" smtClean="0"/>
              <a:t>('Value </a:t>
            </a:r>
            <a:r>
              <a:rPr lang="en-IN" sz="2000" dirty="0"/>
              <a:t>of f: </a:t>
            </a:r>
            <a:r>
              <a:rPr lang="en-IN" sz="2000" dirty="0" smtClean="0"/>
              <a:t>‘||f);</a:t>
            </a:r>
            <a:endParaRPr lang="en-IN" sz="2000" dirty="0"/>
          </a:p>
          <a:p>
            <a:r>
              <a:rPr lang="en-IN" sz="2000" dirty="0" smtClean="0"/>
              <a:t>END;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3357554" y="214290"/>
            <a:ext cx="1810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 smtClean="0"/>
              <a:t>Example</a:t>
            </a:r>
            <a:endParaRPr lang="en-I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2984</TotalTime>
  <Words>993</Words>
  <Application>Microsoft Office PowerPoint</Application>
  <PresentationFormat>On-screen Show (4:3)</PresentationFormat>
  <Paragraphs>204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arun</dc:creator>
  <cp:lastModifiedBy>arun</cp:lastModifiedBy>
  <cp:revision>16</cp:revision>
  <dcterms:created xsi:type="dcterms:W3CDTF">2015-04-07T06:18:30Z</dcterms:created>
  <dcterms:modified xsi:type="dcterms:W3CDTF">2018-02-07T04:04:42Z</dcterms:modified>
</cp:coreProperties>
</file>