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7" name="Google Shape;27;p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8" name="Google Shape;28;p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9" name="Google Shape;2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 name="Shape 32"/>
        <p:cNvGrpSpPr/>
        <p:nvPr/>
      </p:nvGrpSpPr>
      <p:grpSpPr>
        <a:xfrm>
          <a:off x="0" y="0"/>
          <a:ext cx="0" cy="0"/>
          <a:chOff x="0" y="0"/>
          <a:chExt cx="0" cy="0"/>
        </a:xfrm>
      </p:grpSpPr>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9" name="Google Shape;39;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jpg"/><Relationship Id="rId4" Type="http://schemas.openxmlformats.org/officeDocument/2006/relationships/image" Target="../media/image2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8.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jpg"/><Relationship Id="rId4" Type="http://schemas.openxmlformats.org/officeDocument/2006/relationships/image" Target="../media/image5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1.jpg"/><Relationship Id="rId4" Type="http://schemas.openxmlformats.org/officeDocument/2006/relationships/image" Target="../media/image32.jpg"/><Relationship Id="rId5" Type="http://schemas.openxmlformats.org/officeDocument/2006/relationships/image" Target="../media/image3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7.jpg"/><Relationship Id="rId4" Type="http://schemas.openxmlformats.org/officeDocument/2006/relationships/image" Target="../media/image34.jpg"/><Relationship Id="rId5" Type="http://schemas.openxmlformats.org/officeDocument/2006/relationships/image" Target="../media/image3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8.jpg"/><Relationship Id="rId4" Type="http://schemas.openxmlformats.org/officeDocument/2006/relationships/image" Target="../media/image43.jpg"/><Relationship Id="rId5" Type="http://schemas.openxmlformats.org/officeDocument/2006/relationships/image" Target="../media/image4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9.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41.jpg"/><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49.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47.png"/><Relationship Id="rId4" Type="http://schemas.openxmlformats.org/officeDocument/2006/relationships/image" Target="../media/image42.png"/><Relationship Id="rId5"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5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47.png"/><Relationship Id="rId4" Type="http://schemas.openxmlformats.org/officeDocument/2006/relationships/image" Target="../media/image42.png"/><Relationship Id="rId5"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5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HOT WORKING </a:t>
            </a:r>
            <a:br>
              <a:rPr b="0" i="0" lang="en-US" sz="6000" u="none" cap="none" strike="noStrike">
                <a:solidFill>
                  <a:schemeClr val="dk1"/>
                </a:solidFill>
                <a:latin typeface="Calibri"/>
                <a:ea typeface="Calibri"/>
                <a:cs typeface="Calibri"/>
                <a:sym typeface="Calibri"/>
              </a:rPr>
            </a:br>
            <a:r>
              <a:rPr b="0" i="0" lang="en-US" sz="6000" u="none" cap="none" strike="noStrike">
                <a:solidFill>
                  <a:schemeClr val="dk1"/>
                </a:solidFill>
                <a:latin typeface="Calibri"/>
                <a:ea typeface="Calibri"/>
                <a:cs typeface="Calibri"/>
                <a:sym typeface="Calibri"/>
              </a:rPr>
              <a:t>&amp; </a:t>
            </a:r>
            <a:br>
              <a:rPr b="0" i="0" lang="en-US" sz="6000" u="none" cap="none" strike="noStrike">
                <a:solidFill>
                  <a:schemeClr val="dk1"/>
                </a:solidFill>
                <a:latin typeface="Calibri"/>
                <a:ea typeface="Calibri"/>
                <a:cs typeface="Calibri"/>
                <a:sym typeface="Calibri"/>
              </a:rPr>
            </a:br>
            <a:r>
              <a:rPr b="0" i="0" lang="en-US" sz="6000" u="none" cap="none" strike="noStrike">
                <a:solidFill>
                  <a:schemeClr val="dk1"/>
                </a:solidFill>
                <a:latin typeface="Calibri"/>
                <a:ea typeface="Calibri"/>
                <a:cs typeface="Calibri"/>
                <a:sym typeface="Calibri"/>
              </a:rPr>
              <a:t>COLD WORKING PROCESS</a:t>
            </a:r>
            <a:endParaRPr b="0" i="0" sz="6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nvSpPr>
        <p:spPr>
          <a:xfrm>
            <a:off x="914400" y="6096000"/>
            <a:ext cx="7391400"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Basic bulk deformation processes: (c) extrusion</a:t>
            </a:r>
            <a:endParaRPr/>
          </a:p>
        </p:txBody>
      </p:sp>
      <p:pic>
        <p:nvPicPr>
          <p:cNvPr descr="C:\My Documents\Books\Mfg01Images\7928D_Wiley\Groover\Fund Of Modern Manufacturing\jpeg_art\ch18_jpeg\18.2(c).JPG" id="146" name="Google Shape;146;p22"/>
          <p:cNvPicPr preferRelativeResize="0"/>
          <p:nvPr/>
        </p:nvPicPr>
        <p:blipFill rotWithShape="1">
          <a:blip r:embed="rId3">
            <a:alphaModFix/>
          </a:blip>
          <a:srcRect b="0" l="0" r="0" t="0"/>
          <a:stretch/>
        </p:blipFill>
        <p:spPr>
          <a:xfrm>
            <a:off x="1066800" y="1447800"/>
            <a:ext cx="7086600" cy="4229100"/>
          </a:xfrm>
          <a:prstGeom prst="rect">
            <a:avLst/>
          </a:prstGeom>
          <a:noFill/>
          <a:ln>
            <a:noFill/>
          </a:ln>
        </p:spPr>
      </p:pic>
      <p:sp>
        <p:nvSpPr>
          <p:cNvPr id="147" name="Google Shape;147;p22"/>
          <p:cNvSpPr/>
          <p:nvPr/>
        </p:nvSpPr>
        <p:spPr>
          <a:xfrm>
            <a:off x="1371600" y="381000"/>
            <a:ext cx="6096000" cy="9144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EXTRUSION</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nvSpPr>
        <p:spPr>
          <a:xfrm>
            <a:off x="914400" y="6096000"/>
            <a:ext cx="7391400"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Basic bulk deformation processes:  Hot drawing</a:t>
            </a:r>
            <a:endParaRPr/>
          </a:p>
        </p:txBody>
      </p:sp>
      <p:pic>
        <p:nvPicPr>
          <p:cNvPr descr="C:\My Documents\Books\Mfg01Images\7928D_Wiley\Groover\Fund Of Modern Manufacturing\jpeg_art\ch18_jpeg\18.2(d).JPG" id="153" name="Google Shape;153;p23"/>
          <p:cNvPicPr preferRelativeResize="0"/>
          <p:nvPr/>
        </p:nvPicPr>
        <p:blipFill rotWithShape="1">
          <a:blip r:embed="rId3">
            <a:alphaModFix/>
          </a:blip>
          <a:srcRect b="0" l="0" r="0" t="0"/>
          <a:stretch/>
        </p:blipFill>
        <p:spPr>
          <a:xfrm>
            <a:off x="1219200" y="1676400"/>
            <a:ext cx="7162800" cy="4429125"/>
          </a:xfrm>
          <a:prstGeom prst="rect">
            <a:avLst/>
          </a:prstGeom>
          <a:noFill/>
          <a:ln>
            <a:noFill/>
          </a:ln>
        </p:spPr>
      </p:pic>
      <p:sp>
        <p:nvSpPr>
          <p:cNvPr id="154" name="Google Shape;154;p23"/>
          <p:cNvSpPr/>
          <p:nvPr/>
        </p:nvSpPr>
        <p:spPr>
          <a:xfrm>
            <a:off x="1371600" y="381000"/>
            <a:ext cx="6096000" cy="9144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HOT DRAWING</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p:nvPr/>
        </p:nvSpPr>
        <p:spPr>
          <a:xfrm>
            <a:off x="1600200" y="228600"/>
            <a:ext cx="6096000" cy="9144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GRAIN FLOW</a:t>
            </a:r>
            <a:endParaRPr b="1" i="0" sz="3200" u="none" cap="none" strike="noStrike">
              <a:solidFill>
                <a:schemeClr val="lt1"/>
              </a:solidFill>
              <a:latin typeface="Calibri"/>
              <a:ea typeface="Calibri"/>
              <a:cs typeface="Calibri"/>
              <a:sym typeface="Calibri"/>
            </a:endParaRPr>
          </a:p>
        </p:txBody>
      </p:sp>
      <p:pic>
        <p:nvPicPr>
          <p:cNvPr descr="G:\pics\WhatsApp Image 2016-09-08 at 10.25.19 AM.jpeg" id="160" name="Google Shape;160;p24"/>
          <p:cNvPicPr preferRelativeResize="0"/>
          <p:nvPr/>
        </p:nvPicPr>
        <p:blipFill rotWithShape="1">
          <a:blip r:embed="rId3">
            <a:alphaModFix/>
          </a:blip>
          <a:srcRect b="0" l="0" r="0" t="0"/>
          <a:stretch/>
        </p:blipFill>
        <p:spPr>
          <a:xfrm>
            <a:off x="0" y="1219200"/>
            <a:ext cx="9144000" cy="56388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p:nvPr/>
        </p:nvSpPr>
        <p:spPr>
          <a:xfrm>
            <a:off x="1371600" y="381000"/>
            <a:ext cx="6096000" cy="9144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GRAIN FLOW</a:t>
            </a:r>
            <a:endParaRPr b="1" i="0" sz="3200" u="none" cap="none" strike="noStrike">
              <a:solidFill>
                <a:schemeClr val="lt1"/>
              </a:solidFill>
              <a:latin typeface="Calibri"/>
              <a:ea typeface="Calibri"/>
              <a:cs typeface="Calibri"/>
              <a:sym typeface="Calibri"/>
            </a:endParaRPr>
          </a:p>
        </p:txBody>
      </p:sp>
      <p:pic>
        <p:nvPicPr>
          <p:cNvPr descr="G:\pics\WhatsApp Image 2016-09-08 at 10.25.19 AM (2).jpeg" id="166" name="Google Shape;166;p25"/>
          <p:cNvPicPr preferRelativeResize="0"/>
          <p:nvPr/>
        </p:nvPicPr>
        <p:blipFill rotWithShape="1">
          <a:blip r:embed="rId3">
            <a:alphaModFix/>
          </a:blip>
          <a:srcRect b="0" l="0" r="0" t="0"/>
          <a:stretch/>
        </p:blipFill>
        <p:spPr>
          <a:xfrm>
            <a:off x="457200" y="1524000"/>
            <a:ext cx="8305800" cy="2041525"/>
          </a:xfrm>
          <a:prstGeom prst="rect">
            <a:avLst/>
          </a:prstGeom>
          <a:noFill/>
          <a:ln>
            <a:noFill/>
          </a:ln>
        </p:spPr>
      </p:pic>
      <p:pic>
        <p:nvPicPr>
          <p:cNvPr descr="G:\pics\WhatsApp Image 2016-09-08 at 10.25.19 AM (1).jpeg" id="167" name="Google Shape;167;p25"/>
          <p:cNvPicPr preferRelativeResize="0"/>
          <p:nvPr/>
        </p:nvPicPr>
        <p:blipFill rotWithShape="1">
          <a:blip r:embed="rId4">
            <a:alphaModFix/>
          </a:blip>
          <a:srcRect b="0" l="0" r="0" t="0"/>
          <a:stretch/>
        </p:blipFill>
        <p:spPr>
          <a:xfrm>
            <a:off x="1752600" y="3810000"/>
            <a:ext cx="5715000" cy="28000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p:nvPr/>
        </p:nvSpPr>
        <p:spPr>
          <a:xfrm>
            <a:off x="1371600" y="381000"/>
            <a:ext cx="6096000" cy="9144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FORGING METHODS</a:t>
            </a:r>
            <a:endParaRPr b="1" i="0" sz="3200" u="none" cap="none" strike="noStrike">
              <a:solidFill>
                <a:schemeClr val="lt1"/>
              </a:solidFill>
              <a:latin typeface="Calibri"/>
              <a:ea typeface="Calibri"/>
              <a:cs typeface="Calibri"/>
              <a:sym typeface="Calibri"/>
            </a:endParaRPr>
          </a:p>
        </p:txBody>
      </p:sp>
      <p:sp>
        <p:nvSpPr>
          <p:cNvPr id="173" name="Google Shape;173;p26"/>
          <p:cNvSpPr/>
          <p:nvPr/>
        </p:nvSpPr>
        <p:spPr>
          <a:xfrm>
            <a:off x="381000" y="1524000"/>
            <a:ext cx="8382000" cy="49530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t/>
            </a:r>
            <a:endParaRPr b="0" i="0" sz="4800" u="none" cap="none" strike="noStrike">
              <a:solidFill>
                <a:srgbClr val="FF0000"/>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4800"/>
              <a:buFont typeface="Calibri"/>
              <a:buAutoNum type="arabicPeriod"/>
            </a:pPr>
            <a:r>
              <a:rPr b="0" i="0" lang="en-US" sz="4800" u="none" cap="none" strike="noStrike">
                <a:solidFill>
                  <a:schemeClr val="dk1"/>
                </a:solidFill>
                <a:latin typeface="Calibri"/>
                <a:ea typeface="Calibri"/>
                <a:cs typeface="Calibri"/>
                <a:sym typeface="Calibri"/>
              </a:rPr>
              <a:t>SMITH FORGING</a:t>
            </a:r>
            <a:endParaRPr/>
          </a:p>
          <a:p>
            <a:pPr indent="-342900" lvl="0" marL="342900" marR="0" rtl="0" algn="l">
              <a:lnSpc>
                <a:spcPct val="150000"/>
              </a:lnSpc>
              <a:spcBef>
                <a:spcPts val="0"/>
              </a:spcBef>
              <a:spcAft>
                <a:spcPts val="0"/>
              </a:spcAft>
              <a:buClr>
                <a:schemeClr val="dk1"/>
              </a:buClr>
              <a:buSzPts val="4800"/>
              <a:buFont typeface="Calibri"/>
              <a:buAutoNum type="arabicPeriod"/>
            </a:pPr>
            <a:r>
              <a:rPr b="0" i="0" lang="en-US" sz="4800" u="none" cap="none" strike="noStrike">
                <a:solidFill>
                  <a:schemeClr val="dk1"/>
                </a:solidFill>
                <a:latin typeface="Calibri"/>
                <a:ea typeface="Calibri"/>
                <a:cs typeface="Calibri"/>
                <a:sym typeface="Calibri"/>
              </a:rPr>
              <a:t>DROP FORGING</a:t>
            </a:r>
            <a:endParaRPr/>
          </a:p>
          <a:p>
            <a:pPr indent="-342900" lvl="0" marL="342900" marR="0" rtl="0" algn="l">
              <a:lnSpc>
                <a:spcPct val="150000"/>
              </a:lnSpc>
              <a:spcBef>
                <a:spcPts val="0"/>
              </a:spcBef>
              <a:spcAft>
                <a:spcPts val="0"/>
              </a:spcAft>
              <a:buClr>
                <a:schemeClr val="dk1"/>
              </a:buClr>
              <a:buSzPts val="4800"/>
              <a:buFont typeface="Calibri"/>
              <a:buAutoNum type="arabicPeriod"/>
            </a:pPr>
            <a:r>
              <a:rPr b="0" i="0" lang="en-US" sz="4800" u="none" cap="none" strike="noStrike">
                <a:solidFill>
                  <a:schemeClr val="dk1"/>
                </a:solidFill>
                <a:latin typeface="Calibri"/>
                <a:ea typeface="Calibri"/>
                <a:cs typeface="Calibri"/>
                <a:sym typeface="Calibri"/>
              </a:rPr>
              <a:t>PRESS FORGING</a:t>
            </a:r>
            <a:endParaRPr/>
          </a:p>
          <a:p>
            <a:pPr indent="-342900" lvl="0" marL="342900" marR="0" rtl="0" algn="l">
              <a:lnSpc>
                <a:spcPct val="150000"/>
              </a:lnSpc>
              <a:spcBef>
                <a:spcPts val="0"/>
              </a:spcBef>
              <a:spcAft>
                <a:spcPts val="0"/>
              </a:spcAft>
              <a:buClr>
                <a:schemeClr val="dk1"/>
              </a:buClr>
              <a:buSzPts val="4800"/>
              <a:buFont typeface="Calibri"/>
              <a:buAutoNum type="arabicPeriod"/>
            </a:pPr>
            <a:r>
              <a:rPr b="0" i="0" lang="en-US" sz="4800" u="none" cap="none" strike="noStrike">
                <a:solidFill>
                  <a:schemeClr val="dk1"/>
                </a:solidFill>
                <a:latin typeface="Calibri"/>
                <a:ea typeface="Calibri"/>
                <a:cs typeface="Calibri"/>
                <a:sym typeface="Calibri"/>
              </a:rPr>
              <a:t>MACHINE OR UPSET FORGING</a:t>
            </a:r>
            <a:endParaRPr b="0" i="0" sz="4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p:nvPr/>
        </p:nvSpPr>
        <p:spPr>
          <a:xfrm>
            <a:off x="914400" y="381000"/>
            <a:ext cx="7620000" cy="9144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SMITH OR HAND  FORGING</a:t>
            </a:r>
            <a:endParaRPr b="1" i="0" sz="3200" u="none" cap="none" strike="noStrike">
              <a:solidFill>
                <a:schemeClr val="lt1"/>
              </a:solidFill>
              <a:latin typeface="Calibri"/>
              <a:ea typeface="Calibri"/>
              <a:cs typeface="Calibri"/>
              <a:sym typeface="Calibri"/>
            </a:endParaRPr>
          </a:p>
        </p:txBody>
      </p:sp>
      <p:pic>
        <p:nvPicPr>
          <p:cNvPr descr="G:\pics\WhatsApp Image 2016-09-08 at 10.24.39 AM (2).jpeg" id="179" name="Google Shape;179;p27"/>
          <p:cNvPicPr preferRelativeResize="0"/>
          <p:nvPr/>
        </p:nvPicPr>
        <p:blipFill rotWithShape="1">
          <a:blip r:embed="rId3">
            <a:alphaModFix/>
          </a:blip>
          <a:srcRect b="0" l="0" r="0" t="0"/>
          <a:stretch/>
        </p:blipFill>
        <p:spPr>
          <a:xfrm>
            <a:off x="0" y="1371600"/>
            <a:ext cx="9144000" cy="548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p:nvPr/>
        </p:nvSpPr>
        <p:spPr>
          <a:xfrm>
            <a:off x="914400" y="76200"/>
            <a:ext cx="7620000" cy="9144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SMITH OR HAND  FORGING</a:t>
            </a:r>
            <a:endParaRPr b="1" i="0" sz="3200" u="none" cap="none" strike="noStrike">
              <a:solidFill>
                <a:schemeClr val="lt1"/>
              </a:solidFill>
              <a:latin typeface="Calibri"/>
              <a:ea typeface="Calibri"/>
              <a:cs typeface="Calibri"/>
              <a:sym typeface="Calibri"/>
            </a:endParaRPr>
          </a:p>
        </p:txBody>
      </p:sp>
      <p:pic>
        <p:nvPicPr>
          <p:cNvPr id="185" name="Google Shape;185;p28"/>
          <p:cNvPicPr preferRelativeResize="0"/>
          <p:nvPr/>
        </p:nvPicPr>
        <p:blipFill rotWithShape="1">
          <a:blip r:embed="rId3">
            <a:alphaModFix/>
          </a:blip>
          <a:srcRect b="0" l="0" r="0" t="0"/>
          <a:stretch/>
        </p:blipFill>
        <p:spPr>
          <a:xfrm>
            <a:off x="0" y="1143000"/>
            <a:ext cx="9144000" cy="571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p:nvPr/>
        </p:nvSpPr>
        <p:spPr>
          <a:xfrm>
            <a:off x="838200" y="228600"/>
            <a:ext cx="7315200" cy="12192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TYPES OF SMITH FORGING</a:t>
            </a:r>
            <a:endParaRPr b="1" i="0" sz="3200" u="none" cap="none" strike="noStrike">
              <a:solidFill>
                <a:schemeClr val="lt1"/>
              </a:solidFill>
              <a:latin typeface="Calibri"/>
              <a:ea typeface="Calibri"/>
              <a:cs typeface="Calibri"/>
              <a:sym typeface="Calibri"/>
            </a:endParaRPr>
          </a:p>
        </p:txBody>
      </p:sp>
      <p:sp>
        <p:nvSpPr>
          <p:cNvPr id="191" name="Google Shape;191;p29"/>
          <p:cNvSpPr/>
          <p:nvPr/>
        </p:nvSpPr>
        <p:spPr>
          <a:xfrm>
            <a:off x="228600" y="1676400"/>
            <a:ext cx="8382000" cy="49530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t/>
            </a:r>
            <a:endParaRPr b="0" i="0" sz="4800" u="none" cap="none" strike="noStrike">
              <a:solidFill>
                <a:srgbClr val="FF0000"/>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FULLERING</a:t>
            </a:r>
            <a:endParaRPr/>
          </a:p>
          <a:p>
            <a:pPr indent="-342900" lvl="0" marL="342900" marR="0" rtl="0" algn="l">
              <a:lnSpc>
                <a:spcPct val="150000"/>
              </a:lnSpc>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FLATTENING</a:t>
            </a:r>
            <a:endParaRPr/>
          </a:p>
          <a:p>
            <a:pPr indent="-342900" lvl="0" marL="342900" marR="0" rtl="0" algn="l">
              <a:lnSpc>
                <a:spcPct val="150000"/>
              </a:lnSpc>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SWAGING</a:t>
            </a:r>
            <a:endParaRPr/>
          </a:p>
          <a:p>
            <a:pPr indent="-342900" lvl="0" marL="342900" marR="0" rtl="0" algn="l">
              <a:lnSpc>
                <a:spcPct val="150000"/>
              </a:lnSpc>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PUNCHING </a:t>
            </a:r>
            <a:endParaRPr/>
          </a:p>
          <a:p>
            <a:pPr indent="-342900" lvl="0" marL="342900" marR="0" rtl="0" algn="l">
              <a:lnSpc>
                <a:spcPct val="150000"/>
              </a:lnSpc>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DRIFTING</a:t>
            </a:r>
            <a:endParaRPr/>
          </a:p>
          <a:p>
            <a:pPr indent="-342900" lvl="0" marL="342900" marR="0" rtl="0" algn="l">
              <a:lnSpc>
                <a:spcPct val="150000"/>
              </a:lnSpc>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BENDING</a:t>
            </a:r>
            <a:endParaRPr/>
          </a:p>
          <a:p>
            <a:pPr indent="-342900" lvl="0" marL="342900" marR="0" rtl="0" algn="l">
              <a:lnSpc>
                <a:spcPct val="150000"/>
              </a:lnSpc>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SETTING DOWN</a:t>
            </a:r>
            <a:endParaRPr/>
          </a:p>
          <a:p>
            <a:pPr indent="-38100" lvl="0" marL="342900" marR="0" rtl="0" algn="l">
              <a:lnSpc>
                <a:spcPct val="150000"/>
              </a:lnSpc>
              <a:spcBef>
                <a:spcPts val="0"/>
              </a:spcBef>
              <a:spcAft>
                <a:spcPts val="0"/>
              </a:spcAft>
              <a:buClr>
                <a:schemeClr val="dk1"/>
              </a:buClr>
              <a:buSzPts val="4800"/>
              <a:buFont typeface="Calibri"/>
              <a:buNone/>
            </a:pPr>
            <a:r>
              <a:t/>
            </a:r>
            <a:endParaRPr b="0" i="0" sz="4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p:nvPr/>
        </p:nvSpPr>
        <p:spPr>
          <a:xfrm>
            <a:off x="838200" y="228600"/>
            <a:ext cx="7315200" cy="1219200"/>
          </a:xfrm>
          <a:prstGeom prst="roundRect">
            <a:avLst>
              <a:gd fmla="val 16667"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FULLERING</a:t>
            </a:r>
            <a:endParaRPr b="1" i="0" sz="3200" u="none" cap="none" strike="noStrike">
              <a:solidFill>
                <a:schemeClr val="lt1"/>
              </a:solidFill>
              <a:latin typeface="Calibri"/>
              <a:ea typeface="Calibri"/>
              <a:cs typeface="Calibri"/>
              <a:sym typeface="Calibri"/>
            </a:endParaRPr>
          </a:p>
        </p:txBody>
      </p:sp>
      <p:pic>
        <p:nvPicPr>
          <p:cNvPr id="197" name="Google Shape;197;p30"/>
          <p:cNvPicPr preferRelativeResize="0"/>
          <p:nvPr/>
        </p:nvPicPr>
        <p:blipFill rotWithShape="1">
          <a:blip r:embed="rId3">
            <a:alphaModFix/>
          </a:blip>
          <a:srcRect b="0" l="0" r="0" t="0"/>
          <a:stretch/>
        </p:blipFill>
        <p:spPr>
          <a:xfrm>
            <a:off x="0" y="1600201"/>
            <a:ext cx="9144000" cy="5257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p:nvPr/>
        </p:nvSpPr>
        <p:spPr>
          <a:xfrm>
            <a:off x="838200" y="228600"/>
            <a:ext cx="7086600" cy="685800"/>
          </a:xfrm>
          <a:prstGeom prst="roundRect">
            <a:avLst>
              <a:gd fmla="val 16667"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FULLERING</a:t>
            </a:r>
            <a:endParaRPr b="1" i="0" sz="3200" u="none" cap="none" strike="noStrike">
              <a:solidFill>
                <a:schemeClr val="lt1"/>
              </a:solidFill>
              <a:latin typeface="Calibri"/>
              <a:ea typeface="Calibri"/>
              <a:cs typeface="Calibri"/>
              <a:sym typeface="Calibri"/>
            </a:endParaRPr>
          </a:p>
        </p:txBody>
      </p:sp>
      <p:pic>
        <p:nvPicPr>
          <p:cNvPr descr="G:\pics\WhatsApp Image 2016-09-08 at 10.24.38 AM (1).jpeg" id="203" name="Google Shape;203;p31"/>
          <p:cNvPicPr preferRelativeResize="0"/>
          <p:nvPr/>
        </p:nvPicPr>
        <p:blipFill rotWithShape="1">
          <a:blip r:embed="rId3">
            <a:alphaModFix/>
          </a:blip>
          <a:srcRect b="0" l="0" r="0" t="0"/>
          <a:stretch/>
        </p:blipFill>
        <p:spPr>
          <a:xfrm>
            <a:off x="0" y="990600"/>
            <a:ext cx="9144000" cy="586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p:nvPr/>
        </p:nvSpPr>
        <p:spPr>
          <a:xfrm>
            <a:off x="1371600" y="1143000"/>
            <a:ext cx="6096000" cy="9144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lt1"/>
                </a:solidFill>
                <a:latin typeface="Calibri"/>
                <a:ea typeface="Calibri"/>
                <a:cs typeface="Calibri"/>
                <a:sym typeface="Calibri"/>
              </a:rPr>
              <a:t>METAL FORMING PROCESS</a:t>
            </a:r>
            <a:endParaRPr b="1" i="0" sz="3200" u="none" cap="none" strike="noStrike">
              <a:solidFill>
                <a:schemeClr val="lt1"/>
              </a:solidFill>
              <a:latin typeface="Calibri"/>
              <a:ea typeface="Calibri"/>
              <a:cs typeface="Calibri"/>
              <a:sym typeface="Calibri"/>
            </a:endParaRPr>
          </a:p>
        </p:txBody>
      </p:sp>
      <p:cxnSp>
        <p:nvCxnSpPr>
          <p:cNvPr id="90" name="Google Shape;90;p14"/>
          <p:cNvCxnSpPr/>
          <p:nvPr/>
        </p:nvCxnSpPr>
        <p:spPr>
          <a:xfrm rot="5400000">
            <a:off x="4191794" y="2362200"/>
            <a:ext cx="456406" cy="794"/>
          </a:xfrm>
          <a:prstGeom prst="straightConnector1">
            <a:avLst/>
          </a:prstGeom>
          <a:noFill/>
          <a:ln cap="flat" cmpd="sng" w="9525">
            <a:solidFill>
              <a:srgbClr val="4A7DBA"/>
            </a:solidFill>
            <a:prstDash val="solid"/>
            <a:round/>
            <a:headEnd len="sm" w="sm" type="none"/>
            <a:tailEnd len="med" w="med" type="stealth"/>
          </a:ln>
        </p:spPr>
      </p:cxnSp>
      <p:cxnSp>
        <p:nvCxnSpPr>
          <p:cNvPr id="91" name="Google Shape;91;p14"/>
          <p:cNvCxnSpPr/>
          <p:nvPr/>
        </p:nvCxnSpPr>
        <p:spPr>
          <a:xfrm>
            <a:off x="1905000" y="2590800"/>
            <a:ext cx="5638800" cy="1588"/>
          </a:xfrm>
          <a:prstGeom prst="straightConnector1">
            <a:avLst/>
          </a:prstGeom>
          <a:noFill/>
          <a:ln cap="flat" cmpd="sng" w="9525">
            <a:solidFill>
              <a:srgbClr val="4A7DBA"/>
            </a:solidFill>
            <a:prstDash val="solid"/>
            <a:round/>
            <a:headEnd len="sm" w="sm" type="none"/>
            <a:tailEnd len="sm" w="sm" type="none"/>
          </a:ln>
        </p:spPr>
      </p:cxnSp>
      <p:cxnSp>
        <p:nvCxnSpPr>
          <p:cNvPr id="92" name="Google Shape;92;p14"/>
          <p:cNvCxnSpPr/>
          <p:nvPr/>
        </p:nvCxnSpPr>
        <p:spPr>
          <a:xfrm rot="5400000">
            <a:off x="1600994" y="2894806"/>
            <a:ext cx="609600" cy="1588"/>
          </a:xfrm>
          <a:prstGeom prst="straightConnector1">
            <a:avLst/>
          </a:prstGeom>
          <a:noFill/>
          <a:ln cap="flat" cmpd="sng" w="9525">
            <a:solidFill>
              <a:srgbClr val="4A7DBA"/>
            </a:solidFill>
            <a:prstDash val="solid"/>
            <a:round/>
            <a:headEnd len="sm" w="sm" type="none"/>
            <a:tailEnd len="med" w="med" type="stealth"/>
          </a:ln>
        </p:spPr>
      </p:cxnSp>
      <p:cxnSp>
        <p:nvCxnSpPr>
          <p:cNvPr id="93" name="Google Shape;93;p14"/>
          <p:cNvCxnSpPr/>
          <p:nvPr/>
        </p:nvCxnSpPr>
        <p:spPr>
          <a:xfrm rot="5400000">
            <a:off x="7239794" y="2894806"/>
            <a:ext cx="609600" cy="1588"/>
          </a:xfrm>
          <a:prstGeom prst="straightConnector1">
            <a:avLst/>
          </a:prstGeom>
          <a:noFill/>
          <a:ln cap="flat" cmpd="sng" w="9525">
            <a:solidFill>
              <a:srgbClr val="4A7DBA"/>
            </a:solidFill>
            <a:prstDash val="solid"/>
            <a:round/>
            <a:headEnd len="sm" w="sm" type="none"/>
            <a:tailEnd len="med" w="med" type="stealth"/>
          </a:ln>
        </p:spPr>
      </p:cxnSp>
      <p:sp>
        <p:nvSpPr>
          <p:cNvPr id="94" name="Google Shape;94;p14"/>
          <p:cNvSpPr/>
          <p:nvPr/>
        </p:nvSpPr>
        <p:spPr>
          <a:xfrm>
            <a:off x="685800" y="3276600"/>
            <a:ext cx="3124200" cy="32004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FF0000"/>
                </a:solidFill>
                <a:latin typeface="Calibri"/>
                <a:ea typeface="Calibri"/>
                <a:cs typeface="Calibri"/>
                <a:sym typeface="Calibri"/>
              </a:rPr>
              <a:t>HOT WORKING</a:t>
            </a:r>
            <a:endParaRPr/>
          </a:p>
          <a:p>
            <a:pPr indent="-342900" lvl="0" marL="342900" marR="0" rtl="0" algn="l">
              <a:spcBef>
                <a:spcPts val="0"/>
              </a:spcBef>
              <a:spcAft>
                <a:spcPts val="0"/>
              </a:spcAft>
              <a:buClr>
                <a:schemeClr val="dk1"/>
              </a:buClr>
              <a:buSzPts val="3200"/>
              <a:buFont typeface="Calibri"/>
              <a:buAutoNum type="arabicPeriod"/>
            </a:pPr>
            <a:r>
              <a:rPr b="0" i="0" lang="en-US" sz="3200" u="none" cap="none" strike="noStrike">
                <a:solidFill>
                  <a:schemeClr val="dk1"/>
                </a:solidFill>
                <a:latin typeface="Calibri"/>
                <a:ea typeface="Calibri"/>
                <a:cs typeface="Calibri"/>
                <a:sym typeface="Calibri"/>
              </a:rPr>
              <a:t>FORGING</a:t>
            </a:r>
            <a:endParaRPr/>
          </a:p>
          <a:p>
            <a:pPr indent="-342900" lvl="0" marL="342900" marR="0" rtl="0" algn="l">
              <a:spcBef>
                <a:spcPts val="0"/>
              </a:spcBef>
              <a:spcAft>
                <a:spcPts val="0"/>
              </a:spcAft>
              <a:buClr>
                <a:schemeClr val="dk1"/>
              </a:buClr>
              <a:buSzPts val="3200"/>
              <a:buFont typeface="Calibri"/>
              <a:buAutoNum type="arabicPeriod"/>
            </a:pPr>
            <a:r>
              <a:rPr b="0" i="0" lang="en-US" sz="3200" u="none" cap="none" strike="noStrike">
                <a:solidFill>
                  <a:schemeClr val="dk1"/>
                </a:solidFill>
                <a:latin typeface="Calibri"/>
                <a:ea typeface="Calibri"/>
                <a:cs typeface="Calibri"/>
                <a:sym typeface="Calibri"/>
              </a:rPr>
              <a:t>ROLLING</a:t>
            </a:r>
            <a:endParaRPr/>
          </a:p>
          <a:p>
            <a:pPr indent="-342900" lvl="0" marL="342900" marR="0" rtl="0" algn="l">
              <a:spcBef>
                <a:spcPts val="0"/>
              </a:spcBef>
              <a:spcAft>
                <a:spcPts val="0"/>
              </a:spcAft>
              <a:buClr>
                <a:schemeClr val="dk1"/>
              </a:buClr>
              <a:buSzPts val="3200"/>
              <a:buFont typeface="Calibri"/>
              <a:buAutoNum type="arabicPeriod"/>
            </a:pPr>
            <a:r>
              <a:rPr b="0" i="0" lang="en-US" sz="3200" u="none" cap="none" strike="noStrike">
                <a:solidFill>
                  <a:schemeClr val="dk1"/>
                </a:solidFill>
                <a:latin typeface="Calibri"/>
                <a:ea typeface="Calibri"/>
                <a:cs typeface="Calibri"/>
                <a:sym typeface="Calibri"/>
              </a:rPr>
              <a:t>EXTRUSION</a:t>
            </a:r>
            <a:endParaRPr/>
          </a:p>
          <a:p>
            <a:pPr indent="-342900" lvl="0" marL="342900" marR="0" rtl="0" algn="l">
              <a:spcBef>
                <a:spcPts val="0"/>
              </a:spcBef>
              <a:spcAft>
                <a:spcPts val="0"/>
              </a:spcAft>
              <a:buClr>
                <a:schemeClr val="dk1"/>
              </a:buClr>
              <a:buSzPts val="3200"/>
              <a:buFont typeface="Calibri"/>
              <a:buAutoNum type="arabicPeriod"/>
            </a:pPr>
            <a:r>
              <a:rPr b="0" i="0" lang="en-US" sz="3200" u="none" cap="none" strike="noStrike">
                <a:solidFill>
                  <a:schemeClr val="dk1"/>
                </a:solidFill>
                <a:latin typeface="Calibri"/>
                <a:ea typeface="Calibri"/>
                <a:cs typeface="Calibri"/>
                <a:sym typeface="Calibri"/>
              </a:rPr>
              <a:t>HOT DRAWING</a:t>
            </a:r>
            <a:endParaRPr b="0" i="0" sz="3200" u="none" cap="none" strike="noStrike">
              <a:solidFill>
                <a:schemeClr val="dk1"/>
              </a:solidFill>
              <a:latin typeface="Calibri"/>
              <a:ea typeface="Calibri"/>
              <a:cs typeface="Calibri"/>
              <a:sym typeface="Calibri"/>
            </a:endParaRPr>
          </a:p>
        </p:txBody>
      </p:sp>
      <p:sp>
        <p:nvSpPr>
          <p:cNvPr id="95" name="Google Shape;95;p14"/>
          <p:cNvSpPr/>
          <p:nvPr/>
        </p:nvSpPr>
        <p:spPr>
          <a:xfrm>
            <a:off x="5410200" y="2971800"/>
            <a:ext cx="3124200" cy="35814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 </a:t>
            </a:r>
            <a:r>
              <a:rPr b="0" i="0" lang="en-US" sz="2800" u="none" cap="none" strike="noStrike">
                <a:solidFill>
                  <a:srgbClr val="FF0000"/>
                </a:solidFill>
                <a:latin typeface="Calibri"/>
                <a:ea typeface="Calibri"/>
                <a:cs typeface="Calibri"/>
                <a:sym typeface="Calibri"/>
              </a:rPr>
              <a:t>COLD WORKING</a:t>
            </a:r>
            <a:endParaRPr/>
          </a:p>
          <a:p>
            <a:pPr indent="-342900" lvl="0" marL="342900" marR="0" rtl="0" algn="l">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COLD ROLLING</a:t>
            </a:r>
            <a:endParaRPr/>
          </a:p>
          <a:p>
            <a:pPr indent="-342900" lvl="0" marL="342900" marR="0" rtl="0" algn="l">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COLD EXTRUSION</a:t>
            </a:r>
            <a:endParaRPr/>
          </a:p>
          <a:p>
            <a:pPr indent="-342900" lvl="0" marL="342900" marR="0" rtl="0" algn="l">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COLD FORGING</a:t>
            </a:r>
            <a:endParaRPr/>
          </a:p>
          <a:p>
            <a:pPr indent="-342900" lvl="0" marL="342900" marR="0" rtl="0" algn="l">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WIRE DRAWING</a:t>
            </a:r>
            <a:endParaRPr/>
          </a:p>
          <a:p>
            <a:pPr indent="-342900" lvl="0" marL="342900" marR="0" rtl="0" algn="l">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SHEET METAL PROCESS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p:nvPr/>
        </p:nvSpPr>
        <p:spPr>
          <a:xfrm>
            <a:off x="838200" y="228600"/>
            <a:ext cx="7315200" cy="1219200"/>
          </a:xfrm>
          <a:prstGeom prst="roundRect">
            <a:avLst>
              <a:gd fmla="val 16667"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FLATTENING</a:t>
            </a:r>
            <a:endParaRPr b="1" i="0" sz="3200" u="none" cap="none" strike="noStrike">
              <a:solidFill>
                <a:schemeClr val="lt1"/>
              </a:solidFill>
              <a:latin typeface="Calibri"/>
              <a:ea typeface="Calibri"/>
              <a:cs typeface="Calibri"/>
              <a:sym typeface="Calibri"/>
            </a:endParaRPr>
          </a:p>
        </p:txBody>
      </p:sp>
      <p:pic>
        <p:nvPicPr>
          <p:cNvPr descr="G:\pics\WhatsApp Image 2016-09-08 at 10.24.38 AM (3).jpeg" id="209" name="Google Shape;209;p32"/>
          <p:cNvPicPr preferRelativeResize="0"/>
          <p:nvPr/>
        </p:nvPicPr>
        <p:blipFill rotWithShape="1">
          <a:blip r:embed="rId3">
            <a:alphaModFix/>
          </a:blip>
          <a:srcRect b="0" l="0" r="0" t="0"/>
          <a:stretch/>
        </p:blipFill>
        <p:spPr>
          <a:xfrm>
            <a:off x="533400" y="1676400"/>
            <a:ext cx="8000999" cy="495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p:nvPr/>
        </p:nvSpPr>
        <p:spPr>
          <a:xfrm>
            <a:off x="838200" y="228600"/>
            <a:ext cx="7315200" cy="1219200"/>
          </a:xfrm>
          <a:prstGeom prst="roundRect">
            <a:avLst>
              <a:gd fmla="val 16667"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SWAGING</a:t>
            </a:r>
            <a:endParaRPr b="1" i="0" sz="3200" u="none" cap="none" strike="noStrike">
              <a:solidFill>
                <a:schemeClr val="lt1"/>
              </a:solidFill>
              <a:latin typeface="Calibri"/>
              <a:ea typeface="Calibri"/>
              <a:cs typeface="Calibri"/>
              <a:sym typeface="Calibri"/>
            </a:endParaRPr>
          </a:p>
        </p:txBody>
      </p:sp>
      <p:pic>
        <p:nvPicPr>
          <p:cNvPr descr="G:\pics\WhatsApp Image 2016-09-08 at 10.24.38 AM (4).jpeg" id="215" name="Google Shape;215;p33"/>
          <p:cNvPicPr preferRelativeResize="0"/>
          <p:nvPr/>
        </p:nvPicPr>
        <p:blipFill rotWithShape="1">
          <a:blip r:embed="rId3">
            <a:alphaModFix/>
          </a:blip>
          <a:srcRect b="0" l="0" r="0" t="0"/>
          <a:stretch/>
        </p:blipFill>
        <p:spPr>
          <a:xfrm>
            <a:off x="0" y="1600200"/>
            <a:ext cx="9144000" cy="5257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p:nvPr/>
        </p:nvSpPr>
        <p:spPr>
          <a:xfrm>
            <a:off x="838200" y="228600"/>
            <a:ext cx="7315200" cy="990600"/>
          </a:xfrm>
          <a:prstGeom prst="roundRect">
            <a:avLst>
              <a:gd fmla="val 16667"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PUNCHING</a:t>
            </a:r>
            <a:endParaRPr b="1" i="0" sz="3200" u="none" cap="none" strike="noStrike">
              <a:solidFill>
                <a:schemeClr val="lt1"/>
              </a:solidFill>
              <a:latin typeface="Calibri"/>
              <a:ea typeface="Calibri"/>
              <a:cs typeface="Calibri"/>
              <a:sym typeface="Calibri"/>
            </a:endParaRPr>
          </a:p>
        </p:txBody>
      </p:sp>
      <p:pic>
        <p:nvPicPr>
          <p:cNvPr id="221" name="Google Shape;221;p34"/>
          <p:cNvPicPr preferRelativeResize="0"/>
          <p:nvPr/>
        </p:nvPicPr>
        <p:blipFill rotWithShape="1">
          <a:blip r:embed="rId3">
            <a:alphaModFix/>
          </a:blip>
          <a:srcRect b="0" l="0" r="0" t="0"/>
          <a:stretch/>
        </p:blipFill>
        <p:spPr>
          <a:xfrm>
            <a:off x="0" y="1524000"/>
            <a:ext cx="9144000" cy="533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p:nvPr/>
        </p:nvSpPr>
        <p:spPr>
          <a:xfrm>
            <a:off x="838200" y="228600"/>
            <a:ext cx="7315200" cy="914400"/>
          </a:xfrm>
          <a:prstGeom prst="roundRect">
            <a:avLst>
              <a:gd fmla="val 16667"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BENDING</a:t>
            </a:r>
            <a:endParaRPr b="1" i="0" sz="3200" u="none" cap="none" strike="noStrike">
              <a:solidFill>
                <a:schemeClr val="lt1"/>
              </a:solidFill>
              <a:latin typeface="Calibri"/>
              <a:ea typeface="Calibri"/>
              <a:cs typeface="Calibri"/>
              <a:sym typeface="Calibri"/>
            </a:endParaRPr>
          </a:p>
        </p:txBody>
      </p:sp>
      <p:pic>
        <p:nvPicPr>
          <p:cNvPr descr="G:\pics\bending.jpg" id="227" name="Google Shape;227;p35"/>
          <p:cNvPicPr preferRelativeResize="0"/>
          <p:nvPr/>
        </p:nvPicPr>
        <p:blipFill rotWithShape="1">
          <a:blip r:embed="rId3">
            <a:alphaModFix/>
          </a:blip>
          <a:srcRect b="0" l="0" r="0" t="0"/>
          <a:stretch/>
        </p:blipFill>
        <p:spPr>
          <a:xfrm>
            <a:off x="0" y="1295400"/>
            <a:ext cx="9144000" cy="556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6"/>
          <p:cNvSpPr/>
          <p:nvPr/>
        </p:nvSpPr>
        <p:spPr>
          <a:xfrm>
            <a:off x="838200" y="228600"/>
            <a:ext cx="7315200" cy="1219200"/>
          </a:xfrm>
          <a:prstGeom prst="roundRect">
            <a:avLst>
              <a:gd fmla="val 16667"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DRIFTING</a:t>
            </a:r>
            <a:endParaRPr b="1" i="0" sz="3200" u="none" cap="none" strike="noStrike">
              <a:solidFill>
                <a:schemeClr val="lt1"/>
              </a:solidFill>
              <a:latin typeface="Calibri"/>
              <a:ea typeface="Calibri"/>
              <a:cs typeface="Calibri"/>
              <a:sym typeface="Calibri"/>
            </a:endParaRPr>
          </a:p>
        </p:txBody>
      </p:sp>
      <p:pic>
        <p:nvPicPr>
          <p:cNvPr id="233" name="Google Shape;233;p36"/>
          <p:cNvPicPr preferRelativeResize="0"/>
          <p:nvPr/>
        </p:nvPicPr>
        <p:blipFill rotWithShape="1">
          <a:blip r:embed="rId3">
            <a:alphaModFix/>
          </a:blip>
          <a:srcRect b="0" l="0" r="0" t="0"/>
          <a:stretch/>
        </p:blipFill>
        <p:spPr>
          <a:xfrm>
            <a:off x="0" y="1600200"/>
            <a:ext cx="9144000" cy="5257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p:nvPr/>
        </p:nvSpPr>
        <p:spPr>
          <a:xfrm>
            <a:off x="838200" y="228600"/>
            <a:ext cx="7315200" cy="1219200"/>
          </a:xfrm>
          <a:prstGeom prst="roundRect">
            <a:avLst>
              <a:gd fmla="val 16667" name="adj"/>
            </a:avLst>
          </a:prstGeom>
          <a:solidFill>
            <a:schemeClr val="accent3"/>
          </a:solidFill>
          <a:ln cap="flat" cmpd="sng" w="25400">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SETTING DOWN</a:t>
            </a:r>
            <a:endParaRPr b="1" i="0" sz="3200" u="none" cap="none" strike="noStrike">
              <a:solidFill>
                <a:schemeClr val="lt1"/>
              </a:solidFill>
              <a:latin typeface="Calibri"/>
              <a:ea typeface="Calibri"/>
              <a:cs typeface="Calibri"/>
              <a:sym typeface="Calibri"/>
            </a:endParaRPr>
          </a:p>
        </p:txBody>
      </p:sp>
      <p:pic>
        <p:nvPicPr>
          <p:cNvPr id="239" name="Google Shape;239;p37"/>
          <p:cNvPicPr preferRelativeResize="0"/>
          <p:nvPr/>
        </p:nvPicPr>
        <p:blipFill rotWithShape="1">
          <a:blip r:embed="rId3">
            <a:alphaModFix/>
          </a:blip>
          <a:srcRect b="0" l="0" r="0" t="0"/>
          <a:stretch/>
        </p:blipFill>
        <p:spPr>
          <a:xfrm>
            <a:off x="0" y="1600200"/>
            <a:ext cx="9144000" cy="5257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p:nvPr/>
        </p:nvSpPr>
        <p:spPr>
          <a:xfrm>
            <a:off x="838200" y="228600"/>
            <a:ext cx="7315200" cy="9906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DROP FORGING</a:t>
            </a:r>
            <a:endParaRPr b="1" i="0" sz="3200" u="none" cap="none" strike="noStrike">
              <a:solidFill>
                <a:schemeClr val="lt1"/>
              </a:solidFill>
              <a:latin typeface="Calibri"/>
              <a:ea typeface="Calibri"/>
              <a:cs typeface="Calibri"/>
              <a:sym typeface="Calibri"/>
            </a:endParaRPr>
          </a:p>
        </p:txBody>
      </p:sp>
      <p:pic>
        <p:nvPicPr>
          <p:cNvPr descr="G:\pics\WhatsApp Image 2016-09-08 at 10.24.38 AM (5).jpeg" id="245" name="Google Shape;245;p38"/>
          <p:cNvPicPr preferRelativeResize="0"/>
          <p:nvPr/>
        </p:nvPicPr>
        <p:blipFill rotWithShape="1">
          <a:blip r:embed="rId3">
            <a:alphaModFix/>
          </a:blip>
          <a:srcRect b="0" l="0" r="0" t="0"/>
          <a:stretch/>
        </p:blipFill>
        <p:spPr>
          <a:xfrm>
            <a:off x="0" y="1295400"/>
            <a:ext cx="9144000" cy="5562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p:nvPr/>
        </p:nvSpPr>
        <p:spPr>
          <a:xfrm>
            <a:off x="838200" y="228600"/>
            <a:ext cx="6858000" cy="7620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PRESS FORGING</a:t>
            </a:r>
            <a:endParaRPr b="1" i="0" sz="3200" u="none" cap="none" strike="noStrike">
              <a:solidFill>
                <a:schemeClr val="lt1"/>
              </a:solidFill>
              <a:latin typeface="Calibri"/>
              <a:ea typeface="Calibri"/>
              <a:cs typeface="Calibri"/>
              <a:sym typeface="Calibri"/>
            </a:endParaRPr>
          </a:p>
        </p:txBody>
      </p:sp>
      <p:pic>
        <p:nvPicPr>
          <p:cNvPr descr="G:\pics\WhatsApp Image 2016-09-08 at 11.04.09 AM.jpeg" id="251" name="Google Shape;251;p39"/>
          <p:cNvPicPr preferRelativeResize="0"/>
          <p:nvPr/>
        </p:nvPicPr>
        <p:blipFill rotWithShape="1">
          <a:blip r:embed="rId3">
            <a:alphaModFix/>
          </a:blip>
          <a:srcRect b="0" l="0" r="0" t="0"/>
          <a:stretch/>
        </p:blipFill>
        <p:spPr>
          <a:xfrm>
            <a:off x="0" y="1219200"/>
            <a:ext cx="9144000" cy="5638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0"/>
          <p:cNvSpPr/>
          <p:nvPr/>
        </p:nvSpPr>
        <p:spPr>
          <a:xfrm>
            <a:off x="838200" y="228600"/>
            <a:ext cx="7162800" cy="14478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UPSET OR MACHINE FORGING</a:t>
            </a:r>
            <a:endParaRPr b="1" i="0" sz="3200" u="none" cap="none" strike="noStrike">
              <a:solidFill>
                <a:schemeClr val="lt1"/>
              </a:solidFill>
              <a:latin typeface="Calibri"/>
              <a:ea typeface="Calibri"/>
              <a:cs typeface="Calibri"/>
              <a:sym typeface="Calibri"/>
            </a:endParaRPr>
          </a:p>
        </p:txBody>
      </p:sp>
      <p:pic>
        <p:nvPicPr>
          <p:cNvPr descr="G:\pics\WhatsApp Image 2016-09-08 at 10.24.38 AM (6).jpeg" id="257" name="Google Shape;257;p40"/>
          <p:cNvPicPr preferRelativeResize="0"/>
          <p:nvPr/>
        </p:nvPicPr>
        <p:blipFill rotWithShape="1">
          <a:blip r:embed="rId3">
            <a:alphaModFix/>
          </a:blip>
          <a:srcRect b="0" l="0" r="0" t="0"/>
          <a:stretch/>
        </p:blipFill>
        <p:spPr>
          <a:xfrm>
            <a:off x="0" y="1752600"/>
            <a:ext cx="9144000" cy="5105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1"/>
          <p:cNvSpPr/>
          <p:nvPr/>
        </p:nvSpPr>
        <p:spPr>
          <a:xfrm>
            <a:off x="381000" y="228600"/>
            <a:ext cx="8458200" cy="14478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UPSET OR MACHINE FORGING (CLOSE)</a:t>
            </a:r>
            <a:endParaRPr b="1" i="0" sz="3200" u="none" cap="none" strike="noStrike">
              <a:solidFill>
                <a:schemeClr val="lt1"/>
              </a:solidFill>
              <a:latin typeface="Calibri"/>
              <a:ea typeface="Calibri"/>
              <a:cs typeface="Calibri"/>
              <a:sym typeface="Calibri"/>
            </a:endParaRPr>
          </a:p>
        </p:txBody>
      </p:sp>
      <p:pic>
        <p:nvPicPr>
          <p:cNvPr descr="E:\lalit batra\pics\WhatsApp Image 2016-09-08 at 10.24.38 AM.jpeg" id="263" name="Google Shape;263;p41"/>
          <p:cNvPicPr preferRelativeResize="0"/>
          <p:nvPr/>
        </p:nvPicPr>
        <p:blipFill rotWithShape="1">
          <a:blip r:embed="rId3">
            <a:alphaModFix/>
          </a:blip>
          <a:srcRect b="0" l="0" r="0" t="0"/>
          <a:stretch/>
        </p:blipFill>
        <p:spPr>
          <a:xfrm>
            <a:off x="0" y="1828800"/>
            <a:ext cx="9144000" cy="502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METAL                                                                     TEMP. (degree Cel.)</a:t>
            </a:r>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ALUMINIUM                                                                 150 </a:t>
            </a:r>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COPPER                                                                          200</a:t>
            </a:r>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IRON                                                                               450</a:t>
            </a:r>
            <a:endParaRPr/>
          </a:p>
          <a:p>
            <a:pPr indent="-342900" lvl="0" marL="342900" marR="0" rtl="0" algn="l">
              <a:spcBef>
                <a:spcPts val="48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NICKEL                                                                            590</a:t>
            </a:r>
            <a:endParaRPr/>
          </a:p>
          <a:p>
            <a:pPr indent="-342900" lvl="0" marL="342900" marR="0" rtl="0" algn="l">
              <a:spcBef>
                <a:spcPts val="480"/>
              </a:spcBef>
              <a:spcAft>
                <a:spcPts val="0"/>
              </a:spcAft>
              <a:buClr>
                <a:srgbClr val="FF0000"/>
              </a:buClr>
              <a:buSzPts val="2400"/>
              <a:buFont typeface="Arial"/>
              <a:buNone/>
            </a:pPr>
            <a:r>
              <a:rPr b="0" i="0" lang="en-US" sz="2400" u="none" cap="none" strike="noStrike">
                <a:solidFill>
                  <a:srgbClr val="FF0000"/>
                </a:solidFill>
                <a:latin typeface="Calibri"/>
                <a:ea typeface="Calibri"/>
                <a:cs typeface="Calibri"/>
                <a:sym typeface="Calibri"/>
              </a:rPr>
              <a:t>ZINC                                                                       At room temp</a:t>
            </a:r>
            <a:endParaRPr/>
          </a:p>
          <a:p>
            <a:pPr indent="-342900" lvl="0" marL="342900" marR="0" rtl="0" algn="l">
              <a:spcBef>
                <a:spcPts val="480"/>
              </a:spcBef>
              <a:spcAft>
                <a:spcPts val="0"/>
              </a:spcAft>
              <a:buClr>
                <a:srgbClr val="7030A0"/>
              </a:buClr>
              <a:buSzPts val="2400"/>
              <a:buFont typeface="Arial"/>
              <a:buNone/>
            </a:pPr>
            <a:r>
              <a:rPr b="0" i="0" lang="en-US" sz="2400" u="none" cap="none" strike="noStrike">
                <a:solidFill>
                  <a:srgbClr val="7030A0"/>
                </a:solidFill>
                <a:latin typeface="Calibri"/>
                <a:ea typeface="Calibri"/>
                <a:cs typeface="Calibri"/>
                <a:sym typeface="Calibri"/>
              </a:rPr>
              <a:t>LEAD                                                                     Below room temp</a:t>
            </a:r>
            <a:endParaRPr/>
          </a:p>
          <a:p>
            <a:pPr indent="-342900" lvl="0" marL="342900" marR="0" rtl="0" algn="l">
              <a:spcBef>
                <a:spcPts val="480"/>
              </a:spcBef>
              <a:spcAft>
                <a:spcPts val="0"/>
              </a:spcAft>
              <a:buClr>
                <a:srgbClr val="00B050"/>
              </a:buClr>
              <a:buSzPts val="2400"/>
              <a:buFont typeface="Arial"/>
              <a:buNone/>
            </a:pPr>
            <a:r>
              <a:rPr b="0" i="0" lang="en-US" sz="2400" u="none" cap="none" strike="noStrike">
                <a:solidFill>
                  <a:srgbClr val="00B050"/>
                </a:solidFill>
                <a:latin typeface="Calibri"/>
                <a:ea typeface="Calibri"/>
                <a:cs typeface="Calibri"/>
                <a:sym typeface="Calibri"/>
              </a:rPr>
              <a:t>TIN                                                                        Below room temp</a:t>
            </a:r>
            <a:endParaRPr/>
          </a:p>
          <a:p>
            <a:pPr indent="-3429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1" name="Google Shape;101;p15"/>
          <p:cNvSpPr/>
          <p:nvPr>
            <p:ph type="title"/>
          </p:nvPr>
        </p:nvSpPr>
        <p:spPr>
          <a:xfrm>
            <a:off x="457200" y="274638"/>
            <a:ext cx="8229600" cy="11430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3600"/>
              <a:buFont typeface="Calibri"/>
              <a:buNone/>
            </a:pPr>
            <a:r>
              <a:rPr b="1" i="0" lang="en-US" sz="3600" u="none" cap="none" strike="noStrike">
                <a:solidFill>
                  <a:schemeClr val="lt1"/>
                </a:solidFill>
                <a:latin typeface="Calibri"/>
                <a:ea typeface="Calibri"/>
                <a:cs typeface="Calibri"/>
                <a:sym typeface="Calibri"/>
              </a:rPr>
              <a:t>RE- CRYSTALLISATION TEMPERATURE</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2"/>
          <p:cNvSpPr/>
          <p:nvPr/>
        </p:nvSpPr>
        <p:spPr>
          <a:xfrm>
            <a:off x="838200" y="228600"/>
            <a:ext cx="7162800" cy="14478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UPSET OR MACHINE FORGING (OPEN)</a:t>
            </a:r>
            <a:endParaRPr b="1" i="0" sz="3200" u="none" cap="none" strike="noStrike">
              <a:solidFill>
                <a:schemeClr val="lt1"/>
              </a:solidFill>
              <a:latin typeface="Calibri"/>
              <a:ea typeface="Calibri"/>
              <a:cs typeface="Calibri"/>
              <a:sym typeface="Calibri"/>
            </a:endParaRPr>
          </a:p>
        </p:txBody>
      </p:sp>
      <p:pic>
        <p:nvPicPr>
          <p:cNvPr descr="G:\pics\WhatsApp Image 2016-09-08 at 10.24.39 AM.jpeg" id="269" name="Google Shape;269;p42"/>
          <p:cNvPicPr preferRelativeResize="0"/>
          <p:nvPr/>
        </p:nvPicPr>
        <p:blipFill rotWithShape="1">
          <a:blip r:embed="rId3">
            <a:alphaModFix/>
          </a:blip>
          <a:srcRect b="0" l="0" r="0" t="0"/>
          <a:stretch/>
        </p:blipFill>
        <p:spPr>
          <a:xfrm>
            <a:off x="762000" y="1828800"/>
            <a:ext cx="7772400" cy="4724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3"/>
          <p:cNvSpPr/>
          <p:nvPr/>
        </p:nvSpPr>
        <p:spPr>
          <a:xfrm>
            <a:off x="838200" y="228600"/>
            <a:ext cx="7162800" cy="8382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 FORGING TOOLS </a:t>
            </a:r>
            <a:endParaRPr b="1" i="0" sz="3200" u="none" cap="none" strike="noStrike">
              <a:solidFill>
                <a:schemeClr val="lt1"/>
              </a:solidFill>
              <a:latin typeface="Calibri"/>
              <a:ea typeface="Calibri"/>
              <a:cs typeface="Calibri"/>
              <a:sym typeface="Calibri"/>
            </a:endParaRPr>
          </a:p>
        </p:txBody>
      </p:sp>
      <p:pic>
        <p:nvPicPr>
          <p:cNvPr descr="E:\lalit batra\final diagramme\marking and msrng tool\ScannedImage-44.jpg" id="275" name="Google Shape;275;p43"/>
          <p:cNvPicPr preferRelativeResize="0"/>
          <p:nvPr/>
        </p:nvPicPr>
        <p:blipFill rotWithShape="1">
          <a:blip r:embed="rId3">
            <a:alphaModFix/>
          </a:blip>
          <a:srcRect b="0" l="0" r="0" t="0"/>
          <a:stretch/>
        </p:blipFill>
        <p:spPr>
          <a:xfrm>
            <a:off x="533400" y="1371600"/>
            <a:ext cx="7772400" cy="5181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4"/>
          <p:cNvSpPr/>
          <p:nvPr/>
        </p:nvSpPr>
        <p:spPr>
          <a:xfrm>
            <a:off x="838200" y="228600"/>
            <a:ext cx="7162800" cy="8382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 FORGING TOOLS </a:t>
            </a:r>
            <a:endParaRPr b="1" i="0" sz="3200" u="none" cap="none" strike="noStrike">
              <a:solidFill>
                <a:schemeClr val="lt1"/>
              </a:solidFill>
              <a:latin typeface="Calibri"/>
              <a:ea typeface="Calibri"/>
              <a:cs typeface="Calibri"/>
              <a:sym typeface="Calibri"/>
            </a:endParaRPr>
          </a:p>
        </p:txBody>
      </p:sp>
      <p:pic>
        <p:nvPicPr>
          <p:cNvPr descr="E:\lalit batra\final diagramme\marking and msrng tool\Copy of ScannedImage-43.jpg" id="281" name="Google Shape;281;p44"/>
          <p:cNvPicPr preferRelativeResize="0"/>
          <p:nvPr/>
        </p:nvPicPr>
        <p:blipFill rotWithShape="1">
          <a:blip r:embed="rId3">
            <a:alphaModFix/>
          </a:blip>
          <a:srcRect b="0" l="0" r="0" t="0"/>
          <a:stretch/>
        </p:blipFill>
        <p:spPr>
          <a:xfrm>
            <a:off x="0" y="1905000"/>
            <a:ext cx="5181600" cy="3733800"/>
          </a:xfrm>
          <a:prstGeom prst="rect">
            <a:avLst/>
          </a:prstGeom>
          <a:noFill/>
          <a:ln>
            <a:noFill/>
          </a:ln>
        </p:spPr>
      </p:pic>
      <p:pic>
        <p:nvPicPr>
          <p:cNvPr descr="E:\lalit batra\final diagramme\marking and msrng tool\ScannedImage-43.jpg" id="282" name="Google Shape;282;p44"/>
          <p:cNvPicPr preferRelativeResize="0"/>
          <p:nvPr/>
        </p:nvPicPr>
        <p:blipFill rotWithShape="1">
          <a:blip r:embed="rId4">
            <a:alphaModFix/>
          </a:blip>
          <a:srcRect b="0" l="0" r="0" t="0"/>
          <a:stretch/>
        </p:blipFill>
        <p:spPr>
          <a:xfrm>
            <a:off x="4572000" y="1905000"/>
            <a:ext cx="4343823" cy="3810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5"/>
          <p:cNvSpPr/>
          <p:nvPr/>
        </p:nvSpPr>
        <p:spPr>
          <a:xfrm>
            <a:off x="838200" y="228600"/>
            <a:ext cx="7162800" cy="8382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 FORGING TOOLS </a:t>
            </a:r>
            <a:endParaRPr b="1" i="0" sz="3200" u="none" cap="none" strike="noStrike">
              <a:solidFill>
                <a:schemeClr val="lt1"/>
              </a:solidFill>
              <a:latin typeface="Calibri"/>
              <a:ea typeface="Calibri"/>
              <a:cs typeface="Calibri"/>
              <a:sym typeface="Calibri"/>
            </a:endParaRPr>
          </a:p>
        </p:txBody>
      </p:sp>
      <p:pic>
        <p:nvPicPr>
          <p:cNvPr descr="E:\lalit batra\pics\fig114.jpg" id="288" name="Google Shape;288;p45"/>
          <p:cNvPicPr preferRelativeResize="0"/>
          <p:nvPr/>
        </p:nvPicPr>
        <p:blipFill rotWithShape="1">
          <a:blip r:embed="rId3">
            <a:alphaModFix/>
          </a:blip>
          <a:srcRect b="0" l="0" r="0" t="0"/>
          <a:stretch/>
        </p:blipFill>
        <p:spPr>
          <a:xfrm>
            <a:off x="0" y="1219200"/>
            <a:ext cx="9144000" cy="56388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6"/>
          <p:cNvSpPr/>
          <p:nvPr/>
        </p:nvSpPr>
        <p:spPr>
          <a:xfrm>
            <a:off x="838200" y="228600"/>
            <a:ext cx="7162800" cy="8382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 FORGING TOOLS </a:t>
            </a:r>
            <a:endParaRPr b="1" i="0" sz="3200" u="none" cap="none" strike="noStrike">
              <a:solidFill>
                <a:schemeClr val="lt1"/>
              </a:solidFill>
              <a:latin typeface="Calibri"/>
              <a:ea typeface="Calibri"/>
              <a:cs typeface="Calibri"/>
              <a:sym typeface="Calibri"/>
            </a:endParaRPr>
          </a:p>
        </p:txBody>
      </p:sp>
      <p:pic>
        <p:nvPicPr>
          <p:cNvPr id="294" name="Google Shape;294;p46"/>
          <p:cNvPicPr preferRelativeResize="0"/>
          <p:nvPr/>
        </p:nvPicPr>
        <p:blipFill rotWithShape="1">
          <a:blip r:embed="rId3">
            <a:alphaModFix/>
          </a:blip>
          <a:srcRect b="0" l="0" r="0" t="0"/>
          <a:stretch/>
        </p:blipFill>
        <p:spPr>
          <a:xfrm>
            <a:off x="304800" y="1524000"/>
            <a:ext cx="4419600" cy="3399692"/>
          </a:xfrm>
          <a:prstGeom prst="rect">
            <a:avLst/>
          </a:prstGeom>
          <a:noFill/>
          <a:ln>
            <a:noFill/>
          </a:ln>
        </p:spPr>
      </p:pic>
      <p:pic>
        <p:nvPicPr>
          <p:cNvPr id="295" name="Google Shape;295;p46"/>
          <p:cNvPicPr preferRelativeResize="0"/>
          <p:nvPr/>
        </p:nvPicPr>
        <p:blipFill rotWithShape="1">
          <a:blip r:embed="rId4">
            <a:alphaModFix/>
          </a:blip>
          <a:srcRect b="0" l="0" r="0" t="0"/>
          <a:stretch/>
        </p:blipFill>
        <p:spPr>
          <a:xfrm>
            <a:off x="4495800" y="1447800"/>
            <a:ext cx="4332269" cy="3505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7"/>
          <p:cNvSpPr/>
          <p:nvPr/>
        </p:nvSpPr>
        <p:spPr>
          <a:xfrm>
            <a:off x="838200" y="228600"/>
            <a:ext cx="7162800" cy="8382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 FORGING TOOLS </a:t>
            </a:r>
            <a:endParaRPr b="1" i="0" sz="3200" u="none" cap="none" strike="noStrike">
              <a:solidFill>
                <a:schemeClr val="lt1"/>
              </a:solidFill>
              <a:latin typeface="Calibri"/>
              <a:ea typeface="Calibri"/>
              <a:cs typeface="Calibri"/>
              <a:sym typeface="Calibri"/>
            </a:endParaRPr>
          </a:p>
        </p:txBody>
      </p:sp>
      <p:pic>
        <p:nvPicPr>
          <p:cNvPr descr="E:\lalit batra\pics\download.jpg" id="301" name="Google Shape;301;p47"/>
          <p:cNvPicPr preferRelativeResize="0"/>
          <p:nvPr/>
        </p:nvPicPr>
        <p:blipFill rotWithShape="1">
          <a:blip r:embed="rId3">
            <a:alphaModFix/>
          </a:blip>
          <a:srcRect b="0" l="0" r="0" t="0"/>
          <a:stretch/>
        </p:blipFill>
        <p:spPr>
          <a:xfrm>
            <a:off x="304800" y="1524000"/>
            <a:ext cx="3976688" cy="3124200"/>
          </a:xfrm>
          <a:prstGeom prst="rect">
            <a:avLst/>
          </a:prstGeom>
          <a:noFill/>
          <a:ln>
            <a:noFill/>
          </a:ln>
        </p:spPr>
      </p:pic>
      <p:pic>
        <p:nvPicPr>
          <p:cNvPr descr="E:\lalit batra\pics\images (1).jpg" id="302" name="Google Shape;302;p47"/>
          <p:cNvPicPr preferRelativeResize="0"/>
          <p:nvPr/>
        </p:nvPicPr>
        <p:blipFill rotWithShape="1">
          <a:blip r:embed="rId4">
            <a:alphaModFix/>
          </a:blip>
          <a:srcRect b="0" l="0" r="0" t="0"/>
          <a:stretch/>
        </p:blipFill>
        <p:spPr>
          <a:xfrm>
            <a:off x="4648200" y="1447800"/>
            <a:ext cx="3865775" cy="2895600"/>
          </a:xfrm>
          <a:prstGeom prst="rect">
            <a:avLst/>
          </a:prstGeom>
          <a:noFill/>
          <a:ln>
            <a:noFill/>
          </a:ln>
        </p:spPr>
      </p:pic>
      <p:sp>
        <p:nvSpPr>
          <p:cNvPr id="303" name="Google Shape;303;p47"/>
          <p:cNvSpPr txBox="1"/>
          <p:nvPr/>
        </p:nvSpPr>
        <p:spPr>
          <a:xfrm>
            <a:off x="1219200" y="4876800"/>
            <a:ext cx="64008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COLD &amp; HOT CHISEL</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8"/>
          <p:cNvSpPr/>
          <p:nvPr/>
        </p:nvSpPr>
        <p:spPr>
          <a:xfrm>
            <a:off x="838200" y="228600"/>
            <a:ext cx="7010400" cy="6858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 FORGING TOOLS </a:t>
            </a:r>
            <a:endParaRPr b="1" i="0" sz="3200" u="none" cap="none" strike="noStrike">
              <a:solidFill>
                <a:schemeClr val="lt1"/>
              </a:solidFill>
              <a:latin typeface="Calibri"/>
              <a:ea typeface="Calibri"/>
              <a:cs typeface="Calibri"/>
              <a:sym typeface="Calibri"/>
            </a:endParaRPr>
          </a:p>
        </p:txBody>
      </p:sp>
      <p:pic>
        <p:nvPicPr>
          <p:cNvPr descr="E:\lalit batra\final diagramme\marking and msrng tool\Copy (2) of ScannedImage-42.jpg" id="309" name="Google Shape;309;p48"/>
          <p:cNvPicPr preferRelativeResize="0"/>
          <p:nvPr/>
        </p:nvPicPr>
        <p:blipFill rotWithShape="1">
          <a:blip r:embed="rId3">
            <a:alphaModFix/>
          </a:blip>
          <a:srcRect b="0" l="0" r="0" t="0"/>
          <a:stretch/>
        </p:blipFill>
        <p:spPr>
          <a:xfrm>
            <a:off x="647700" y="914400"/>
            <a:ext cx="8496300" cy="1905000"/>
          </a:xfrm>
          <a:prstGeom prst="rect">
            <a:avLst/>
          </a:prstGeom>
          <a:noFill/>
          <a:ln>
            <a:noFill/>
          </a:ln>
        </p:spPr>
      </p:pic>
      <p:pic>
        <p:nvPicPr>
          <p:cNvPr descr="E:\lalit batra\final diagramme\marking and msrng tool\Copy (3) of ScannedImage-42.jpg" id="310" name="Google Shape;310;p48"/>
          <p:cNvPicPr preferRelativeResize="0"/>
          <p:nvPr/>
        </p:nvPicPr>
        <p:blipFill rotWithShape="1">
          <a:blip r:embed="rId4">
            <a:alphaModFix/>
          </a:blip>
          <a:srcRect b="0" l="0" r="0" t="0"/>
          <a:stretch/>
        </p:blipFill>
        <p:spPr>
          <a:xfrm>
            <a:off x="438150" y="3048000"/>
            <a:ext cx="8705850" cy="1524000"/>
          </a:xfrm>
          <a:prstGeom prst="rect">
            <a:avLst/>
          </a:prstGeom>
          <a:noFill/>
          <a:ln>
            <a:noFill/>
          </a:ln>
        </p:spPr>
      </p:pic>
      <p:pic>
        <p:nvPicPr>
          <p:cNvPr descr="E:\lalit batra\final diagramme\marking and msrng tool\Copy (4) of ScannedImage-42.jpg" id="311" name="Google Shape;311;p48"/>
          <p:cNvPicPr preferRelativeResize="0"/>
          <p:nvPr/>
        </p:nvPicPr>
        <p:blipFill rotWithShape="1">
          <a:blip r:embed="rId5">
            <a:alphaModFix/>
          </a:blip>
          <a:srcRect b="0" l="0" r="0" t="0"/>
          <a:stretch/>
        </p:blipFill>
        <p:spPr>
          <a:xfrm>
            <a:off x="457200" y="4724400"/>
            <a:ext cx="8686800" cy="1752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9"/>
          <p:cNvSpPr/>
          <p:nvPr/>
        </p:nvSpPr>
        <p:spPr>
          <a:xfrm>
            <a:off x="838200" y="228600"/>
            <a:ext cx="7010400" cy="6858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 FORGING TOOLS </a:t>
            </a:r>
            <a:endParaRPr b="1" i="0" sz="3200" u="none" cap="none" strike="noStrike">
              <a:solidFill>
                <a:schemeClr val="lt1"/>
              </a:solidFill>
              <a:latin typeface="Calibri"/>
              <a:ea typeface="Calibri"/>
              <a:cs typeface="Calibri"/>
              <a:sym typeface="Calibri"/>
            </a:endParaRPr>
          </a:p>
        </p:txBody>
      </p:sp>
      <p:pic>
        <p:nvPicPr>
          <p:cNvPr descr="E:\lalit batra\final diagramme\marking and msrng tool\Copy (5) of ScannedImage-42.jpg" id="317" name="Google Shape;317;p49"/>
          <p:cNvPicPr preferRelativeResize="0"/>
          <p:nvPr/>
        </p:nvPicPr>
        <p:blipFill rotWithShape="1">
          <a:blip r:embed="rId3">
            <a:alphaModFix/>
          </a:blip>
          <a:srcRect b="0" l="0" r="0" t="0"/>
          <a:stretch/>
        </p:blipFill>
        <p:spPr>
          <a:xfrm>
            <a:off x="0" y="914401"/>
            <a:ext cx="9039225" cy="1905000"/>
          </a:xfrm>
          <a:prstGeom prst="rect">
            <a:avLst/>
          </a:prstGeom>
          <a:noFill/>
          <a:ln>
            <a:noFill/>
          </a:ln>
        </p:spPr>
      </p:pic>
      <p:pic>
        <p:nvPicPr>
          <p:cNvPr descr="E:\lalit batra\final diagramme\marking and msrng tool\Copy of ScannedImage-42.jpg" id="318" name="Google Shape;318;p49"/>
          <p:cNvPicPr preferRelativeResize="0"/>
          <p:nvPr/>
        </p:nvPicPr>
        <p:blipFill rotWithShape="1">
          <a:blip r:embed="rId4">
            <a:alphaModFix/>
          </a:blip>
          <a:srcRect b="0" l="0" r="0" t="0"/>
          <a:stretch/>
        </p:blipFill>
        <p:spPr>
          <a:xfrm>
            <a:off x="533400" y="2819400"/>
            <a:ext cx="8439150" cy="1724025"/>
          </a:xfrm>
          <a:prstGeom prst="rect">
            <a:avLst/>
          </a:prstGeom>
          <a:noFill/>
          <a:ln>
            <a:noFill/>
          </a:ln>
        </p:spPr>
      </p:pic>
      <p:pic>
        <p:nvPicPr>
          <p:cNvPr descr="E:\lalit batra\final diagramme\marking and msrng tool\ScannedImage-42.jpg" id="319" name="Google Shape;319;p49"/>
          <p:cNvPicPr preferRelativeResize="0"/>
          <p:nvPr/>
        </p:nvPicPr>
        <p:blipFill rotWithShape="1">
          <a:blip r:embed="rId5">
            <a:alphaModFix/>
          </a:blip>
          <a:srcRect b="0" l="0" r="0" t="0"/>
          <a:stretch/>
        </p:blipFill>
        <p:spPr>
          <a:xfrm>
            <a:off x="228600" y="4495800"/>
            <a:ext cx="8601075" cy="1933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0"/>
          <p:cNvSpPr/>
          <p:nvPr/>
        </p:nvSpPr>
        <p:spPr>
          <a:xfrm>
            <a:off x="838200" y="228600"/>
            <a:ext cx="7010400" cy="6858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 FORGING TOOLS </a:t>
            </a:r>
            <a:endParaRPr b="1" i="0" sz="3200" u="none" cap="none" strike="noStrike">
              <a:solidFill>
                <a:schemeClr val="lt1"/>
              </a:solidFill>
              <a:latin typeface="Calibri"/>
              <a:ea typeface="Calibri"/>
              <a:cs typeface="Calibri"/>
              <a:sym typeface="Calibri"/>
            </a:endParaRPr>
          </a:p>
        </p:txBody>
      </p:sp>
      <p:pic>
        <p:nvPicPr>
          <p:cNvPr descr="E:\lalit batra\final diagramme\marking and msrng tool\ScannedImage-45.jpg" id="325" name="Google Shape;325;p50"/>
          <p:cNvPicPr preferRelativeResize="0"/>
          <p:nvPr/>
        </p:nvPicPr>
        <p:blipFill rotWithShape="1">
          <a:blip r:embed="rId3">
            <a:alphaModFix/>
          </a:blip>
          <a:srcRect b="0" l="0" r="0" t="0"/>
          <a:stretch/>
        </p:blipFill>
        <p:spPr>
          <a:xfrm>
            <a:off x="533400" y="1447800"/>
            <a:ext cx="7772400" cy="2743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1"/>
          <p:cNvSpPr/>
          <p:nvPr/>
        </p:nvSpPr>
        <p:spPr>
          <a:xfrm>
            <a:off x="838200" y="228600"/>
            <a:ext cx="7010400" cy="6858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 FORGING TOOLS </a:t>
            </a:r>
            <a:endParaRPr b="1" i="0" sz="3200" u="none" cap="none" strike="noStrike">
              <a:solidFill>
                <a:schemeClr val="lt1"/>
              </a:solidFill>
              <a:latin typeface="Calibri"/>
              <a:ea typeface="Calibri"/>
              <a:cs typeface="Calibri"/>
              <a:sym typeface="Calibri"/>
            </a:endParaRPr>
          </a:p>
        </p:txBody>
      </p:sp>
      <p:pic>
        <p:nvPicPr>
          <p:cNvPr descr="E:\lalit batra\final diagramme\marking and msrng tool\Copy (3) of ScannedImage-41.jpg" id="331" name="Google Shape;331;p51"/>
          <p:cNvPicPr preferRelativeResize="0"/>
          <p:nvPr/>
        </p:nvPicPr>
        <p:blipFill rotWithShape="1">
          <a:blip r:embed="rId3">
            <a:alphaModFix/>
          </a:blip>
          <a:srcRect b="0" l="0" r="0" t="0"/>
          <a:stretch/>
        </p:blipFill>
        <p:spPr>
          <a:xfrm>
            <a:off x="381000" y="1295400"/>
            <a:ext cx="3317383" cy="2819400"/>
          </a:xfrm>
          <a:prstGeom prst="rect">
            <a:avLst/>
          </a:prstGeom>
          <a:noFill/>
          <a:ln>
            <a:noFill/>
          </a:ln>
        </p:spPr>
      </p:pic>
      <p:pic>
        <p:nvPicPr>
          <p:cNvPr descr="E:\lalit batra\final diagramme\marking and msrng tool\Copy of ScannedImage-41.jpg" id="332" name="Google Shape;332;p51"/>
          <p:cNvPicPr preferRelativeResize="0"/>
          <p:nvPr/>
        </p:nvPicPr>
        <p:blipFill rotWithShape="1">
          <a:blip r:embed="rId4">
            <a:alphaModFix/>
          </a:blip>
          <a:srcRect b="0" l="0" r="0" t="0"/>
          <a:stretch/>
        </p:blipFill>
        <p:spPr>
          <a:xfrm>
            <a:off x="4495801" y="1066801"/>
            <a:ext cx="3352800" cy="2871736"/>
          </a:xfrm>
          <a:prstGeom prst="rect">
            <a:avLst/>
          </a:prstGeom>
          <a:noFill/>
          <a:ln>
            <a:noFill/>
          </a:ln>
        </p:spPr>
      </p:pic>
      <p:pic>
        <p:nvPicPr>
          <p:cNvPr descr="E:\lalit batra\final diagramme\marking and msrng tool\ScannedImage-41.jpg" id="333" name="Google Shape;333;p51"/>
          <p:cNvPicPr preferRelativeResize="0"/>
          <p:nvPr/>
        </p:nvPicPr>
        <p:blipFill rotWithShape="1">
          <a:blip r:embed="rId5">
            <a:alphaModFix/>
          </a:blip>
          <a:srcRect b="0" l="0" r="0" t="0"/>
          <a:stretch/>
        </p:blipFill>
        <p:spPr>
          <a:xfrm>
            <a:off x="1524000" y="3886200"/>
            <a:ext cx="5514975" cy="274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4400"/>
              <a:buFont typeface="Calibri"/>
              <a:buNone/>
            </a:pPr>
            <a:r>
              <a:rPr b="1" i="0" lang="en-US" sz="4400" u="none" cap="none" strike="noStrike">
                <a:solidFill>
                  <a:schemeClr val="accent2"/>
                </a:solidFill>
                <a:latin typeface="Calibri"/>
                <a:ea typeface="Calibri"/>
                <a:cs typeface="Calibri"/>
                <a:sym typeface="Calibri"/>
              </a:rPr>
              <a:t>HOT AND COLD WORKING</a:t>
            </a:r>
            <a:endParaRPr b="0" i="0" sz="4400" u="none" cap="none" strike="noStrike">
              <a:solidFill>
                <a:schemeClr val="dk1"/>
              </a:solidFill>
              <a:latin typeface="Calibri"/>
              <a:ea typeface="Calibri"/>
              <a:cs typeface="Calibri"/>
              <a:sym typeface="Calibri"/>
            </a:endParaRPr>
          </a:p>
        </p:txBody>
      </p:sp>
      <p:pic>
        <p:nvPicPr>
          <p:cNvPr id="107" name="Google Shape;107;p16"/>
          <p:cNvPicPr preferRelativeResize="0"/>
          <p:nvPr>
            <p:ph idx="1" type="body"/>
          </p:nvPr>
        </p:nvPicPr>
        <p:blipFill rotWithShape="1">
          <a:blip r:embed="rId3">
            <a:alphaModFix/>
          </a:blip>
          <a:srcRect b="0" l="0" r="0" t="0"/>
          <a:stretch/>
        </p:blipFill>
        <p:spPr>
          <a:xfrm>
            <a:off x="762000" y="1676400"/>
            <a:ext cx="7486650" cy="2838450"/>
          </a:xfrm>
          <a:prstGeom prst="rect">
            <a:avLst/>
          </a:prstGeom>
          <a:noFill/>
          <a:ln>
            <a:noFill/>
          </a:ln>
        </p:spPr>
      </p:pic>
      <p:pic>
        <p:nvPicPr>
          <p:cNvPr id="108" name="Google Shape;108;p16"/>
          <p:cNvPicPr preferRelativeResize="0"/>
          <p:nvPr/>
        </p:nvPicPr>
        <p:blipFill rotWithShape="1">
          <a:blip r:embed="rId4">
            <a:alphaModFix/>
          </a:blip>
          <a:srcRect b="0" l="0" r="0" t="0"/>
          <a:stretch/>
        </p:blipFill>
        <p:spPr>
          <a:xfrm>
            <a:off x="1066800" y="4343400"/>
            <a:ext cx="6792913" cy="1371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2"/>
          <p:cNvSpPr txBox="1"/>
          <p:nvPr>
            <p:ph idx="4294967295" type="title"/>
          </p:nvPr>
        </p:nvSpPr>
        <p:spPr>
          <a:xfrm>
            <a:off x="457200" y="274638"/>
            <a:ext cx="8229600" cy="1143000"/>
          </a:xfrm>
          <a:prstGeom prst="rect">
            <a:avLst/>
          </a:prstGeom>
          <a:noFill/>
          <a:ln>
            <a:noFill/>
          </a:ln>
        </p:spPr>
        <p:txBody>
          <a:bodyPr anchorCtr="0" anchor="ctr" bIns="45700" lIns="45700" spcFirstLastPara="1" rIns="45700" wrap="square" tIns="45700">
            <a:noAutofit/>
          </a:bodyPr>
          <a:lstStyle/>
          <a:p>
            <a:pPr indent="0" lvl="0" marL="0" marR="0" rtl="0" algn="ctr">
              <a:spcBef>
                <a:spcPts val="0"/>
              </a:spcBef>
              <a:spcAft>
                <a:spcPts val="0"/>
              </a:spcAft>
              <a:buClr>
                <a:schemeClr val="dk1"/>
              </a:buClr>
              <a:buSzPts val="3509"/>
              <a:buFont typeface="Calibri"/>
              <a:buNone/>
            </a:pPr>
            <a:br>
              <a:rPr b="0" i="0" lang="en-US" sz="3509" u="none" cap="none" strike="noStrike">
                <a:solidFill>
                  <a:schemeClr val="dk1"/>
                </a:solidFill>
                <a:latin typeface="Calibri"/>
                <a:ea typeface="Calibri"/>
                <a:cs typeface="Calibri"/>
                <a:sym typeface="Calibri"/>
              </a:rPr>
            </a:br>
            <a:endParaRPr b="0" i="0" sz="3509" u="none" cap="none" strike="noStrike">
              <a:solidFill>
                <a:schemeClr val="dk1"/>
              </a:solidFill>
              <a:latin typeface="Calibri"/>
              <a:ea typeface="Calibri"/>
              <a:cs typeface="Calibri"/>
              <a:sym typeface="Calibri"/>
            </a:endParaRPr>
          </a:p>
        </p:txBody>
      </p:sp>
      <p:pic>
        <p:nvPicPr>
          <p:cNvPr descr="rolling_sml" id="339" name="Google Shape;339;p52"/>
          <p:cNvPicPr preferRelativeResize="0"/>
          <p:nvPr>
            <p:ph idx="4294967295" type="body"/>
          </p:nvPr>
        </p:nvPicPr>
        <p:blipFill rotWithShape="1">
          <a:blip r:embed="rId3">
            <a:alphaModFix/>
          </a:blip>
          <a:srcRect b="0" l="0" r="0" t="0"/>
          <a:stretch/>
        </p:blipFill>
        <p:spPr>
          <a:xfrm>
            <a:off x="533400" y="609600"/>
            <a:ext cx="6566170" cy="4114800"/>
          </a:xfrm>
          <a:prstGeom prst="rect">
            <a:avLst/>
          </a:prstGeom>
          <a:noFill/>
          <a:ln cap="sq" cmpd="sng" w="190500">
            <a:solidFill>
              <a:srgbClr val="C8C6BD"/>
            </a:solidFill>
            <a:prstDash val="solid"/>
            <a:round/>
            <a:headEnd len="sm" w="sm" type="none"/>
            <a:tailEnd len="sm" w="sm" type="none"/>
          </a:ln>
          <a:effectLst>
            <a:outerShdw blurRad="254000" rotWithShape="0" algn="bl">
              <a:srgbClr val="000000">
                <a:alpha val="42745"/>
              </a:srgbClr>
            </a:outerShdw>
          </a:effectLst>
        </p:spPr>
      </p:pic>
      <p:sp>
        <p:nvSpPr>
          <p:cNvPr id="340" name="Google Shape;340;p52"/>
          <p:cNvSpPr txBox="1"/>
          <p:nvPr/>
        </p:nvSpPr>
        <p:spPr>
          <a:xfrm>
            <a:off x="8153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rgbClr val="16355B"/>
                </a:solidFill>
                <a:latin typeface="Calibri"/>
                <a:ea typeface="Calibri"/>
                <a:cs typeface="Calibri"/>
                <a:sym typeface="Calibri"/>
              </a:rPr>
              <a:t>‹#›</a:t>
            </a:fld>
            <a:endParaRPr b="0" i="0" sz="1000" u="none" cap="none" strike="noStrike">
              <a:solidFill>
                <a:srgbClr val="16355B"/>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3"/>
          <p:cNvSpPr txBox="1"/>
          <p:nvPr>
            <p:ph idx="4294967295" type="ctrTitle"/>
          </p:nvPr>
        </p:nvSpPr>
        <p:spPr>
          <a:xfrm>
            <a:off x="0" y="457200"/>
            <a:ext cx="7772400" cy="892175"/>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Clr>
                <a:schemeClr val="accent2"/>
              </a:buClr>
              <a:buSzPts val="1800"/>
              <a:buFont typeface="Calibri"/>
              <a:buNone/>
            </a:pPr>
            <a:r>
              <a:rPr b="1" i="0" lang="en-US" sz="1800" u="none" cap="none" strike="noStrike">
                <a:solidFill>
                  <a:schemeClr val="accent2"/>
                </a:solidFill>
                <a:latin typeface="Calibri"/>
                <a:ea typeface="Calibri"/>
                <a:cs typeface="Calibri"/>
                <a:sym typeface="Calibri"/>
              </a:rPr>
              <a:t>WHAT IS EXTRUSION</a:t>
            </a:r>
            <a:endParaRPr/>
          </a:p>
        </p:txBody>
      </p:sp>
      <p:sp>
        <p:nvSpPr>
          <p:cNvPr id="346" name="Google Shape;346;p53"/>
          <p:cNvSpPr txBox="1"/>
          <p:nvPr>
            <p:ph idx="4294967295" type="subTitle"/>
          </p:nvPr>
        </p:nvSpPr>
        <p:spPr>
          <a:xfrm>
            <a:off x="0" y="609600"/>
            <a:ext cx="7632700" cy="2376488"/>
          </a:xfrm>
          <a:prstGeom prst="rect">
            <a:avLst/>
          </a:prstGeom>
          <a:noFill/>
          <a:ln>
            <a:noFill/>
          </a:ln>
        </p:spPr>
        <p:txBody>
          <a:bodyPr anchorCtr="0" anchor="b" bIns="0" lIns="91425" spcFirstLastPara="1" rIns="45700" wrap="square" tIns="0">
            <a:noAutofit/>
          </a:bodyPr>
          <a:lstStyle/>
          <a:p>
            <a:pPr indent="0" lvl="0" marL="0" marR="0" rtl="0" algn="l">
              <a:spcBef>
                <a:spcPts val="0"/>
              </a:spcBef>
              <a:spcAft>
                <a:spcPts val="0"/>
              </a:spcAft>
              <a:buClr>
                <a:schemeClr val="dk1"/>
              </a:buClr>
              <a:buSzPts val="1900"/>
              <a:buFont typeface="Arial"/>
              <a:buNone/>
            </a:pPr>
            <a:r>
              <a:rPr b="1" i="0" lang="en-US" sz="1900" u="none" cap="none" strike="noStrike">
                <a:solidFill>
                  <a:schemeClr val="dk1"/>
                </a:solidFill>
                <a:latin typeface="Calibri"/>
                <a:ea typeface="Calibri"/>
                <a:cs typeface="Calibri"/>
                <a:sym typeface="Calibri"/>
              </a:rPr>
              <a:t>A material is pushed or drawn through a die of the desired cross-section .Any solid or hollow cross-section may be produced by extrusion, which can create essentially semi-finished parts. The metal can forcing through a die in the same direction or opposite direction.</a:t>
            </a:r>
            <a:endParaRPr/>
          </a:p>
        </p:txBody>
      </p:sp>
      <p:pic>
        <p:nvPicPr>
          <p:cNvPr descr="extrusion_sml" id="347" name="Google Shape;347;p53"/>
          <p:cNvPicPr preferRelativeResize="0"/>
          <p:nvPr/>
        </p:nvPicPr>
        <p:blipFill rotWithShape="1">
          <a:blip r:embed="rId3">
            <a:alphaModFix/>
          </a:blip>
          <a:srcRect b="0" l="0" r="0" t="0"/>
          <a:stretch/>
        </p:blipFill>
        <p:spPr>
          <a:xfrm>
            <a:off x="234949" y="3335338"/>
            <a:ext cx="3217545" cy="2047655"/>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pic>
        <p:nvPicPr>
          <p:cNvPr descr="flow" id="348" name="Google Shape;348;p53"/>
          <p:cNvPicPr preferRelativeResize="0"/>
          <p:nvPr/>
        </p:nvPicPr>
        <p:blipFill rotWithShape="1">
          <a:blip r:embed="rId4">
            <a:alphaModFix/>
          </a:blip>
          <a:srcRect b="0" l="0" r="0" t="0"/>
          <a:stretch/>
        </p:blipFill>
        <p:spPr>
          <a:xfrm>
            <a:off x="3886200" y="3352800"/>
            <a:ext cx="3086100" cy="2057400"/>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4"/>
          <p:cNvSpPr/>
          <p:nvPr/>
        </p:nvSpPr>
        <p:spPr>
          <a:xfrm>
            <a:off x="671513" y="344488"/>
            <a:ext cx="1547812"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Extrusion</a:t>
            </a:r>
            <a:r>
              <a:rPr b="0" i="0" lang="en-US" sz="1800" u="none" cap="none" strike="noStrike">
                <a:solidFill>
                  <a:schemeClr val="dk1"/>
                </a:solidFill>
                <a:latin typeface="Arial"/>
                <a:ea typeface="Arial"/>
                <a:cs typeface="Arial"/>
                <a:sym typeface="Arial"/>
              </a:rPr>
              <a:t> </a:t>
            </a:r>
            <a:endParaRPr/>
          </a:p>
        </p:txBody>
      </p:sp>
      <p:sp>
        <p:nvSpPr>
          <p:cNvPr id="354" name="Google Shape;354;p54"/>
          <p:cNvSpPr/>
          <p:nvPr/>
        </p:nvSpPr>
        <p:spPr>
          <a:xfrm>
            <a:off x="457200" y="4419600"/>
            <a:ext cx="5486400" cy="708025"/>
          </a:xfrm>
          <a:prstGeom prst="rect">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Typical use: ductile metals (Cu, Steel, Al, Mg), Plastics, Rubbers </a:t>
            </a:r>
            <a:endParaRPr/>
          </a:p>
        </p:txBody>
      </p:sp>
      <p:sp>
        <p:nvSpPr>
          <p:cNvPr id="355" name="Google Shape;355;p54"/>
          <p:cNvSpPr/>
          <p:nvPr/>
        </p:nvSpPr>
        <p:spPr>
          <a:xfrm>
            <a:off x="711200" y="5580063"/>
            <a:ext cx="5032375" cy="10064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Common products:</a:t>
            </a:r>
            <a:endParaRPr/>
          </a:p>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Al frames of white-boards, doors, windows, … </a:t>
            </a:r>
            <a:endParaRPr/>
          </a:p>
        </p:txBody>
      </p:sp>
      <p:pic>
        <p:nvPicPr>
          <p:cNvPr id="356" name="Google Shape;356;p54"/>
          <p:cNvPicPr preferRelativeResize="0"/>
          <p:nvPr/>
        </p:nvPicPr>
        <p:blipFill rotWithShape="1">
          <a:blip r:embed="rId3">
            <a:alphaModFix/>
          </a:blip>
          <a:srcRect b="0" l="0" r="0" t="0"/>
          <a:stretch/>
        </p:blipFill>
        <p:spPr>
          <a:xfrm>
            <a:off x="6324600" y="2971800"/>
            <a:ext cx="2393950" cy="2874963"/>
          </a:xfrm>
          <a:prstGeom prst="rect">
            <a:avLst/>
          </a:prstGeom>
          <a:noFill/>
          <a:ln>
            <a:noFill/>
          </a:ln>
        </p:spPr>
      </p:pic>
      <p:pic>
        <p:nvPicPr>
          <p:cNvPr id="357" name="Google Shape;357;p54"/>
          <p:cNvPicPr preferRelativeResize="0"/>
          <p:nvPr/>
        </p:nvPicPr>
        <p:blipFill rotWithShape="1">
          <a:blip r:embed="rId4">
            <a:alphaModFix/>
          </a:blip>
          <a:srcRect b="0" l="0" r="0" t="0"/>
          <a:stretch/>
        </p:blipFill>
        <p:spPr>
          <a:xfrm>
            <a:off x="838200" y="1828800"/>
            <a:ext cx="5067300" cy="2143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pic>
        <p:nvPicPr>
          <p:cNvPr id="362" name="Google Shape;362;p55"/>
          <p:cNvPicPr preferRelativeResize="0"/>
          <p:nvPr/>
        </p:nvPicPr>
        <p:blipFill rotWithShape="1">
          <a:blip r:embed="rId3">
            <a:alphaModFix/>
          </a:blip>
          <a:srcRect b="0" l="0" r="0" t="0"/>
          <a:stretch/>
        </p:blipFill>
        <p:spPr>
          <a:xfrm>
            <a:off x="1630363" y="838200"/>
            <a:ext cx="6257925" cy="2555875"/>
          </a:xfrm>
          <a:prstGeom prst="rect">
            <a:avLst/>
          </a:prstGeom>
          <a:noFill/>
          <a:ln>
            <a:noFill/>
          </a:ln>
        </p:spPr>
      </p:pic>
      <p:sp>
        <p:nvSpPr>
          <p:cNvPr id="363" name="Google Shape;363;p55"/>
          <p:cNvSpPr/>
          <p:nvPr/>
        </p:nvSpPr>
        <p:spPr>
          <a:xfrm>
            <a:off x="673100" y="357188"/>
            <a:ext cx="3773488"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Extrusion: Schematic, Dies</a:t>
            </a:r>
            <a:r>
              <a:rPr b="0" i="0" lang="en-US" sz="1800" u="none" cap="none" strike="noStrike">
                <a:solidFill>
                  <a:schemeClr val="dk1"/>
                </a:solidFill>
                <a:latin typeface="Arial"/>
                <a:ea typeface="Arial"/>
                <a:cs typeface="Arial"/>
                <a:sym typeface="Arial"/>
              </a:rPr>
              <a:t> </a:t>
            </a:r>
            <a:endParaRPr/>
          </a:p>
        </p:txBody>
      </p:sp>
      <p:pic>
        <p:nvPicPr>
          <p:cNvPr id="364" name="Google Shape;364;p55"/>
          <p:cNvPicPr preferRelativeResize="0"/>
          <p:nvPr/>
        </p:nvPicPr>
        <p:blipFill rotWithShape="1">
          <a:blip r:embed="rId4">
            <a:alphaModFix/>
          </a:blip>
          <a:srcRect b="0" l="0" r="0" t="0"/>
          <a:stretch/>
        </p:blipFill>
        <p:spPr>
          <a:xfrm>
            <a:off x="6276975" y="4754563"/>
            <a:ext cx="2093913" cy="1498600"/>
          </a:xfrm>
          <a:prstGeom prst="rect">
            <a:avLst/>
          </a:prstGeom>
          <a:noFill/>
          <a:ln>
            <a:noFill/>
          </a:ln>
        </p:spPr>
      </p:pic>
      <p:sp>
        <p:nvSpPr>
          <p:cNvPr id="365" name="Google Shape;365;p55"/>
          <p:cNvSpPr txBox="1"/>
          <p:nvPr/>
        </p:nvSpPr>
        <p:spPr>
          <a:xfrm>
            <a:off x="1196975" y="5321300"/>
            <a:ext cx="502126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Exercise: how can we get hollow parts?</a:t>
            </a:r>
            <a:endParaRPr/>
          </a:p>
        </p:txBody>
      </p:sp>
      <p:cxnSp>
        <p:nvCxnSpPr>
          <p:cNvPr id="366" name="Google Shape;366;p55"/>
          <p:cNvCxnSpPr/>
          <p:nvPr/>
        </p:nvCxnSpPr>
        <p:spPr>
          <a:xfrm>
            <a:off x="508000" y="4516438"/>
            <a:ext cx="8316913" cy="0"/>
          </a:xfrm>
          <a:prstGeom prst="straightConnector1">
            <a:avLst/>
          </a:prstGeom>
          <a:noFill/>
          <a:ln cap="rnd" cmpd="sng" w="9525">
            <a:solidFill>
              <a:schemeClr val="dk1"/>
            </a:solidFill>
            <a:prstDash val="dot"/>
            <a:round/>
            <a:headEnd len="med" w="med" type="none"/>
            <a:tailEnd len="med" w="med" type="none"/>
          </a:ln>
        </p:spPr>
      </p:cxnSp>
      <p:pic>
        <p:nvPicPr>
          <p:cNvPr descr="Solid die tool stack." id="367" name="Google Shape;367;p55"/>
          <p:cNvPicPr preferRelativeResize="0"/>
          <p:nvPr/>
        </p:nvPicPr>
        <p:blipFill rotWithShape="1">
          <a:blip r:embed="rId5">
            <a:alphaModFix/>
          </a:blip>
          <a:srcRect b="0" l="0" r="0" t="0"/>
          <a:stretch/>
        </p:blipFill>
        <p:spPr>
          <a:xfrm>
            <a:off x="5014913" y="3249613"/>
            <a:ext cx="1771650" cy="1219200"/>
          </a:xfrm>
          <a:prstGeom prst="rect">
            <a:avLst/>
          </a:prstGeom>
          <a:noFill/>
          <a:ln>
            <a:noFill/>
          </a:ln>
        </p:spPr>
      </p:pic>
      <p:cxnSp>
        <p:nvCxnSpPr>
          <p:cNvPr id="368" name="Google Shape;368;p55"/>
          <p:cNvCxnSpPr/>
          <p:nvPr/>
        </p:nvCxnSpPr>
        <p:spPr>
          <a:xfrm>
            <a:off x="4638675" y="2379663"/>
            <a:ext cx="1168400" cy="9271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6"/>
          <p:cNvSpPr txBox="1"/>
          <p:nvPr>
            <p:ph idx="4294967295" type="body"/>
          </p:nvPr>
        </p:nvSpPr>
        <p:spPr>
          <a:xfrm>
            <a:off x="0" y="228600"/>
            <a:ext cx="8229600" cy="2952750"/>
          </a:xfrm>
          <a:prstGeom prst="rect">
            <a:avLst/>
          </a:prstGeom>
          <a:noFill/>
          <a:ln>
            <a:noFill/>
          </a:ln>
        </p:spPr>
        <p:txBody>
          <a:bodyPr anchorCtr="0" anchor="t" bIns="45700" lIns="91425" spcFirstLastPara="1" rIns="91425" wrap="square" tIns="45700">
            <a:noAutofit/>
          </a:bodyPr>
          <a:lstStyle/>
          <a:p>
            <a:pPr indent="-382588" lvl="0" marL="419100" marR="0" rtl="0" algn="l">
              <a:lnSpc>
                <a:spcPct val="80000"/>
              </a:lnSpc>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The cross-sections that can be produced vary from solid round, rectangular, to L shapes, T shapes.</a:t>
            </a:r>
            <a:endParaRPr/>
          </a:p>
          <a:p>
            <a:pPr indent="-261937" lvl="0" marL="419100" marR="0" rtl="0" algn="l">
              <a:lnSpc>
                <a:spcPct val="80000"/>
              </a:lnSpc>
              <a:spcBef>
                <a:spcPts val="380"/>
              </a:spcBef>
              <a:spcAft>
                <a:spcPts val="0"/>
              </a:spcAft>
              <a:buClr>
                <a:schemeClr val="dk1"/>
              </a:buClr>
              <a:buSzPts val="1900"/>
              <a:buFont typeface="Arial"/>
              <a:buNone/>
            </a:pPr>
            <a:r>
              <a:t/>
            </a:r>
            <a:endParaRPr b="1" i="0" sz="1900" u="none" cap="none" strike="noStrike">
              <a:solidFill>
                <a:schemeClr val="dk1"/>
              </a:solidFill>
              <a:latin typeface="Calibri"/>
              <a:ea typeface="Calibri"/>
              <a:cs typeface="Calibri"/>
              <a:sym typeface="Calibri"/>
            </a:endParaRPr>
          </a:p>
          <a:p>
            <a:pPr indent="-382588" lvl="0" marL="419100" marR="0" rtl="0" algn="l">
              <a:lnSpc>
                <a:spcPct val="80000"/>
              </a:lnSpc>
              <a:spcBef>
                <a:spcPts val="38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Extrusion may be continuous (theoretically producing indefinitely long material) or semi-continuous (producing many pieces). Extrusions can be done with the material hot or cold.</a:t>
            </a:r>
            <a:endParaRPr/>
          </a:p>
          <a:p>
            <a:pPr indent="-261937" lvl="0" marL="419100" marR="0" rtl="0" algn="l">
              <a:lnSpc>
                <a:spcPct val="80000"/>
              </a:lnSpc>
              <a:spcBef>
                <a:spcPts val="380"/>
              </a:spcBef>
              <a:spcAft>
                <a:spcPts val="0"/>
              </a:spcAft>
              <a:buClr>
                <a:schemeClr val="dk1"/>
              </a:buClr>
              <a:buSzPts val="1900"/>
              <a:buFont typeface="Arial"/>
              <a:buNone/>
            </a:pPr>
            <a:r>
              <a:t/>
            </a:r>
            <a:endParaRPr b="1" i="0" sz="1900" u="none" cap="none" strike="noStrike">
              <a:solidFill>
                <a:schemeClr val="dk1"/>
              </a:solidFill>
              <a:latin typeface="Calibri"/>
              <a:ea typeface="Calibri"/>
              <a:cs typeface="Calibri"/>
              <a:sym typeface="Calibri"/>
            </a:endParaRPr>
          </a:p>
          <a:p>
            <a:pPr indent="-382588" lvl="0" marL="419100" marR="0" rtl="0" algn="l">
              <a:lnSpc>
                <a:spcPct val="80000"/>
              </a:lnSpc>
              <a:spcBef>
                <a:spcPts val="38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Commonly extruded materials include metals, polymers, ceramics, and foodstuffs.</a:t>
            </a:r>
            <a:endParaRPr/>
          </a:p>
        </p:txBody>
      </p:sp>
      <p:pic>
        <p:nvPicPr>
          <p:cNvPr id="374" name="Google Shape;374;p56"/>
          <p:cNvPicPr preferRelativeResize="0"/>
          <p:nvPr/>
        </p:nvPicPr>
        <p:blipFill rotWithShape="1">
          <a:blip r:embed="rId3">
            <a:alphaModFix/>
          </a:blip>
          <a:srcRect b="15300" l="0" r="0" t="0"/>
          <a:stretch/>
        </p:blipFill>
        <p:spPr>
          <a:xfrm>
            <a:off x="838200" y="2895600"/>
            <a:ext cx="6192837" cy="2854325"/>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7"/>
          <p:cNvSpPr txBox="1"/>
          <p:nvPr>
            <p:ph idx="4294967295" type="body"/>
          </p:nvPr>
        </p:nvSpPr>
        <p:spPr>
          <a:xfrm>
            <a:off x="0" y="381000"/>
            <a:ext cx="3754438" cy="5400675"/>
          </a:xfrm>
          <a:prstGeom prst="rect">
            <a:avLst/>
          </a:prstGeom>
          <a:noFill/>
          <a:ln>
            <a:noFill/>
          </a:ln>
        </p:spPr>
        <p:txBody>
          <a:bodyPr anchorCtr="0" anchor="t" bIns="45700" lIns="91425" spcFirstLastPara="1" rIns="91425" wrap="square" tIns="45700">
            <a:noAutofit/>
          </a:bodyPr>
          <a:lstStyle/>
          <a:p>
            <a:pPr indent="-382588" lvl="0" marL="419100" marR="0" rtl="0" algn="l">
              <a:lnSpc>
                <a:spcPct val="80000"/>
              </a:lnSpc>
              <a:spcBef>
                <a:spcPts val="0"/>
              </a:spcBef>
              <a:spcAft>
                <a:spcPts val="0"/>
              </a:spcAft>
              <a:buClr>
                <a:schemeClr val="accent2"/>
              </a:buClr>
              <a:buSzPts val="1900"/>
              <a:buFont typeface="Arial"/>
              <a:buChar char="•"/>
            </a:pPr>
            <a:r>
              <a:rPr b="1" i="0" lang="en-US" sz="1900" u="none" cap="none" strike="noStrike">
                <a:solidFill>
                  <a:schemeClr val="accent2"/>
                </a:solidFill>
                <a:latin typeface="Calibri"/>
                <a:ea typeface="Calibri"/>
                <a:cs typeface="Calibri"/>
                <a:sym typeface="Calibri"/>
              </a:rPr>
              <a:t>Direct extrusion:</a:t>
            </a:r>
            <a:r>
              <a:rPr b="1" i="0" lang="en-US" sz="1900" u="none" cap="none" strike="noStrike">
                <a:solidFill>
                  <a:schemeClr val="dk1"/>
                </a:solidFill>
                <a:latin typeface="Calibri"/>
                <a:ea typeface="Calibri"/>
                <a:cs typeface="Calibri"/>
                <a:sym typeface="Calibri"/>
              </a:rPr>
              <a:t> A metal billet is located into a container, and a ram compresses the material, forcing it to flow through one or more openings in a die at the opposite end of the container.</a:t>
            </a:r>
            <a:endParaRPr/>
          </a:p>
          <a:p>
            <a:pPr indent="-261937" lvl="0" marL="419100" marR="0" rtl="0" algn="l">
              <a:lnSpc>
                <a:spcPct val="80000"/>
              </a:lnSpc>
              <a:spcBef>
                <a:spcPts val="380"/>
              </a:spcBef>
              <a:spcAft>
                <a:spcPts val="0"/>
              </a:spcAft>
              <a:buClr>
                <a:schemeClr val="dk1"/>
              </a:buClr>
              <a:buSzPts val="1900"/>
              <a:buFont typeface="Arial"/>
              <a:buNone/>
            </a:pPr>
            <a:r>
              <a:t/>
            </a:r>
            <a:endParaRPr b="1" i="0" sz="1900" u="none" cap="none" strike="noStrike">
              <a:solidFill>
                <a:schemeClr val="dk1"/>
              </a:solidFill>
              <a:latin typeface="Calibri"/>
              <a:ea typeface="Calibri"/>
              <a:cs typeface="Calibri"/>
              <a:sym typeface="Calibri"/>
            </a:endParaRPr>
          </a:p>
          <a:p>
            <a:pPr indent="-382588" lvl="0" marL="419100" marR="0" rtl="0" algn="l">
              <a:lnSpc>
                <a:spcPct val="80000"/>
              </a:lnSpc>
              <a:spcBef>
                <a:spcPts val="640"/>
              </a:spcBef>
              <a:spcAft>
                <a:spcPts val="0"/>
              </a:spcAft>
              <a:buClr>
                <a:schemeClr val="accent2"/>
              </a:buClr>
              <a:buSzPts val="1900"/>
              <a:buFont typeface="Arial"/>
              <a:buChar char="•"/>
            </a:pPr>
            <a:r>
              <a:rPr b="1" i="0" lang="en-US" sz="1900" u="none" cap="none" strike="noStrike">
                <a:solidFill>
                  <a:schemeClr val="accent2"/>
                </a:solidFill>
                <a:latin typeface="Calibri"/>
                <a:ea typeface="Calibri"/>
                <a:cs typeface="Calibri"/>
                <a:sym typeface="Calibri"/>
              </a:rPr>
              <a:t>Indirect extrusion:</a:t>
            </a:r>
            <a:r>
              <a:rPr b="1" i="0" lang="en-US" sz="1900" u="none" cap="none" strike="noStrike">
                <a:solidFill>
                  <a:schemeClr val="dk1"/>
                </a:solidFill>
                <a:latin typeface="Calibri"/>
                <a:ea typeface="Calibri"/>
                <a:cs typeface="Calibri"/>
                <a:sym typeface="Calibri"/>
              </a:rPr>
              <a:t> The die is mounted to the ram rather than at the opposite end of the container. One advantage of the indirect extrusion process is that there is no friction, during the process, between the billet and the container liner</a:t>
            </a:r>
            <a:r>
              <a:rPr b="1" i="0" lang="en-US" sz="3200" u="none" cap="none" strike="noStrike">
                <a:solidFill>
                  <a:schemeClr val="dk1"/>
                </a:solidFill>
                <a:latin typeface="Calibri"/>
                <a:ea typeface="Calibri"/>
                <a:cs typeface="Calibri"/>
                <a:sym typeface="Calibri"/>
              </a:rPr>
              <a:t>.</a:t>
            </a:r>
            <a:r>
              <a:rPr b="0" i="0" lang="en-US" sz="3200" u="none" cap="none" strike="noStrike">
                <a:solidFill>
                  <a:schemeClr val="dk1"/>
                </a:solidFill>
                <a:latin typeface="Calibri"/>
                <a:ea typeface="Calibri"/>
                <a:cs typeface="Calibri"/>
                <a:sym typeface="Calibri"/>
              </a:rPr>
              <a:t> </a:t>
            </a:r>
            <a:endParaRPr/>
          </a:p>
        </p:txBody>
      </p:sp>
      <p:pic>
        <p:nvPicPr>
          <p:cNvPr descr="fetch" id="380" name="Google Shape;380;p57"/>
          <p:cNvPicPr preferRelativeResize="0"/>
          <p:nvPr/>
        </p:nvPicPr>
        <p:blipFill rotWithShape="1">
          <a:blip r:embed="rId3">
            <a:alphaModFix/>
          </a:blip>
          <a:srcRect b="0" l="0" r="0" t="0"/>
          <a:stretch/>
        </p:blipFill>
        <p:spPr>
          <a:xfrm>
            <a:off x="3810000" y="762000"/>
            <a:ext cx="4114800" cy="4391025"/>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pic>
        <p:nvPicPr>
          <p:cNvPr id="385" name="Google Shape;385;p58"/>
          <p:cNvPicPr preferRelativeResize="0"/>
          <p:nvPr/>
        </p:nvPicPr>
        <p:blipFill rotWithShape="1">
          <a:blip r:embed="rId3">
            <a:alphaModFix/>
          </a:blip>
          <a:srcRect b="0" l="0" r="0" t="0"/>
          <a:stretch/>
        </p:blipFill>
        <p:spPr>
          <a:xfrm>
            <a:off x="1630363" y="838200"/>
            <a:ext cx="6257925" cy="2555875"/>
          </a:xfrm>
          <a:prstGeom prst="rect">
            <a:avLst/>
          </a:prstGeom>
          <a:noFill/>
          <a:ln>
            <a:noFill/>
          </a:ln>
        </p:spPr>
      </p:pic>
      <p:sp>
        <p:nvSpPr>
          <p:cNvPr id="386" name="Google Shape;386;p58"/>
          <p:cNvSpPr/>
          <p:nvPr/>
        </p:nvSpPr>
        <p:spPr>
          <a:xfrm>
            <a:off x="673100" y="357188"/>
            <a:ext cx="3773488"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Extrusion: Schematic, Dies</a:t>
            </a:r>
            <a:r>
              <a:rPr b="0" i="0" lang="en-US" sz="1800" u="none" cap="none" strike="noStrike">
                <a:solidFill>
                  <a:schemeClr val="dk1"/>
                </a:solidFill>
                <a:latin typeface="Arial"/>
                <a:ea typeface="Arial"/>
                <a:cs typeface="Arial"/>
                <a:sym typeface="Arial"/>
              </a:rPr>
              <a:t> </a:t>
            </a:r>
            <a:endParaRPr/>
          </a:p>
        </p:txBody>
      </p:sp>
      <p:pic>
        <p:nvPicPr>
          <p:cNvPr id="387" name="Google Shape;387;p58"/>
          <p:cNvPicPr preferRelativeResize="0"/>
          <p:nvPr/>
        </p:nvPicPr>
        <p:blipFill rotWithShape="1">
          <a:blip r:embed="rId4">
            <a:alphaModFix/>
          </a:blip>
          <a:srcRect b="0" l="0" r="0" t="0"/>
          <a:stretch/>
        </p:blipFill>
        <p:spPr>
          <a:xfrm>
            <a:off x="6276975" y="4754563"/>
            <a:ext cx="2093913" cy="1498600"/>
          </a:xfrm>
          <a:prstGeom prst="rect">
            <a:avLst/>
          </a:prstGeom>
          <a:noFill/>
          <a:ln>
            <a:noFill/>
          </a:ln>
        </p:spPr>
      </p:pic>
      <p:sp>
        <p:nvSpPr>
          <p:cNvPr id="388" name="Google Shape;388;p58"/>
          <p:cNvSpPr txBox="1"/>
          <p:nvPr/>
        </p:nvSpPr>
        <p:spPr>
          <a:xfrm>
            <a:off x="1196975" y="5321300"/>
            <a:ext cx="502126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Exercise: how can we get hollow parts?</a:t>
            </a:r>
            <a:endParaRPr/>
          </a:p>
        </p:txBody>
      </p:sp>
      <p:cxnSp>
        <p:nvCxnSpPr>
          <p:cNvPr id="389" name="Google Shape;389;p58"/>
          <p:cNvCxnSpPr/>
          <p:nvPr/>
        </p:nvCxnSpPr>
        <p:spPr>
          <a:xfrm>
            <a:off x="508000" y="4516438"/>
            <a:ext cx="8316913" cy="0"/>
          </a:xfrm>
          <a:prstGeom prst="straightConnector1">
            <a:avLst/>
          </a:prstGeom>
          <a:noFill/>
          <a:ln cap="rnd" cmpd="sng" w="9525">
            <a:solidFill>
              <a:schemeClr val="dk1"/>
            </a:solidFill>
            <a:prstDash val="dot"/>
            <a:round/>
            <a:headEnd len="med" w="med" type="none"/>
            <a:tailEnd len="med" w="med" type="none"/>
          </a:ln>
        </p:spPr>
      </p:cxnSp>
      <p:pic>
        <p:nvPicPr>
          <p:cNvPr descr="Solid die tool stack." id="390" name="Google Shape;390;p58"/>
          <p:cNvPicPr preferRelativeResize="0"/>
          <p:nvPr/>
        </p:nvPicPr>
        <p:blipFill rotWithShape="1">
          <a:blip r:embed="rId5">
            <a:alphaModFix/>
          </a:blip>
          <a:srcRect b="0" l="0" r="0" t="0"/>
          <a:stretch/>
        </p:blipFill>
        <p:spPr>
          <a:xfrm>
            <a:off x="5014913" y="3249613"/>
            <a:ext cx="1771650" cy="1219200"/>
          </a:xfrm>
          <a:prstGeom prst="rect">
            <a:avLst/>
          </a:prstGeom>
          <a:noFill/>
          <a:ln>
            <a:noFill/>
          </a:ln>
        </p:spPr>
      </p:pic>
      <p:cxnSp>
        <p:nvCxnSpPr>
          <p:cNvPr id="391" name="Google Shape;391;p58"/>
          <p:cNvCxnSpPr/>
          <p:nvPr/>
        </p:nvCxnSpPr>
        <p:spPr>
          <a:xfrm>
            <a:off x="4638675" y="2379663"/>
            <a:ext cx="1168400" cy="9271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9"/>
          <p:cNvSpPr txBox="1"/>
          <p:nvPr/>
        </p:nvSpPr>
        <p:spPr>
          <a:xfrm>
            <a:off x="652463" y="352425"/>
            <a:ext cx="139541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Drawing</a:t>
            </a:r>
            <a:r>
              <a:rPr b="0" i="0" lang="en-US" sz="1800" u="none" cap="none" strike="noStrike">
                <a:solidFill>
                  <a:schemeClr val="dk1"/>
                </a:solidFill>
                <a:latin typeface="Arial"/>
                <a:ea typeface="Arial"/>
                <a:cs typeface="Arial"/>
                <a:sym typeface="Arial"/>
              </a:rPr>
              <a:t> </a:t>
            </a:r>
            <a:endParaRPr/>
          </a:p>
        </p:txBody>
      </p:sp>
      <p:sp>
        <p:nvSpPr>
          <p:cNvPr id="397" name="Google Shape;397;p59"/>
          <p:cNvSpPr/>
          <p:nvPr/>
        </p:nvSpPr>
        <p:spPr>
          <a:xfrm>
            <a:off x="1374775" y="5827713"/>
            <a:ext cx="6099175" cy="466725"/>
          </a:xfrm>
          <a:prstGeom prst="rect">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Commonly used to make wires from round bars </a:t>
            </a:r>
            <a:endParaRPr/>
          </a:p>
        </p:txBody>
      </p:sp>
      <p:pic>
        <p:nvPicPr>
          <p:cNvPr id="398" name="Google Shape;398;p59"/>
          <p:cNvPicPr preferRelativeResize="0"/>
          <p:nvPr/>
        </p:nvPicPr>
        <p:blipFill rotWithShape="1">
          <a:blip r:embed="rId3">
            <a:alphaModFix/>
          </a:blip>
          <a:srcRect b="0" l="0" r="0" t="0"/>
          <a:stretch/>
        </p:blipFill>
        <p:spPr>
          <a:xfrm>
            <a:off x="2192338" y="2247900"/>
            <a:ext cx="6062662" cy="2540000"/>
          </a:xfrm>
          <a:prstGeom prst="rect">
            <a:avLst/>
          </a:prstGeom>
          <a:noFill/>
          <a:ln>
            <a:noFill/>
          </a:ln>
        </p:spPr>
      </p:pic>
      <p:sp>
        <p:nvSpPr>
          <p:cNvPr id="399" name="Google Shape;399;p59"/>
          <p:cNvSpPr/>
          <p:nvPr/>
        </p:nvSpPr>
        <p:spPr>
          <a:xfrm>
            <a:off x="1276350" y="1457325"/>
            <a:ext cx="6651625"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Similar to extrusion, except: </a:t>
            </a:r>
            <a:r>
              <a:rPr b="1" i="1" lang="en-US" sz="1800" u="none" cap="none" strike="noStrike">
                <a:solidFill>
                  <a:schemeClr val="dk1"/>
                </a:solidFill>
                <a:latin typeface="Arial"/>
                <a:ea typeface="Arial"/>
                <a:cs typeface="Arial"/>
                <a:sym typeface="Arial"/>
              </a:rPr>
              <a:t>pulling force</a:t>
            </a:r>
            <a:r>
              <a:rPr b="0" i="0" lang="en-US" sz="1800" u="none" cap="none" strike="noStrike">
                <a:solidFill>
                  <a:schemeClr val="dk1"/>
                </a:solidFill>
                <a:latin typeface="Arial"/>
                <a:ea typeface="Arial"/>
                <a:cs typeface="Arial"/>
                <a:sym typeface="Arial"/>
              </a:rPr>
              <a:t> is applied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0"/>
          <p:cNvSpPr txBox="1"/>
          <p:nvPr>
            <p:ph idx="4294967295" type="subTitle"/>
          </p:nvPr>
        </p:nvSpPr>
        <p:spPr>
          <a:xfrm>
            <a:off x="0" y="0"/>
            <a:ext cx="7200900" cy="3762375"/>
          </a:xfrm>
          <a:prstGeom prst="rect">
            <a:avLst/>
          </a:prstGeom>
          <a:noFill/>
          <a:ln>
            <a:noFill/>
          </a:ln>
        </p:spPr>
        <p:txBody>
          <a:bodyPr anchorCtr="0" anchor="b" bIns="0" lIns="91425" spcFirstLastPara="1" rIns="45700" wrap="square" tIns="0">
            <a:noAutofit/>
          </a:bodyPr>
          <a:lstStyle/>
          <a:p>
            <a:pPr indent="0" lvl="0" marL="0" marR="0" rtl="0" algn="l">
              <a:lnSpc>
                <a:spcPct val="90000"/>
              </a:lnSpc>
              <a:spcBef>
                <a:spcPts val="0"/>
              </a:spcBef>
              <a:spcAft>
                <a:spcPts val="0"/>
              </a:spcAft>
              <a:buClr>
                <a:schemeClr val="accent2"/>
              </a:buClr>
              <a:buSzPts val="1900"/>
              <a:buFont typeface="Arial"/>
              <a:buNone/>
            </a:pPr>
            <a:r>
              <a:rPr b="1" i="0" lang="en-US" sz="1900" u="none" cap="none" strike="noStrike">
                <a:solidFill>
                  <a:schemeClr val="accent2"/>
                </a:solidFill>
                <a:latin typeface="Calibri"/>
                <a:ea typeface="Calibri"/>
                <a:cs typeface="Calibri"/>
                <a:sym typeface="Calibri"/>
              </a:rPr>
              <a:t>WHAT is DRAWING?</a:t>
            </a:r>
            <a:endParaRPr/>
          </a:p>
          <a:p>
            <a:pPr indent="0" lvl="0" marL="0" marR="0" rtl="0" algn="l">
              <a:lnSpc>
                <a:spcPct val="90000"/>
              </a:lnSpc>
              <a:spcBef>
                <a:spcPts val="380"/>
              </a:spcBef>
              <a:spcAft>
                <a:spcPts val="0"/>
              </a:spcAft>
              <a:buClr>
                <a:schemeClr val="dk1"/>
              </a:buClr>
              <a:buSzPts val="1900"/>
              <a:buFont typeface="Arial"/>
              <a:buNone/>
            </a:pPr>
            <a:r>
              <a:t/>
            </a:r>
            <a:endParaRPr b="1" i="0" sz="1900" u="none" cap="none" strike="noStrike">
              <a:solidFill>
                <a:schemeClr val="accent2"/>
              </a:solidFill>
              <a:latin typeface="Calibri"/>
              <a:ea typeface="Calibri"/>
              <a:cs typeface="Calibri"/>
              <a:sym typeface="Calibri"/>
            </a:endParaRPr>
          </a:p>
          <a:p>
            <a:pPr indent="0" lvl="0" marL="0" marR="0" rtl="0" algn="l">
              <a:lnSpc>
                <a:spcPct val="90000"/>
              </a:lnSpc>
              <a:spcBef>
                <a:spcPts val="380"/>
              </a:spcBef>
              <a:spcAft>
                <a:spcPts val="0"/>
              </a:spcAft>
              <a:buClr>
                <a:schemeClr val="dk1"/>
              </a:buClr>
              <a:buSzPts val="1900"/>
              <a:buFont typeface="Arial"/>
              <a:buNone/>
            </a:pPr>
            <a:r>
              <a:rPr b="1" i="0" lang="en-US" sz="1900" u="none" cap="none" strike="noStrike">
                <a:solidFill>
                  <a:schemeClr val="dk1"/>
                </a:solidFill>
                <a:latin typeface="Calibri"/>
                <a:ea typeface="Calibri"/>
                <a:cs typeface="Calibri"/>
                <a:sym typeface="Calibri"/>
              </a:rPr>
              <a:t>Drawing is an operation in which the cross-section of solid rod, wire or tubing is reduced or changed in shape by pulling it through a die.</a:t>
            </a:r>
            <a:endParaRPr b="1" i="0" sz="1900" u="none" cap="none" strike="noStrike">
              <a:solidFill>
                <a:schemeClr val="dk1"/>
              </a:solidFill>
              <a:latin typeface="Calibri"/>
              <a:ea typeface="Calibri"/>
              <a:cs typeface="Calibri"/>
              <a:sym typeface="Calibri"/>
            </a:endParaRPr>
          </a:p>
          <a:p>
            <a:pPr indent="0" lvl="0" marL="0" marR="0" rtl="0" algn="l">
              <a:lnSpc>
                <a:spcPct val="90000"/>
              </a:lnSpc>
              <a:spcBef>
                <a:spcPts val="380"/>
              </a:spcBef>
              <a:spcAft>
                <a:spcPts val="0"/>
              </a:spcAft>
              <a:buClr>
                <a:schemeClr val="dk1"/>
              </a:buClr>
              <a:buSzPts val="1900"/>
              <a:buFont typeface="Arial"/>
              <a:buNone/>
            </a:pPr>
            <a:r>
              <a:t/>
            </a:r>
            <a:endParaRPr b="1" i="0" sz="1900" u="none" cap="none" strike="noStrike">
              <a:solidFill>
                <a:schemeClr val="dk1"/>
              </a:solidFill>
              <a:latin typeface="Calibri"/>
              <a:ea typeface="Calibri"/>
              <a:cs typeface="Calibri"/>
              <a:sym typeface="Calibri"/>
            </a:endParaRPr>
          </a:p>
          <a:p>
            <a:pPr indent="0" lvl="0" marL="0" marR="0" rtl="0" algn="l">
              <a:lnSpc>
                <a:spcPct val="90000"/>
              </a:lnSpc>
              <a:spcBef>
                <a:spcPts val="380"/>
              </a:spcBef>
              <a:spcAft>
                <a:spcPts val="0"/>
              </a:spcAft>
              <a:buClr>
                <a:schemeClr val="dk1"/>
              </a:buClr>
              <a:buSzPts val="1900"/>
              <a:buFont typeface="Arial"/>
              <a:buNone/>
            </a:pPr>
            <a:r>
              <a:rPr b="1" i="0" lang="en-US" sz="1900" u="none" cap="none" strike="noStrike">
                <a:solidFill>
                  <a:schemeClr val="dk1"/>
                </a:solidFill>
                <a:latin typeface="Calibri"/>
                <a:ea typeface="Calibri"/>
                <a:cs typeface="Calibri"/>
                <a:sym typeface="Calibri"/>
              </a:rPr>
              <a:t>The principle of this procedure consist of reducing the thickness of a pointed ,tapered wire by drawing it through a conical opening in a tool made of a hard material.The wire will take shape of the hole.</a:t>
            </a:r>
            <a:endParaRPr/>
          </a:p>
          <a:p>
            <a:pPr indent="0" lvl="0" marL="0" marR="0" rtl="0" algn="l">
              <a:lnSpc>
                <a:spcPct val="90000"/>
              </a:lnSpc>
              <a:spcBef>
                <a:spcPts val="380"/>
              </a:spcBef>
              <a:spcAft>
                <a:spcPts val="0"/>
              </a:spcAft>
              <a:buClr>
                <a:schemeClr val="dk1"/>
              </a:buClr>
              <a:buSzPts val="1900"/>
              <a:buFont typeface="Arial"/>
              <a:buNone/>
            </a:pPr>
            <a:r>
              <a:t/>
            </a:r>
            <a:endParaRPr b="1" i="0" sz="1900" u="none" cap="none" strike="noStrike">
              <a:solidFill>
                <a:schemeClr val="dk1"/>
              </a:solidFill>
              <a:latin typeface="Calibri"/>
              <a:ea typeface="Calibri"/>
              <a:cs typeface="Calibri"/>
              <a:sym typeface="Calibri"/>
            </a:endParaRPr>
          </a:p>
          <a:p>
            <a:pPr indent="0" lvl="0" marL="0" marR="0" rtl="0" algn="l">
              <a:lnSpc>
                <a:spcPct val="90000"/>
              </a:lnSpc>
              <a:spcBef>
                <a:spcPts val="380"/>
              </a:spcBef>
              <a:spcAft>
                <a:spcPts val="0"/>
              </a:spcAft>
              <a:buClr>
                <a:schemeClr val="dk1"/>
              </a:buClr>
              <a:buSzPts val="1900"/>
              <a:buFont typeface="Arial"/>
              <a:buNone/>
            </a:pPr>
            <a:r>
              <a:t/>
            </a:r>
            <a:endParaRPr b="1" i="0" sz="1900" u="none" cap="none" strike="noStrike">
              <a:solidFill>
                <a:schemeClr val="dk1"/>
              </a:solidFill>
              <a:latin typeface="Calibri"/>
              <a:ea typeface="Calibri"/>
              <a:cs typeface="Calibri"/>
              <a:sym typeface="Calibri"/>
            </a:endParaRPr>
          </a:p>
        </p:txBody>
      </p:sp>
      <p:pic>
        <p:nvPicPr>
          <p:cNvPr id="405" name="Google Shape;405;p60"/>
          <p:cNvPicPr preferRelativeResize="0"/>
          <p:nvPr/>
        </p:nvPicPr>
        <p:blipFill rotWithShape="1">
          <a:blip r:embed="rId3">
            <a:alphaModFix/>
          </a:blip>
          <a:srcRect b="0" l="0" r="38813" t="0"/>
          <a:stretch/>
        </p:blipFill>
        <p:spPr>
          <a:xfrm>
            <a:off x="381000" y="3581400"/>
            <a:ext cx="6334109" cy="1747837"/>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61"/>
          <p:cNvSpPr txBox="1"/>
          <p:nvPr>
            <p:ph idx="4294967295" type="body"/>
          </p:nvPr>
        </p:nvSpPr>
        <p:spPr>
          <a:xfrm>
            <a:off x="0" y="0"/>
            <a:ext cx="8229600" cy="2232025"/>
          </a:xfrm>
          <a:prstGeom prst="rect">
            <a:avLst/>
          </a:prstGeom>
          <a:noFill/>
          <a:ln>
            <a:noFill/>
          </a:ln>
        </p:spPr>
        <p:txBody>
          <a:bodyPr anchorCtr="0" anchor="t" bIns="45700" lIns="91425" spcFirstLastPara="1" rIns="91425" wrap="square" tIns="45700">
            <a:noAutofit/>
          </a:bodyPr>
          <a:lstStyle/>
          <a:p>
            <a:pPr indent="-382588" lvl="0" marL="419100" marR="0" rtl="0" algn="l">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Drawing  improves strength and hardness when these properties are to be developed by cold work and not by subsequent heat treatment</a:t>
            </a:r>
            <a:endParaRPr b="1" i="0" sz="1900" u="none" cap="none" strike="noStrike">
              <a:solidFill>
                <a:schemeClr val="dk1"/>
              </a:solidFill>
              <a:latin typeface="Calibri"/>
              <a:ea typeface="Calibri"/>
              <a:cs typeface="Calibri"/>
              <a:sym typeface="Calibri"/>
            </a:endParaRPr>
          </a:p>
          <a:p>
            <a:pPr indent="-261937" lvl="0" marL="419100" marR="0" rtl="0" algn="l">
              <a:spcBef>
                <a:spcPts val="380"/>
              </a:spcBef>
              <a:spcAft>
                <a:spcPts val="0"/>
              </a:spcAft>
              <a:buClr>
                <a:schemeClr val="dk1"/>
              </a:buClr>
              <a:buSzPts val="1900"/>
              <a:buFont typeface="Arial"/>
              <a:buNone/>
            </a:pPr>
            <a:r>
              <a:t/>
            </a:r>
            <a:endParaRPr b="1" i="0" sz="1900" u="none" cap="none" strike="noStrike">
              <a:solidFill>
                <a:schemeClr val="dk1"/>
              </a:solidFill>
              <a:latin typeface="Calibri"/>
              <a:ea typeface="Calibri"/>
              <a:cs typeface="Calibri"/>
              <a:sym typeface="Calibri"/>
            </a:endParaRPr>
          </a:p>
          <a:p>
            <a:pPr indent="-382588" lvl="0" marL="419100" marR="0" rtl="0" algn="l">
              <a:spcBef>
                <a:spcPts val="900"/>
              </a:spcBef>
              <a:spcAft>
                <a:spcPts val="0"/>
              </a:spcAft>
              <a:buClr>
                <a:schemeClr val="dk1"/>
              </a:buClr>
              <a:buSzPts val="4500"/>
              <a:buFont typeface="Arial"/>
              <a:buNone/>
            </a:pPr>
            <a:r>
              <a:rPr b="0" i="0" lang="en-US" sz="4500" u="none" cap="none" strike="noStrike">
                <a:solidFill>
                  <a:schemeClr val="dk1"/>
                </a:solidFill>
                <a:latin typeface="Calibri"/>
                <a:ea typeface="Calibri"/>
                <a:cs typeface="Calibri"/>
                <a:sym typeface="Calibri"/>
              </a:rPr>
              <a:t> </a:t>
            </a:r>
            <a:endParaRPr b="0" i="0" sz="4500" u="none" cap="none" strike="noStrike">
              <a:solidFill>
                <a:schemeClr val="dk1"/>
              </a:solidFill>
              <a:latin typeface="Calibri"/>
              <a:ea typeface="Calibri"/>
              <a:cs typeface="Calibri"/>
              <a:sym typeface="Calibri"/>
            </a:endParaRPr>
          </a:p>
        </p:txBody>
      </p:sp>
      <p:sp>
        <p:nvSpPr>
          <p:cNvPr id="411" name="Google Shape;411;p61"/>
          <p:cNvSpPr/>
          <p:nvPr/>
        </p:nvSpPr>
        <p:spPr>
          <a:xfrm>
            <a:off x="0" y="838200"/>
            <a:ext cx="8229600" cy="1828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2"/>
              </a:buClr>
              <a:buSzPts val="1800"/>
              <a:buFont typeface="Arial"/>
              <a:buChar char="•"/>
            </a:pPr>
            <a:r>
              <a:rPr b="1" i="0" lang="en-US" sz="1800" u="none" cap="none" strike="noStrike">
                <a:solidFill>
                  <a:schemeClr val="accent2"/>
                </a:solidFill>
                <a:latin typeface="Arial"/>
                <a:ea typeface="Arial"/>
                <a:cs typeface="Arial"/>
                <a:sym typeface="Arial"/>
              </a:rPr>
              <a:t>Where is it used?</a:t>
            </a:r>
            <a:endParaRPr/>
          </a:p>
          <a:p>
            <a:pPr indent="-228600" lvl="0" marL="342900" marR="0" rtl="0" algn="l">
              <a:spcBef>
                <a:spcPts val="360"/>
              </a:spcBef>
              <a:spcAft>
                <a:spcPts val="0"/>
              </a:spcAft>
              <a:buClr>
                <a:schemeClr val="dk1"/>
              </a:buClr>
              <a:buSzPts val="1800"/>
              <a:buFont typeface="Arial"/>
              <a:buNone/>
            </a:pPr>
            <a:r>
              <a:t/>
            </a:r>
            <a:endParaRPr b="1" i="0" sz="1800" u="none" cap="none" strike="noStrike">
              <a:solidFill>
                <a:schemeClr val="accent2"/>
              </a:solidFill>
              <a:latin typeface="Arial"/>
              <a:ea typeface="Arial"/>
              <a:cs typeface="Arial"/>
              <a:sym typeface="Arial"/>
            </a:endParaRPr>
          </a:p>
          <a:p>
            <a:pPr indent="-342900" lvl="0" marL="342900" marR="0" rtl="0" algn="l">
              <a:spcBef>
                <a:spcPts val="360"/>
              </a:spcBef>
              <a:spcAft>
                <a:spcPts val="0"/>
              </a:spcAft>
              <a:buNone/>
            </a:pPr>
            <a:r>
              <a:rPr b="1" i="0" lang="en-US" sz="1800" u="none" cap="none" strike="noStrike">
                <a:solidFill>
                  <a:schemeClr val="dk1"/>
                </a:solidFill>
                <a:latin typeface="Arial"/>
                <a:ea typeface="Arial"/>
                <a:cs typeface="Arial"/>
                <a:sym typeface="Arial"/>
              </a:rPr>
              <a:t>	This process is widely used for the production of thicker walled seamless tubes and cylinders therefore; shafts, spindles, and small pistons and as the raw material for fasteners such as rivets, bolts, screws.</a:t>
            </a:r>
            <a:endParaRPr/>
          </a:p>
          <a:p>
            <a:pPr indent="-2286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idx="1" type="body"/>
          </p:nvPr>
        </p:nvSpPr>
        <p:spPr>
          <a:xfrm>
            <a:off x="304800" y="1981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Large deformation can be obtained</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hot working process, the grain structure of the metal is refined and thus mechanical properties improved</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Porosity of the metal is considerably minimized</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process is properly carried out, hot work does not affect tensile strength, hardness, corrosion resistance, etc</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 residual stresses are introduced in the metal due to hot working.</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Concentrated impurities, if any in the metal are disintegrated and distributed throughout the metal</a:t>
            </a:r>
            <a:endParaRPr b="0" i="0" sz="2400" u="none" cap="none" strike="noStrike">
              <a:solidFill>
                <a:schemeClr val="dk1"/>
              </a:solidFill>
              <a:latin typeface="Calibri"/>
              <a:ea typeface="Calibri"/>
              <a:cs typeface="Calibri"/>
              <a:sym typeface="Calibri"/>
            </a:endParaRPr>
          </a:p>
        </p:txBody>
      </p:sp>
      <p:sp>
        <p:nvSpPr>
          <p:cNvPr id="114" name="Google Shape;114;p17"/>
          <p:cNvSpPr/>
          <p:nvPr>
            <p:ph type="title"/>
          </p:nvPr>
        </p:nvSpPr>
        <p:spPr>
          <a:xfrm>
            <a:off x="457200" y="274638"/>
            <a:ext cx="8229600" cy="11430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3600"/>
              <a:buFont typeface="Calibri"/>
              <a:buNone/>
            </a:pPr>
            <a:r>
              <a:rPr b="1" i="0" lang="en-US" sz="3600" u="none" cap="none" strike="noStrike">
                <a:solidFill>
                  <a:schemeClr val="lt1"/>
                </a:solidFill>
                <a:latin typeface="Calibri"/>
                <a:ea typeface="Calibri"/>
                <a:cs typeface="Calibri"/>
                <a:sym typeface="Calibri"/>
              </a:rPr>
              <a:t>Advantages of  HOT WORKING</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idx="1" type="body"/>
          </p:nvPr>
        </p:nvSpPr>
        <p:spPr>
          <a:xfrm>
            <a:off x="304800" y="1981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Some metals cannot be hot worked because of their brittleness at high temperatures.</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Handling and maintaining of hot working setups is difficult and troublesome.</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Because of the thermal expansion of metals, the dimensional accuracy in hot working  is difficult to achieve.</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Rapid oxidation of metals occures</a:t>
            </a:r>
            <a:endParaRPr b="0" i="0" sz="2800" u="none" cap="none" strike="noStrik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Friction and tool wear are more severe in hot working</a:t>
            </a:r>
            <a:endParaRPr/>
          </a:p>
          <a:p>
            <a:pPr indent="-165100" lvl="0" marL="342900" marR="0" rtl="0" algn="l">
              <a:lnSpc>
                <a:spcPct val="9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20" name="Google Shape;120;p18"/>
          <p:cNvSpPr/>
          <p:nvPr>
            <p:ph type="title"/>
          </p:nvPr>
        </p:nvSpPr>
        <p:spPr>
          <a:xfrm>
            <a:off x="457200" y="274638"/>
            <a:ext cx="8229600" cy="11430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3600"/>
              <a:buFont typeface="Calibri"/>
              <a:buNone/>
            </a:pPr>
            <a:r>
              <a:rPr b="1" i="0" lang="en-US" sz="3600" u="none" cap="none" strike="noStrike">
                <a:solidFill>
                  <a:schemeClr val="lt1"/>
                </a:solidFill>
                <a:latin typeface="Calibri"/>
                <a:ea typeface="Calibri"/>
                <a:cs typeface="Calibri"/>
                <a:sym typeface="Calibri"/>
              </a:rPr>
              <a:t>Disadvantages of  HOT WORKING</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p:nvPr/>
        </p:nvSpPr>
        <p:spPr>
          <a:xfrm>
            <a:off x="1371600" y="381000"/>
            <a:ext cx="6096000" cy="9144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lt1"/>
                </a:solidFill>
                <a:latin typeface="Calibri"/>
                <a:ea typeface="Calibri"/>
                <a:cs typeface="Calibri"/>
                <a:sym typeface="Calibri"/>
              </a:rPr>
              <a:t>PRINCIPAL OF HOT WORKING</a:t>
            </a:r>
            <a:endParaRPr b="1" i="0" sz="3200" u="none" cap="none" strike="noStrike">
              <a:solidFill>
                <a:schemeClr val="lt1"/>
              </a:solidFill>
              <a:latin typeface="Calibri"/>
              <a:ea typeface="Calibri"/>
              <a:cs typeface="Calibri"/>
              <a:sym typeface="Calibri"/>
            </a:endParaRPr>
          </a:p>
        </p:txBody>
      </p:sp>
      <p:sp>
        <p:nvSpPr>
          <p:cNvPr id="126" name="Google Shape;126;p19"/>
          <p:cNvSpPr/>
          <p:nvPr/>
        </p:nvSpPr>
        <p:spPr>
          <a:xfrm>
            <a:off x="914400" y="2057400"/>
            <a:ext cx="7086600" cy="44196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 </a:t>
            </a:r>
            <a:r>
              <a:rPr b="0" i="0" lang="en-US" sz="4800" u="none" cap="none" strike="noStrike">
                <a:solidFill>
                  <a:srgbClr val="FF0000"/>
                </a:solidFill>
                <a:latin typeface="Calibri"/>
                <a:ea typeface="Calibri"/>
                <a:cs typeface="Calibri"/>
                <a:sym typeface="Calibri"/>
              </a:rPr>
              <a:t>HOT WORKING</a:t>
            </a:r>
            <a:endParaRPr/>
          </a:p>
          <a:p>
            <a:pPr indent="-342900" lvl="0" marL="342900" marR="0" rtl="0" algn="l">
              <a:spcBef>
                <a:spcPts val="0"/>
              </a:spcBef>
              <a:spcAft>
                <a:spcPts val="0"/>
              </a:spcAft>
              <a:buClr>
                <a:schemeClr val="dk1"/>
              </a:buClr>
              <a:buSzPts val="4800"/>
              <a:buFont typeface="Calibri"/>
              <a:buAutoNum type="arabicPeriod"/>
            </a:pPr>
            <a:r>
              <a:rPr b="0" i="0" lang="en-US" sz="4800" u="none" cap="none" strike="noStrike">
                <a:solidFill>
                  <a:schemeClr val="dk1"/>
                </a:solidFill>
                <a:latin typeface="Calibri"/>
                <a:ea typeface="Calibri"/>
                <a:cs typeface="Calibri"/>
                <a:sym typeface="Calibri"/>
              </a:rPr>
              <a:t>FORGING</a:t>
            </a:r>
            <a:endParaRPr/>
          </a:p>
          <a:p>
            <a:pPr indent="-342900" lvl="0" marL="342900" marR="0" rtl="0" algn="l">
              <a:spcBef>
                <a:spcPts val="0"/>
              </a:spcBef>
              <a:spcAft>
                <a:spcPts val="0"/>
              </a:spcAft>
              <a:buClr>
                <a:schemeClr val="dk1"/>
              </a:buClr>
              <a:buSzPts val="4800"/>
              <a:buFont typeface="Calibri"/>
              <a:buAutoNum type="arabicPeriod"/>
            </a:pPr>
            <a:r>
              <a:rPr b="0" i="0" lang="en-US" sz="4800" u="none" cap="none" strike="noStrike">
                <a:solidFill>
                  <a:schemeClr val="dk1"/>
                </a:solidFill>
                <a:latin typeface="Calibri"/>
                <a:ea typeface="Calibri"/>
                <a:cs typeface="Calibri"/>
                <a:sym typeface="Calibri"/>
              </a:rPr>
              <a:t>ROLLING</a:t>
            </a:r>
            <a:endParaRPr/>
          </a:p>
          <a:p>
            <a:pPr indent="-342900" lvl="0" marL="342900" marR="0" rtl="0" algn="l">
              <a:spcBef>
                <a:spcPts val="0"/>
              </a:spcBef>
              <a:spcAft>
                <a:spcPts val="0"/>
              </a:spcAft>
              <a:buClr>
                <a:schemeClr val="dk1"/>
              </a:buClr>
              <a:buSzPts val="4800"/>
              <a:buFont typeface="Calibri"/>
              <a:buAutoNum type="arabicPeriod"/>
            </a:pPr>
            <a:r>
              <a:rPr b="0" i="0" lang="en-US" sz="4800" u="none" cap="none" strike="noStrike">
                <a:solidFill>
                  <a:schemeClr val="dk1"/>
                </a:solidFill>
                <a:latin typeface="Calibri"/>
                <a:ea typeface="Calibri"/>
                <a:cs typeface="Calibri"/>
                <a:sym typeface="Calibri"/>
              </a:rPr>
              <a:t>EXTRUSION</a:t>
            </a:r>
            <a:endParaRPr/>
          </a:p>
          <a:p>
            <a:pPr indent="-342900" lvl="0" marL="342900" marR="0" rtl="0" algn="l">
              <a:spcBef>
                <a:spcPts val="0"/>
              </a:spcBef>
              <a:spcAft>
                <a:spcPts val="0"/>
              </a:spcAft>
              <a:buClr>
                <a:schemeClr val="dk1"/>
              </a:buClr>
              <a:buSzPts val="4800"/>
              <a:buFont typeface="Calibri"/>
              <a:buAutoNum type="arabicPeriod"/>
            </a:pPr>
            <a:r>
              <a:rPr b="0" i="0" lang="en-US" sz="4800" u="none" cap="none" strike="noStrike">
                <a:solidFill>
                  <a:schemeClr val="dk1"/>
                </a:solidFill>
                <a:latin typeface="Calibri"/>
                <a:ea typeface="Calibri"/>
                <a:cs typeface="Calibri"/>
                <a:sym typeface="Calibri"/>
              </a:rPr>
              <a:t>HOT DRAWING</a:t>
            </a:r>
            <a:endParaRPr b="0" i="0" sz="4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descr="C:\My Documents\Books\Mfg01Images\7928D_Wiley\Groover\Fund Of Modern Manufacturing\jpeg_art\ch18_jpeg\18.2(b).JPG" id="131" name="Google Shape;131;p20"/>
          <p:cNvPicPr preferRelativeResize="0"/>
          <p:nvPr/>
        </p:nvPicPr>
        <p:blipFill rotWithShape="1">
          <a:blip r:embed="rId3">
            <a:alphaModFix/>
          </a:blip>
          <a:srcRect b="0" l="0" r="0" t="0"/>
          <a:stretch/>
        </p:blipFill>
        <p:spPr>
          <a:xfrm>
            <a:off x="2057400" y="1443037"/>
            <a:ext cx="5181600" cy="4500563"/>
          </a:xfrm>
          <a:prstGeom prst="rect">
            <a:avLst/>
          </a:prstGeom>
          <a:noFill/>
          <a:ln>
            <a:noFill/>
          </a:ln>
        </p:spPr>
      </p:pic>
      <p:sp>
        <p:nvSpPr>
          <p:cNvPr id="132" name="Google Shape;132;p20"/>
          <p:cNvSpPr txBox="1"/>
          <p:nvPr/>
        </p:nvSpPr>
        <p:spPr>
          <a:xfrm>
            <a:off x="1066800" y="6019800"/>
            <a:ext cx="7391400"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 Basic bulk deformation processes: forging</a:t>
            </a:r>
            <a:endParaRPr b="0" i="0" sz="2000" u="none" cap="none" strike="noStrike">
              <a:solidFill>
                <a:schemeClr val="dk1"/>
              </a:solidFill>
              <a:latin typeface="Arial"/>
              <a:ea typeface="Arial"/>
              <a:cs typeface="Arial"/>
              <a:sym typeface="Arial"/>
            </a:endParaRPr>
          </a:p>
        </p:txBody>
      </p:sp>
      <p:sp>
        <p:nvSpPr>
          <p:cNvPr id="133" name="Google Shape;133;p20"/>
          <p:cNvSpPr/>
          <p:nvPr/>
        </p:nvSpPr>
        <p:spPr>
          <a:xfrm>
            <a:off x="1371600" y="381000"/>
            <a:ext cx="6096000" cy="9144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FORGING</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nvSpPr>
        <p:spPr>
          <a:xfrm>
            <a:off x="990600" y="6172200"/>
            <a:ext cx="7391400"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Basic bulk deformation processes:  (a) rolling</a:t>
            </a:r>
            <a:endParaRPr/>
          </a:p>
        </p:txBody>
      </p:sp>
      <p:pic>
        <p:nvPicPr>
          <p:cNvPr descr="C:\My Documents\Books\Mfg01Images\7928D_Wiley\Groover\Fund Of Modern Manufacturing\jpeg_art\ch18_jpeg\18.2(a).JPG" id="139" name="Google Shape;139;p21"/>
          <p:cNvPicPr preferRelativeResize="0"/>
          <p:nvPr/>
        </p:nvPicPr>
        <p:blipFill rotWithShape="1">
          <a:blip r:embed="rId3">
            <a:alphaModFix/>
          </a:blip>
          <a:srcRect b="0" l="0" r="0" t="0"/>
          <a:stretch/>
        </p:blipFill>
        <p:spPr>
          <a:xfrm>
            <a:off x="2286000" y="1371600"/>
            <a:ext cx="4451350" cy="4562475"/>
          </a:xfrm>
          <a:prstGeom prst="rect">
            <a:avLst/>
          </a:prstGeom>
          <a:noFill/>
          <a:ln>
            <a:noFill/>
          </a:ln>
        </p:spPr>
      </p:pic>
      <p:sp>
        <p:nvSpPr>
          <p:cNvPr id="140" name="Google Shape;140;p21"/>
          <p:cNvSpPr/>
          <p:nvPr/>
        </p:nvSpPr>
        <p:spPr>
          <a:xfrm>
            <a:off x="1371600" y="381000"/>
            <a:ext cx="6096000" cy="914400"/>
          </a:xfrm>
          <a:prstGeom prst="roundRect">
            <a:avLst>
              <a:gd fmla="val 16667" name="adj"/>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lt1"/>
                </a:solidFill>
                <a:latin typeface="Calibri"/>
                <a:ea typeface="Calibri"/>
                <a:cs typeface="Calibri"/>
                <a:sym typeface="Calibri"/>
              </a:rPr>
              <a:t>ROLLING</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