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 id="2147483672"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AF176A-800E-4DA2-A90B-3F298A719C4F}">
  <a:tblStyle styleId="{43AF176A-800E-4DA2-A90B-3F298A719C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2.xml"/><Relationship Id="rId20" Type="http://schemas.openxmlformats.org/officeDocument/2006/relationships/slide" Target="slides/slide2.xml"/><Relationship Id="rId42" Type="http://schemas.openxmlformats.org/officeDocument/2006/relationships/slide" Target="slides/slide24.xml"/><Relationship Id="rId41" Type="http://schemas.openxmlformats.org/officeDocument/2006/relationships/slide" Target="slides/slide23.xml"/><Relationship Id="rId22" Type="http://schemas.openxmlformats.org/officeDocument/2006/relationships/slide" Target="slides/slide4.xml"/><Relationship Id="rId44" Type="http://schemas.openxmlformats.org/officeDocument/2006/relationships/slide" Target="slides/slide26.xml"/><Relationship Id="rId21" Type="http://schemas.openxmlformats.org/officeDocument/2006/relationships/slide" Target="slides/slide3.xml"/><Relationship Id="rId43" Type="http://schemas.openxmlformats.org/officeDocument/2006/relationships/slide" Target="slides/slide25.xml"/><Relationship Id="rId24" Type="http://schemas.openxmlformats.org/officeDocument/2006/relationships/slide" Target="slides/slide6.xml"/><Relationship Id="rId23" Type="http://schemas.openxmlformats.org/officeDocument/2006/relationships/slide" Target="slides/slide5.xml"/><Relationship Id="rId1" Type="http://schemas.openxmlformats.org/officeDocument/2006/relationships/theme" Target="theme/theme1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1.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3.xml"/><Relationship Id="rId30" Type="http://schemas.openxmlformats.org/officeDocument/2006/relationships/slide" Target="slides/slide12.xml"/><Relationship Id="rId11" Type="http://schemas.openxmlformats.org/officeDocument/2006/relationships/slideMaster" Target="slideMasters/slideMaster7.xml"/><Relationship Id="rId33" Type="http://schemas.openxmlformats.org/officeDocument/2006/relationships/slide" Target="slides/slide15.xml"/><Relationship Id="rId10" Type="http://schemas.openxmlformats.org/officeDocument/2006/relationships/slideMaster" Target="slideMasters/slideMaster6.xml"/><Relationship Id="rId32" Type="http://schemas.openxmlformats.org/officeDocument/2006/relationships/slide" Target="slides/slide14.xml"/><Relationship Id="rId13" Type="http://schemas.openxmlformats.org/officeDocument/2006/relationships/slideMaster" Target="slideMasters/slideMaster9.xml"/><Relationship Id="rId35" Type="http://schemas.openxmlformats.org/officeDocument/2006/relationships/slide" Target="slides/slide17.xml"/><Relationship Id="rId12" Type="http://schemas.openxmlformats.org/officeDocument/2006/relationships/slideMaster" Target="slideMasters/slideMaster8.xml"/><Relationship Id="rId34" Type="http://schemas.openxmlformats.org/officeDocument/2006/relationships/slide" Target="slides/slide16.xml"/><Relationship Id="rId15" Type="http://schemas.openxmlformats.org/officeDocument/2006/relationships/slideMaster" Target="slideMasters/slideMaster11.xml"/><Relationship Id="rId37" Type="http://schemas.openxmlformats.org/officeDocument/2006/relationships/slide" Target="slides/slide19.xml"/><Relationship Id="rId14" Type="http://schemas.openxmlformats.org/officeDocument/2006/relationships/slideMaster" Target="slideMasters/slideMaster10.xml"/><Relationship Id="rId36" Type="http://schemas.openxmlformats.org/officeDocument/2006/relationships/slide" Target="slides/slide18.xml"/><Relationship Id="rId17" Type="http://schemas.openxmlformats.org/officeDocument/2006/relationships/slideMaster" Target="slideMasters/slideMaster13.xml"/><Relationship Id="rId39" Type="http://schemas.openxmlformats.org/officeDocument/2006/relationships/slide" Target="slides/slide21.xml"/><Relationship Id="rId16" Type="http://schemas.openxmlformats.org/officeDocument/2006/relationships/slideMaster" Target="slideMasters/slideMaster12.xml"/><Relationship Id="rId38" Type="http://schemas.openxmlformats.org/officeDocument/2006/relationships/slide" Target="slides/slide20.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2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5" name="Google Shape;13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6" name="Google Shape;13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7" name="Google Shape;13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6" name="Google Shape;146;p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8" name="Google Shape;14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9" name="Google Shape;14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9" name="Shape 159"/>
        <p:cNvGrpSpPr/>
        <p:nvPr/>
      </p:nvGrpSpPr>
      <p:grpSpPr>
        <a:xfrm>
          <a:off x="0" y="0"/>
          <a:ext cx="0" cy="0"/>
          <a:chOff x="0" y="0"/>
          <a:chExt cx="0" cy="0"/>
        </a:xfrm>
      </p:grpSpPr>
      <p:sp>
        <p:nvSpPr>
          <p:cNvPr id="160" name="Google Shape;160;p25"/>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marR="0" rtl="0" algn="l">
              <a:spcBef>
                <a:spcPts val="520"/>
              </a:spcBef>
              <a:spcAft>
                <a:spcPts val="0"/>
              </a:spcAft>
              <a:buClr>
                <a:srgbClr val="032855"/>
              </a:buClr>
              <a:buSzPts val="2600"/>
              <a:buFont typeface="Arial"/>
              <a:buNone/>
              <a:defRPr b="0" i="0" sz="2600" u="none" cap="none" strike="noStrike">
                <a:solidFill>
                  <a:srgbClr val="032855"/>
                </a:solidFill>
                <a:latin typeface="Calibri"/>
                <a:ea typeface="Calibri"/>
                <a:cs typeface="Calibri"/>
                <a:sym typeface="Calibri"/>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1" name="Google Shape;161;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3" name="Google Shape;16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 name="Shape 56"/>
        <p:cNvGrpSpPr/>
        <p:nvPr/>
      </p:nvGrpSpPr>
      <p:grpSpPr>
        <a:xfrm>
          <a:off x="0" y="0"/>
          <a:ext cx="0" cy="0"/>
          <a:chOff x="0" y="0"/>
          <a:chExt cx="0" cy="0"/>
        </a:xfrm>
      </p:grpSpPr>
      <p:sp>
        <p:nvSpPr>
          <p:cNvPr id="57" name="Google Shape;57;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3" name="Google Shape;7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4" name="Google Shape;7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 name="Google Shape;84;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Google Shape;85;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8" name="Google Shape;9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9" name="Google Shape;9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Google Shape;11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1" name="Google Shape;11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2" name="Google Shape;11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22" name="Google Shape;122;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23" name="Google Shape;12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4" name="Google Shape;12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5" name="Google Shape;12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Google Shape;11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7" name="Google Shape;11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8" name="Google Shape;11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Google Shape;12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0" name="Google Shape;13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1" name="Google Shape;13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Google Shape;140;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1" name="Google Shape;1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2" name="Google Shape;1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3" name="Google Shape;1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grpSp>
        <p:nvGrpSpPr>
          <p:cNvPr id="151" name="Google Shape;151;p24"/>
          <p:cNvGrpSpPr/>
          <p:nvPr/>
        </p:nvGrpSpPr>
        <p:grpSpPr>
          <a:xfrm>
            <a:off x="914400" y="1408112"/>
            <a:ext cx="231775" cy="225425"/>
            <a:chOff x="914400" y="1408112"/>
            <a:chExt cx="231775" cy="225425"/>
          </a:xfrm>
        </p:grpSpPr>
        <p:pic>
          <p:nvPicPr>
            <p:cNvPr id="152" name="Google Shape;152;p24"/>
            <p:cNvPicPr preferRelativeResize="0"/>
            <p:nvPr/>
          </p:nvPicPr>
          <p:blipFill rotWithShape="1">
            <a:blip r:embed="rId1">
              <a:alphaModFix/>
            </a:blip>
            <a:srcRect b="0" l="0" r="0" t="0"/>
            <a:stretch/>
          </p:blipFill>
          <p:spPr>
            <a:xfrm>
              <a:off x="914400" y="1408112"/>
              <a:ext cx="231775" cy="225425"/>
            </a:xfrm>
            <a:prstGeom prst="rect">
              <a:avLst/>
            </a:prstGeom>
            <a:noFill/>
            <a:ln>
              <a:noFill/>
            </a:ln>
          </p:spPr>
        </p:pic>
        <p:sp>
          <p:nvSpPr>
            <p:cNvPr id="153" name="Google Shape;153;p24"/>
            <p:cNvSpPr txBox="1"/>
            <p:nvPr/>
          </p:nvSpPr>
          <p:spPr>
            <a:xfrm>
              <a:off x="952500" y="1444625"/>
              <a:ext cx="149225" cy="1492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54" name="Google Shape;154;p24"/>
          <p:cNvSpPr/>
          <p:nvPr/>
        </p:nvSpPr>
        <p:spPr>
          <a:xfrm>
            <a:off x="1157287" y="1344612"/>
            <a:ext cx="63500" cy="65087"/>
          </a:xfrm>
          <a:prstGeom prst="ellipse">
            <a:avLst/>
          </a:prstGeom>
          <a:noFill/>
          <a:ln cap="rnd" cmpd="sng" w="12700">
            <a:solidFill>
              <a:srgbClr val="4471A6">
                <a:alpha val="5960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5" name="Google Shape;155;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7" name="Google Shape;15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8" name="Google Shape;15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5" name="Google Shape;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9" name="Google Shape;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0" name="Google Shape;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4" name="Google Shape;10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5" name="Google Shape;10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ctrTitle"/>
          </p:nvPr>
        </p:nvSpPr>
        <p:spPr>
          <a:xfrm>
            <a:off x="1431925" y="2262187"/>
            <a:ext cx="7407275" cy="14716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1488B"/>
              </a:buClr>
              <a:buSzPts val="4400"/>
              <a:buFont typeface="Calibri"/>
              <a:buNone/>
            </a:pPr>
            <a:r>
              <a:rPr b="0" i="0" lang="en-US" sz="4400" u="none" cap="none" strike="noStrike">
                <a:solidFill>
                  <a:srgbClr val="11488B"/>
                </a:solidFill>
                <a:latin typeface="Calibri"/>
                <a:ea typeface="Calibri"/>
                <a:cs typeface="Calibri"/>
                <a:sym typeface="Calibri"/>
              </a:rPr>
              <a:t>SHEET METALWORKING</a:t>
            </a:r>
            <a:endParaRPr/>
          </a:p>
        </p:txBody>
      </p:sp>
      <p:sp>
        <p:nvSpPr>
          <p:cNvPr id="169" name="Google Shape;169;p26"/>
          <p:cNvSpPr txBox="1"/>
          <p:nvPr>
            <p:ph idx="1" type="subTitle"/>
          </p:nvPr>
        </p:nvSpPr>
        <p:spPr>
          <a:xfrm>
            <a:off x="1447800" y="4953000"/>
            <a:ext cx="7407275" cy="99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70" name="Google Shape;170;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000"/>
              <a:buFont typeface="Calibri"/>
              <a:buNone/>
            </a:pPr>
            <a:r>
              <a:rPr b="0" i="0" lang="en-US" sz="4000" u="none" cap="none" strike="noStrike">
                <a:solidFill>
                  <a:srgbClr val="0070C0"/>
                </a:solidFill>
                <a:latin typeface="Calibri"/>
                <a:ea typeface="Calibri"/>
                <a:cs typeface="Calibri"/>
                <a:sym typeface="Calibri"/>
              </a:rPr>
              <a:t>Three Major Categories of </a:t>
            </a:r>
            <a:br>
              <a:rPr b="0" i="0" lang="en-US" sz="4000" u="none" cap="none" strike="noStrike">
                <a:solidFill>
                  <a:srgbClr val="0070C0"/>
                </a:solidFill>
                <a:latin typeface="Calibri"/>
                <a:ea typeface="Calibri"/>
                <a:cs typeface="Calibri"/>
                <a:sym typeface="Calibri"/>
              </a:rPr>
            </a:br>
            <a:r>
              <a:rPr b="0" i="0" lang="en-US" sz="4000" u="none" cap="none" strike="noStrike">
                <a:solidFill>
                  <a:srgbClr val="0070C0"/>
                </a:solidFill>
                <a:latin typeface="Calibri"/>
                <a:ea typeface="Calibri"/>
                <a:cs typeface="Calibri"/>
                <a:sym typeface="Calibri"/>
              </a:rPr>
              <a:t>Sheet Metal Processes</a:t>
            </a:r>
            <a:endParaRPr/>
          </a:p>
        </p:txBody>
      </p:sp>
      <p:sp>
        <p:nvSpPr>
          <p:cNvPr id="232" name="Google Shape;232;p35"/>
          <p:cNvSpPr txBox="1"/>
          <p:nvPr>
            <p:ph idx="1" type="body"/>
          </p:nvPr>
        </p:nvSpPr>
        <p:spPr>
          <a:xfrm>
            <a:off x="1054100" y="1447800"/>
            <a:ext cx="6184900" cy="48006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93CDDD"/>
              </a:buClr>
              <a:buSzPts val="2800"/>
              <a:buFont typeface="Arial"/>
              <a:buAutoNum type="arabicPeriod"/>
            </a:pPr>
            <a:r>
              <a:rPr b="0" i="0" lang="en-US" sz="2800" u="none" cap="none" strike="noStrike">
                <a:solidFill>
                  <a:srgbClr val="93CDDD"/>
                </a:solidFill>
                <a:latin typeface="Calibri"/>
                <a:ea typeface="Calibri"/>
                <a:cs typeface="Calibri"/>
                <a:sym typeface="Calibri"/>
              </a:rPr>
              <a:t>Cutting </a:t>
            </a:r>
            <a:endParaRPr/>
          </a:p>
          <a:p>
            <a:pPr indent="-457200" lvl="1" marL="91440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Calibri"/>
                <a:ea typeface="Calibri"/>
                <a:cs typeface="Calibri"/>
                <a:sym typeface="Calibri"/>
              </a:rPr>
              <a:t>Shearing to separate large sheets; or cut part perimeters or make holes in sheets</a:t>
            </a:r>
            <a:endParaRPr/>
          </a:p>
          <a:p>
            <a:pPr indent="-304800" lvl="1" marL="91440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560"/>
              </a:spcBef>
              <a:spcAft>
                <a:spcPts val="0"/>
              </a:spcAft>
              <a:buClr>
                <a:srgbClr val="93CDDD"/>
              </a:buClr>
              <a:buSzPts val="2800"/>
              <a:buFont typeface="Arial"/>
              <a:buAutoNum type="arabicPeriod"/>
            </a:pPr>
            <a:r>
              <a:rPr b="0" i="0" lang="en-US" sz="2800" u="none" cap="none" strike="noStrike">
                <a:solidFill>
                  <a:srgbClr val="93CDDD"/>
                </a:solidFill>
                <a:latin typeface="Calibri"/>
                <a:ea typeface="Calibri"/>
                <a:cs typeface="Calibri"/>
                <a:sym typeface="Calibri"/>
              </a:rPr>
              <a:t>Bending </a:t>
            </a:r>
            <a:endParaRPr/>
          </a:p>
          <a:p>
            <a:pPr indent="-457200" lvl="1" marL="91440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Calibri"/>
                <a:ea typeface="Calibri"/>
                <a:cs typeface="Calibri"/>
                <a:sym typeface="Calibri"/>
              </a:rPr>
              <a:t>Straining sheet around a straight axis</a:t>
            </a:r>
            <a:endParaRPr/>
          </a:p>
          <a:p>
            <a:pPr indent="-304800" lvl="1" marL="91440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560"/>
              </a:spcBef>
              <a:spcAft>
                <a:spcPts val="0"/>
              </a:spcAft>
              <a:buClr>
                <a:srgbClr val="93CDDD"/>
              </a:buClr>
              <a:buSzPts val="2800"/>
              <a:buFont typeface="Arial"/>
              <a:buAutoNum type="arabicPeriod"/>
            </a:pPr>
            <a:r>
              <a:rPr b="0" i="0" lang="en-US" sz="2800" u="none" cap="none" strike="noStrike">
                <a:solidFill>
                  <a:srgbClr val="93CDDD"/>
                </a:solidFill>
                <a:latin typeface="Calibri"/>
                <a:ea typeface="Calibri"/>
                <a:cs typeface="Calibri"/>
                <a:sym typeface="Calibri"/>
              </a:rPr>
              <a:t>Drawing</a:t>
            </a:r>
            <a:r>
              <a:rPr b="0" i="0" lang="en-US" sz="2800" u="none" cap="none" strike="noStrike">
                <a:solidFill>
                  <a:schemeClr val="dk1"/>
                </a:solidFill>
                <a:latin typeface="Calibri"/>
                <a:ea typeface="Calibri"/>
                <a:cs typeface="Calibri"/>
                <a:sym typeface="Calibri"/>
              </a:rPr>
              <a:t> </a:t>
            </a:r>
            <a:endParaRPr/>
          </a:p>
          <a:p>
            <a:pPr indent="-457200" lvl="1" marL="91440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Calibri"/>
                <a:ea typeface="Calibri"/>
                <a:cs typeface="Calibri"/>
                <a:sym typeface="Calibri"/>
              </a:rPr>
              <a:t>Forming of sheet into convex or concave shapes</a:t>
            </a:r>
            <a:endParaRPr/>
          </a:p>
        </p:txBody>
      </p:sp>
      <p:sp>
        <p:nvSpPr>
          <p:cNvPr id="233" name="Google Shape;233;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20.1ca.BMP" id="234" name="Google Shape;234;p35"/>
          <p:cNvPicPr preferRelativeResize="0"/>
          <p:nvPr/>
        </p:nvPicPr>
        <p:blipFill rotWithShape="1">
          <a:blip r:embed="rId3">
            <a:alphaModFix/>
          </a:blip>
          <a:srcRect b="0" l="0" r="0" t="0"/>
          <a:stretch/>
        </p:blipFill>
        <p:spPr>
          <a:xfrm>
            <a:off x="7391400" y="1447800"/>
            <a:ext cx="1366837"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4400"/>
              <a:buFont typeface="Calibri"/>
              <a:buNone/>
            </a:pPr>
            <a:r>
              <a:rPr b="0" i="0" lang="en-US" sz="4400" u="none" cap="none" strike="noStrike">
                <a:solidFill>
                  <a:schemeClr val="accent1"/>
                </a:solidFill>
                <a:latin typeface="Calibri"/>
                <a:ea typeface="Calibri"/>
                <a:cs typeface="Calibri"/>
                <a:sym typeface="Calibri"/>
              </a:rPr>
              <a:t>I. Cutting</a:t>
            </a:r>
            <a:endParaRPr/>
          </a:p>
        </p:txBody>
      </p:sp>
      <p:sp>
        <p:nvSpPr>
          <p:cNvPr id="240" name="Google Shape;240;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241" name="Google Shape;241;p36"/>
          <p:cNvSpPr txBox="1"/>
          <p:nvPr/>
        </p:nvSpPr>
        <p:spPr>
          <a:xfrm>
            <a:off x="2590800" y="5105400"/>
            <a:ext cx="5105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Shearing between two sharp cutting edges</a:t>
            </a:r>
            <a:endParaRPr/>
          </a:p>
        </p:txBody>
      </p:sp>
      <p:pic>
        <p:nvPicPr>
          <p:cNvPr descr="C:\My Documents\Books\Mfg01Images\7928D_Wiley\Groover\Fund Of Modern Manufacturing\jpeg_art\ch20_jpeg\20.1ca.BMP" id="242" name="Google Shape;242;p36"/>
          <p:cNvPicPr preferRelativeResize="0"/>
          <p:nvPr/>
        </p:nvPicPr>
        <p:blipFill rotWithShape="1">
          <a:blip r:embed="rId3">
            <a:alphaModFix/>
          </a:blip>
          <a:srcRect b="0" l="0" r="0" t="0"/>
          <a:stretch/>
        </p:blipFill>
        <p:spPr>
          <a:xfrm>
            <a:off x="1219200" y="2543175"/>
            <a:ext cx="1760537" cy="2060575"/>
          </a:xfrm>
          <a:prstGeom prst="rect">
            <a:avLst/>
          </a:prstGeom>
          <a:noFill/>
          <a:ln>
            <a:noFill/>
          </a:ln>
        </p:spPr>
      </p:pic>
      <p:pic>
        <p:nvPicPr>
          <p:cNvPr descr="C:\My Documents\Books\Mfg01Images\7928D_Wiley\Groover\Fund Of Modern Manufacturing\jpeg_art\ch20_jpeg\20.1cb.BMP" id="243" name="Google Shape;243;p36"/>
          <p:cNvPicPr preferRelativeResize="0"/>
          <p:nvPr/>
        </p:nvPicPr>
        <p:blipFill rotWithShape="1">
          <a:blip r:embed="rId4">
            <a:alphaModFix/>
          </a:blip>
          <a:srcRect b="0" l="0" r="0" t="0"/>
          <a:stretch/>
        </p:blipFill>
        <p:spPr>
          <a:xfrm>
            <a:off x="3276600" y="2511425"/>
            <a:ext cx="1603375" cy="2060575"/>
          </a:xfrm>
          <a:prstGeom prst="rect">
            <a:avLst/>
          </a:prstGeom>
          <a:noFill/>
          <a:ln>
            <a:noFill/>
          </a:ln>
        </p:spPr>
      </p:pic>
      <p:pic>
        <p:nvPicPr>
          <p:cNvPr descr="C:\My Documents\Books\Mfg01Images\7928D_Wiley\Groover\Fund Of Modern Manufacturing\jpeg_art\ch20_jpeg\20.1cc.BMP" id="244" name="Google Shape;244;p36"/>
          <p:cNvPicPr preferRelativeResize="0"/>
          <p:nvPr/>
        </p:nvPicPr>
        <p:blipFill rotWithShape="1">
          <a:blip r:embed="rId5">
            <a:alphaModFix/>
          </a:blip>
          <a:srcRect b="0" l="0" r="0" t="0"/>
          <a:stretch/>
        </p:blipFill>
        <p:spPr>
          <a:xfrm>
            <a:off x="5257800" y="2422525"/>
            <a:ext cx="1727200" cy="2224087"/>
          </a:xfrm>
          <a:prstGeom prst="rect">
            <a:avLst/>
          </a:prstGeom>
          <a:noFill/>
          <a:ln>
            <a:noFill/>
          </a:ln>
        </p:spPr>
      </p:pic>
      <p:pic>
        <p:nvPicPr>
          <p:cNvPr descr="C:\My Documents\Books\Mfg01Images\7928D_Wiley\Groover\Fund Of Modern Manufacturing\jpeg_art\ch20_jpeg\20.1cd.BMP" id="245" name="Google Shape;245;p36"/>
          <p:cNvPicPr preferRelativeResize="0"/>
          <p:nvPr/>
        </p:nvPicPr>
        <p:blipFill rotWithShape="1">
          <a:blip r:embed="rId6">
            <a:alphaModFix/>
          </a:blip>
          <a:srcRect b="0" l="0" r="0" t="0"/>
          <a:stretch/>
        </p:blipFill>
        <p:spPr>
          <a:xfrm>
            <a:off x="7086600" y="2286000"/>
            <a:ext cx="1600200" cy="236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4400"/>
              <a:buFont typeface="Calibri"/>
              <a:buNone/>
            </a:pPr>
            <a:r>
              <a:rPr b="0" i="0" lang="en-US" sz="4400" u="none" cap="none" strike="noStrike">
                <a:solidFill>
                  <a:srgbClr val="00B050"/>
                </a:solidFill>
                <a:latin typeface="Calibri"/>
                <a:ea typeface="Calibri"/>
                <a:cs typeface="Calibri"/>
                <a:sym typeface="Calibri"/>
              </a:rPr>
              <a:t>Shearing, Blanking, and Punching</a:t>
            </a:r>
            <a:endParaRPr/>
          </a:p>
        </p:txBody>
      </p:sp>
      <p:sp>
        <p:nvSpPr>
          <p:cNvPr id="251" name="Google Shape;251;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Three principal operations in pressworking that cut sheet metal: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Shearing</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Blanking</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Punching </a:t>
            </a:r>
            <a:endParaRPr/>
          </a:p>
        </p:txBody>
      </p:sp>
      <p:sp>
        <p:nvSpPr>
          <p:cNvPr id="252" name="Google Shape;252;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4400"/>
              <a:buFont typeface="Calibri"/>
              <a:buNone/>
            </a:pPr>
            <a:r>
              <a:rPr b="0" i="0" lang="en-US" sz="4400" u="none" cap="none" strike="noStrike">
                <a:solidFill>
                  <a:srgbClr val="00B050"/>
                </a:solidFill>
                <a:latin typeface="Calibri"/>
                <a:ea typeface="Calibri"/>
                <a:cs typeface="Calibri"/>
                <a:sym typeface="Calibri"/>
              </a:rPr>
              <a:t>Shearing</a:t>
            </a:r>
            <a:endParaRPr/>
          </a:p>
        </p:txBody>
      </p:sp>
      <p:sp>
        <p:nvSpPr>
          <p:cNvPr id="258" name="Google Shape;258;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Sheet metal cutting operation along a straight line between two cutting edges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Typically used to cut large sheets into smaller sections for subsequent operations</a:t>
            </a:r>
            <a:endParaRPr/>
          </a:p>
        </p:txBody>
      </p:sp>
      <p:sp>
        <p:nvSpPr>
          <p:cNvPr id="259" name="Google Shape;259;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w0277c.JPG" id="260" name="Google Shape;260;p38"/>
          <p:cNvPicPr preferRelativeResize="0"/>
          <p:nvPr/>
        </p:nvPicPr>
        <p:blipFill rotWithShape="1">
          <a:blip r:embed="rId3">
            <a:alphaModFix/>
          </a:blip>
          <a:srcRect b="0" l="0" r="0" t="0"/>
          <a:stretch/>
        </p:blipFill>
        <p:spPr>
          <a:xfrm>
            <a:off x="2590800" y="3379787"/>
            <a:ext cx="4419600" cy="24114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B050"/>
              </a:buClr>
              <a:buSzPts val="4400"/>
              <a:buFont typeface="Calibri"/>
              <a:buNone/>
            </a:pPr>
            <a:r>
              <a:rPr b="0" i="0" lang="en-US" sz="4400" u="none" cap="none" strike="noStrike">
                <a:solidFill>
                  <a:srgbClr val="00B050"/>
                </a:solidFill>
                <a:latin typeface="Calibri"/>
                <a:ea typeface="Calibri"/>
                <a:cs typeface="Calibri"/>
                <a:sym typeface="Calibri"/>
              </a:rPr>
              <a:t>Blanking and Punching</a:t>
            </a:r>
            <a:endParaRPr/>
          </a:p>
        </p:txBody>
      </p:sp>
      <p:sp>
        <p:nvSpPr>
          <p:cNvPr id="266" name="Google Shape;266;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B050"/>
              </a:buClr>
              <a:buSzPts val="2400"/>
              <a:buFont typeface="Arial"/>
              <a:buNone/>
            </a:pPr>
            <a:r>
              <a:rPr b="0" i="1" lang="en-US" sz="2400" u="none" cap="none" strike="noStrike">
                <a:solidFill>
                  <a:srgbClr val="00B050"/>
                </a:solidFill>
                <a:latin typeface="Calibri"/>
                <a:ea typeface="Calibri"/>
                <a:cs typeface="Calibri"/>
                <a:sym typeface="Calibri"/>
              </a:rPr>
              <a:t>Blanking</a:t>
            </a:r>
            <a:r>
              <a:rPr b="0" i="0" lang="en-US" sz="2400" u="none" cap="none" strike="noStrike">
                <a:solidFill>
                  <a:schemeClr val="dk1"/>
                </a:solidFill>
                <a:latin typeface="Calibri"/>
                <a:ea typeface="Calibri"/>
                <a:cs typeface="Calibri"/>
                <a:sym typeface="Calibri"/>
              </a:rPr>
              <a:t> - sheet metal cutting to separate piece from surrounding stock</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Cut piece is the desired part, called a </a:t>
            </a:r>
            <a:r>
              <a:rPr b="0" i="1" lang="en-US" sz="2400" u="none" cap="none" strike="noStrike">
                <a:solidFill>
                  <a:schemeClr val="dk1"/>
                </a:solidFill>
                <a:latin typeface="Calibri"/>
                <a:ea typeface="Calibri"/>
                <a:cs typeface="Calibri"/>
                <a:sym typeface="Calibri"/>
              </a:rPr>
              <a:t>blank</a:t>
            </a:r>
            <a:r>
              <a:rPr b="0" i="0" lang="en-US" sz="2400" u="none" cap="none" strike="noStrike">
                <a:solidFill>
                  <a:schemeClr val="dk1"/>
                </a:solidFill>
                <a:latin typeface="Calibri"/>
                <a:ea typeface="Calibri"/>
                <a:cs typeface="Calibri"/>
                <a:sym typeface="Calibri"/>
              </a:rPr>
              <a:t> </a:t>
            </a:r>
            <a:endParaRPr/>
          </a:p>
          <a:p>
            <a:pPr indent="-273050" lvl="0" marL="342900" marR="0" rtl="0" algn="l">
              <a:lnSpc>
                <a:spcPct val="100000"/>
              </a:lnSpc>
              <a:spcBef>
                <a:spcPts val="220"/>
              </a:spcBef>
              <a:spcAft>
                <a:spcPts val="0"/>
              </a:spcAft>
              <a:buClr>
                <a:schemeClr val="dk1"/>
              </a:buClr>
              <a:buSzPts val="1100"/>
              <a:buFont typeface="Arial"/>
              <a:buNone/>
            </a:pPr>
            <a:r>
              <a:t/>
            </a:r>
            <a:endParaRPr b="0" i="0" sz="11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B050"/>
              </a:buClr>
              <a:buSzPts val="2400"/>
              <a:buFont typeface="Arial"/>
              <a:buNone/>
            </a:pPr>
            <a:r>
              <a:rPr b="0" i="1" lang="en-US" sz="2400" u="none" cap="none" strike="noStrike">
                <a:solidFill>
                  <a:srgbClr val="00B050"/>
                </a:solidFill>
                <a:latin typeface="Calibri"/>
                <a:ea typeface="Calibri"/>
                <a:cs typeface="Calibri"/>
                <a:sym typeface="Calibri"/>
              </a:rPr>
              <a:t>Punching</a:t>
            </a:r>
            <a:r>
              <a:rPr b="0" i="0" lang="en-US" sz="2400" u="none" cap="none" strike="noStrike">
                <a:solidFill>
                  <a:schemeClr val="dk1"/>
                </a:solidFill>
                <a:latin typeface="Calibri"/>
                <a:ea typeface="Calibri"/>
                <a:cs typeface="Calibri"/>
                <a:sym typeface="Calibri"/>
              </a:rPr>
              <a:t> - sheet metal cutting similar to blanking except cut piece is scrap, called a </a:t>
            </a:r>
            <a:r>
              <a:rPr b="0" i="1" lang="en-US" sz="2400" u="none" cap="none" strike="noStrike">
                <a:solidFill>
                  <a:schemeClr val="dk1"/>
                </a:solidFill>
                <a:latin typeface="Calibri"/>
                <a:ea typeface="Calibri"/>
                <a:cs typeface="Calibri"/>
                <a:sym typeface="Calibri"/>
              </a:rPr>
              <a:t>slug</a:t>
            </a:r>
            <a:r>
              <a:rPr b="0" i="0" lang="en-US" sz="2400" u="none" cap="none" strike="noStrike">
                <a:solidFill>
                  <a:schemeClr val="dk1"/>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Remaining stock is the desired part</a:t>
            </a:r>
            <a:endParaRPr/>
          </a:p>
        </p:txBody>
      </p:sp>
      <p:sp>
        <p:nvSpPr>
          <p:cNvPr id="267" name="Google Shape;267;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268" name="Google Shape;268;p39"/>
          <p:cNvSpPr txBox="1"/>
          <p:nvPr/>
        </p:nvSpPr>
        <p:spPr>
          <a:xfrm>
            <a:off x="838200" y="6248400"/>
            <a:ext cx="7772400" cy="609600"/>
          </a:xfrm>
          <a:prstGeom prst="rect">
            <a:avLst/>
          </a:prstGeom>
          <a:noFill/>
          <a:ln>
            <a:noFill/>
          </a:ln>
        </p:spPr>
        <p:txBody>
          <a:bodyPr anchorCtr="0" anchor="t" bIns="45700" lIns="91425" spcFirstLastPara="1" rIns="91425" wrap="square" tIns="45700">
            <a:noAutofit/>
          </a:bodyPr>
          <a:lstStyle/>
          <a:p>
            <a:pPr indent="-282575" lvl="0" marL="365125" marR="0" rtl="0" algn="ct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Blanking and (b) punching</a:t>
            </a:r>
            <a:endParaRPr/>
          </a:p>
        </p:txBody>
      </p:sp>
      <p:pic>
        <p:nvPicPr>
          <p:cNvPr descr="C:\My Documents\Books\Mfg01Images\7928D_Wiley\Groover\Fund Of Modern Manufacturing\jpeg_art\ch20_jpeg\w0278c.JPG" id="269" name="Google Shape;269;p39"/>
          <p:cNvPicPr preferRelativeResize="0"/>
          <p:nvPr/>
        </p:nvPicPr>
        <p:blipFill rotWithShape="1">
          <a:blip r:embed="rId3">
            <a:alphaModFix/>
          </a:blip>
          <a:srcRect b="0" l="0" r="0" t="0"/>
          <a:stretch/>
        </p:blipFill>
        <p:spPr>
          <a:xfrm>
            <a:off x="3124200" y="4191000"/>
            <a:ext cx="3810000" cy="196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4400"/>
              <a:buFont typeface="Calibri"/>
              <a:buNone/>
            </a:pPr>
            <a:r>
              <a:rPr b="0" i="0" lang="en-US" sz="4400" u="none" cap="none" strike="noStrike">
                <a:solidFill>
                  <a:srgbClr val="CC00CC"/>
                </a:solidFill>
                <a:latin typeface="Calibri"/>
                <a:ea typeface="Calibri"/>
                <a:cs typeface="Calibri"/>
                <a:sym typeface="Calibri"/>
              </a:rPr>
              <a:t>II. Bending  </a:t>
            </a:r>
            <a:endParaRPr/>
          </a:p>
        </p:txBody>
      </p:sp>
      <p:sp>
        <p:nvSpPr>
          <p:cNvPr id="275" name="Google Shape;275;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Straining sheetmetal around a straight axis to take a permanent bend</a:t>
            </a:r>
            <a:endParaRPr/>
          </a:p>
        </p:txBody>
      </p:sp>
      <p:sp>
        <p:nvSpPr>
          <p:cNvPr id="276" name="Google Shape;276;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
        <p:nvSpPr>
          <p:cNvPr id="277" name="Google Shape;277;p40"/>
          <p:cNvSpPr txBox="1"/>
          <p:nvPr/>
        </p:nvSpPr>
        <p:spPr>
          <a:xfrm>
            <a:off x="762000" y="5105400"/>
            <a:ext cx="3505200" cy="4000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 Bending of sheet metal</a:t>
            </a:r>
            <a:endParaRPr/>
          </a:p>
        </p:txBody>
      </p:sp>
      <p:pic>
        <p:nvPicPr>
          <p:cNvPr descr="C:\My Documents\Books\Mfg01Images\7928D_Wiley\Groover\Fund Of Modern Manufacturing\jpeg_art\ch20_jpeg\20.11ca.BMP" id="278" name="Google Shape;278;p40"/>
          <p:cNvPicPr preferRelativeResize="0"/>
          <p:nvPr/>
        </p:nvPicPr>
        <p:blipFill rotWithShape="1">
          <a:blip r:embed="rId3">
            <a:alphaModFix/>
          </a:blip>
          <a:srcRect b="0" l="0" r="0" t="0"/>
          <a:stretch/>
        </p:blipFill>
        <p:spPr>
          <a:xfrm>
            <a:off x="1071562" y="2590800"/>
            <a:ext cx="3830637" cy="2362200"/>
          </a:xfrm>
          <a:prstGeom prst="rect">
            <a:avLst/>
          </a:prstGeom>
          <a:noFill/>
          <a:ln>
            <a:noFill/>
          </a:ln>
        </p:spPr>
      </p:pic>
      <p:sp>
        <p:nvSpPr>
          <p:cNvPr id="279" name="Google Shape;279;p40"/>
          <p:cNvSpPr txBox="1"/>
          <p:nvPr/>
        </p:nvSpPr>
        <p:spPr>
          <a:xfrm>
            <a:off x="4648200" y="5080000"/>
            <a:ext cx="4114800" cy="10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 both compression and tensile elongation of the metal occur in bending</a:t>
            </a:r>
            <a:endParaRPr/>
          </a:p>
        </p:txBody>
      </p:sp>
      <p:pic>
        <p:nvPicPr>
          <p:cNvPr descr="C:\My Documents\Books\Mfg01Images\7928D_Wiley\Groover\Fund Of Modern Manufacturing\jpeg_art\ch20_jpeg\20.11cb.BMP" id="280" name="Google Shape;280;p40"/>
          <p:cNvPicPr preferRelativeResize="0"/>
          <p:nvPr/>
        </p:nvPicPr>
        <p:blipFill rotWithShape="1">
          <a:blip r:embed="rId4">
            <a:alphaModFix/>
          </a:blip>
          <a:srcRect b="0" l="0" r="0" t="0"/>
          <a:stretch/>
        </p:blipFill>
        <p:spPr>
          <a:xfrm>
            <a:off x="5110162" y="2590800"/>
            <a:ext cx="3119437" cy="2332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4400"/>
              <a:buFont typeface="Calibri"/>
              <a:buNone/>
            </a:pPr>
            <a:r>
              <a:rPr b="0" i="0" lang="en-US" sz="4400" u="none" cap="none" strike="noStrike">
                <a:solidFill>
                  <a:srgbClr val="CC00CC"/>
                </a:solidFill>
                <a:latin typeface="Calibri"/>
                <a:ea typeface="Calibri"/>
                <a:cs typeface="Calibri"/>
                <a:sym typeface="Calibri"/>
              </a:rPr>
              <a:t>Types of Sheetmetal Bending</a:t>
            </a:r>
            <a:endParaRPr/>
          </a:p>
        </p:txBody>
      </p:sp>
      <p:sp>
        <p:nvSpPr>
          <p:cNvPr id="286" name="Google Shape;286;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CC"/>
              </a:buClr>
              <a:buSzPts val="3200"/>
              <a:buFont typeface="Arial"/>
              <a:buChar char="•"/>
            </a:pPr>
            <a:r>
              <a:rPr b="0" i="1" lang="en-US" sz="3200" u="none" cap="none" strike="noStrike">
                <a:solidFill>
                  <a:srgbClr val="CC00CC"/>
                </a:solidFill>
                <a:latin typeface="Calibri"/>
                <a:ea typeface="Calibri"/>
                <a:cs typeface="Calibri"/>
                <a:sym typeface="Calibri"/>
              </a:rPr>
              <a:t>V‑bending</a:t>
            </a:r>
            <a:r>
              <a:rPr b="0" i="0" lang="en-US" sz="3200" u="none" cap="none" strike="noStrike">
                <a:solidFill>
                  <a:schemeClr val="dk1"/>
                </a:solidFill>
                <a:latin typeface="Calibri"/>
                <a:ea typeface="Calibri"/>
                <a:cs typeface="Calibri"/>
                <a:sym typeface="Calibri"/>
              </a:rPr>
              <a:t> - performed with a V‑shaped die</a:t>
            </a:r>
            <a:endParaRPr/>
          </a:p>
          <a:p>
            <a:pPr indent="-342900" lvl="0" marL="342900" marR="0" rtl="0" algn="l">
              <a:lnSpc>
                <a:spcPct val="100000"/>
              </a:lnSpc>
              <a:spcBef>
                <a:spcPts val="640"/>
              </a:spcBef>
              <a:spcAft>
                <a:spcPts val="0"/>
              </a:spcAft>
              <a:buClr>
                <a:srgbClr val="CC00CC"/>
              </a:buClr>
              <a:buSzPts val="3200"/>
              <a:buFont typeface="Arial"/>
              <a:buChar char="•"/>
            </a:pPr>
            <a:r>
              <a:rPr b="0" i="1" lang="en-US" sz="3200" u="none" cap="none" strike="noStrike">
                <a:solidFill>
                  <a:srgbClr val="CC00CC"/>
                </a:solidFill>
                <a:latin typeface="Calibri"/>
                <a:ea typeface="Calibri"/>
                <a:cs typeface="Calibri"/>
                <a:sym typeface="Calibri"/>
              </a:rPr>
              <a:t>Edge bending</a:t>
            </a:r>
            <a:r>
              <a:rPr b="0" i="0" lang="en-US" sz="3200" u="none" cap="none" strike="noStrike">
                <a:solidFill>
                  <a:srgbClr val="CC00CC"/>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 performed with a wiping die</a:t>
            </a:r>
            <a:endParaRPr/>
          </a:p>
        </p:txBody>
      </p:sp>
      <p:sp>
        <p:nvSpPr>
          <p:cNvPr id="287" name="Google Shape;287;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4400"/>
              <a:buFont typeface="Calibri"/>
              <a:buNone/>
            </a:pPr>
            <a:r>
              <a:rPr b="0" i="0" lang="en-US" sz="4400" u="none" cap="none" strike="noStrike">
                <a:solidFill>
                  <a:srgbClr val="CC00CC"/>
                </a:solidFill>
                <a:latin typeface="Calibri"/>
                <a:ea typeface="Calibri"/>
                <a:cs typeface="Calibri"/>
                <a:sym typeface="Calibri"/>
              </a:rPr>
              <a:t>V-Bending </a:t>
            </a:r>
            <a:endParaRPr/>
          </a:p>
        </p:txBody>
      </p:sp>
      <p:sp>
        <p:nvSpPr>
          <p:cNvPr id="293" name="Google Shape;293;p42"/>
          <p:cNvSpPr txBox="1"/>
          <p:nvPr>
            <p:ph idx="1" type="body"/>
          </p:nvPr>
        </p:nvSpPr>
        <p:spPr>
          <a:xfrm>
            <a:off x="1435100" y="1447800"/>
            <a:ext cx="749935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low production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Performed on a </a:t>
            </a:r>
            <a:r>
              <a:rPr b="0" i="1" lang="en-US" sz="2800" u="none" cap="none" strike="noStrike">
                <a:solidFill>
                  <a:schemeClr val="dk1"/>
                </a:solidFill>
                <a:latin typeface="Calibri"/>
                <a:ea typeface="Calibri"/>
                <a:cs typeface="Calibri"/>
                <a:sym typeface="Calibri"/>
              </a:rPr>
              <a:t>press brake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V-dies are simple and inexpensive </a:t>
            </a:r>
            <a:endParaRPr/>
          </a:p>
        </p:txBody>
      </p:sp>
      <p:sp>
        <p:nvSpPr>
          <p:cNvPr id="294" name="Google Shape;294;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w0286ca.JPG" id="295" name="Google Shape;295;p42"/>
          <p:cNvPicPr preferRelativeResize="0"/>
          <p:nvPr/>
        </p:nvPicPr>
        <p:blipFill rotWithShape="1">
          <a:blip r:embed="rId3">
            <a:alphaModFix/>
          </a:blip>
          <a:srcRect b="0" l="0" r="0" t="0"/>
          <a:stretch/>
        </p:blipFill>
        <p:spPr>
          <a:xfrm>
            <a:off x="2590800" y="3200400"/>
            <a:ext cx="4270375" cy="304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4400"/>
              <a:buFont typeface="Calibri"/>
              <a:buNone/>
            </a:pPr>
            <a:r>
              <a:rPr b="0" i="0" lang="en-US" sz="4400" u="none" cap="none" strike="noStrike">
                <a:solidFill>
                  <a:srgbClr val="CC00CC"/>
                </a:solidFill>
                <a:latin typeface="Calibri"/>
                <a:ea typeface="Calibri"/>
                <a:cs typeface="Calibri"/>
                <a:sym typeface="Calibri"/>
              </a:rPr>
              <a:t>Edge Bending </a:t>
            </a:r>
            <a:endParaRPr/>
          </a:p>
        </p:txBody>
      </p:sp>
      <p:sp>
        <p:nvSpPr>
          <p:cNvPr id="301" name="Google Shape;301;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high production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Pressure pad required</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Dies are more complicated and costly</a:t>
            </a:r>
            <a:endParaRPr/>
          </a:p>
        </p:txBody>
      </p:sp>
      <p:sp>
        <p:nvSpPr>
          <p:cNvPr id="302" name="Google Shape;302;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w0286cb.JPG" id="303" name="Google Shape;303;p43"/>
          <p:cNvPicPr preferRelativeResize="0"/>
          <p:nvPr/>
        </p:nvPicPr>
        <p:blipFill rotWithShape="1">
          <a:blip r:embed="rId3">
            <a:alphaModFix/>
          </a:blip>
          <a:srcRect b="0" l="0" r="0" t="0"/>
          <a:stretch/>
        </p:blipFill>
        <p:spPr>
          <a:xfrm>
            <a:off x="1905000" y="3048000"/>
            <a:ext cx="5105400" cy="2863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CC"/>
              </a:buClr>
              <a:buSzPts val="4400"/>
              <a:buFont typeface="Calibri"/>
              <a:buNone/>
            </a:pPr>
            <a:r>
              <a:rPr b="0" i="0" lang="en-US" sz="4400" u="none" cap="none" strike="noStrike">
                <a:solidFill>
                  <a:srgbClr val="CC00CC"/>
                </a:solidFill>
                <a:latin typeface="Calibri"/>
                <a:ea typeface="Calibri"/>
                <a:cs typeface="Calibri"/>
                <a:sym typeface="Calibri"/>
              </a:rPr>
              <a:t>Springback in Bending</a:t>
            </a:r>
            <a:endParaRPr/>
          </a:p>
        </p:txBody>
      </p:sp>
      <p:sp>
        <p:nvSpPr>
          <p:cNvPr id="309" name="Google Shape;309;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1" lang="en-US" sz="2800" u="none" cap="none" strike="noStrike">
                <a:solidFill>
                  <a:schemeClr val="dk1"/>
                </a:solidFill>
                <a:latin typeface="Calibri"/>
                <a:ea typeface="Calibri"/>
                <a:cs typeface="Calibri"/>
                <a:sym typeface="Calibri"/>
              </a:rPr>
              <a:t>Springback</a:t>
            </a:r>
            <a:r>
              <a:rPr b="0" i="0" lang="en-US" sz="2800" u="none" cap="none" strike="noStrike">
                <a:solidFill>
                  <a:schemeClr val="dk1"/>
                </a:solidFill>
                <a:latin typeface="Calibri"/>
                <a:ea typeface="Calibri"/>
                <a:cs typeface="Calibri"/>
                <a:sym typeface="Calibri"/>
              </a:rPr>
              <a:t> = increase in included angle of bent part relative to included angle of forming tool after tool is removed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Reason for springback:</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bending pressure is removed, elastic energy remains in bent part, causing it to recover partially toward its original shape </a:t>
            </a:r>
            <a:endParaRPr/>
          </a:p>
        </p:txBody>
      </p:sp>
      <p:sp>
        <p:nvSpPr>
          <p:cNvPr id="310" name="Google Shape;310;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w0287c.JPG" id="311" name="Google Shape;311;p44"/>
          <p:cNvPicPr preferRelativeResize="0"/>
          <p:nvPr/>
        </p:nvPicPr>
        <p:blipFill rotWithShape="1">
          <a:blip r:embed="rId3">
            <a:alphaModFix/>
          </a:blip>
          <a:srcRect b="0" l="0" r="0" t="0"/>
          <a:stretch/>
        </p:blipFill>
        <p:spPr>
          <a:xfrm>
            <a:off x="3124200" y="4572000"/>
            <a:ext cx="4191000" cy="206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SHEET METALWORKING</a:t>
            </a:r>
            <a:endParaRPr/>
          </a:p>
        </p:txBody>
      </p:sp>
      <p:sp>
        <p:nvSpPr>
          <p:cNvPr id="176" name="Google Shape;176;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514349" lvl="0" marL="595312" marR="0" rtl="0" algn="l">
              <a:lnSpc>
                <a:spcPct val="100000"/>
              </a:lnSpc>
              <a:spcBef>
                <a:spcPts val="0"/>
              </a:spcBef>
              <a:spcAft>
                <a:spcPts val="0"/>
              </a:spcAft>
              <a:buClr>
                <a:schemeClr val="dk1"/>
              </a:buClr>
              <a:buSzPts val="2800"/>
              <a:buFont typeface="Cabin"/>
              <a:buAutoNum type="arabicPeriod"/>
            </a:pPr>
            <a:r>
              <a:rPr b="0" i="0" lang="en-US" sz="2800" u="none" cap="none" strike="noStrike">
                <a:solidFill>
                  <a:schemeClr val="dk1"/>
                </a:solidFill>
                <a:latin typeface="Calibri"/>
                <a:ea typeface="Calibri"/>
                <a:cs typeface="Calibri"/>
                <a:sym typeface="Calibri"/>
              </a:rPr>
              <a:t>Cutting Operations</a:t>
            </a:r>
            <a:endParaRPr/>
          </a:p>
          <a:p>
            <a:pPr indent="-514349" lvl="0" marL="595312" marR="0" rtl="0" algn="l">
              <a:lnSpc>
                <a:spcPct val="100000"/>
              </a:lnSpc>
              <a:spcBef>
                <a:spcPts val="1160"/>
              </a:spcBef>
              <a:spcAft>
                <a:spcPts val="0"/>
              </a:spcAft>
              <a:buClr>
                <a:schemeClr val="dk1"/>
              </a:buClr>
              <a:buSzPts val="2800"/>
              <a:buFont typeface="Cabin"/>
              <a:buAutoNum type="arabicPeriod"/>
            </a:pPr>
            <a:r>
              <a:rPr b="0" i="0" lang="en-US" sz="2800" u="none" cap="none" strike="noStrike">
                <a:solidFill>
                  <a:schemeClr val="dk1"/>
                </a:solidFill>
                <a:latin typeface="Calibri"/>
                <a:ea typeface="Calibri"/>
                <a:cs typeface="Calibri"/>
                <a:sym typeface="Calibri"/>
              </a:rPr>
              <a:t>Bending Operations</a:t>
            </a:r>
            <a:endParaRPr/>
          </a:p>
          <a:p>
            <a:pPr indent="-514349" lvl="0" marL="595312" marR="0" rtl="0" algn="l">
              <a:lnSpc>
                <a:spcPct val="100000"/>
              </a:lnSpc>
              <a:spcBef>
                <a:spcPts val="1160"/>
              </a:spcBef>
              <a:spcAft>
                <a:spcPts val="0"/>
              </a:spcAft>
              <a:buClr>
                <a:schemeClr val="dk1"/>
              </a:buClr>
              <a:buSzPts val="2800"/>
              <a:buFont typeface="Cabin"/>
              <a:buAutoNum type="arabicPeriod"/>
            </a:pPr>
            <a:r>
              <a:rPr b="0" i="0" lang="en-US" sz="2800" u="none" cap="none" strike="noStrike">
                <a:solidFill>
                  <a:schemeClr val="dk1"/>
                </a:solidFill>
                <a:latin typeface="Calibri"/>
                <a:ea typeface="Calibri"/>
                <a:cs typeface="Calibri"/>
                <a:sym typeface="Calibri"/>
              </a:rPr>
              <a:t>Drawing</a:t>
            </a:r>
            <a:endParaRPr/>
          </a:p>
          <a:p>
            <a:pPr indent="-514349" lvl="0" marL="595312" marR="0" rtl="0" algn="l">
              <a:lnSpc>
                <a:spcPct val="100000"/>
              </a:lnSpc>
              <a:spcBef>
                <a:spcPts val="1160"/>
              </a:spcBef>
              <a:spcAft>
                <a:spcPts val="0"/>
              </a:spcAft>
              <a:buClr>
                <a:schemeClr val="dk1"/>
              </a:buClr>
              <a:buSzPts val="2800"/>
              <a:buFont typeface="Cabin"/>
              <a:buAutoNum type="arabicPeriod"/>
            </a:pPr>
            <a:r>
              <a:rPr b="0" i="0" lang="en-US" sz="2800" u="none" cap="none" strike="noStrike">
                <a:solidFill>
                  <a:schemeClr val="dk1"/>
                </a:solidFill>
                <a:latin typeface="Calibri"/>
                <a:ea typeface="Calibri"/>
                <a:cs typeface="Calibri"/>
                <a:sym typeface="Calibri"/>
              </a:rPr>
              <a:t>Sheet Metal Operations Not Performed on Presses</a:t>
            </a:r>
            <a:endParaRPr/>
          </a:p>
        </p:txBody>
      </p:sp>
      <p:sp>
        <p:nvSpPr>
          <p:cNvPr id="177" name="Google Shape;177;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III. Drawing </a:t>
            </a:r>
            <a:endParaRPr/>
          </a:p>
        </p:txBody>
      </p:sp>
      <p:sp>
        <p:nvSpPr>
          <p:cNvPr id="317" name="Google Shape;317;p45"/>
          <p:cNvSpPr txBox="1"/>
          <p:nvPr>
            <p:ph idx="1" type="body"/>
          </p:nvPr>
        </p:nvSpPr>
        <p:spPr>
          <a:xfrm>
            <a:off x="1066800" y="1447800"/>
            <a:ext cx="7497762"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Sheet metal forming to make cup‑shaped, box‑shaped, or other complex‑curved, hollow‑shaped parts </a:t>
            </a:r>
            <a:endParaRPr/>
          </a:p>
        </p:txBody>
      </p:sp>
      <p:sp>
        <p:nvSpPr>
          <p:cNvPr id="318" name="Google Shape;318;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descr="C:\My Documents\Books\Mfg01Images\7928D_Wiley\Groover\Fund Of Modern Manufacturing\jpeg_art\ch20_jpeg\w0293c.JPG" id="319" name="Google Shape;319;p45"/>
          <p:cNvPicPr preferRelativeResize="0"/>
          <p:nvPr/>
        </p:nvPicPr>
        <p:blipFill rotWithShape="1">
          <a:blip r:embed="rId3">
            <a:alphaModFix/>
          </a:blip>
          <a:srcRect b="0" l="0" r="0" t="0"/>
          <a:stretch/>
        </p:blipFill>
        <p:spPr>
          <a:xfrm>
            <a:off x="5181600" y="2667000"/>
            <a:ext cx="3706812" cy="3687762"/>
          </a:xfrm>
          <a:prstGeom prst="rect">
            <a:avLst/>
          </a:prstGeom>
          <a:noFill/>
          <a:ln>
            <a:noFill/>
          </a:ln>
        </p:spPr>
      </p:pic>
      <p:sp>
        <p:nvSpPr>
          <p:cNvPr id="320" name="Google Shape;320;p45"/>
          <p:cNvSpPr txBox="1"/>
          <p:nvPr/>
        </p:nvSpPr>
        <p:spPr>
          <a:xfrm>
            <a:off x="1219200" y="3154362"/>
            <a:ext cx="3733800" cy="1570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Products: beverage cans, ammunition shells, automobile body panels </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1066800" y="274637"/>
            <a:ext cx="786765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000"/>
              <a:buFont typeface="Calibri"/>
              <a:buNone/>
            </a:pPr>
            <a:r>
              <a:rPr b="0" i="0" lang="en-US" sz="4000" u="none" cap="none" strike="noStrike">
                <a:solidFill>
                  <a:srgbClr val="0070C0"/>
                </a:solidFill>
                <a:latin typeface="Calibri"/>
                <a:ea typeface="Calibri"/>
                <a:cs typeface="Calibri"/>
                <a:sym typeface="Calibri"/>
              </a:rPr>
              <a:t>IV. Shapes other than Cylindrical Cups</a:t>
            </a:r>
            <a:endParaRPr/>
          </a:p>
        </p:txBody>
      </p:sp>
      <p:sp>
        <p:nvSpPr>
          <p:cNvPr id="326" name="Google Shape;326;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Square or rectangular boxes (as in sinks),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Stepped cups,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Cones,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Cups with spherical rather than flat bases,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Irregular curved forms (as in automobile body panels)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Each of these shapes presents its own unique technical problems in </a:t>
            </a:r>
            <a:r>
              <a:rPr b="0" i="0" lang="en-US" sz="2800" u="sng" cap="none" strike="noStrike">
                <a:solidFill>
                  <a:schemeClr val="dk1"/>
                </a:solidFill>
                <a:latin typeface="Calibri"/>
                <a:ea typeface="Calibri"/>
                <a:cs typeface="Calibri"/>
                <a:sym typeface="Calibri"/>
              </a:rPr>
              <a:t>drawing</a:t>
            </a:r>
            <a:r>
              <a:rPr b="0" i="0" lang="en-US" sz="2800" u="none" cap="none" strike="noStrike">
                <a:solidFill>
                  <a:schemeClr val="dk1"/>
                </a:solidFill>
                <a:latin typeface="Calibri"/>
                <a:ea typeface="Calibri"/>
                <a:cs typeface="Calibri"/>
                <a:sym typeface="Calibri"/>
              </a:rPr>
              <a:t> </a:t>
            </a:r>
            <a:endParaRPr/>
          </a:p>
        </p:txBody>
      </p:sp>
      <p:sp>
        <p:nvSpPr>
          <p:cNvPr id="327" name="Google Shape;327;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7"/>
          <p:cNvSpPr txBox="1"/>
          <p:nvPr>
            <p:ph idx="1" type="body"/>
          </p:nvPr>
        </p:nvSpPr>
        <p:spPr>
          <a:xfrm>
            <a:off x="609600" y="685800"/>
            <a:ext cx="7772400" cy="1524000"/>
          </a:xfrm>
          <a:prstGeom prst="rect">
            <a:avLst/>
          </a:prstGeom>
          <a:noFill/>
          <a:ln>
            <a:noFill/>
          </a:ln>
        </p:spPr>
        <p:txBody>
          <a:bodyPr anchorCtr="0" anchor="t" bIns="45700" lIns="91425" spcFirstLastPara="1" rIns="91425" wrap="square" tIns="45700">
            <a:noAutofit/>
          </a:bodyPr>
          <a:lstStyle/>
          <a:p>
            <a:pPr indent="-282575" lvl="0" marL="365125" marR="0" rtl="0" algn="ctr">
              <a:lnSpc>
                <a:spcPct val="90000"/>
              </a:lnSpc>
              <a:spcBef>
                <a:spcPts val="0"/>
              </a:spcBef>
              <a:spcAft>
                <a:spcPts val="0"/>
              </a:spcAft>
              <a:buClr>
                <a:srgbClr val="FF0000"/>
              </a:buClr>
              <a:buSzPts val="2700"/>
              <a:buFont typeface="Arial"/>
              <a:buNone/>
            </a:pPr>
            <a:r>
              <a:rPr b="0" i="0" lang="en-US" sz="2700" u="none" cap="none" strike="noStrike">
                <a:solidFill>
                  <a:srgbClr val="FF0000"/>
                </a:solidFill>
                <a:latin typeface="Calibri"/>
                <a:ea typeface="Calibri"/>
                <a:cs typeface="Calibri"/>
                <a:sym typeface="Calibri"/>
              </a:rPr>
              <a:t>Embossing</a:t>
            </a:r>
            <a:r>
              <a:rPr b="0" i="0" lang="en-US" sz="2700" u="none" cap="none" strike="noStrike">
                <a:solidFill>
                  <a:schemeClr val="dk1"/>
                </a:solidFill>
                <a:latin typeface="Calibri"/>
                <a:ea typeface="Calibri"/>
                <a:cs typeface="Calibri"/>
                <a:sym typeface="Calibri"/>
              </a:rPr>
              <a:t>  </a:t>
            </a:r>
            <a:endParaRPr/>
          </a:p>
          <a:p>
            <a:pPr indent="-282575" lvl="0" marL="365125" marR="0" rtl="0" algn="l">
              <a:lnSpc>
                <a:spcPct val="90000"/>
              </a:lnSpc>
              <a:spcBef>
                <a:spcPts val="540"/>
              </a:spcBef>
              <a:spcAft>
                <a:spcPts val="0"/>
              </a:spcAft>
              <a:buClr>
                <a:schemeClr val="dk1"/>
              </a:buClr>
              <a:buSzPts val="2700"/>
              <a:buFont typeface="Noto Sans Symbols"/>
              <a:buChar char="●"/>
            </a:pPr>
            <a:r>
              <a:rPr b="0" i="0" lang="en-US" sz="2700" u="none" cap="none" strike="noStrike">
                <a:solidFill>
                  <a:schemeClr val="dk1"/>
                </a:solidFill>
                <a:latin typeface="Calibri"/>
                <a:ea typeface="Calibri"/>
                <a:cs typeface="Calibri"/>
                <a:sym typeface="Calibri"/>
              </a:rPr>
              <a:t>Used to create indentations in sheet, such as raised (or indented) lettering or strengthening ribs</a:t>
            </a:r>
            <a:endParaRPr/>
          </a:p>
        </p:txBody>
      </p:sp>
      <p:sp>
        <p:nvSpPr>
          <p:cNvPr id="333" name="Google Shape;333;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34" name="Google Shape;334;p47"/>
          <p:cNvSpPr txBox="1"/>
          <p:nvPr/>
        </p:nvSpPr>
        <p:spPr>
          <a:xfrm>
            <a:off x="609600" y="5105400"/>
            <a:ext cx="77724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Embossing: (a) cross‑section of punch and die configuration during pressing; (b) finished part with embossed ribs</a:t>
            </a:r>
            <a:endParaRPr/>
          </a:p>
        </p:txBody>
      </p:sp>
      <p:pic>
        <p:nvPicPr>
          <p:cNvPr descr="C:\My Documents\Books\Mfg01Images\7928D_Wiley\Groover\Fund Of Modern Manufacturing\jpeg_art\ch20_jpeg\w0300c.JPG" id="335" name="Google Shape;335;p47"/>
          <p:cNvPicPr preferRelativeResize="0"/>
          <p:nvPr/>
        </p:nvPicPr>
        <p:blipFill rotWithShape="1">
          <a:blip r:embed="rId3">
            <a:alphaModFix/>
          </a:blip>
          <a:srcRect b="0" l="0" r="0" t="0"/>
          <a:stretch/>
        </p:blipFill>
        <p:spPr>
          <a:xfrm>
            <a:off x="1828800" y="2209800"/>
            <a:ext cx="5410200" cy="2765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Power and Drive Systems</a:t>
            </a:r>
            <a:endParaRPr/>
          </a:p>
        </p:txBody>
      </p:sp>
      <p:sp>
        <p:nvSpPr>
          <p:cNvPr id="341" name="Google Shape;341;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Hydraulic presses </a:t>
            </a:r>
            <a:r>
              <a:rPr b="0" i="0" lang="en-US" sz="2800" u="none" cap="none" strike="noStrike">
                <a:solidFill>
                  <a:schemeClr val="dk1"/>
                </a:solidFill>
                <a:latin typeface="Calibri"/>
                <a:ea typeface="Calibri"/>
                <a:cs typeface="Calibri"/>
                <a:sym typeface="Calibri"/>
              </a:rPr>
              <a:t>- use a large piston and cylinder to drive the ram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Longer ram stroke than mechanical types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Suited to deep drawing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Slower than mechanical drives</a:t>
            </a:r>
            <a:endParaRPr/>
          </a:p>
          <a:p>
            <a:pPr indent="-342900" lvl="0" marL="342900" marR="0" rtl="0" algn="l">
              <a:lnSpc>
                <a:spcPct val="100000"/>
              </a:lnSpc>
              <a:spcBef>
                <a:spcPts val="56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Mechanical presses </a:t>
            </a:r>
            <a:r>
              <a:rPr b="0" i="0" lang="en-US" sz="2800" u="none" cap="none" strike="noStrike">
                <a:solidFill>
                  <a:schemeClr val="dk1"/>
                </a:solidFill>
                <a:latin typeface="Calibri"/>
                <a:ea typeface="Calibri"/>
                <a:cs typeface="Calibri"/>
                <a:sym typeface="Calibri"/>
              </a:rPr>
              <a:t>– convert rotation of motor to linear motion of ram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High forces at bottom of stroke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Suited to blanking and punching </a:t>
            </a:r>
            <a:endParaRPr/>
          </a:p>
        </p:txBody>
      </p:sp>
      <p:sp>
        <p:nvSpPr>
          <p:cNvPr id="342" name="Google Shape;342;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000"/>
              <a:buFont typeface="Calibri"/>
              <a:buNone/>
            </a:pPr>
            <a:r>
              <a:rPr b="0" i="0" lang="en-US" sz="4000" u="none" cap="none" strike="noStrike">
                <a:solidFill>
                  <a:srgbClr val="FF0000"/>
                </a:solidFill>
                <a:latin typeface="Calibri"/>
                <a:ea typeface="Calibri"/>
                <a:cs typeface="Calibri"/>
                <a:sym typeface="Calibri"/>
              </a:rPr>
              <a:t>Sheet Metal Operations </a:t>
            </a:r>
            <a:br>
              <a:rPr b="0" i="0" lang="en-US" sz="4000" u="none" cap="none" strike="noStrike">
                <a:solidFill>
                  <a:srgbClr val="FF0000"/>
                </a:solidFill>
                <a:latin typeface="Calibri"/>
                <a:ea typeface="Calibri"/>
                <a:cs typeface="Calibri"/>
                <a:sym typeface="Calibri"/>
              </a:rPr>
            </a:br>
            <a:r>
              <a:rPr b="0" i="0" lang="en-US" sz="4000" u="none" cap="none" strike="noStrike">
                <a:solidFill>
                  <a:srgbClr val="FF0000"/>
                </a:solidFill>
                <a:latin typeface="Calibri"/>
                <a:ea typeface="Calibri"/>
                <a:cs typeface="Calibri"/>
                <a:sym typeface="Calibri"/>
              </a:rPr>
              <a:t>Not Performed on Presses</a:t>
            </a:r>
            <a:endParaRPr/>
          </a:p>
        </p:txBody>
      </p:sp>
      <p:sp>
        <p:nvSpPr>
          <p:cNvPr id="348" name="Google Shape;348;p49"/>
          <p:cNvSpPr txBox="1"/>
          <p:nvPr>
            <p:ph idx="1" type="body"/>
          </p:nvPr>
        </p:nvSpPr>
        <p:spPr>
          <a:xfrm>
            <a:off x="1435100" y="1905000"/>
            <a:ext cx="7499350" cy="4343400"/>
          </a:xfrm>
          <a:prstGeom prst="rect">
            <a:avLst/>
          </a:prstGeom>
          <a:noFill/>
          <a:ln>
            <a:noFill/>
          </a:ln>
        </p:spPr>
        <p:txBody>
          <a:bodyPr anchorCtr="0" anchor="t" bIns="45700" lIns="91425" spcFirstLastPara="1" rIns="91425" wrap="square" tIns="45700">
            <a:noAutofit/>
          </a:bodyPr>
          <a:lstStyle/>
          <a:p>
            <a:pPr indent="-514349" lvl="0" marL="595312" marR="0" rtl="0" algn="l">
              <a:lnSpc>
                <a:spcPct val="100000"/>
              </a:lnSpc>
              <a:spcBef>
                <a:spcPts val="0"/>
              </a:spcBef>
              <a:spcAft>
                <a:spcPts val="0"/>
              </a:spcAft>
              <a:buClr>
                <a:schemeClr val="dk1"/>
              </a:buClr>
              <a:buSzPts val="3200"/>
              <a:buFont typeface="Cabin"/>
              <a:buAutoNum type="arabicPeriod"/>
            </a:pPr>
            <a:r>
              <a:rPr b="0" i="0" lang="en-US" sz="3200" u="none" cap="none" strike="noStrike">
                <a:solidFill>
                  <a:schemeClr val="dk1"/>
                </a:solidFill>
                <a:latin typeface="Calibri"/>
                <a:ea typeface="Calibri"/>
                <a:cs typeface="Calibri"/>
                <a:sym typeface="Calibri"/>
              </a:rPr>
              <a:t>Stretch forming</a:t>
            </a:r>
            <a:endParaRPr/>
          </a:p>
          <a:p>
            <a:pPr indent="-514349" lvl="0" marL="595312" marR="0" rtl="0" algn="l">
              <a:lnSpc>
                <a:spcPct val="100000"/>
              </a:lnSpc>
              <a:spcBef>
                <a:spcPts val="640"/>
              </a:spcBef>
              <a:spcAft>
                <a:spcPts val="0"/>
              </a:spcAft>
              <a:buClr>
                <a:schemeClr val="dk1"/>
              </a:buClr>
              <a:buSzPts val="3200"/>
              <a:buFont typeface="Cabin"/>
              <a:buAutoNum type="arabicPeriod"/>
            </a:pPr>
            <a:r>
              <a:rPr b="0" i="0" lang="en-US" sz="3200" u="none" cap="none" strike="noStrike">
                <a:solidFill>
                  <a:schemeClr val="dk1"/>
                </a:solidFill>
                <a:latin typeface="Calibri"/>
                <a:ea typeface="Calibri"/>
                <a:cs typeface="Calibri"/>
                <a:sym typeface="Calibri"/>
              </a:rPr>
              <a:t>Spinning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49" name="Google Shape;349;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0"/>
          <p:cNvSpPr txBox="1"/>
          <p:nvPr>
            <p:ph idx="1" type="body"/>
          </p:nvPr>
        </p:nvSpPr>
        <p:spPr>
          <a:xfrm>
            <a:off x="609600" y="685800"/>
            <a:ext cx="7772400" cy="1371600"/>
          </a:xfrm>
          <a:prstGeom prst="rect">
            <a:avLst/>
          </a:prstGeom>
          <a:noFill/>
          <a:ln>
            <a:noFill/>
          </a:ln>
        </p:spPr>
        <p:txBody>
          <a:bodyPr anchorCtr="0" anchor="t" bIns="45700" lIns="91425" spcFirstLastPara="1" rIns="91425" wrap="square" tIns="45700">
            <a:noAutofit/>
          </a:bodyPr>
          <a:lstStyle/>
          <a:p>
            <a:pPr indent="-282575" lvl="0" marL="365125" marR="0" rtl="0" algn="ctr">
              <a:lnSpc>
                <a:spcPct val="80000"/>
              </a:lnSpc>
              <a:spcBef>
                <a:spcPts val="0"/>
              </a:spcBef>
              <a:spcAft>
                <a:spcPts val="0"/>
              </a:spcAft>
              <a:buClr>
                <a:srgbClr val="93CDDD"/>
              </a:buClr>
              <a:buSzPts val="3300"/>
              <a:buFont typeface="Arial"/>
              <a:buNone/>
            </a:pPr>
            <a:r>
              <a:rPr b="0" i="0" lang="en-US" sz="3300" u="none">
                <a:solidFill>
                  <a:srgbClr val="93CDDD"/>
                </a:solidFill>
                <a:latin typeface="Calibri"/>
                <a:ea typeface="Calibri"/>
                <a:cs typeface="Calibri"/>
                <a:sym typeface="Calibri"/>
              </a:rPr>
              <a:t>1. Stretch Forming</a:t>
            </a:r>
            <a:r>
              <a:rPr b="0" i="0" lang="en-US" sz="3000" u="none">
                <a:solidFill>
                  <a:srgbClr val="93CDDD"/>
                </a:solidFill>
                <a:latin typeface="Calibri"/>
                <a:ea typeface="Calibri"/>
                <a:cs typeface="Calibri"/>
                <a:sym typeface="Calibri"/>
              </a:rPr>
              <a:t> </a:t>
            </a:r>
            <a:endParaRPr/>
          </a:p>
          <a:p>
            <a:pPr indent="-282575" lvl="0" marL="365125" marR="0" rtl="0" algn="l">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Sheet metal is stretched and simultaneously bent to achieve shape change</a:t>
            </a:r>
            <a:endParaRPr/>
          </a:p>
        </p:txBody>
      </p:sp>
      <p:sp>
        <p:nvSpPr>
          <p:cNvPr id="355" name="Google Shape;355;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56" name="Google Shape;356;p50"/>
          <p:cNvSpPr txBox="1"/>
          <p:nvPr/>
        </p:nvSpPr>
        <p:spPr>
          <a:xfrm>
            <a:off x="609600" y="4953000"/>
            <a:ext cx="7848600" cy="1006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Stretch forming: (1) start of process; (2) form die is pressed into the work with force </a:t>
            </a:r>
            <a:r>
              <a:rPr b="0" i="1" lang="en-US" sz="2000" u="none">
                <a:solidFill>
                  <a:schemeClr val="dk1"/>
                </a:solidFill>
                <a:latin typeface="Arial"/>
                <a:ea typeface="Arial"/>
                <a:cs typeface="Arial"/>
                <a:sym typeface="Arial"/>
              </a:rPr>
              <a:t>F</a:t>
            </a:r>
            <a:r>
              <a:rPr b="0" baseline="-25000" i="0" lang="en-US" sz="2000" u="none">
                <a:solidFill>
                  <a:schemeClr val="dk1"/>
                </a:solidFill>
                <a:latin typeface="Arial"/>
                <a:ea typeface="Arial"/>
                <a:cs typeface="Arial"/>
                <a:sym typeface="Arial"/>
              </a:rPr>
              <a:t>die</a:t>
            </a:r>
            <a:r>
              <a:rPr b="0" i="0" lang="en-US" sz="2000" u="none">
                <a:solidFill>
                  <a:schemeClr val="dk1"/>
                </a:solidFill>
                <a:latin typeface="Arial"/>
                <a:ea typeface="Arial"/>
                <a:cs typeface="Arial"/>
                <a:sym typeface="Arial"/>
              </a:rPr>
              <a:t>, causing it to be stretched and bent over the form. </a:t>
            </a:r>
            <a:r>
              <a:rPr b="0" i="1" lang="en-US" sz="2000" u="none">
                <a:solidFill>
                  <a:schemeClr val="dk1"/>
                </a:solidFill>
                <a:latin typeface="Arial"/>
                <a:ea typeface="Arial"/>
                <a:cs typeface="Arial"/>
                <a:sym typeface="Arial"/>
              </a:rPr>
              <a:t>F</a:t>
            </a:r>
            <a:r>
              <a:rPr b="0" i="0" lang="en-US" sz="2000" u="none">
                <a:solidFill>
                  <a:schemeClr val="dk1"/>
                </a:solidFill>
                <a:latin typeface="Arial"/>
                <a:ea typeface="Arial"/>
                <a:cs typeface="Arial"/>
                <a:sym typeface="Arial"/>
              </a:rPr>
              <a:t> = stretching force</a:t>
            </a:r>
            <a:endParaRPr/>
          </a:p>
        </p:txBody>
      </p:sp>
      <p:pic>
        <p:nvPicPr>
          <p:cNvPr descr="C:\My Documents\Books\Mfg01Images\7928D_Wiley\Groover\Fund Of Modern Manufacturing\jpeg_art\ch20_jpeg\w0313c.JPG" id="357" name="Google Shape;357;p50"/>
          <p:cNvPicPr preferRelativeResize="0"/>
          <p:nvPr/>
        </p:nvPicPr>
        <p:blipFill rotWithShape="1">
          <a:blip r:embed="rId3">
            <a:alphaModFix/>
          </a:blip>
          <a:srcRect b="0" l="0" r="0" t="0"/>
          <a:stretch/>
        </p:blipFill>
        <p:spPr>
          <a:xfrm>
            <a:off x="1219200" y="2133600"/>
            <a:ext cx="6553200" cy="27384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3CDDD"/>
              </a:buClr>
              <a:buSzPts val="3600"/>
              <a:buFont typeface="Calibri"/>
              <a:buNone/>
            </a:pPr>
            <a:r>
              <a:rPr b="0" i="0" lang="en-US" sz="3600" u="none" cap="none" strike="noStrike">
                <a:solidFill>
                  <a:srgbClr val="93CDDD"/>
                </a:solidFill>
                <a:latin typeface="Calibri"/>
                <a:ea typeface="Calibri"/>
                <a:cs typeface="Calibri"/>
                <a:sym typeface="Calibri"/>
              </a:rPr>
              <a:t>2. Spinning</a:t>
            </a:r>
            <a:endParaRPr/>
          </a:p>
        </p:txBody>
      </p:sp>
      <p:sp>
        <p:nvSpPr>
          <p:cNvPr id="363" name="Google Shape;363;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Metal forming process in which an axially symmetric part is gradually shaped over a rotating mandrel using a rounded tool or roller </a:t>
            </a:r>
            <a:endParaRPr/>
          </a:p>
        </p:txBody>
      </p:sp>
      <p:sp>
        <p:nvSpPr>
          <p:cNvPr id="364" name="Google Shape;364;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65" name="Google Shape;365;p51"/>
          <p:cNvSpPr txBox="1"/>
          <p:nvPr/>
        </p:nvSpPr>
        <p:spPr>
          <a:xfrm>
            <a:off x="1066800" y="5791200"/>
            <a:ext cx="7772400" cy="838200"/>
          </a:xfrm>
          <a:prstGeom prst="rect">
            <a:avLst/>
          </a:prstGeom>
          <a:noFill/>
          <a:ln>
            <a:noFill/>
          </a:ln>
        </p:spPr>
        <p:txBody>
          <a:bodyPr anchorCtr="0" anchor="t" bIns="45700" lIns="91425" spcFirstLastPara="1" rIns="91425" wrap="square" tIns="45700">
            <a:noAutofit/>
          </a:bodyPr>
          <a:lstStyle/>
          <a:p>
            <a:pPr indent="-282575" lvl="0" marL="365125" marR="0" rtl="0" algn="ctr">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Conventional spinning: (1) setup at start of process; (2) during spinning; and (3) completion of process</a:t>
            </a:r>
            <a:endParaRPr/>
          </a:p>
        </p:txBody>
      </p:sp>
      <p:pic>
        <p:nvPicPr>
          <p:cNvPr descr="C:\My Documents\Books\Mfg01Images\7928D_Wiley\Groover\Fund Of Modern Manufacturing\jpeg_art\ch20_jpeg\w0316c.JPG" id="366" name="Google Shape;366;p51"/>
          <p:cNvPicPr preferRelativeResize="0"/>
          <p:nvPr/>
        </p:nvPicPr>
        <p:blipFill rotWithShape="1">
          <a:blip r:embed="rId3">
            <a:alphaModFix/>
          </a:blip>
          <a:srcRect b="0" l="0" r="0" t="0"/>
          <a:stretch/>
        </p:blipFill>
        <p:spPr>
          <a:xfrm>
            <a:off x="2514600" y="2590800"/>
            <a:ext cx="6345237" cy="320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Sheet Metalworking Defined</a:t>
            </a:r>
            <a:endParaRPr/>
          </a:p>
        </p:txBody>
      </p:sp>
      <p:sp>
        <p:nvSpPr>
          <p:cNvPr id="183" name="Google Shape;183;p28"/>
          <p:cNvSpPr txBox="1"/>
          <p:nvPr>
            <p:ph idx="1" type="body"/>
          </p:nvPr>
        </p:nvSpPr>
        <p:spPr>
          <a:xfrm>
            <a:off x="1435100" y="1447800"/>
            <a:ext cx="73279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Cutting and forming operations performed on relatively thin sheets of metal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Thickness of </a:t>
            </a:r>
            <a:r>
              <a:rPr b="0" i="0" lang="en-US" sz="2800" u="sng" cap="none" strike="noStrike">
                <a:solidFill>
                  <a:schemeClr val="dk1"/>
                </a:solidFill>
                <a:latin typeface="Calibri"/>
                <a:ea typeface="Calibri"/>
                <a:cs typeface="Calibri"/>
                <a:sym typeface="Calibri"/>
              </a:rPr>
              <a:t>sheet metal </a:t>
            </a:r>
            <a:r>
              <a:rPr b="0" i="0" lang="en-US" sz="2800" u="none" cap="none" strike="noStrike">
                <a:solidFill>
                  <a:schemeClr val="dk1"/>
                </a:solidFill>
                <a:latin typeface="Calibri"/>
                <a:ea typeface="Calibri"/>
                <a:cs typeface="Calibri"/>
                <a:sym typeface="Calibri"/>
              </a:rPr>
              <a:t>= 0.4 mm (1/64 in) to 6 mm (1/4 in)</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Thickness of </a:t>
            </a:r>
            <a:r>
              <a:rPr b="0" i="0" lang="en-US" sz="2800" u="sng" cap="none" strike="noStrike">
                <a:solidFill>
                  <a:schemeClr val="dk1"/>
                </a:solidFill>
                <a:latin typeface="Calibri"/>
                <a:ea typeface="Calibri"/>
                <a:cs typeface="Calibri"/>
                <a:sym typeface="Calibri"/>
              </a:rPr>
              <a:t>plate stock </a:t>
            </a:r>
            <a:r>
              <a:rPr b="0" i="0" lang="en-US" sz="2800" u="none" cap="none" strike="noStrike">
                <a:solidFill>
                  <a:schemeClr val="dk1"/>
                </a:solidFill>
                <a:latin typeface="Calibri"/>
                <a:ea typeface="Calibri"/>
                <a:cs typeface="Calibri"/>
                <a:sym typeface="Calibri"/>
              </a:rPr>
              <a:t>&gt; 6 mm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Operations usually performed as cold working</a:t>
            </a:r>
            <a:endParaRPr/>
          </a:p>
        </p:txBody>
      </p:sp>
      <p:sp>
        <p:nvSpPr>
          <p:cNvPr id="184" name="Google Shape;184;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Metals used for sheets</a:t>
            </a:r>
            <a:endParaRPr/>
          </a:p>
        </p:txBody>
      </p:sp>
      <p:sp>
        <p:nvSpPr>
          <p:cNvPr id="190" name="Google Shape;190;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There are many different metals that can be made into sheet metal, such as aluminum, brass, copper, steel, tin, nickel and titanium. For decorative uses, important sheet metals include silver, gold, and platinum (platinum sheet metal is also utilized as a catalyst.)</a:t>
            </a:r>
            <a:endParaRPr/>
          </a:p>
        </p:txBody>
      </p:sp>
      <p:sp>
        <p:nvSpPr>
          <p:cNvPr id="191" name="Google Shape;191;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Steel (American Wire Gauge in inch)</a:t>
            </a:r>
            <a:endParaRPr/>
          </a:p>
        </p:txBody>
      </p:sp>
      <p:graphicFrame>
        <p:nvGraphicFramePr>
          <p:cNvPr id="197" name="Google Shape;197;p30"/>
          <p:cNvGraphicFramePr/>
          <p:nvPr/>
        </p:nvGraphicFramePr>
        <p:xfrm>
          <a:off x="457200" y="1600200"/>
          <a:ext cx="3000000" cy="3000000"/>
        </p:xfrm>
        <a:graphic>
          <a:graphicData uri="http://schemas.openxmlformats.org/drawingml/2006/table">
            <a:tbl>
              <a:tblPr>
                <a:noFill/>
                <a:tableStyleId>{43AF176A-800E-4DA2-A90B-3F298A719C4F}</a:tableStyleId>
              </a:tblPr>
              <a:tblGrid>
                <a:gridCol w="4114800"/>
                <a:gridCol w="4114800"/>
              </a:tblGrid>
              <a:tr h="371475">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Gauge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                        Thickness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576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0.015”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0.018”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0.024”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0.030”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0.036”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0.048”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0.060”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0.075”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0.105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0.120”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0.134”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0.160”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0.1874”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198" name="Google Shape;198;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Aluminium (AWG in inch)</a:t>
            </a:r>
            <a:endParaRPr/>
          </a:p>
        </p:txBody>
      </p:sp>
      <p:graphicFrame>
        <p:nvGraphicFramePr>
          <p:cNvPr id="204" name="Google Shape;204;p31"/>
          <p:cNvGraphicFramePr/>
          <p:nvPr/>
        </p:nvGraphicFramePr>
        <p:xfrm>
          <a:off x="457200" y="1600200"/>
          <a:ext cx="3000000" cy="3000000"/>
        </p:xfrm>
        <a:graphic>
          <a:graphicData uri="http://schemas.openxmlformats.org/drawingml/2006/table">
            <a:tbl>
              <a:tblPr>
                <a:noFill/>
                <a:tableStyleId>{43AF176A-800E-4DA2-A90B-3F298A719C4F}</a:tableStyleId>
              </a:tblPr>
              <a:tblGrid>
                <a:gridCol w="4114800"/>
                <a:gridCol w="4114800"/>
              </a:tblGrid>
              <a:tr h="371475">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Gauge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Thickness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10832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16</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025”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0.032”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0.040”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0.063”</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0.080”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0.090”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0.125”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0.160”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0.190”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
        <p:nvSpPr>
          <p:cNvPr id="205" name="Google Shape;205;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Sheet and Plate Metal Products</a:t>
            </a:r>
            <a:endParaRPr/>
          </a:p>
        </p:txBody>
      </p:sp>
      <p:sp>
        <p:nvSpPr>
          <p:cNvPr id="211" name="Google Shape;211;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Sheet and plate metal parts for consumer and industrial products such as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Automobiles and trucks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Airplanes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Railway cars and locomotives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Farm and construction equipment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Small and large appliances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Office furniture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Computers and office equipment</a:t>
            </a:r>
            <a:endParaRPr/>
          </a:p>
        </p:txBody>
      </p:sp>
      <p:sp>
        <p:nvSpPr>
          <p:cNvPr id="212" name="Google Shape;212;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Advantages of Sheet Metal Parts</a:t>
            </a:r>
            <a:endParaRPr/>
          </a:p>
        </p:txBody>
      </p:sp>
      <p:sp>
        <p:nvSpPr>
          <p:cNvPr id="218" name="Google Shape;218;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 strength</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Good dimensional accuracy</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Good surface finish</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Relatively low cost </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large quantities, economical mass production operations are available</a:t>
            </a:r>
            <a:endParaRPr/>
          </a:p>
        </p:txBody>
      </p:sp>
      <p:sp>
        <p:nvSpPr>
          <p:cNvPr id="219" name="Google Shape;219;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4400"/>
              <a:buFont typeface="Calibri"/>
              <a:buNone/>
            </a:pPr>
            <a:r>
              <a:rPr b="0" i="0" lang="en-US" sz="4400" u="none" cap="none" strike="noStrike">
                <a:solidFill>
                  <a:srgbClr val="0070C0"/>
                </a:solidFill>
                <a:latin typeface="Calibri"/>
                <a:ea typeface="Calibri"/>
                <a:cs typeface="Calibri"/>
                <a:sym typeface="Calibri"/>
              </a:rPr>
              <a:t>Sheet Metalworking Terminology</a:t>
            </a:r>
            <a:endParaRPr/>
          </a:p>
        </p:txBody>
      </p:sp>
      <p:sp>
        <p:nvSpPr>
          <p:cNvPr id="225" name="Google Shape;225;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70C0"/>
              </a:buClr>
              <a:buSzPts val="2800"/>
              <a:buFont typeface="Arial"/>
              <a:buAutoNum type="arabicPeriod"/>
            </a:pPr>
            <a:r>
              <a:rPr b="0" i="0" lang="en-US" sz="2800" u="none" cap="none" strike="noStrike">
                <a:solidFill>
                  <a:srgbClr val="0070C0"/>
                </a:solidFill>
                <a:latin typeface="Calibri"/>
                <a:ea typeface="Calibri"/>
                <a:cs typeface="Calibri"/>
                <a:sym typeface="Calibri"/>
              </a:rPr>
              <a:t>“Punch‑and‑die”</a:t>
            </a:r>
            <a:endParaRPr/>
          </a:p>
          <a:p>
            <a:pPr indent="-457200" lvl="1" marL="914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Tooling to perform cutting, bending, and drawing</a:t>
            </a:r>
            <a:endParaRPr/>
          </a:p>
          <a:p>
            <a:pPr indent="-457200" lvl="0" marL="457200" marR="0" rtl="0" algn="l">
              <a:lnSpc>
                <a:spcPct val="100000"/>
              </a:lnSpc>
              <a:spcBef>
                <a:spcPts val="560"/>
              </a:spcBef>
              <a:spcAft>
                <a:spcPts val="0"/>
              </a:spcAft>
              <a:buClr>
                <a:srgbClr val="0070C0"/>
              </a:buClr>
              <a:buSzPts val="2800"/>
              <a:buFont typeface="Arial"/>
              <a:buAutoNum type="arabicPeriod"/>
            </a:pPr>
            <a:r>
              <a:rPr b="0" i="0" lang="en-US" sz="2800" u="none" cap="none" strike="noStrike">
                <a:solidFill>
                  <a:srgbClr val="0070C0"/>
                </a:solidFill>
                <a:latin typeface="Calibri"/>
                <a:ea typeface="Calibri"/>
                <a:cs typeface="Calibri"/>
                <a:sym typeface="Calibri"/>
              </a:rPr>
              <a:t>“Stamping press” </a:t>
            </a:r>
            <a:endParaRPr/>
          </a:p>
          <a:p>
            <a:pPr indent="-457200" lvl="1" marL="914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Machine tool that performs most sheet metal operations</a:t>
            </a:r>
            <a:endParaRPr/>
          </a:p>
          <a:p>
            <a:pPr indent="-457200" lvl="0" marL="457200" marR="0" rtl="0" algn="l">
              <a:lnSpc>
                <a:spcPct val="100000"/>
              </a:lnSpc>
              <a:spcBef>
                <a:spcPts val="560"/>
              </a:spcBef>
              <a:spcAft>
                <a:spcPts val="0"/>
              </a:spcAft>
              <a:buClr>
                <a:srgbClr val="0070C0"/>
              </a:buClr>
              <a:buSzPts val="2800"/>
              <a:buFont typeface="Arial"/>
              <a:buAutoNum type="arabicPeriod"/>
            </a:pPr>
            <a:r>
              <a:rPr b="0" i="0" lang="en-US" sz="2800" u="none" cap="none" strike="noStrike">
                <a:solidFill>
                  <a:srgbClr val="0070C0"/>
                </a:solidFill>
                <a:latin typeface="Calibri"/>
                <a:ea typeface="Calibri"/>
                <a:cs typeface="Calibri"/>
                <a:sym typeface="Calibri"/>
              </a:rPr>
              <a:t>“Stampings”</a:t>
            </a:r>
            <a:endParaRPr/>
          </a:p>
          <a:p>
            <a:pPr indent="-457200" lvl="1" marL="9144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Sheet metal products</a:t>
            </a:r>
            <a:endParaRPr/>
          </a:p>
        </p:txBody>
      </p:sp>
      <p:sp>
        <p:nvSpPr>
          <p:cNvPr id="226" name="Google Shape;226;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