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Lst>
  <p:sldSz cy="6858000" cx="9144000"/>
  <p:notesSz cx="6858000" cy="9144000"/>
  <p:embeddedFontLst>
    <p:embeddedFont>
      <p:font typeface="Helvetica Neue"/>
      <p:bold r:id="rId89"/>
      <p:boldItalic r:id="rId90"/>
    </p:embeddedFont>
    <p:embeddedFont>
      <p:font typeface="Arial Black"/>
      <p:regular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D5EFB03-A0F2-40A7-BAEB-F1AD67DF3311}">
  <a:tblStyle styleId="{2D5EFB03-A0F2-40A7-BAEB-F1AD67DF331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HelveticaNeue-bold.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ArialBlack-regular.fntdata"/><Relationship Id="rId90" Type="http://schemas.openxmlformats.org/officeDocument/2006/relationships/font" Target="fonts/HelveticaNeue-bold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7" name="Google Shape;107;p1:notes"/>
          <p:cNvSpPr/>
          <p:nvPr>
            <p:ph idx="2" type="sldImg"/>
          </p:nvPr>
        </p:nvSpPr>
        <p:spPr>
          <a:xfrm>
            <a:off x="1511300" y="685800"/>
            <a:ext cx="3836988" cy="28781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1:notes"/>
          <p:cNvSpPr txBox="1"/>
          <p:nvPr>
            <p:ph idx="1" type="body"/>
          </p:nvPr>
        </p:nvSpPr>
        <p:spPr>
          <a:xfrm>
            <a:off x="457200" y="3849688"/>
            <a:ext cx="5715000" cy="46339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0" name="Google Shape;210;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11" name="Google Shape;211;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3" name="Google Shape;25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7" name="Google Shape;27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5" name="Google Shape;11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9" name="Google Shape;29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4" name="Google Shape;30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10" name="Google Shape;31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17" name="Google Shape;31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26" name="Google Shape;32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7" name="Google Shape;34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4" name="Google Shape;35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2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60" name="Google Shape;36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22" name="Google Shape;122;p3:notes"/>
          <p:cNvSpPr/>
          <p:nvPr>
            <p:ph idx="2" type="sldImg"/>
          </p:nvPr>
        </p:nvSpPr>
        <p:spPr>
          <a:xfrm>
            <a:off x="2006600" y="685800"/>
            <a:ext cx="2844800" cy="2133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3:notes"/>
          <p:cNvSpPr txBox="1"/>
          <p:nvPr>
            <p:ph idx="1" type="body"/>
          </p:nvPr>
        </p:nvSpPr>
        <p:spPr>
          <a:xfrm>
            <a:off x="990600" y="29718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3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67" name="Google Shape;36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3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74" name="Google Shape;37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Vitamin D3: </a:t>
            </a:r>
            <a:r>
              <a:rPr b="1" i="0" lang="en-US" sz="1200" u="none" cap="none" strike="noStrike">
                <a:solidFill>
                  <a:schemeClr val="dk1"/>
                </a:solidFill>
                <a:latin typeface="Arial"/>
                <a:ea typeface="Arial"/>
                <a:cs typeface="Arial"/>
                <a:sym typeface="Arial"/>
              </a:rPr>
              <a:t>Photochemical electrocyclic ring opening followed by a thermal 1,7-hydride shift</a:t>
            </a:r>
            <a:endParaRPr/>
          </a:p>
          <a:p>
            <a:pPr indent="0" lvl="0" marL="0" marR="0" rtl="0" algn="l">
              <a:spcBef>
                <a:spcPts val="360"/>
              </a:spcBef>
              <a:spcAft>
                <a:spcPts val="0"/>
              </a:spcAft>
              <a:buNone/>
            </a:pPr>
            <a:r>
              <a:rPr b="1" i="0" lang="en-US" sz="1200" u="none" cap="none" strike="noStrike">
                <a:solidFill>
                  <a:schemeClr val="dk1"/>
                </a:solidFill>
                <a:latin typeface="Arial"/>
                <a:ea typeface="Arial"/>
                <a:cs typeface="Arial"/>
                <a:sym typeface="Arial"/>
              </a:rPr>
              <a:t>no viable thermal alternative</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3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82" name="Google Shape;38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9" name="Google Shape;38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5" name="Google Shape;39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3" name="Google Shape;41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2" name="Google Shape;42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7" name="Google Shape;43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8" name="Google Shape;46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4" name="Google Shape;47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1" name="Google Shape;141;p4:notes"/>
          <p:cNvSpPr/>
          <p:nvPr>
            <p:ph idx="2" type="sldImg"/>
          </p:nvPr>
        </p:nvSpPr>
        <p:spPr>
          <a:xfrm>
            <a:off x="1465263" y="685800"/>
            <a:ext cx="3932237" cy="2949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4:notes"/>
          <p:cNvSpPr txBox="1"/>
          <p:nvPr>
            <p:ph idx="1" type="body"/>
          </p:nvPr>
        </p:nvSpPr>
        <p:spPr>
          <a:xfrm>
            <a:off x="533400" y="3921125"/>
            <a:ext cx="5791200" cy="4537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0" name="Google Shape;48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6" name="Google Shape;48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2" name="Google Shape;49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9" name="Google Shape;49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4" name="Google Shape;51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1" name="Google Shape;52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7" name="Google Shape;52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3" name="Google Shape;53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9" name="Google Shape;53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6" name="Google Shape;54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50" name="Google Shape;15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5:notes"/>
          <p:cNvSpPr txBox="1"/>
          <p:nvPr>
            <p:ph idx="1" type="body"/>
          </p:nvPr>
        </p:nvSpPr>
        <p:spPr>
          <a:xfrm>
            <a:off x="762000" y="4343400"/>
            <a:ext cx="51816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2" name="Google Shape;55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1" name="Google Shape;56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7" name="Google Shape;56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1" name="Google Shape;58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0" name="Google Shape;59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6" name="Google Shape;59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2" name="Google Shape;60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p5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11" name="Google Shape;61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2" name="Google Shape;612;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p5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17" name="Google Shape;61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8" name="Google Shape;618;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5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23" name="Google Shape;62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p6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30" name="Google Shape;63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1" name="Google Shape;631;p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6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37" name="Google Shape;63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6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44" name="Google Shape;64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5" name="Google Shape;645;p62:notes"/>
          <p:cNvSpPr txBox="1"/>
          <p:nvPr>
            <p:ph idx="1" type="body"/>
          </p:nvPr>
        </p:nvSpPr>
        <p:spPr>
          <a:xfrm>
            <a:off x="914400" y="4348163"/>
            <a:ext cx="5181600" cy="41100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6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60" name="Google Shape;66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1" name="Google Shape;661;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3" name="Google Shape;67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8" name="Google Shape;67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3" name="Google Shape;683;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p6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88" name="Google Shape;68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9" name="Google Shape;689;p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Slide 3 – About Kyoto Protocol</a:t>
            </a:r>
            <a:endParaRPr b="0" i="0" sz="1200" u="none" cap="none" strike="noStrike">
              <a:solidFill>
                <a:schemeClr val="dk1"/>
              </a:solidFill>
              <a:latin typeface="Times New Roman"/>
              <a:ea typeface="Times New Roman"/>
              <a:cs typeface="Times New Roman"/>
              <a:sym typeface="Times New Roman"/>
            </a:endParaRPr>
          </a:p>
          <a:p>
            <a:pPr indent="-228600" lvl="0" marL="228600" marR="0" rtl="0" algn="l">
              <a:spcBef>
                <a:spcPts val="600"/>
              </a:spcBef>
              <a:spcAft>
                <a:spcPts val="0"/>
              </a:spcAft>
              <a:buNone/>
            </a:pPr>
            <a:r>
              <a:rPr b="0" i="0" lang="en-US" sz="1000" u="none" cap="none" strike="noStrike">
                <a:solidFill>
                  <a:schemeClr val="dk1"/>
                </a:solidFill>
                <a:latin typeface="Times New Roman"/>
                <a:ea typeface="Times New Roman"/>
                <a:cs typeface="Times New Roman"/>
                <a:sym typeface="Times New Roman"/>
              </a:rPr>
              <a:t>As is explained in more detail in module 3: “Introduction to UNFCCC”, the Kyoto Protocol is an amendment to UNFCCC that sets out specific targets to reduce GHG emissions from UNFCCC Annex I countries (or more correctly, from Kyoto Protocol Annex B countries – these are almost identical, with the exception for the few Annex I countries that have ratified UNFCCC but not the Kyoto protocol). The Kyoto protocol also provides tools and procedures for countries to work together to achieve the emission reduction targets, instead of each country only trying to achieve the targets on their own in their own country. The three key tools are:</a:t>
            </a:r>
            <a:endParaRPr/>
          </a:p>
          <a:p>
            <a:pPr indent="-228600" lvl="0" marL="228600" marR="0" rtl="0" algn="l">
              <a:spcBef>
                <a:spcPts val="500"/>
              </a:spcBef>
              <a:spcAft>
                <a:spcPts val="0"/>
              </a:spcAft>
              <a:buClr>
                <a:schemeClr val="dk1"/>
              </a:buClr>
              <a:buSzPts val="1000"/>
              <a:buFont typeface="Times New Roman"/>
              <a:buAutoNum type="arabicPeriod"/>
            </a:pPr>
            <a:r>
              <a:rPr b="0" i="0" lang="en-US" sz="1000" u="none" cap="none" strike="noStrike">
                <a:solidFill>
                  <a:schemeClr val="dk1"/>
                </a:solidFill>
                <a:latin typeface="Times New Roman"/>
                <a:ea typeface="Times New Roman"/>
                <a:cs typeface="Times New Roman"/>
                <a:sym typeface="Times New Roman"/>
              </a:rPr>
              <a:t>Clean Development Mechanism (CDM)</a:t>
            </a:r>
            <a:endParaRPr/>
          </a:p>
          <a:p>
            <a:pPr indent="-228600" lvl="0" marL="228600" marR="0" rtl="0" algn="l">
              <a:spcBef>
                <a:spcPts val="500"/>
              </a:spcBef>
              <a:spcAft>
                <a:spcPts val="0"/>
              </a:spcAft>
              <a:buClr>
                <a:schemeClr val="dk1"/>
              </a:buClr>
              <a:buSzPts val="1000"/>
              <a:buFont typeface="Times New Roman"/>
              <a:buAutoNum type="arabicPeriod"/>
            </a:pPr>
            <a:r>
              <a:rPr b="0" i="0" lang="en-US" sz="1000" u="none" cap="none" strike="noStrike">
                <a:solidFill>
                  <a:schemeClr val="dk1"/>
                </a:solidFill>
                <a:latin typeface="Times New Roman"/>
                <a:ea typeface="Times New Roman"/>
                <a:cs typeface="Times New Roman"/>
                <a:sym typeface="Times New Roman"/>
              </a:rPr>
              <a:t>Joint Implementation (JI)</a:t>
            </a:r>
            <a:endParaRPr/>
          </a:p>
          <a:p>
            <a:pPr indent="-228600" lvl="0" marL="228600" marR="0" rtl="0" algn="l">
              <a:spcBef>
                <a:spcPts val="500"/>
              </a:spcBef>
              <a:spcAft>
                <a:spcPts val="0"/>
              </a:spcAft>
              <a:buClr>
                <a:schemeClr val="dk1"/>
              </a:buClr>
              <a:buSzPts val="1000"/>
              <a:buFont typeface="Times New Roman"/>
              <a:buAutoNum type="arabicPeriod"/>
            </a:pPr>
            <a:r>
              <a:rPr b="0" i="0" lang="en-US" sz="1000" u="none" cap="none" strike="noStrike">
                <a:solidFill>
                  <a:schemeClr val="dk1"/>
                </a:solidFill>
                <a:latin typeface="Times New Roman"/>
                <a:ea typeface="Times New Roman"/>
                <a:cs typeface="Times New Roman"/>
                <a:sym typeface="Times New Roman"/>
              </a:rPr>
              <a:t>Emission Trading</a:t>
            </a:r>
            <a:endParaRPr/>
          </a:p>
          <a:p>
            <a:pPr indent="-228600" lvl="0" marL="228600" marR="0" rtl="0" algn="l">
              <a:spcBef>
                <a:spcPts val="800"/>
              </a:spcBef>
              <a:spcAft>
                <a:spcPts val="0"/>
              </a:spcAft>
              <a:buNone/>
            </a:pPr>
            <a:r>
              <a:t/>
            </a:r>
            <a:endParaRPr b="0" i="0" sz="10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p6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95" name="Google Shape;69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6" name="Google Shape;696;p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Slide 4 – CDM: the basic idea</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600"/>
              </a:spcBef>
              <a:spcAft>
                <a:spcPts val="0"/>
              </a:spcAft>
              <a:buNone/>
            </a:pPr>
            <a:r>
              <a:rPr b="0" i="0" lang="en-US" sz="1000" u="none" cap="none" strike="noStrike">
                <a:solidFill>
                  <a:schemeClr val="dk1"/>
                </a:solidFill>
                <a:latin typeface="Times New Roman"/>
                <a:ea typeface="Times New Roman"/>
                <a:cs typeface="Times New Roman"/>
                <a:sym typeface="Times New Roman"/>
              </a:rPr>
              <a:t>This slide explains the basic idea with CDM.</a:t>
            </a:r>
            <a:endParaRPr/>
          </a:p>
          <a:p>
            <a:pPr indent="0" lvl="0" marL="0" marR="0" rtl="0" algn="l">
              <a:spcBef>
                <a:spcPts val="500"/>
              </a:spcBef>
              <a:spcAft>
                <a:spcPts val="0"/>
              </a:spcAft>
              <a:buNone/>
            </a:pPr>
            <a:r>
              <a:rPr b="0" i="0" lang="en-US" sz="1000" u="none" cap="none" strike="noStrike">
                <a:solidFill>
                  <a:schemeClr val="dk1"/>
                </a:solidFill>
                <a:latin typeface="Times New Roman"/>
                <a:ea typeface="Times New Roman"/>
                <a:cs typeface="Times New Roman"/>
                <a:sym typeface="Times New Roman"/>
              </a:rPr>
              <a:t>To avoid confusion, please explain that:</a:t>
            </a:r>
            <a:endParaRPr/>
          </a:p>
          <a:p>
            <a:pPr indent="0" lvl="0" marL="0" marR="0" rtl="0" algn="l">
              <a:spcBef>
                <a:spcPts val="500"/>
              </a:spcBef>
              <a:spcAft>
                <a:spcPts val="0"/>
              </a:spcAft>
              <a:buNone/>
            </a:pPr>
            <a:r>
              <a:rPr b="0" i="0" lang="en-US" sz="1000" u="sng" cap="none" strike="noStrike">
                <a:solidFill>
                  <a:schemeClr val="dk1"/>
                </a:solidFill>
                <a:latin typeface="Times New Roman"/>
                <a:ea typeface="Times New Roman"/>
                <a:cs typeface="Times New Roman"/>
                <a:sym typeface="Times New Roman"/>
              </a:rPr>
              <a:t>Annex I</a:t>
            </a:r>
            <a:r>
              <a:rPr b="0" i="0" lang="en-US" sz="1000" u="none" cap="none" strike="noStrike">
                <a:solidFill>
                  <a:schemeClr val="dk1"/>
                </a:solidFill>
                <a:latin typeface="Times New Roman"/>
                <a:ea typeface="Times New Roman"/>
                <a:cs typeface="Times New Roman"/>
                <a:sym typeface="Times New Roman"/>
              </a:rPr>
              <a:t> refers to UNFCCC and is a list of countries that are committed to support developing countries to address climate change. These are mor3e or less identical with the developed countries and economies in transition (former soviet union bloc members).</a:t>
            </a:r>
            <a:endParaRPr/>
          </a:p>
          <a:p>
            <a:pPr indent="0" lvl="0" marL="0" marR="0" rtl="0" algn="l">
              <a:spcBef>
                <a:spcPts val="500"/>
              </a:spcBef>
              <a:spcAft>
                <a:spcPts val="0"/>
              </a:spcAft>
              <a:buNone/>
            </a:pPr>
            <a:r>
              <a:rPr b="0" i="0" lang="en-US" sz="1000" u="sng" cap="none" strike="noStrike">
                <a:solidFill>
                  <a:schemeClr val="dk1"/>
                </a:solidFill>
                <a:latin typeface="Times New Roman"/>
                <a:ea typeface="Times New Roman"/>
                <a:cs typeface="Times New Roman"/>
                <a:sym typeface="Times New Roman"/>
              </a:rPr>
              <a:t>Annex B</a:t>
            </a:r>
            <a:r>
              <a:rPr b="0" i="0" lang="en-US" sz="1000" u="none" cap="none" strike="noStrike">
                <a:solidFill>
                  <a:schemeClr val="dk1"/>
                </a:solidFill>
                <a:latin typeface="Times New Roman"/>
                <a:ea typeface="Times New Roman"/>
                <a:cs typeface="Times New Roman"/>
                <a:sym typeface="Times New Roman"/>
              </a:rPr>
              <a:t> refers to the Kyoto Protocol and is a list that states the emission target for each country in Annex I. </a:t>
            </a:r>
            <a:endParaRPr/>
          </a:p>
          <a:p>
            <a:pPr indent="0" lvl="0" marL="0" marR="0" rtl="0" algn="l">
              <a:spcBef>
                <a:spcPts val="500"/>
              </a:spcBef>
              <a:spcAft>
                <a:spcPts val="0"/>
              </a:spcAft>
              <a:buNone/>
            </a:pPr>
            <a:r>
              <a:rPr b="0" i="0" lang="en-US" sz="1000" u="sng" cap="none" strike="noStrike">
                <a:solidFill>
                  <a:schemeClr val="dk1"/>
                </a:solidFill>
                <a:latin typeface="Times New Roman"/>
                <a:ea typeface="Times New Roman"/>
                <a:cs typeface="Times New Roman"/>
                <a:sym typeface="Times New Roman"/>
              </a:rPr>
              <a:t>However</a:t>
            </a:r>
            <a:r>
              <a:rPr b="0" i="0" lang="en-US" sz="1000" u="none" cap="none" strike="noStrike">
                <a:solidFill>
                  <a:schemeClr val="dk1"/>
                </a:solidFill>
                <a:latin typeface="Times New Roman"/>
                <a:ea typeface="Times New Roman"/>
                <a:cs typeface="Times New Roman"/>
                <a:sym typeface="Times New Roman"/>
              </a:rPr>
              <a:t>, as not all Annex I countries have ratified the Kyoto Protocol (notably USA), these two lists are not exactly the same. However, to avoid confusion the two terms are often use interchangeably. </a:t>
            </a:r>
            <a:endParaRPr b="0" i="0" sz="10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p6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06" name="Google Shape;706;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7" name="Google Shape;707;p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Slide 5 – Examples of CDM projects opportunities</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64" name="Google Shape;16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p7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13" name="Google Shape;713;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4" name="Google Shape;714;p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Slide 7 – CDM organization and objectives</a:t>
            </a:r>
            <a:endParaRPr/>
          </a:p>
          <a:p>
            <a:pPr indent="-228600" lvl="0" marL="228600" marR="0" rtl="0" algn="l">
              <a:spcBef>
                <a:spcPts val="600"/>
              </a:spcBef>
              <a:spcAft>
                <a:spcPts val="0"/>
              </a:spcAft>
              <a:buNone/>
            </a:pPr>
            <a:r>
              <a:rPr b="0" i="0" lang="en-US" sz="1000" u="none" cap="none" strike="noStrike">
                <a:solidFill>
                  <a:schemeClr val="dk1"/>
                </a:solidFill>
                <a:latin typeface="Times New Roman"/>
                <a:ea typeface="Times New Roman"/>
                <a:cs typeface="Times New Roman"/>
                <a:sym typeface="Times New Roman"/>
              </a:rPr>
              <a:t>The practical function of CDM is defined in detail in the Kyoto Protocol and in a number of follow-up decisions by COP as well as in supporting documents issued by different bodies in UNFCCC. The most important body is the Executive Board.</a:t>
            </a:r>
            <a:endParaRPr/>
          </a:p>
          <a:p>
            <a:pPr indent="-228600" lvl="0" marL="228600" marR="0" rtl="0" algn="l">
              <a:spcBef>
                <a:spcPts val="500"/>
              </a:spcBef>
              <a:spcAft>
                <a:spcPts val="0"/>
              </a:spcAft>
              <a:buNone/>
            </a:pPr>
            <a:r>
              <a:rPr b="0" i="0" lang="en-US" sz="1000" u="none" cap="none" strike="noStrike">
                <a:solidFill>
                  <a:schemeClr val="dk1"/>
                </a:solidFill>
                <a:latin typeface="Times New Roman"/>
                <a:ea typeface="Times New Roman"/>
                <a:cs typeface="Times New Roman"/>
                <a:sym typeface="Times New Roman"/>
              </a:rPr>
              <a:t>The basic requirement for any CDM project are:</a:t>
            </a:r>
            <a:endParaRPr/>
          </a:p>
          <a:p>
            <a:pPr indent="-228600" lvl="0" marL="228600" marR="0" rtl="0" algn="l">
              <a:spcBef>
                <a:spcPts val="500"/>
              </a:spcBef>
              <a:spcAft>
                <a:spcPts val="0"/>
              </a:spcAft>
              <a:buClr>
                <a:schemeClr val="dk1"/>
              </a:buClr>
              <a:buSzPts val="1000"/>
              <a:buFont typeface="Times New Roman"/>
              <a:buAutoNum type="arabicPeriod"/>
            </a:pPr>
            <a:r>
              <a:rPr b="0" i="0" lang="en-US" sz="1000" u="none" cap="none" strike="noStrike">
                <a:solidFill>
                  <a:schemeClr val="dk1"/>
                </a:solidFill>
                <a:latin typeface="Times New Roman"/>
                <a:ea typeface="Times New Roman"/>
                <a:cs typeface="Times New Roman"/>
                <a:sym typeface="Times New Roman"/>
              </a:rPr>
              <a:t>Actual and real reductions of GHG emissions must be achieved.</a:t>
            </a:r>
            <a:endParaRPr/>
          </a:p>
          <a:p>
            <a:pPr indent="-228600" lvl="0" marL="228600" marR="0" rtl="0" algn="l">
              <a:spcBef>
                <a:spcPts val="500"/>
              </a:spcBef>
              <a:spcAft>
                <a:spcPts val="0"/>
              </a:spcAft>
              <a:buClr>
                <a:schemeClr val="dk1"/>
              </a:buClr>
              <a:buSzPts val="1000"/>
              <a:buFont typeface="Times New Roman"/>
              <a:buAutoNum type="arabicPeriod"/>
            </a:pPr>
            <a:r>
              <a:rPr b="0" i="0" lang="en-US" sz="1000" u="none" cap="none" strike="noStrike">
                <a:solidFill>
                  <a:schemeClr val="dk1"/>
                </a:solidFill>
                <a:latin typeface="Times New Roman"/>
                <a:ea typeface="Times New Roman"/>
                <a:cs typeface="Times New Roman"/>
                <a:sym typeface="Times New Roman"/>
              </a:rPr>
              <a:t>The project must contribute to sustainable development in the country where the CDM project is implemented</a:t>
            </a:r>
            <a:endParaRPr/>
          </a:p>
          <a:p>
            <a:pPr indent="-165100" lvl="0" marL="228600" marR="0" rtl="0" algn="l">
              <a:spcBef>
                <a:spcPts val="800"/>
              </a:spcBef>
              <a:spcAft>
                <a:spcPts val="0"/>
              </a:spcAft>
              <a:buClr>
                <a:schemeClr val="dk1"/>
              </a:buClr>
              <a:buSzPts val="1000"/>
              <a:buFont typeface="Times New Roman"/>
              <a:buNone/>
            </a:pPr>
            <a:r>
              <a:t/>
            </a:r>
            <a:endParaRPr b="0" i="0" sz="10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p7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22" name="Google Shape;72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3" name="Google Shape;723;p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Slide 8 – Additionality and baselines </a:t>
            </a:r>
            <a:endParaRPr/>
          </a:p>
          <a:p>
            <a:pPr indent="0" lvl="0" marL="0" marR="0" rtl="0" algn="l">
              <a:spcBef>
                <a:spcPts val="600"/>
              </a:spcBef>
              <a:spcAft>
                <a:spcPts val="0"/>
              </a:spcAft>
              <a:buNone/>
            </a:pPr>
            <a:r>
              <a:rPr b="0" i="0" lang="en-US" sz="1000" u="sng" cap="none" strike="noStrike">
                <a:solidFill>
                  <a:schemeClr val="dk1"/>
                </a:solidFill>
                <a:latin typeface="Times New Roman"/>
                <a:ea typeface="Times New Roman"/>
                <a:cs typeface="Times New Roman"/>
                <a:sym typeface="Times New Roman"/>
              </a:rPr>
              <a:t>Additionality:</a:t>
            </a:r>
            <a:r>
              <a:rPr b="0" i="0" lang="en-US" sz="1000" u="none" cap="none" strike="noStrike">
                <a:solidFill>
                  <a:schemeClr val="dk1"/>
                </a:solidFill>
                <a:latin typeface="Times New Roman"/>
                <a:ea typeface="Times New Roman"/>
                <a:cs typeface="Times New Roman"/>
                <a:sym typeface="Times New Roman"/>
              </a:rPr>
              <a:t> A CDM project is additional if anthropogenic emissions of greenhouse gases by sources are reduced below those that would have occurred  in the absence of the CDM project.</a:t>
            </a:r>
            <a:endParaRPr/>
          </a:p>
          <a:p>
            <a:pPr indent="0" lvl="0" marL="0" marR="0" rtl="0" algn="l">
              <a:spcBef>
                <a:spcPts val="500"/>
              </a:spcBef>
              <a:spcAft>
                <a:spcPts val="0"/>
              </a:spcAft>
              <a:buNone/>
            </a:pPr>
            <a:r>
              <a:rPr b="0" i="0" lang="en-US" sz="1000" u="sng" cap="none" strike="noStrike">
                <a:solidFill>
                  <a:schemeClr val="dk1"/>
                </a:solidFill>
                <a:latin typeface="Times New Roman"/>
                <a:ea typeface="Times New Roman"/>
                <a:cs typeface="Times New Roman"/>
                <a:sym typeface="Times New Roman"/>
              </a:rPr>
              <a:t>Baseline:</a:t>
            </a:r>
            <a:r>
              <a:rPr b="0" i="0" lang="en-US" sz="1000" u="none" cap="none" strike="noStrike">
                <a:solidFill>
                  <a:schemeClr val="dk1"/>
                </a:solidFill>
                <a:latin typeface="Times New Roman"/>
                <a:ea typeface="Times New Roman"/>
                <a:cs typeface="Times New Roman"/>
                <a:sym typeface="Times New Roman"/>
              </a:rPr>
              <a:t> The baseline for a CDM project is the scenario that reasonably represents the anthropogenic emissions by sources of greenhouse gases that would occur in the absence of the proposed project. The method for calculating the baseline is a key challenge for many CDM projects, and ach new baseline methodology need to be approved by the Executive Board. In principle, each type of CDM project has to have its own baseline methodology. Once this methodology id developed and approved, other projects of the same type can use the same baseline methodology to calculate their baseline emissions.</a:t>
            </a:r>
            <a:endParaRPr b="0" i="0" sz="1000" u="none" cap="none" strike="noStrike">
              <a:solidFill>
                <a:schemeClr val="dk1"/>
              </a:solidFill>
              <a:latin typeface="Times New Roman"/>
              <a:ea typeface="Times New Roman"/>
              <a:cs typeface="Times New Roman"/>
              <a:sym typeface="Times New Roman"/>
            </a:endParaRPr>
          </a:p>
          <a:p>
            <a:pPr indent="0" lvl="0" marL="0" marR="0" rtl="0" algn="l">
              <a:spcBef>
                <a:spcPts val="500"/>
              </a:spcBef>
              <a:spcAft>
                <a:spcPts val="0"/>
              </a:spcAft>
              <a:buNone/>
            </a:pPr>
            <a:r>
              <a:t/>
            </a:r>
            <a:endParaRPr b="0" i="0" sz="10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p7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49" name="Google Shape;74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0" name="Google Shape;750;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Slide 11 – Where is CDM applicable ? </a:t>
            </a:r>
            <a:endParaRPr/>
          </a:p>
          <a:p>
            <a:pPr indent="0" lvl="0" marL="0" marR="0" rtl="0" algn="l">
              <a:spcBef>
                <a:spcPts val="600"/>
              </a:spcBef>
              <a:spcAft>
                <a:spcPts val="0"/>
              </a:spcAft>
              <a:buNone/>
            </a:pPr>
            <a:r>
              <a:rPr b="0" i="0" lang="en-US" sz="1000" u="none" cap="none" strike="noStrike">
                <a:solidFill>
                  <a:schemeClr val="dk1"/>
                </a:solidFill>
                <a:latin typeface="Times New Roman"/>
                <a:ea typeface="Times New Roman"/>
                <a:cs typeface="Times New Roman"/>
                <a:sym typeface="Times New Roman"/>
              </a:rPr>
              <a:t>Examples of eligible projects:</a:t>
            </a:r>
            <a:endParaRPr b="0" i="0" sz="1000" u="none" cap="none" strike="noStrike">
              <a:solidFill>
                <a:schemeClr val="dk1"/>
              </a:solidFill>
              <a:latin typeface="Times New Roman"/>
              <a:ea typeface="Times New Roman"/>
              <a:cs typeface="Times New Roman"/>
              <a:sym typeface="Times New Roman"/>
            </a:endParaRPr>
          </a:p>
          <a:p>
            <a:pPr indent="0" lvl="1" marL="457200" marR="0" rtl="0" algn="l">
              <a:spcBef>
                <a:spcPts val="500"/>
              </a:spcBef>
              <a:spcAft>
                <a:spcPts val="0"/>
              </a:spcAft>
              <a:buNone/>
            </a:pPr>
            <a:r>
              <a:rPr b="0" i="0" lang="en-US" sz="1000" u="none" cap="none" strike="noStrike">
                <a:solidFill>
                  <a:schemeClr val="dk1"/>
                </a:solidFill>
                <a:latin typeface="Times New Roman"/>
                <a:ea typeface="Times New Roman"/>
                <a:cs typeface="Times New Roman"/>
                <a:sym typeface="Times New Roman"/>
              </a:rPr>
              <a:t>- Fuel switch to lower carbon intensive fuels</a:t>
            </a:r>
            <a:endParaRPr/>
          </a:p>
          <a:p>
            <a:pPr indent="0" lvl="1" marL="457200" marR="0" rtl="0" algn="l">
              <a:spcBef>
                <a:spcPts val="500"/>
              </a:spcBef>
              <a:spcAft>
                <a:spcPts val="0"/>
              </a:spcAft>
              <a:buNone/>
            </a:pPr>
            <a:r>
              <a:rPr b="0" i="0" lang="en-US" sz="1000" u="none" cap="none" strike="noStrike">
                <a:solidFill>
                  <a:schemeClr val="dk1"/>
                </a:solidFill>
                <a:latin typeface="Times New Roman"/>
                <a:ea typeface="Times New Roman"/>
                <a:cs typeface="Times New Roman"/>
                <a:sym typeface="Times New Roman"/>
              </a:rPr>
              <a:t>- Installations based on renewable energy</a:t>
            </a:r>
            <a:endParaRPr/>
          </a:p>
          <a:p>
            <a:pPr indent="0" lvl="1" marL="457200" marR="0" rtl="0" algn="l">
              <a:spcBef>
                <a:spcPts val="500"/>
              </a:spcBef>
              <a:spcAft>
                <a:spcPts val="0"/>
              </a:spcAft>
              <a:buNone/>
            </a:pPr>
            <a:r>
              <a:rPr b="0" i="0" lang="en-US" sz="1000" u="none" cap="none" strike="noStrike">
                <a:solidFill>
                  <a:schemeClr val="dk1"/>
                </a:solidFill>
                <a:latin typeface="Times New Roman"/>
                <a:ea typeface="Times New Roman"/>
                <a:cs typeface="Times New Roman"/>
                <a:sym typeface="Times New Roman"/>
              </a:rPr>
              <a:t>- Combined heat and power (CHP)</a:t>
            </a:r>
            <a:endParaRPr/>
          </a:p>
          <a:p>
            <a:pPr indent="0" lvl="1" marL="457200" marR="0" rtl="0" algn="l">
              <a:spcBef>
                <a:spcPts val="500"/>
              </a:spcBef>
              <a:spcAft>
                <a:spcPts val="0"/>
              </a:spcAft>
              <a:buNone/>
            </a:pPr>
            <a:r>
              <a:rPr b="0" i="0" lang="en-US" sz="1000" u="none" cap="none" strike="noStrike">
                <a:solidFill>
                  <a:schemeClr val="dk1"/>
                </a:solidFill>
                <a:latin typeface="Times New Roman"/>
                <a:ea typeface="Times New Roman"/>
                <a:cs typeface="Times New Roman"/>
                <a:sym typeface="Times New Roman"/>
              </a:rPr>
              <a:t>- Supply-side energy efficiency improvements</a:t>
            </a:r>
            <a:endParaRPr/>
          </a:p>
          <a:p>
            <a:pPr indent="0" lvl="1" marL="457200" marR="0" rtl="0" algn="l">
              <a:spcBef>
                <a:spcPts val="500"/>
              </a:spcBef>
              <a:spcAft>
                <a:spcPts val="0"/>
              </a:spcAft>
              <a:buNone/>
            </a:pPr>
            <a:r>
              <a:rPr b="0" i="0" lang="en-US" sz="1000" u="none" cap="none" strike="noStrike">
                <a:solidFill>
                  <a:schemeClr val="dk1"/>
                </a:solidFill>
                <a:latin typeface="Times New Roman"/>
                <a:ea typeface="Times New Roman"/>
                <a:cs typeface="Times New Roman"/>
                <a:sym typeface="Times New Roman"/>
              </a:rPr>
              <a:t>- End-use energy efficiency improvements</a:t>
            </a:r>
            <a:endParaRPr/>
          </a:p>
          <a:p>
            <a:pPr indent="0" lvl="1" marL="457200" marR="0" rtl="0" algn="l">
              <a:spcBef>
                <a:spcPts val="500"/>
              </a:spcBef>
              <a:spcAft>
                <a:spcPts val="0"/>
              </a:spcAft>
              <a:buNone/>
            </a:pPr>
            <a:r>
              <a:rPr b="0" i="0" lang="en-US" sz="1000" u="none" cap="none" strike="noStrike">
                <a:solidFill>
                  <a:schemeClr val="dk1"/>
                </a:solidFill>
                <a:latin typeface="Times New Roman"/>
                <a:ea typeface="Times New Roman"/>
                <a:cs typeface="Times New Roman"/>
                <a:sym typeface="Times New Roman"/>
              </a:rPr>
              <a:t>- Agriculture sector (except land-use change)</a:t>
            </a:r>
            <a:endParaRPr/>
          </a:p>
          <a:p>
            <a:pPr indent="0" lvl="1" marL="457200" marR="0" rtl="0" algn="l">
              <a:spcBef>
                <a:spcPts val="500"/>
              </a:spcBef>
              <a:spcAft>
                <a:spcPts val="0"/>
              </a:spcAft>
              <a:buNone/>
            </a:pPr>
            <a:r>
              <a:rPr b="0" i="0" lang="en-US" sz="1000" u="none" cap="none" strike="noStrike">
                <a:solidFill>
                  <a:schemeClr val="dk1"/>
                </a:solidFill>
                <a:latin typeface="Times New Roman"/>
                <a:ea typeface="Times New Roman"/>
                <a:cs typeface="Times New Roman"/>
                <a:sym typeface="Times New Roman"/>
              </a:rPr>
              <a:t>- Reduction in methane emissions</a:t>
            </a:r>
            <a:endParaRPr/>
          </a:p>
          <a:p>
            <a:pPr indent="0" lvl="1" marL="457200" marR="0" rtl="0" algn="l">
              <a:spcBef>
                <a:spcPts val="500"/>
              </a:spcBef>
              <a:spcAft>
                <a:spcPts val="0"/>
              </a:spcAft>
              <a:buNone/>
            </a:pPr>
            <a:r>
              <a:rPr b="0" i="0" lang="en-US" sz="1000" u="none" cap="none" strike="noStrike">
                <a:solidFill>
                  <a:schemeClr val="dk1"/>
                </a:solidFill>
                <a:latin typeface="Times New Roman"/>
                <a:ea typeface="Times New Roman"/>
                <a:cs typeface="Times New Roman"/>
                <a:sym typeface="Times New Roman"/>
              </a:rPr>
              <a:t>- Reforestation/afforestation projects</a:t>
            </a:r>
            <a:endParaRPr/>
          </a:p>
          <a:p>
            <a:pPr indent="0" lvl="0" marL="0" marR="0" rtl="0" algn="l">
              <a:spcBef>
                <a:spcPts val="500"/>
              </a:spcBef>
              <a:spcAft>
                <a:spcPts val="0"/>
              </a:spcAft>
              <a:buNone/>
            </a:pPr>
            <a:r>
              <a:rPr b="0" i="0" lang="en-US" sz="1000" u="none" cap="none" strike="noStrike">
                <a:solidFill>
                  <a:schemeClr val="dk1"/>
                </a:solidFill>
                <a:latin typeface="Times New Roman"/>
                <a:ea typeface="Times New Roman"/>
                <a:cs typeface="Times New Roman"/>
                <a:sym typeface="Times New Roman"/>
              </a:rPr>
              <a:t>The box in this slide indicates how different savings may be translated to GHG emissions. Please note that this is only indicative!</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0" name="Google Shape;760;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p7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65" name="Google Shape;765;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6" name="Google Shape;766;p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Aspects of the environment:</a:t>
            </a:r>
            <a:endParaRPr/>
          </a:p>
          <a:p>
            <a:pPr indent="0" lvl="0" marL="0" marR="0" rtl="0" algn="l">
              <a:spcBef>
                <a:spcPts val="360"/>
              </a:spcBef>
              <a:spcAft>
                <a:spcPts val="0"/>
              </a:spcAft>
              <a:buNone/>
            </a:pPr>
            <a:r>
              <a:rPr b="0" i="0" lang="en-US" sz="1200" u="none" cap="none" strike="noStrike">
                <a:solidFill>
                  <a:schemeClr val="dk1"/>
                </a:solidFill>
                <a:latin typeface="Times New Roman"/>
                <a:ea typeface="Times New Roman"/>
                <a:cs typeface="Times New Roman"/>
                <a:sym typeface="Times New Roman"/>
              </a:rPr>
              <a:t>Physical: soil &amp; water resources, air quality</a:t>
            </a:r>
            <a:endParaRPr/>
          </a:p>
          <a:p>
            <a:pPr indent="0" lvl="0" marL="0" marR="0" rtl="0" algn="l">
              <a:spcBef>
                <a:spcPts val="360"/>
              </a:spcBef>
              <a:spcAft>
                <a:spcPts val="0"/>
              </a:spcAft>
              <a:buNone/>
            </a:pPr>
            <a:r>
              <a:rPr b="0" i="0" lang="en-US" sz="1200" u="none" cap="none" strike="noStrike">
                <a:solidFill>
                  <a:schemeClr val="dk1"/>
                </a:solidFill>
                <a:latin typeface="Times New Roman"/>
                <a:ea typeface="Times New Roman"/>
                <a:cs typeface="Times New Roman"/>
                <a:sym typeface="Times New Roman"/>
              </a:rPr>
              <a:t>Biological: fauna, flora, ecosystem</a:t>
            </a:r>
            <a:endParaRPr/>
          </a:p>
          <a:p>
            <a:pPr indent="0" lvl="0" marL="0" marR="0" rtl="0" algn="l">
              <a:spcBef>
                <a:spcPts val="360"/>
              </a:spcBef>
              <a:spcAft>
                <a:spcPts val="0"/>
              </a:spcAft>
              <a:buNone/>
            </a:pPr>
            <a:r>
              <a:rPr b="0" i="0" lang="en-US" sz="1200" u="none" cap="none" strike="noStrike">
                <a:solidFill>
                  <a:schemeClr val="dk1"/>
                </a:solidFill>
                <a:latin typeface="Times New Roman"/>
                <a:ea typeface="Times New Roman"/>
                <a:cs typeface="Times New Roman"/>
                <a:sym typeface="Times New Roman"/>
              </a:rPr>
              <a:t>Social: human health and welfare, culture, religion, and local values</a:t>
            </a:r>
            <a:endParaRPr/>
          </a:p>
          <a:p>
            <a:pPr indent="0" lvl="0" marL="0" marR="0" rtl="0" algn="l">
              <a:spcBef>
                <a:spcPts val="270"/>
              </a:spcBef>
              <a:spcAft>
                <a:spcPts val="0"/>
              </a:spcAft>
              <a:buNone/>
            </a:pPr>
            <a:r>
              <a:t/>
            </a:r>
            <a:endParaRPr b="0" i="0" sz="900" u="none" cap="none" strike="noStrike">
              <a:solidFill>
                <a:schemeClr val="dk1"/>
              </a:solidFill>
              <a:latin typeface="Times New Roman"/>
              <a:ea typeface="Times New Roman"/>
              <a:cs typeface="Times New Roman"/>
              <a:sym typeface="Times New Roman"/>
            </a:endParaRPr>
          </a:p>
          <a:p>
            <a:pPr indent="0" lvl="0" marL="0" marR="0" rtl="0" algn="l">
              <a:spcBef>
                <a:spcPts val="360"/>
              </a:spcBef>
              <a:spcAft>
                <a:spcPts val="0"/>
              </a:spcAft>
              <a:buNone/>
            </a:pPr>
            <a:r>
              <a:rPr b="0" i="0" lang="en-US" sz="1200" u="none" cap="none" strike="noStrike">
                <a:solidFill>
                  <a:schemeClr val="dk1"/>
                </a:solidFill>
                <a:latin typeface="Times New Roman"/>
                <a:ea typeface="Times New Roman"/>
                <a:cs typeface="Times New Roman"/>
                <a:sym typeface="Times New Roman"/>
              </a:rPr>
              <a:t>Or: Economical, social and eco-systemic</a:t>
            </a:r>
            <a:endParaRPr/>
          </a:p>
          <a:p>
            <a:pPr indent="0" lvl="0" marL="0" marR="0" rtl="0" algn="l">
              <a:spcBef>
                <a:spcPts val="36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p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8" name="Google Shape;77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p7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90" name="Google Shape;79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1" name="Google Shape;791;p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For example, an ecotourism activity might depend on water level in watering holes---but this environmental component is not in fact affected by your activity.</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p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7" name="Google Shape;807;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p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2" name="Google Shape;81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p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7" name="Google Shape;81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2" name="Google Shape;172;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73" name="Google Shape;173;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p8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22" name="Google Shape;822;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3" name="Google Shape;823;p8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The purpose of a Full EIA study is not to find that impacts will not be significant. Its purpose is to allow an informed decision to be made about which significant environmental impacts may be acceptable to obtain a particular development objective. The preliminary assessment cannot serve this function.</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p8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32" name="Google Shape;83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3" name="Google Shape;833;p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p8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39" name="Google Shape;83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0" name="Google Shape;840;p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7" name="Google Shape;18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We must be able to sustain our renewable energy and alternative resources in a way that will not harm the planet.</a:t>
            </a:r>
            <a:endParaRPr b="0" i="0" sz="1200" u="none" cap="none" strike="noStrike">
              <a:solidFill>
                <a:schemeClr val="dk1"/>
              </a:solidFill>
              <a:latin typeface="Times New Roman"/>
              <a:ea typeface="Times New Roman"/>
              <a:cs typeface="Times New Roman"/>
              <a:sym typeface="Times New Roman"/>
            </a:endParaRPr>
          </a:p>
        </p:txBody>
      </p:sp>
      <p:sp>
        <p:nvSpPr>
          <p:cNvPr id="188" name="Google Shape;188;p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2" name="Google Shape;7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73" name="Google Shape;7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74" name="Google Shape;7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75" name="Google Shape;7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76" name="Google Shape;76;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7" name="Google Shape;77;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8" name="Google Shape;78;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9" name="Shape 79"/>
        <p:cNvGrpSpPr/>
        <p:nvPr/>
      </p:nvGrpSpPr>
      <p:grpSpPr>
        <a:xfrm>
          <a:off x="0" y="0"/>
          <a:ext cx="0" cy="0"/>
          <a:chOff x="0" y="0"/>
          <a:chExt cx="0" cy="0"/>
        </a:xfrm>
      </p:grpSpPr>
      <p:sp>
        <p:nvSpPr>
          <p:cNvPr id="80" name="Google Shape;80;p1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1" name="Google Shape;81;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2" name="Google Shape;82;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83" name="Google Shape;83;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4" name="Google Shape;84;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5" name="Google Shape;85;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6" name="Shape 86"/>
        <p:cNvGrpSpPr/>
        <p:nvPr/>
      </p:nvGrpSpPr>
      <p:grpSpPr>
        <a:xfrm>
          <a:off x="0" y="0"/>
          <a:ext cx="0" cy="0"/>
          <a:chOff x="0" y="0"/>
          <a:chExt cx="0" cy="0"/>
        </a:xfrm>
      </p:grpSpPr>
      <p:sp>
        <p:nvSpPr>
          <p:cNvPr id="87" name="Google Shape;87;p1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8" name="Google Shape;88;p1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89" name="Google Shape;89;p1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90" name="Google Shape;90;p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1" name="Google Shape;91;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2" name="Google Shape;92;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3" name="Shape 93"/>
        <p:cNvGrpSpPr/>
        <p:nvPr/>
      </p:nvGrpSpPr>
      <p:grpSpPr>
        <a:xfrm>
          <a:off x="0" y="0"/>
          <a:ext cx="0" cy="0"/>
          <a:chOff x="0" y="0"/>
          <a:chExt cx="0" cy="0"/>
        </a:xfrm>
      </p:grpSpPr>
      <p:sp>
        <p:nvSpPr>
          <p:cNvPr id="94" name="Google Shape;94;p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5" name="Google Shape;95;p14"/>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6" name="Google Shape;96;p1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7" name="Google Shape;97;p1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8" name="Google Shape;98;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15"/>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1" name="Google Shape;101;p15"/>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2" name="Google Shape;102;p1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3" name="Google Shape;103;p1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4" name="Google Shape;104;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3" name="Google Shape;23;p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 name="Google Shape;24;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6" name="Google Shape;26;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9" name="Google Shape;29;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0" name="Google Shape;30;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1" name="Google Shape;31;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 name="Shape 32"/>
        <p:cNvGrpSpPr/>
        <p:nvPr/>
      </p:nvGrpSpPr>
      <p:grpSpPr>
        <a:xfrm>
          <a:off x="0" y="0"/>
          <a:ext cx="0" cy="0"/>
          <a:chOff x="0" y="0"/>
          <a:chExt cx="0" cy="0"/>
        </a:xfrm>
      </p:grpSpPr>
      <p:sp>
        <p:nvSpPr>
          <p:cNvPr id="33" name="Google Shape;33;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4" name="Google Shape;34;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5" name="Google Shape;35;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8" name="Google Shape;38;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9" name="Google Shape;39;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0" name="Google Shape;40;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1" name="Google Shape;41;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2" name="Google Shape;42;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4 Content" type="fourObj">
  <p:cSld name="FOUR_OBJECTS">
    <p:spTree>
      <p:nvGrpSpPr>
        <p:cNvPr id="43" name="Shape 43"/>
        <p:cNvGrpSpPr/>
        <p:nvPr/>
      </p:nvGrpSpPr>
      <p:grpSpPr>
        <a:xfrm>
          <a:off x="0" y="0"/>
          <a:ext cx="0" cy="0"/>
          <a:chOff x="0" y="0"/>
          <a:chExt cx="0" cy="0"/>
        </a:xfrm>
      </p:grpSpPr>
      <p:sp>
        <p:nvSpPr>
          <p:cNvPr id="44" name="Google Shape;4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5" name="Google Shape;45;p7"/>
          <p:cNvSpPr txBox="1"/>
          <p:nvPr>
            <p:ph idx="1" type="body"/>
          </p:nvPr>
        </p:nvSpPr>
        <p:spPr>
          <a:xfrm>
            <a:off x="457200" y="1600200"/>
            <a:ext cx="4038600" cy="218598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6" name="Google Shape;46;p7"/>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7" name="Google Shape;47;p7"/>
          <p:cNvSpPr txBox="1"/>
          <p:nvPr>
            <p:ph idx="3" type="body"/>
          </p:nvPr>
        </p:nvSpPr>
        <p:spPr>
          <a:xfrm>
            <a:off x="457200" y="3938588"/>
            <a:ext cx="4038600" cy="218757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8" name="Google Shape;48;p7"/>
          <p:cNvSpPr txBox="1"/>
          <p:nvPr>
            <p:ph idx="4" type="body"/>
          </p:nvPr>
        </p:nvSpPr>
        <p:spPr>
          <a:xfrm>
            <a:off x="4648200" y="3938588"/>
            <a:ext cx="4038600" cy="218757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9" name="Google Shape;49;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0" name="Google Shape;50;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1" name="Google Shape;51;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2" name="Shape 52"/>
        <p:cNvGrpSpPr/>
        <p:nvPr/>
      </p:nvGrpSpPr>
      <p:grpSpPr>
        <a:xfrm>
          <a:off x="0" y="0"/>
          <a:ext cx="0" cy="0"/>
          <a:chOff x="0" y="0"/>
          <a:chExt cx="0" cy="0"/>
        </a:xfrm>
      </p:grpSpPr>
      <p:sp>
        <p:nvSpPr>
          <p:cNvPr id="53" name="Google Shape;53;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4" name="Google Shape;54;p8"/>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5" name="Google Shape;55;p8"/>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6" name="Google Shape;56;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7" name="Google Shape;57;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8" name="Google Shape;58;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ype="objOnly">
  <p:cSld name="OBJECT_ONLY">
    <p:spTree>
      <p:nvGrpSpPr>
        <p:cNvPr id="59" name="Shape 59"/>
        <p:cNvGrpSpPr/>
        <p:nvPr/>
      </p:nvGrpSpPr>
      <p:grpSpPr>
        <a:xfrm>
          <a:off x="0" y="0"/>
          <a:ext cx="0" cy="0"/>
          <a:chOff x="0" y="0"/>
          <a:chExt cx="0" cy="0"/>
        </a:xfrm>
      </p:grpSpPr>
      <p:sp>
        <p:nvSpPr>
          <p:cNvPr id="60" name="Google Shape;60;p9"/>
          <p:cNvSpPr txBox="1"/>
          <p:nvPr>
            <p:ph idx="1" type="body"/>
          </p:nvPr>
        </p:nvSpPr>
        <p:spPr>
          <a:xfrm>
            <a:off x="457200" y="274638"/>
            <a:ext cx="8229600" cy="585152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1" name="Google Shape;61;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2" name="Google Shape;62;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3" name="Google Shape;63;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sp>
        <p:nvSpPr>
          <p:cNvPr id="65" name="Google Shape;65;p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67" name="Google Shape;67;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8" name="Google Shape;68;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9" name="Google Shape;69;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www.flexsys.com/" TargetMode="External"/><Relationship Id="rId4" Type="http://schemas.openxmlformats.org/officeDocument/2006/relationships/hyperlink" Target="http://www.chem.cmu.edu/groups/Collins/homepage.html" TargetMode="External"/><Relationship Id="rId5" Type="http://schemas.openxmlformats.org/officeDocument/2006/relationships/hyperlink" Target="http://www.cmu.ed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jpg"/><Relationship Id="rId4" Type="http://schemas.openxmlformats.org/officeDocument/2006/relationships/image" Target="../media/image19.jpg"/><Relationship Id="rId5" Type="http://schemas.openxmlformats.org/officeDocument/2006/relationships/image" Target="../media/image1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20.jpg"/><Relationship Id="rId5" Type="http://schemas.openxmlformats.org/officeDocument/2006/relationships/image" Target="../media/image25.jpg"/><Relationship Id="rId6" Type="http://schemas.openxmlformats.org/officeDocument/2006/relationships/image" Target="../media/image24.jpg"/></Relationships>
</file>

<file path=ppt/slides/_rels/slide37.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42.png"/><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26.png"/><Relationship Id="rId9" Type="http://schemas.openxmlformats.org/officeDocument/2006/relationships/image" Target="../media/image47.png"/><Relationship Id="rId5" Type="http://schemas.openxmlformats.org/officeDocument/2006/relationships/image" Target="../media/image28.png"/><Relationship Id="rId6" Type="http://schemas.openxmlformats.org/officeDocument/2006/relationships/image" Target="../media/image33.png"/><Relationship Id="rId7" Type="http://schemas.openxmlformats.org/officeDocument/2006/relationships/image" Target="../media/image27.png"/><Relationship Id="rId8"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34.png"/><Relationship Id="rId4" Type="http://schemas.openxmlformats.org/officeDocument/2006/relationships/image" Target="../media/image36.jpg"/><Relationship Id="rId5" Type="http://schemas.openxmlformats.org/officeDocument/2006/relationships/image" Target="../media/image3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slide" Target="/ppt/slides/slide17.xml"/><Relationship Id="rId4" Type="http://schemas.openxmlformats.org/officeDocument/2006/relationships/image" Target="../media/image51.jpg"/><Relationship Id="rId5" Type="http://schemas.openxmlformats.org/officeDocument/2006/relationships/image" Target="../media/image38.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4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4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52.jpg"/><Relationship Id="rId4" Type="http://schemas.openxmlformats.org/officeDocument/2006/relationships/image" Target="../media/image46.jpg"/><Relationship Id="rId5" Type="http://schemas.openxmlformats.org/officeDocument/2006/relationships/image" Target="../media/image49.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2.xml"/><Relationship Id="rId3" Type="http://schemas.openxmlformats.org/officeDocument/2006/relationships/image" Target="../media/image5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p:nvPr/>
        </p:nvSpPr>
        <p:spPr>
          <a:xfrm>
            <a:off x="1066800" y="785813"/>
            <a:ext cx="6629400" cy="3519487"/>
          </a:xfrm>
          <a:prstGeom prst="rect">
            <a:avLst/>
          </a:prstGeom>
        </p:spPr>
      </p:sp>
      <p:sp>
        <p:nvSpPr>
          <p:cNvPr id="111" name="Google Shape;111;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5400" u="none" cap="none" strike="noStrike">
                <a:solidFill>
                  <a:srgbClr val="00664C"/>
                </a:solidFill>
                <a:latin typeface="Times New Roman"/>
                <a:ea typeface="Times New Roman"/>
                <a:cs typeface="Times New Roman"/>
                <a:sym typeface="Times New Roman"/>
              </a:rPr>
              <a:t>Chemistry of Environment</a:t>
            </a:r>
            <a:endParaRPr b="0" i="0" sz="5400" u="none" cap="none" strike="noStrike">
              <a:solidFill>
                <a:srgbClr val="00664C"/>
              </a:solidFill>
              <a:latin typeface="Times New Roman"/>
              <a:ea typeface="Times New Roman"/>
              <a:cs typeface="Times New Roman"/>
              <a:sym typeface="Times New Roman"/>
            </a:endParaRPr>
          </a:p>
        </p:txBody>
      </p:sp>
      <p:sp>
        <p:nvSpPr>
          <p:cNvPr id="112" name="Google Shape;112;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4C"/>
              </a:buClr>
              <a:buSzPts val="4400"/>
              <a:buFont typeface="Times New Roman"/>
              <a:buNone/>
            </a:pPr>
            <a:r>
              <a:rPr b="1" i="0" lang="en-US" sz="4400" u="none" cap="none" strike="noStrike">
                <a:solidFill>
                  <a:srgbClr val="00664C"/>
                </a:solidFill>
                <a:latin typeface="Times New Roman"/>
                <a:ea typeface="Times New Roman"/>
                <a:cs typeface="Times New Roman"/>
                <a:sym typeface="Times New Roman"/>
              </a:rPr>
              <a:t>Green Technology</a:t>
            </a:r>
            <a:endParaRPr b="1" i="0" sz="4400" u="none" cap="none" strike="noStrike">
              <a:solidFill>
                <a:srgbClr val="00664C"/>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grpSp>
        <p:nvGrpSpPr>
          <p:cNvPr id="213" name="Google Shape;213;p25"/>
          <p:cNvGrpSpPr/>
          <p:nvPr/>
        </p:nvGrpSpPr>
        <p:grpSpPr>
          <a:xfrm>
            <a:off x="648109" y="1240010"/>
            <a:ext cx="2794881" cy="2363662"/>
            <a:chOff x="152400" y="1657350"/>
            <a:chExt cx="2362200" cy="2000250"/>
          </a:xfrm>
        </p:grpSpPr>
        <p:pic>
          <p:nvPicPr>
            <p:cNvPr descr="http://www.yankodesign.com/images/design_news/2008/10/16/gdiapers.jpg" id="214" name="Google Shape;214;p25"/>
            <p:cNvPicPr preferRelativeResize="0"/>
            <p:nvPr/>
          </p:nvPicPr>
          <p:blipFill rotWithShape="1">
            <a:blip r:embed="rId3">
              <a:alphaModFix/>
            </a:blip>
            <a:srcRect b="0" l="0" r="35043" t="0"/>
            <a:stretch/>
          </p:blipFill>
          <p:spPr>
            <a:xfrm>
              <a:off x="152400" y="1657350"/>
              <a:ext cx="2362200" cy="2000250"/>
            </a:xfrm>
            <a:prstGeom prst="rect">
              <a:avLst/>
            </a:prstGeom>
            <a:noFill/>
            <a:ln>
              <a:noFill/>
            </a:ln>
          </p:spPr>
        </p:pic>
        <p:sp>
          <p:nvSpPr>
            <p:cNvPr id="215" name="Google Shape;215;p25"/>
            <p:cNvSpPr/>
            <p:nvPr/>
          </p:nvSpPr>
          <p:spPr>
            <a:xfrm>
              <a:off x="1477562" y="2412103"/>
              <a:ext cx="122638" cy="245372"/>
            </a:xfrm>
            <a:prstGeom prst="downArrow">
              <a:avLst>
                <a:gd fmla="val 50000" name="adj1"/>
                <a:gd fmla="val 50000" name="adj2"/>
              </a:avLst>
            </a:prstGeom>
            <a:solidFill>
              <a:srgbClr val="BBE0E3"/>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t/>
              </a:r>
              <a:endParaRPr b="0" i="0" sz="1800" u="none" cap="none" strike="noStrike">
                <a:solidFill>
                  <a:srgbClr val="FFFFFF"/>
                </a:solidFill>
                <a:latin typeface="Arial"/>
                <a:ea typeface="Arial"/>
                <a:cs typeface="Arial"/>
                <a:sym typeface="Arial"/>
              </a:endParaRPr>
            </a:p>
          </p:txBody>
        </p:sp>
      </p:grpSp>
      <p:pic>
        <p:nvPicPr>
          <p:cNvPr descr="http://www.yankodesign.com/images/design_news/2008/10/16/frogled.jpg" id="216" name="Google Shape;216;p25"/>
          <p:cNvPicPr preferRelativeResize="0"/>
          <p:nvPr/>
        </p:nvPicPr>
        <p:blipFill rotWithShape="1">
          <a:blip r:embed="rId4">
            <a:alphaModFix/>
          </a:blip>
          <a:srcRect b="0" l="0" r="0" t="0"/>
          <a:stretch/>
        </p:blipFill>
        <p:spPr>
          <a:xfrm>
            <a:off x="2215999" y="4145244"/>
            <a:ext cx="1951264" cy="2422602"/>
          </a:xfrm>
          <a:prstGeom prst="rect">
            <a:avLst/>
          </a:prstGeom>
          <a:noFill/>
          <a:ln>
            <a:noFill/>
          </a:ln>
        </p:spPr>
      </p:pic>
      <p:pic>
        <p:nvPicPr>
          <p:cNvPr descr="C:\Documents and Settings\Owner\Local Settings\Temporary Internet Files\Content.IE5\4E1KGPGS\MP900405386[1].jpg" id="217" name="Google Shape;217;p25"/>
          <p:cNvPicPr preferRelativeResize="0"/>
          <p:nvPr/>
        </p:nvPicPr>
        <p:blipFill rotWithShape="1">
          <a:blip r:embed="rId5">
            <a:alphaModFix/>
          </a:blip>
          <a:srcRect b="0" l="0" r="0" t="0"/>
          <a:stretch/>
        </p:blipFill>
        <p:spPr>
          <a:xfrm>
            <a:off x="5086937" y="1006839"/>
            <a:ext cx="3805543" cy="2718245"/>
          </a:xfrm>
          <a:prstGeom prst="rect">
            <a:avLst/>
          </a:prstGeom>
          <a:noFill/>
          <a:ln>
            <a:noFill/>
          </a:ln>
        </p:spPr>
      </p:pic>
      <p:sp>
        <p:nvSpPr>
          <p:cNvPr id="218" name="Google Shape;218;p25"/>
          <p:cNvSpPr/>
          <p:nvPr/>
        </p:nvSpPr>
        <p:spPr>
          <a:xfrm>
            <a:off x="-53193" y="49033"/>
            <a:ext cx="2645195"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cap="none">
                <a:solidFill>
                  <a:schemeClr val="accent4"/>
                </a:solidFill>
                <a:latin typeface="Times New Roman"/>
                <a:ea typeface="Times New Roman"/>
                <a:cs typeface="Times New Roman"/>
                <a:sym typeface="Times New Roman"/>
              </a:rPr>
              <a:t>EDIAPERS COMES IN DIFFERENT </a:t>
            </a:r>
            <a:endParaRPr/>
          </a:p>
          <a:p>
            <a:pPr indent="0" lvl="0" marL="0" marR="0" rtl="0" algn="ctr">
              <a:spcBef>
                <a:spcPts val="0"/>
              </a:spcBef>
              <a:spcAft>
                <a:spcPts val="0"/>
              </a:spcAft>
              <a:buNone/>
            </a:pPr>
            <a:r>
              <a:rPr b="1" lang="en-US" sz="2400" cap="none">
                <a:solidFill>
                  <a:schemeClr val="accent4"/>
                </a:solidFill>
                <a:latin typeface="Times New Roman"/>
                <a:ea typeface="Times New Roman"/>
                <a:cs typeface="Times New Roman"/>
                <a:sym typeface="Times New Roman"/>
              </a:rPr>
              <a:t>COLORS &amp; SIZES</a:t>
            </a:r>
            <a:endParaRPr b="1" sz="2400" cap="none">
              <a:solidFill>
                <a:schemeClr val="accent4"/>
              </a:solidFill>
              <a:latin typeface="Times New Roman"/>
              <a:ea typeface="Times New Roman"/>
              <a:cs typeface="Times New Roman"/>
              <a:sym typeface="Times New Roman"/>
            </a:endParaRPr>
          </a:p>
        </p:txBody>
      </p:sp>
      <p:sp>
        <p:nvSpPr>
          <p:cNvPr id="219" name="Google Shape;219;p25"/>
          <p:cNvSpPr/>
          <p:nvPr/>
        </p:nvSpPr>
        <p:spPr>
          <a:xfrm>
            <a:off x="123039" y="2514600"/>
            <a:ext cx="312555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cap="none">
                <a:solidFill>
                  <a:srgbClr val="3A1A62"/>
                </a:solidFill>
                <a:latin typeface="Times New Roman"/>
                <a:ea typeface="Times New Roman"/>
                <a:cs typeface="Times New Roman"/>
                <a:sym typeface="Times New Roman"/>
              </a:rPr>
              <a:t>CAN BE FLUSHED-COMPOSTED</a:t>
            </a:r>
            <a:endParaRPr b="1" sz="2400" cap="none">
              <a:solidFill>
                <a:srgbClr val="3A1A62"/>
              </a:solidFill>
              <a:latin typeface="Times New Roman"/>
              <a:ea typeface="Times New Roman"/>
              <a:cs typeface="Times New Roman"/>
              <a:sym typeface="Times New Roman"/>
            </a:endParaRPr>
          </a:p>
        </p:txBody>
      </p:sp>
      <p:sp>
        <p:nvSpPr>
          <p:cNvPr id="220" name="Google Shape;220;p25"/>
          <p:cNvSpPr/>
          <p:nvPr/>
        </p:nvSpPr>
        <p:spPr>
          <a:xfrm>
            <a:off x="6323314" y="299388"/>
            <a:ext cx="2569166"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cap="none">
                <a:solidFill>
                  <a:schemeClr val="accent4"/>
                </a:solidFill>
                <a:latin typeface="Arial"/>
                <a:ea typeface="Arial"/>
                <a:cs typeface="Arial"/>
                <a:sym typeface="Arial"/>
              </a:rPr>
              <a:t>FEATURES LOWER POWER CONSUMPTION </a:t>
            </a:r>
            <a:endParaRPr b="1" sz="2400" cap="none">
              <a:solidFill>
                <a:schemeClr val="accent4"/>
              </a:solidFill>
              <a:latin typeface="Times New Roman"/>
              <a:ea typeface="Times New Roman"/>
              <a:cs typeface="Times New Roman"/>
              <a:sym typeface="Times New Roman"/>
            </a:endParaRPr>
          </a:p>
        </p:txBody>
      </p:sp>
      <p:sp>
        <p:nvSpPr>
          <p:cNvPr id="221" name="Google Shape;221;p25"/>
          <p:cNvSpPr/>
          <p:nvPr/>
        </p:nvSpPr>
        <p:spPr>
          <a:xfrm>
            <a:off x="6479169" y="4099077"/>
            <a:ext cx="2593395" cy="147732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cap="none">
                <a:solidFill>
                  <a:schemeClr val="accent4"/>
                </a:solidFill>
                <a:latin typeface="Arial"/>
                <a:ea typeface="Arial"/>
                <a:cs typeface="Arial"/>
                <a:sym typeface="Arial"/>
              </a:rPr>
              <a:t>DESIGNED FOR DISASSEMBLY SO THAT IT CAN EASILY BE BROKEN DOWN AND RECYCLED</a:t>
            </a:r>
            <a:endParaRPr b="1" sz="2800" cap="none">
              <a:solidFill>
                <a:schemeClr val="accent4"/>
              </a:solidFill>
              <a:latin typeface="Times New Roman"/>
              <a:ea typeface="Times New Roman"/>
              <a:cs typeface="Times New Roman"/>
              <a:sym typeface="Times New Roman"/>
            </a:endParaRPr>
          </a:p>
        </p:txBody>
      </p:sp>
      <p:sp>
        <p:nvSpPr>
          <p:cNvPr id="222" name="Google Shape;222;p25"/>
          <p:cNvSpPr/>
          <p:nvPr/>
        </p:nvSpPr>
        <p:spPr>
          <a:xfrm>
            <a:off x="403568" y="3925384"/>
            <a:ext cx="2052698" cy="286232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cap="none">
                <a:solidFill>
                  <a:schemeClr val="accent4"/>
                </a:solidFill>
                <a:latin typeface="Times New Roman"/>
                <a:ea typeface="Times New Roman"/>
                <a:cs typeface="Times New Roman"/>
                <a:sym typeface="Times New Roman"/>
              </a:rPr>
              <a:t>LED FROG LIGHTBULBS</a:t>
            </a:r>
            <a:endParaRPr b="1" sz="2000" cap="none">
              <a:solidFill>
                <a:schemeClr val="accent4"/>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cap="none">
                <a:solidFill>
                  <a:schemeClr val="accent4"/>
                </a:solidFill>
                <a:latin typeface="Times New Roman"/>
                <a:ea typeface="Times New Roman"/>
                <a:cs typeface="Times New Roman"/>
                <a:sym typeface="Times New Roman"/>
              </a:rPr>
              <a:t>TIES IN WITH TRADITIONAL LIGHTBULB </a:t>
            </a:r>
            <a:endParaRPr b="1" sz="2000" cap="none">
              <a:solidFill>
                <a:schemeClr val="accent4"/>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cap="none">
                <a:solidFill>
                  <a:schemeClr val="accent4"/>
                </a:solidFill>
                <a:latin typeface="Times New Roman"/>
                <a:ea typeface="Times New Roman"/>
                <a:cs typeface="Times New Roman"/>
                <a:sym typeface="Times New Roman"/>
              </a:rPr>
              <a:t>REQUIRES NO HARMFUL CHEMICAL TO PRODUCE</a:t>
            </a:r>
            <a:endParaRPr b="1" sz="2000" cap="none">
              <a:solidFill>
                <a:schemeClr val="accent4"/>
              </a:solidFill>
              <a:latin typeface="Times New Roman"/>
              <a:ea typeface="Times New Roman"/>
              <a:cs typeface="Times New Roman"/>
              <a:sym typeface="Times New Roman"/>
            </a:endParaRPr>
          </a:p>
        </p:txBody>
      </p:sp>
      <p:sp>
        <p:nvSpPr>
          <p:cNvPr id="223" name="Google Shape;223;p25"/>
          <p:cNvSpPr txBox="1"/>
          <p:nvPr/>
        </p:nvSpPr>
        <p:spPr>
          <a:xfrm>
            <a:off x="3725703" y="5170087"/>
            <a:ext cx="3289250"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The </a:t>
            </a:r>
            <a:r>
              <a:rPr b="1" lang="en-US" sz="2000">
                <a:solidFill>
                  <a:srgbClr val="7030A0"/>
                </a:solidFill>
                <a:latin typeface="Times New Roman"/>
                <a:ea typeface="Times New Roman"/>
                <a:cs typeface="Times New Roman"/>
                <a:sym typeface="Times New Roman"/>
              </a:rPr>
              <a:t>invention, design</a:t>
            </a:r>
            <a:r>
              <a:rPr lang="en-US" sz="2000">
                <a:solidFill>
                  <a:srgbClr val="FF0000"/>
                </a:solidFill>
                <a:latin typeface="Times New Roman"/>
                <a:ea typeface="Times New Roman"/>
                <a:cs typeface="Times New Roman"/>
                <a:sym typeface="Times New Roman"/>
              </a:rPr>
              <a:t>, and </a:t>
            </a:r>
            <a:r>
              <a:rPr b="1" lang="en-US" sz="2000">
                <a:solidFill>
                  <a:srgbClr val="7030A0"/>
                </a:solidFill>
                <a:latin typeface="Times New Roman"/>
                <a:ea typeface="Times New Roman"/>
                <a:cs typeface="Times New Roman"/>
                <a:sym typeface="Times New Roman"/>
              </a:rPr>
              <a:t>execution</a:t>
            </a:r>
            <a:r>
              <a:rPr lang="en-US" sz="2000">
                <a:solidFill>
                  <a:srgbClr val="FF0000"/>
                </a:solidFill>
                <a:latin typeface="Times New Roman"/>
                <a:ea typeface="Times New Roman"/>
                <a:cs typeface="Times New Roman"/>
                <a:sym typeface="Times New Roman"/>
              </a:rPr>
              <a:t> of such products are </a:t>
            </a:r>
            <a:r>
              <a:rPr b="1" lang="en-US" sz="2000">
                <a:solidFill>
                  <a:srgbClr val="7030A0"/>
                </a:solidFill>
                <a:latin typeface="Times New Roman"/>
                <a:ea typeface="Times New Roman"/>
                <a:cs typeface="Times New Roman"/>
                <a:sym typeface="Times New Roman"/>
              </a:rPr>
              <a:t>vital</a:t>
            </a:r>
            <a:r>
              <a:rPr lang="en-US" sz="2000">
                <a:solidFill>
                  <a:srgbClr val="7030A0"/>
                </a:solidFill>
                <a:latin typeface="Times New Roman"/>
                <a:ea typeface="Times New Roman"/>
                <a:cs typeface="Times New Roman"/>
                <a:sym typeface="Times New Roman"/>
              </a:rPr>
              <a:t> </a:t>
            </a:r>
            <a:r>
              <a:rPr lang="en-US" sz="2000">
                <a:solidFill>
                  <a:srgbClr val="FF0000"/>
                </a:solidFill>
                <a:latin typeface="Times New Roman"/>
                <a:ea typeface="Times New Roman"/>
                <a:cs typeface="Times New Roman"/>
                <a:sym typeface="Times New Roman"/>
              </a:rPr>
              <a:t>to </a:t>
            </a:r>
            <a:r>
              <a:rPr b="1" lang="en-US" sz="2000">
                <a:solidFill>
                  <a:srgbClr val="00B050"/>
                </a:solidFill>
                <a:latin typeface="Times New Roman"/>
                <a:ea typeface="Times New Roman"/>
                <a:cs typeface="Times New Roman"/>
                <a:sym typeface="Times New Roman"/>
              </a:rPr>
              <a:t>GREEN</a:t>
            </a:r>
            <a:r>
              <a:rPr b="1" lang="en-US" sz="2000">
                <a:solidFill>
                  <a:srgbClr val="FF0000"/>
                </a:solidFill>
                <a:latin typeface="Times New Roman"/>
                <a:ea typeface="Times New Roman"/>
                <a:cs typeface="Times New Roman"/>
                <a:sym typeface="Times New Roman"/>
              </a:rPr>
              <a:t> </a:t>
            </a:r>
            <a:r>
              <a:rPr b="1" lang="en-US" sz="2000">
                <a:solidFill>
                  <a:srgbClr val="7030A0"/>
                </a:solidFill>
                <a:latin typeface="Times New Roman"/>
                <a:ea typeface="Times New Roman"/>
                <a:cs typeface="Times New Roman"/>
                <a:sym typeface="Times New Roman"/>
              </a:rPr>
              <a:t>TECHNOLOGY</a:t>
            </a:r>
            <a:endParaRPr b="1" sz="2000">
              <a:solidFill>
                <a:srgbClr val="7030A0"/>
              </a:solidFill>
              <a:latin typeface="Times New Roman"/>
              <a:ea typeface="Times New Roman"/>
              <a:cs typeface="Times New Roman"/>
              <a:sym typeface="Times New Roman"/>
            </a:endParaRPr>
          </a:p>
        </p:txBody>
      </p:sp>
      <p:pic>
        <p:nvPicPr>
          <p:cNvPr descr="C:\Users\Karen\AppData\Local\Microsoft\Windows\Temporary Internet Files\Content.IE5\8UHFD4JK\MC900437348[1].jpg" id="224" name="Google Shape;224;p25"/>
          <p:cNvPicPr preferRelativeResize="0"/>
          <p:nvPr/>
        </p:nvPicPr>
        <p:blipFill/>
        <p:spPr>
          <a:xfrm>
            <a:off x="3391243" y="822297"/>
            <a:ext cx="1979085" cy="2314075"/>
          </a:xfrm>
          <a:prstGeom prst="rect">
            <a:avLst/>
          </a:prstGeom>
          <a:solidFill>
            <a:srgbClr val="FFFFFF"/>
          </a:solidFill>
          <a:ln>
            <a:noFill/>
          </a:ln>
        </p:spPr>
      </p:pic>
      <p:sp>
        <p:nvSpPr>
          <p:cNvPr id="225" name="Google Shape;225;p25"/>
          <p:cNvSpPr/>
          <p:nvPr/>
        </p:nvSpPr>
        <p:spPr>
          <a:xfrm>
            <a:off x="3311122" y="3007466"/>
            <a:ext cx="3168353" cy="181588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FF0000"/>
                </a:solidFill>
                <a:latin typeface="Arial"/>
                <a:ea typeface="Arial"/>
                <a:cs typeface="Arial"/>
                <a:sym typeface="Arial"/>
              </a:rPr>
              <a:t>Reducing waste by changing patterns of production </a:t>
            </a:r>
            <a:endParaRPr b="1" sz="2800">
              <a:solidFill>
                <a:srgbClr val="FF0000"/>
              </a:solidFill>
              <a:latin typeface="Arial"/>
              <a:ea typeface="Arial"/>
              <a:cs typeface="Arial"/>
              <a:sym typeface="Arial"/>
            </a:endParaRPr>
          </a:p>
        </p:txBody>
      </p:sp>
      <p:sp>
        <p:nvSpPr>
          <p:cNvPr id="226" name="Google Shape;226;p25"/>
          <p:cNvSpPr/>
          <p:nvPr/>
        </p:nvSpPr>
        <p:spPr>
          <a:xfrm rot="3474082">
            <a:off x="495288" y="2114156"/>
            <a:ext cx="323027" cy="223147"/>
          </a:xfrm>
          <a:prstGeom prst="stripedRightArrow">
            <a:avLst>
              <a:gd fmla="val 50000" name="adj1"/>
              <a:gd fmla="val 50000" name="adj2"/>
            </a:avLst>
          </a:prstGeom>
          <a:solidFill>
            <a:srgbClr val="92D050"/>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pic>
        <p:nvPicPr>
          <p:cNvPr id="227" name="Google Shape;227;p25"/>
          <p:cNvPicPr preferRelativeResize="0"/>
          <p:nvPr/>
        </p:nvPicPr>
        <p:blipFill rotWithShape="1">
          <a:blip r:embed="rId6">
            <a:alphaModFix/>
          </a:blip>
          <a:srcRect b="0" l="0" r="0" t="0"/>
          <a:stretch/>
        </p:blipFill>
        <p:spPr>
          <a:xfrm rot="1873813">
            <a:off x="7586068" y="3507412"/>
            <a:ext cx="339113" cy="349803"/>
          </a:xfrm>
          <a:prstGeom prst="rect">
            <a:avLst/>
          </a:prstGeom>
          <a:noFill/>
          <a:ln>
            <a:noFill/>
          </a:ln>
        </p:spPr>
      </p:pic>
      <p:pic>
        <p:nvPicPr>
          <p:cNvPr id="228" name="Google Shape;228;p25"/>
          <p:cNvPicPr preferRelativeResize="0"/>
          <p:nvPr/>
        </p:nvPicPr>
        <p:blipFill rotWithShape="1">
          <a:blip r:embed="rId6">
            <a:alphaModFix/>
          </a:blip>
          <a:srcRect b="0" l="0" r="0" t="0"/>
          <a:stretch/>
        </p:blipFill>
        <p:spPr>
          <a:xfrm rot="-3244382">
            <a:off x="147833" y="3580261"/>
            <a:ext cx="673260" cy="323435"/>
          </a:xfrm>
          <a:prstGeom prst="rect">
            <a:avLst/>
          </a:prstGeom>
          <a:noFill/>
          <a:ln>
            <a:noFill/>
          </a:ln>
        </p:spPr>
      </p:pic>
      <p:pic>
        <p:nvPicPr>
          <p:cNvPr id="229" name="Google Shape;229;p25"/>
          <p:cNvPicPr preferRelativeResize="0"/>
          <p:nvPr/>
        </p:nvPicPr>
        <p:blipFill rotWithShape="1">
          <a:blip r:embed="rId6">
            <a:alphaModFix/>
          </a:blip>
          <a:srcRect b="0" l="0" r="0" t="0"/>
          <a:stretch/>
        </p:blipFill>
        <p:spPr>
          <a:xfrm rot="10648357">
            <a:off x="9687575" y="-2616413"/>
            <a:ext cx="3304179" cy="3055745"/>
          </a:xfrm>
          <a:prstGeom prst="rect">
            <a:avLst/>
          </a:prstGeom>
          <a:noFill/>
          <a:ln>
            <a:noFill/>
          </a:ln>
        </p:spPr>
      </p:pic>
      <p:pic>
        <p:nvPicPr>
          <p:cNvPr id="230" name="Google Shape;230;p25"/>
          <p:cNvPicPr preferRelativeResize="0"/>
          <p:nvPr/>
        </p:nvPicPr>
        <p:blipFill rotWithShape="1">
          <a:blip r:embed="rId6">
            <a:alphaModFix/>
          </a:blip>
          <a:srcRect b="0" l="0" r="0" t="0"/>
          <a:stretch/>
        </p:blipFill>
        <p:spPr>
          <a:xfrm rot="-3360348">
            <a:off x="2254228" y="5670385"/>
            <a:ext cx="349091" cy="322844"/>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2"/>
                </a:solidFill>
                <a:latin typeface="Calibri"/>
                <a:ea typeface="Calibri"/>
                <a:cs typeface="Calibri"/>
                <a:sym typeface="Calibri"/>
              </a:rPr>
              <a:t>Environmental Disasters</a:t>
            </a:r>
            <a:endParaRPr/>
          </a:p>
        </p:txBody>
      </p:sp>
      <p:sp>
        <p:nvSpPr>
          <p:cNvPr id="236" name="Google Shape;236;p26"/>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Love Canal</a:t>
            </a:r>
            <a:endParaRPr/>
          </a:p>
          <a:p>
            <a:pPr indent="-285750" lvl="1" marL="742950" marR="0" rtl="0" algn="l">
              <a:spcBef>
                <a:spcPts val="36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in Niagara Falls, NY a chemical and plastics company had used an old canal bed as a chemical dump from 1930s to 1950s. The land was then used for a new school and housing track. The chemicals leaked through a clay cap that sealed the dump. It was contaminated with at least 82 chemicals (benzene, chlorinated hydrocarbons, dioxin). Health effects of the people living there included: high birth defect incidence and siezure-inducing nervous disease among the children.</a:t>
            </a:r>
            <a:endParaRPr/>
          </a:p>
        </p:txBody>
      </p:sp>
      <p:pic>
        <p:nvPicPr>
          <p:cNvPr descr="love canal 1" id="237" name="Google Shape;237;p26"/>
          <p:cNvPicPr preferRelativeResize="0"/>
          <p:nvPr/>
        </p:nvPicPr>
        <p:blipFill rotWithShape="1">
          <a:blip r:embed="rId3">
            <a:alphaModFix/>
          </a:blip>
          <a:srcRect b="0" l="0" r="0" t="0"/>
          <a:stretch/>
        </p:blipFill>
        <p:spPr>
          <a:xfrm>
            <a:off x="2057400" y="3213100"/>
            <a:ext cx="5124450" cy="2755900"/>
          </a:xfrm>
          <a:prstGeom prst="rect">
            <a:avLst/>
          </a:prstGeom>
          <a:noFill/>
          <a:ln>
            <a:noFill/>
          </a:ln>
        </p:spPr>
      </p:pic>
      <p:sp>
        <p:nvSpPr>
          <p:cNvPr id="238" name="Google Shape;238;p26"/>
          <p:cNvSpPr/>
          <p:nvPr/>
        </p:nvSpPr>
        <p:spPr>
          <a:xfrm>
            <a:off x="2070100" y="5956300"/>
            <a:ext cx="4724400" cy="30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http://ublib.buffalo.edu/libraries/projects/lovecanal/</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Calibri"/>
                <a:ea typeface="Calibri"/>
                <a:cs typeface="Calibri"/>
                <a:sym typeface="Calibri"/>
              </a:rPr>
              <a:t>2. Atom Economy</a:t>
            </a:r>
            <a:endParaRPr/>
          </a:p>
        </p:txBody>
      </p:sp>
      <p:sp>
        <p:nvSpPr>
          <p:cNvPr id="244" name="Google Shape;244;p2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	Synthetic methods should be designed to maximize the incorporation of all materials used in the process into the final product.</a:t>
            </a:r>
            <a:endParaRPr/>
          </a:p>
          <a:p>
            <a:pPr indent="-609600" lvl="0" marL="6096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2"/>
                </a:solidFill>
                <a:latin typeface="Calibri"/>
                <a:ea typeface="Calibri"/>
                <a:cs typeface="Calibri"/>
                <a:sym typeface="Calibri"/>
              </a:rPr>
              <a:t>Percent yield:</a:t>
            </a:r>
            <a:endParaRPr/>
          </a:p>
        </p:txBody>
      </p:sp>
      <p:sp>
        <p:nvSpPr>
          <p:cNvPr id="250" name="Google Shape;250;p2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Percent yield:</a:t>
            </a:r>
            <a:endParaRPr/>
          </a:p>
          <a:p>
            <a:pPr indent="-285750" lvl="1" marL="742950" marR="0" rtl="0" algn="l">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yield = (actual yield/theoretical yield) x 100</a:t>
            </a:r>
            <a:endParaRPr/>
          </a:p>
          <a:p>
            <a:pPr indent="-285750" lvl="1" marL="742950" marR="0" rtl="0" algn="l">
              <a:spcBef>
                <a:spcPts val="4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What is missing?</a:t>
            </a:r>
            <a:endParaRPr/>
          </a:p>
          <a:p>
            <a:pPr indent="-342900" lvl="0" marL="342900" marR="0" rtl="0" algn="l">
              <a:spcBef>
                <a:spcPts val="48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What co-products are made?</a:t>
            </a:r>
            <a:endParaRPr/>
          </a:p>
          <a:p>
            <a:pPr indent="-342900" lvl="0" marL="342900" marR="0" rtl="0" algn="l">
              <a:spcBef>
                <a:spcPts val="4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How much waste is generated?</a:t>
            </a:r>
            <a:endParaRPr/>
          </a:p>
          <a:p>
            <a:pPr indent="-342900" lvl="0" marL="342900" marR="0" rtl="0" algn="l">
              <a:spcBef>
                <a:spcPts val="4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Is the waste benign waste?</a:t>
            </a:r>
            <a:endParaRPr/>
          </a:p>
          <a:p>
            <a:pPr indent="-342900" lvl="0" marL="342900" marR="0" rtl="0" algn="l">
              <a:spcBef>
                <a:spcPts val="4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Are the co-products benign and/or useable?</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How much energy is required?</a:t>
            </a:r>
            <a:endParaRPr/>
          </a:p>
          <a:p>
            <a:pPr indent="-342900" lvl="0" marL="342900" marR="0" rtl="0" algn="l">
              <a:spcBef>
                <a:spcPts val="4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Are purification steps needed?</a:t>
            </a:r>
            <a:endParaRPr/>
          </a:p>
          <a:p>
            <a:pPr indent="-342900" lvl="0" marL="342900" marR="0" rtl="0" algn="l">
              <a:spcBef>
                <a:spcPts val="4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What solvents are used? (are they benign and/or reusable? </a:t>
            </a:r>
            <a:endParaRPr/>
          </a:p>
          <a:p>
            <a:pPr indent="-342900" lvl="0" marL="342900" marR="0" rtl="0" algn="l">
              <a:spcBef>
                <a:spcPts val="4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Is the “catalyst” truly a catalyst? (stoichiometric vs. catalytic?)</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 calcmode="lin" valueType="num">
                                      <p:cBhvr additive="base">
                                        <p:cTn dur="500"/>
                                        <p:tgtEl>
                                          <p:spTgt spid="25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 calcmode="lin" valueType="num">
                                      <p:cBhvr additive="base">
                                        <p:cTn dur="500"/>
                                        <p:tgtEl>
                                          <p:spTgt spid="25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 calcmode="lin" valueType="num">
                                      <p:cBhvr additive="base">
                                        <p:cTn dur="500"/>
                                        <p:tgtEl>
                                          <p:spTgt spid="25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anim calcmode="lin" valueType="num">
                                      <p:cBhvr additive="base">
                                        <p:cTn dur="500"/>
                                        <p:tgtEl>
                                          <p:spTgt spid="25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anim calcmode="lin" valueType="num">
                                      <p:cBhvr additive="base">
                                        <p:cTn dur="500"/>
                                        <p:tgtEl>
                                          <p:spTgt spid="25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5" st="5"/>
                                            </p:txEl>
                                          </p:spTgt>
                                        </p:tgtEl>
                                        <p:attrNameLst>
                                          <p:attrName>style.visibility</p:attrName>
                                        </p:attrNameLst>
                                      </p:cBhvr>
                                      <p:to>
                                        <p:strVal val="visible"/>
                                      </p:to>
                                    </p:set>
                                    <p:anim calcmode="lin" valueType="num">
                                      <p:cBhvr additive="base">
                                        <p:cTn dur="500"/>
                                        <p:tgtEl>
                                          <p:spTgt spid="25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6" st="6"/>
                                            </p:txEl>
                                          </p:spTgt>
                                        </p:tgtEl>
                                        <p:attrNameLst>
                                          <p:attrName>style.visibility</p:attrName>
                                        </p:attrNameLst>
                                      </p:cBhvr>
                                      <p:to>
                                        <p:strVal val="visible"/>
                                      </p:to>
                                    </p:set>
                                    <p:anim calcmode="lin" valueType="num">
                                      <p:cBhvr additive="base">
                                        <p:cTn dur="500"/>
                                        <p:tgtEl>
                                          <p:spTgt spid="25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7" st="7"/>
                                            </p:txEl>
                                          </p:spTgt>
                                        </p:tgtEl>
                                        <p:attrNameLst>
                                          <p:attrName>style.visibility</p:attrName>
                                        </p:attrNameLst>
                                      </p:cBhvr>
                                      <p:to>
                                        <p:strVal val="visible"/>
                                      </p:to>
                                    </p:set>
                                    <p:anim calcmode="lin" valueType="num">
                                      <p:cBhvr additive="base">
                                        <p:cTn dur="500"/>
                                        <p:tgtEl>
                                          <p:spTgt spid="25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8" st="8"/>
                                            </p:txEl>
                                          </p:spTgt>
                                        </p:tgtEl>
                                        <p:attrNameLst>
                                          <p:attrName>style.visibility</p:attrName>
                                        </p:attrNameLst>
                                      </p:cBhvr>
                                      <p:to>
                                        <p:strVal val="visible"/>
                                      </p:to>
                                    </p:set>
                                    <p:anim calcmode="lin" valueType="num">
                                      <p:cBhvr additive="base">
                                        <p:cTn dur="500"/>
                                        <p:tgtEl>
                                          <p:spTgt spid="25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9" st="9"/>
                                            </p:txEl>
                                          </p:spTgt>
                                        </p:tgtEl>
                                        <p:attrNameLst>
                                          <p:attrName>style.visibility</p:attrName>
                                        </p:attrNameLst>
                                      </p:cBhvr>
                                      <p:to>
                                        <p:strVal val="visible"/>
                                      </p:to>
                                    </p:set>
                                    <p:anim calcmode="lin" valueType="num">
                                      <p:cBhvr additive="base">
                                        <p:cTn dur="500"/>
                                        <p:tgtEl>
                                          <p:spTgt spid="25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10" st="10"/>
                                            </p:txEl>
                                          </p:spTgt>
                                        </p:tgtEl>
                                        <p:attrNameLst>
                                          <p:attrName>style.visibility</p:attrName>
                                        </p:attrNameLst>
                                      </p:cBhvr>
                                      <p:to>
                                        <p:strVal val="visible"/>
                                      </p:to>
                                    </p:set>
                                    <p:anim calcmode="lin" valueType="num">
                                      <p:cBhvr additive="base">
                                        <p:cTn dur="500"/>
                                        <p:tgtEl>
                                          <p:spTgt spid="25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457200" y="3810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2"/>
                </a:solidFill>
                <a:latin typeface="Calibri"/>
                <a:ea typeface="Calibri"/>
                <a:cs typeface="Calibri"/>
                <a:sym typeface="Calibri"/>
              </a:rPr>
              <a:t>Balanced Reactions</a:t>
            </a:r>
            <a:endParaRPr/>
          </a:p>
        </p:txBody>
      </p:sp>
      <p:sp>
        <p:nvSpPr>
          <p:cNvPr id="256" name="Google Shape;256;p29"/>
          <p:cNvSpPr txBox="1"/>
          <p:nvPr>
            <p:ph idx="1" type="body"/>
          </p:nvPr>
        </p:nvSpPr>
        <p:spPr>
          <a:xfrm>
            <a:off x="457200" y="2286000"/>
            <a:ext cx="8229600" cy="38401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Balanced chemical reaction of the epoxidation of styrene </a:t>
            </a:r>
            <a:endParaRPr/>
          </a:p>
        </p:txBody>
      </p:sp>
      <p:sp>
        <p:nvSpPr>
          <p:cNvPr id="257" name="Google Shape;257;p2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58" name="Google Shape;258;p29"/>
          <p:cNvPicPr preferRelativeResize="0"/>
          <p:nvPr/>
        </p:nvPicPr>
        <p:blipFill rotWithShape="1">
          <a:blip r:embed="rId3">
            <a:alphaModFix/>
          </a:blip>
          <a:srcRect b="0" l="0" r="0" t="0"/>
          <a:stretch/>
        </p:blipFill>
        <p:spPr>
          <a:xfrm>
            <a:off x="914400" y="3276600"/>
            <a:ext cx="7277100" cy="1997075"/>
          </a:xfrm>
          <a:prstGeom prst="rect">
            <a:avLst/>
          </a:prstGeom>
          <a:noFill/>
          <a:ln>
            <a:noFill/>
          </a:ln>
        </p:spPr>
      </p:pic>
      <p:sp>
        <p:nvSpPr>
          <p:cNvPr id="259" name="Google Shape;259;p29"/>
          <p:cNvSpPr/>
          <p:nvPr/>
        </p:nvSpPr>
        <p:spPr>
          <a:xfrm>
            <a:off x="6629400" y="2819400"/>
            <a:ext cx="1752600" cy="31242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2"/>
                </a:solidFill>
                <a:latin typeface="Calibri"/>
                <a:ea typeface="Calibri"/>
                <a:cs typeface="Calibri"/>
                <a:sym typeface="Calibri"/>
              </a:rPr>
              <a:t>Atom Economy:</a:t>
            </a:r>
            <a:endParaRPr/>
          </a:p>
        </p:txBody>
      </p:sp>
      <p:sp>
        <p:nvSpPr>
          <p:cNvPr id="265" name="Google Shape;265;p30"/>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Atom Economy</a:t>
            </a:r>
            <a:endParaRPr/>
          </a:p>
          <a:p>
            <a:pPr indent="-342900" lvl="0" marL="342900" marR="0" rtl="0" algn="l">
              <a:spcBef>
                <a:spcPts val="36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 AE = (MW of Desired Product/MW of all reactants) X 100</a:t>
            </a:r>
            <a:endParaRPr/>
          </a:p>
          <a:p>
            <a:pPr indent="-342900" lvl="0" marL="342900" marR="0" rtl="0" algn="l">
              <a:spcBef>
                <a:spcPts val="360"/>
              </a:spcBef>
              <a:spcAft>
                <a:spcPts val="0"/>
              </a:spcAft>
              <a:buClr>
                <a:schemeClr val="dk1"/>
              </a:buClr>
              <a:buSzPts val="1800"/>
              <a:buFont typeface="Times New Roman"/>
              <a:buNone/>
            </a:pPr>
            <a:r>
              <a:t/>
            </a:r>
            <a:endParaRPr b="1" i="0" sz="1800" u="none" cap="none" strike="noStrike">
              <a:solidFill>
                <a:schemeClr val="dk1"/>
              </a:solidFill>
              <a:latin typeface="Calibri"/>
              <a:ea typeface="Calibri"/>
              <a:cs typeface="Calibri"/>
              <a:sym typeface="Calibri"/>
            </a:endParaRPr>
          </a:p>
          <a:p>
            <a:pPr indent="-342900" lvl="0" marL="342900" marR="0" rtl="0" algn="l">
              <a:spcBef>
                <a:spcPts val="36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Balanced Equations</a:t>
            </a:r>
            <a:endParaRPr/>
          </a:p>
          <a:p>
            <a:pPr indent="-342900" lvl="0" marL="342900" marR="0" rtl="0" algn="l">
              <a:spcBef>
                <a:spcPts val="36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Focuses on the reagents</a:t>
            </a:r>
            <a:endParaRPr/>
          </a:p>
          <a:p>
            <a:pPr indent="-342900" lvl="0" marL="342900" marR="0" rtl="0" algn="l">
              <a:spcBef>
                <a:spcPts val="360"/>
              </a:spcBef>
              <a:spcAft>
                <a:spcPts val="0"/>
              </a:spcAft>
              <a:buClr>
                <a:schemeClr val="dk1"/>
              </a:buClr>
              <a:buSzPts val="1800"/>
              <a:buFont typeface="Times New Roman"/>
              <a:buNone/>
            </a:pPr>
            <a:r>
              <a:t/>
            </a:r>
            <a:endParaRPr b="1" i="0" sz="1800" u="none" cap="none" strike="noStrike">
              <a:solidFill>
                <a:schemeClr val="dk1"/>
              </a:solidFill>
              <a:latin typeface="Calibri"/>
              <a:ea typeface="Calibri"/>
              <a:cs typeface="Calibri"/>
              <a:sym typeface="Calibri"/>
            </a:endParaRPr>
          </a:p>
          <a:p>
            <a:pPr indent="-342900" lvl="0" marL="342900" marR="0" rtl="0" algn="l">
              <a:spcBef>
                <a:spcPts val="36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Stoichiometry?</a:t>
            </a:r>
            <a:endParaRPr/>
          </a:p>
          <a:p>
            <a:pPr indent="-342900" lvl="0" marL="342900" marR="0" rtl="0" algn="l">
              <a:spcBef>
                <a:spcPts val="36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How efficient is the reaction in practice?</a:t>
            </a:r>
            <a:endParaRPr/>
          </a:p>
          <a:p>
            <a:pPr indent="-342900" lvl="0" marL="342900" marR="0" rtl="0" algn="l">
              <a:spcBef>
                <a:spcPts val="36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Solvents?</a:t>
            </a:r>
            <a:endParaRPr/>
          </a:p>
          <a:p>
            <a:pPr indent="-342900" lvl="0" marL="342900" marR="0" rtl="0" algn="l">
              <a:spcBef>
                <a:spcPts val="36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Energy?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 calcmode="lin" valueType="num">
                                      <p:cBhvr additive="base">
                                        <p:cTn dur="500"/>
                                        <p:tgtEl>
                                          <p:spTgt spid="26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 calcmode="lin" valueType="num">
                                      <p:cBhvr additive="base">
                                        <p:cTn dur="500"/>
                                        <p:tgtEl>
                                          <p:spTgt spid="26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 calcmode="lin" valueType="num">
                                      <p:cBhvr additive="base">
                                        <p:cTn dur="500"/>
                                        <p:tgtEl>
                                          <p:spTgt spid="26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 calcmode="lin" valueType="num">
                                      <p:cBhvr additive="base">
                                        <p:cTn dur="500"/>
                                        <p:tgtEl>
                                          <p:spTgt spid="26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 calcmode="lin" valueType="num">
                                      <p:cBhvr additive="base">
                                        <p:cTn dur="500"/>
                                        <p:tgtEl>
                                          <p:spTgt spid="26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anim calcmode="lin" valueType="num">
                                      <p:cBhvr additive="base">
                                        <p:cTn dur="500"/>
                                        <p:tgtEl>
                                          <p:spTgt spid="26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anim calcmode="lin" valueType="num">
                                      <p:cBhvr additive="base">
                                        <p:cTn dur="500"/>
                                        <p:tgtEl>
                                          <p:spTgt spid="26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xEl>
                                              <p:pRg end="7" st="7"/>
                                            </p:txEl>
                                          </p:spTgt>
                                        </p:tgtEl>
                                        <p:attrNameLst>
                                          <p:attrName>style.visibility</p:attrName>
                                        </p:attrNameLst>
                                      </p:cBhvr>
                                      <p:to>
                                        <p:strVal val="visible"/>
                                      </p:to>
                                    </p:set>
                                    <p:anim calcmode="lin" valueType="num">
                                      <p:cBhvr additive="base">
                                        <p:cTn dur="500"/>
                                        <p:tgtEl>
                                          <p:spTgt spid="26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xEl>
                                              <p:pRg end="8" st="8"/>
                                            </p:txEl>
                                          </p:spTgt>
                                        </p:tgtEl>
                                        <p:attrNameLst>
                                          <p:attrName>style.visibility</p:attrName>
                                        </p:attrNameLst>
                                      </p:cBhvr>
                                      <p:to>
                                        <p:strVal val="visible"/>
                                      </p:to>
                                    </p:set>
                                    <p:anim calcmode="lin" valueType="num">
                                      <p:cBhvr additive="base">
                                        <p:cTn dur="500"/>
                                        <p:tgtEl>
                                          <p:spTgt spid="26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xEl>
                                              <p:pRg end="9" st="9"/>
                                            </p:txEl>
                                          </p:spTgt>
                                        </p:tgtEl>
                                        <p:attrNameLst>
                                          <p:attrName>style.visibility</p:attrName>
                                        </p:attrNameLst>
                                      </p:cBhvr>
                                      <p:to>
                                        <p:strVal val="visible"/>
                                      </p:to>
                                    </p:set>
                                    <p:anim calcmode="lin" valueType="num">
                                      <p:cBhvr additive="base">
                                        <p:cTn dur="500"/>
                                        <p:tgtEl>
                                          <p:spTgt spid="26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xEl>
                                              <p:pRg end="10" st="10"/>
                                            </p:txEl>
                                          </p:spTgt>
                                        </p:tgtEl>
                                        <p:attrNameLst>
                                          <p:attrName>style.visibility</p:attrName>
                                        </p:attrNameLst>
                                      </p:cBhvr>
                                      <p:to>
                                        <p:strVal val="visible"/>
                                      </p:to>
                                    </p:set>
                                    <p:anim calcmode="lin" valueType="num">
                                      <p:cBhvr additive="base">
                                        <p:cTn dur="500"/>
                                        <p:tgtEl>
                                          <p:spTgt spid="265">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2"/>
                </a:solidFill>
                <a:latin typeface="Times New Roman"/>
                <a:ea typeface="Times New Roman"/>
                <a:cs typeface="Times New Roman"/>
                <a:sym typeface="Times New Roman"/>
              </a:rPr>
              <a:t>Atom Economy</a:t>
            </a:r>
            <a:endParaRPr/>
          </a:p>
        </p:txBody>
      </p:sp>
      <p:sp>
        <p:nvSpPr>
          <p:cNvPr id="271" name="Google Shape;271;p31"/>
          <p:cNvSpPr txBox="1"/>
          <p:nvPr>
            <p:ph idx="1" type="body"/>
          </p:nvPr>
        </p:nvSpPr>
        <p:spPr>
          <a:xfrm>
            <a:off x="457200" y="1905000"/>
            <a:ext cx="8229600" cy="38401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Balanced chemical reaction of the epoxidation of styrene </a:t>
            </a:r>
            <a:endParaRPr/>
          </a:p>
        </p:txBody>
      </p:sp>
      <p:sp>
        <p:nvSpPr>
          <p:cNvPr id="272" name="Google Shape;272;p3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73" name="Google Shape;273;p31"/>
          <p:cNvPicPr preferRelativeResize="0"/>
          <p:nvPr/>
        </p:nvPicPr>
        <p:blipFill rotWithShape="1">
          <a:blip r:embed="rId3">
            <a:alphaModFix/>
          </a:blip>
          <a:srcRect b="0" l="0" r="0" t="0"/>
          <a:stretch/>
        </p:blipFill>
        <p:spPr>
          <a:xfrm>
            <a:off x="838200" y="2667000"/>
            <a:ext cx="7277100" cy="1997075"/>
          </a:xfrm>
          <a:prstGeom prst="rect">
            <a:avLst/>
          </a:prstGeom>
          <a:noFill/>
          <a:ln>
            <a:noFill/>
          </a:ln>
        </p:spPr>
      </p:pic>
      <p:sp>
        <p:nvSpPr>
          <p:cNvPr id="274" name="Google Shape;274;p31"/>
          <p:cNvSpPr/>
          <p:nvPr/>
        </p:nvSpPr>
        <p:spPr>
          <a:xfrm>
            <a:off x="1674813" y="4800600"/>
            <a:ext cx="5851525" cy="146526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Assume 100% yield.</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100% of the desired epoxide product is recovered.</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100% formation of the co-product: m-chlorobenzoic acid</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A.E. of this reaction is 23%. </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77% of the products are waste.</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dk2"/>
                </a:solidFill>
                <a:latin typeface="Times New Roman"/>
                <a:ea typeface="Times New Roman"/>
                <a:cs typeface="Times New Roman"/>
                <a:sym typeface="Times New Roman"/>
              </a:rPr>
              <a:t>3. Less Hazardous Chemical Synthesis</a:t>
            </a:r>
            <a:endParaRPr/>
          </a:p>
        </p:txBody>
      </p:sp>
      <p:sp>
        <p:nvSpPr>
          <p:cNvPr id="280" name="Google Shape;280;p3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Whenever practicable, synthetic methodologies should be designed to use and generate substances that possess little or no toxicity to human health and the environment.</a:t>
            </a:r>
            <a:endParaRPr/>
          </a:p>
          <a:p>
            <a:pPr indent="-609600" lvl="0" marL="6096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3"/>
          <p:cNvSpPr/>
          <p:nvPr/>
        </p:nvSpPr>
        <p:spPr>
          <a:xfrm>
            <a:off x="1524000" y="579438"/>
            <a:ext cx="7129463" cy="1173162"/>
          </a:xfrm>
          <a:prstGeom prst="rect">
            <a:avLst/>
          </a:prstGeom>
          <a:noFill/>
          <a:ln>
            <a:noFill/>
          </a:ln>
        </p:spPr>
        <p:txBody>
          <a:bodyPr anchorCtr="0" anchor="t" bIns="44450" lIns="90475" spcFirstLastPara="1" rIns="90475" wrap="square" tIns="44450">
            <a:noAutofit/>
          </a:bodyPr>
          <a:lstStyle/>
          <a:p>
            <a:pPr indent="0" lvl="0" marL="0" marR="0" rtl="0" algn="l">
              <a:lnSpc>
                <a:spcPct val="89000"/>
              </a:lnSpc>
              <a:spcBef>
                <a:spcPts val="0"/>
              </a:spcBef>
              <a:spcAft>
                <a:spcPts val="0"/>
              </a:spcAft>
              <a:buNone/>
            </a:pPr>
            <a:r>
              <a:rPr lang="en-US" sz="2800">
                <a:solidFill>
                  <a:schemeClr val="dk1"/>
                </a:solidFill>
                <a:latin typeface="Times New Roman"/>
                <a:ea typeface="Times New Roman"/>
                <a:cs typeface="Times New Roman"/>
                <a:sym typeface="Times New Roman"/>
              </a:rPr>
              <a:t>Less Hazardous Chemical Synthesis </a:t>
            </a:r>
            <a:endParaRPr/>
          </a:p>
        </p:txBody>
      </p:sp>
      <p:sp>
        <p:nvSpPr>
          <p:cNvPr id="286" name="Google Shape;286;p33"/>
          <p:cNvSpPr/>
          <p:nvPr/>
        </p:nvSpPr>
        <p:spPr>
          <a:xfrm>
            <a:off x="152400" y="4279900"/>
            <a:ext cx="8763000" cy="2044700"/>
          </a:xfrm>
          <a:prstGeom prst="rect">
            <a:avLst/>
          </a:prstGeom>
          <a:noFill/>
          <a:ln>
            <a:noFill/>
          </a:ln>
        </p:spPr>
        <p:txBody>
          <a:bodyPr anchorCtr="0" anchor="t" bIns="44450" lIns="90475" spcFirstLastPara="1" rIns="90475" wrap="square" tIns="44450">
            <a:noAutofit/>
          </a:bodyPr>
          <a:lstStyle/>
          <a:p>
            <a:pPr indent="-342900" lvl="0" marL="342900" marR="0" rtl="0" algn="l">
              <a:spcBef>
                <a:spcPts val="0"/>
              </a:spcBef>
              <a:spcAft>
                <a:spcPts val="0"/>
              </a:spcAft>
              <a:buClr>
                <a:schemeClr val="dk2"/>
              </a:buClr>
              <a:buSzPts val="1800"/>
              <a:buFont typeface="Noto Sans Symbols"/>
              <a:buChar char="◆"/>
            </a:pPr>
            <a:r>
              <a:rPr lang="en-US" sz="2400">
                <a:solidFill>
                  <a:schemeClr val="dk1"/>
                </a:solidFill>
                <a:latin typeface="Times New Roman"/>
                <a:ea typeface="Times New Roman"/>
                <a:cs typeface="Times New Roman"/>
                <a:sym typeface="Times New Roman"/>
              </a:rPr>
              <a:t>Disadvantages</a:t>
            </a:r>
            <a:endParaRPr/>
          </a:p>
          <a:p>
            <a:pPr indent="-285750" lvl="1" marL="742950" marR="0" rtl="0" algn="l">
              <a:spcBef>
                <a:spcPts val="480"/>
              </a:spcBef>
              <a:spcAft>
                <a:spcPts val="0"/>
              </a:spcAft>
              <a:buClr>
                <a:schemeClr val="dk1"/>
              </a:buClr>
              <a:buSzPts val="1800"/>
              <a:buFont typeface="Noto Sans Symbols"/>
              <a:buChar char="■"/>
            </a:pPr>
            <a:r>
              <a:rPr b="0" i="0" lang="en-US" sz="2400" u="none" cap="none" strike="noStrike">
                <a:solidFill>
                  <a:schemeClr val="dk1"/>
                </a:solidFill>
                <a:latin typeface="Times New Roman"/>
                <a:ea typeface="Times New Roman"/>
                <a:cs typeface="Times New Roman"/>
                <a:sym typeface="Times New Roman"/>
              </a:rPr>
              <a:t>phosgene is highly toxic, corrosive</a:t>
            </a:r>
            <a:endParaRPr/>
          </a:p>
          <a:p>
            <a:pPr indent="-285750" lvl="1" marL="742950" marR="0" rtl="0" algn="l">
              <a:spcBef>
                <a:spcPts val="480"/>
              </a:spcBef>
              <a:spcAft>
                <a:spcPts val="0"/>
              </a:spcAft>
              <a:buClr>
                <a:schemeClr val="dk1"/>
              </a:buClr>
              <a:buSzPts val="1800"/>
              <a:buFont typeface="Noto Sans Symbols"/>
              <a:buChar char="■"/>
            </a:pPr>
            <a:r>
              <a:rPr b="0" i="0" lang="en-US" sz="2400" u="none" cap="none" strike="noStrike">
                <a:solidFill>
                  <a:schemeClr val="dk1"/>
                </a:solidFill>
                <a:latin typeface="Times New Roman"/>
                <a:ea typeface="Times New Roman"/>
                <a:cs typeface="Times New Roman"/>
                <a:sym typeface="Times New Roman"/>
              </a:rPr>
              <a:t>requires large amount of CH</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Cl</a:t>
            </a:r>
            <a:r>
              <a:rPr b="0" baseline="-25000" i="0" lang="en-US" sz="2400" u="none" cap="none" strike="noStrike">
                <a:solidFill>
                  <a:schemeClr val="dk1"/>
                </a:solidFill>
                <a:latin typeface="Times New Roman"/>
                <a:ea typeface="Times New Roman"/>
                <a:cs typeface="Times New Roman"/>
                <a:sym typeface="Times New Roman"/>
              </a:rPr>
              <a:t>2</a:t>
            </a:r>
            <a:endParaRPr/>
          </a:p>
          <a:p>
            <a:pPr indent="-285750" lvl="1" marL="742950" marR="0" rtl="0" algn="l">
              <a:spcBef>
                <a:spcPts val="480"/>
              </a:spcBef>
              <a:spcAft>
                <a:spcPts val="0"/>
              </a:spcAft>
              <a:buClr>
                <a:schemeClr val="dk1"/>
              </a:buClr>
              <a:buSzPts val="1800"/>
              <a:buFont typeface="Noto Sans Symbols"/>
              <a:buChar char="■"/>
            </a:pPr>
            <a:r>
              <a:rPr b="0" i="0" lang="en-US" sz="2400" u="none" cap="none" strike="noStrike">
                <a:solidFill>
                  <a:schemeClr val="dk1"/>
                </a:solidFill>
                <a:latin typeface="Times New Roman"/>
                <a:ea typeface="Times New Roman"/>
                <a:cs typeface="Times New Roman"/>
                <a:sym typeface="Times New Roman"/>
              </a:rPr>
              <a:t>polycarbonate contaminated with Cl impurities</a:t>
            </a:r>
            <a:endParaRPr/>
          </a:p>
          <a:p>
            <a:pPr indent="-285750" lvl="1" marL="742950" marR="0" rtl="0" algn="l">
              <a:spcBef>
                <a:spcPts val="48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287" name="Google Shape;287;p33"/>
          <p:cNvPicPr preferRelativeResize="0"/>
          <p:nvPr/>
        </p:nvPicPr>
        <p:blipFill rotWithShape="1">
          <a:blip r:embed="rId3">
            <a:alphaModFix/>
          </a:blip>
          <a:srcRect b="0" l="0" r="0" t="0"/>
          <a:stretch/>
        </p:blipFill>
        <p:spPr>
          <a:xfrm>
            <a:off x="52388" y="2735263"/>
            <a:ext cx="9015412" cy="922337"/>
          </a:xfrm>
          <a:prstGeom prst="rect">
            <a:avLst/>
          </a:prstGeom>
          <a:solidFill>
            <a:schemeClr val="accent2"/>
          </a:solidFill>
          <a:ln>
            <a:noFill/>
          </a:ln>
        </p:spPr>
      </p:pic>
      <p:sp>
        <p:nvSpPr>
          <p:cNvPr id="288" name="Google Shape;288;p33"/>
          <p:cNvSpPr txBox="1"/>
          <p:nvPr/>
        </p:nvSpPr>
        <p:spPr>
          <a:xfrm>
            <a:off x="1524000" y="1676400"/>
            <a:ext cx="565494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Polycarbonate Synthesis: </a:t>
            </a:r>
            <a:r>
              <a:rPr b="1" lang="en-US" sz="2400">
                <a:solidFill>
                  <a:schemeClr val="dk1"/>
                </a:solidFill>
                <a:latin typeface="Times New Roman"/>
                <a:ea typeface="Times New Roman"/>
                <a:cs typeface="Times New Roman"/>
                <a:sym typeface="Times New Roman"/>
              </a:rPr>
              <a:t>Phosgene Process</a:t>
            </a: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4"/>
          <p:cNvSpPr/>
          <p:nvPr/>
        </p:nvSpPr>
        <p:spPr>
          <a:xfrm>
            <a:off x="1600200" y="533400"/>
            <a:ext cx="7094538" cy="1050925"/>
          </a:xfrm>
          <a:prstGeom prst="rect">
            <a:avLst/>
          </a:prstGeom>
          <a:noFill/>
          <a:ln>
            <a:noFill/>
          </a:ln>
        </p:spPr>
        <p:txBody>
          <a:bodyPr anchorCtr="0" anchor="t" bIns="44450" lIns="90475" spcFirstLastPara="1" rIns="90475" wrap="square" tIns="44450">
            <a:noAutofit/>
          </a:bodyPr>
          <a:lstStyle/>
          <a:p>
            <a:pPr indent="0" lvl="0" marL="0" marR="0" rtl="0" algn="l">
              <a:lnSpc>
                <a:spcPct val="89000"/>
              </a:lnSpc>
              <a:spcBef>
                <a:spcPts val="0"/>
              </a:spcBef>
              <a:spcAft>
                <a:spcPts val="0"/>
              </a:spcAft>
              <a:buNone/>
            </a:pPr>
            <a:r>
              <a:rPr lang="en-US" sz="2800">
                <a:solidFill>
                  <a:schemeClr val="dk1"/>
                </a:solidFill>
                <a:latin typeface="Times New Roman"/>
                <a:ea typeface="Times New Roman"/>
                <a:cs typeface="Times New Roman"/>
                <a:sym typeface="Times New Roman"/>
              </a:rPr>
              <a:t>Less Hazardous Chemical Synthesis</a:t>
            </a:r>
            <a:endParaRPr/>
          </a:p>
        </p:txBody>
      </p:sp>
      <p:pic>
        <p:nvPicPr>
          <p:cNvPr id="294" name="Google Shape;294;p34"/>
          <p:cNvPicPr preferRelativeResize="0"/>
          <p:nvPr/>
        </p:nvPicPr>
        <p:blipFill rotWithShape="1">
          <a:blip r:embed="rId3">
            <a:alphaModFix/>
          </a:blip>
          <a:srcRect b="0" l="0" r="0" t="0"/>
          <a:stretch/>
        </p:blipFill>
        <p:spPr>
          <a:xfrm>
            <a:off x="1466850" y="1962150"/>
            <a:ext cx="6457950" cy="2152650"/>
          </a:xfrm>
          <a:prstGeom prst="rect">
            <a:avLst/>
          </a:prstGeom>
          <a:solidFill>
            <a:schemeClr val="accent2"/>
          </a:solidFill>
          <a:ln>
            <a:noFill/>
          </a:ln>
        </p:spPr>
      </p:pic>
      <p:sp>
        <p:nvSpPr>
          <p:cNvPr id="295" name="Google Shape;295;p34"/>
          <p:cNvSpPr/>
          <p:nvPr/>
        </p:nvSpPr>
        <p:spPr>
          <a:xfrm>
            <a:off x="179388" y="4343400"/>
            <a:ext cx="8964612" cy="1981200"/>
          </a:xfrm>
          <a:prstGeom prst="rect">
            <a:avLst/>
          </a:prstGeom>
          <a:noFill/>
          <a:ln>
            <a:noFill/>
          </a:ln>
        </p:spPr>
        <p:txBody>
          <a:bodyPr anchorCtr="0" anchor="t" bIns="44450" lIns="90475" spcFirstLastPara="1" rIns="90475" wrap="square" tIns="44450">
            <a:noAutofit/>
          </a:bodyPr>
          <a:lstStyle/>
          <a:p>
            <a:pPr indent="-342900" lvl="0" marL="342900" marR="0" rtl="0" algn="l">
              <a:spcBef>
                <a:spcPts val="0"/>
              </a:spcBef>
              <a:spcAft>
                <a:spcPts val="0"/>
              </a:spcAft>
              <a:buClr>
                <a:schemeClr val="dk2"/>
              </a:buClr>
              <a:buSzPts val="1500"/>
              <a:buFont typeface="Noto Sans Symbols"/>
              <a:buChar char="◆"/>
            </a:pPr>
            <a:r>
              <a:rPr lang="en-US" sz="2000">
                <a:solidFill>
                  <a:schemeClr val="dk1"/>
                </a:solidFill>
                <a:latin typeface="Times New Roman"/>
                <a:ea typeface="Times New Roman"/>
                <a:cs typeface="Times New Roman"/>
                <a:sym typeface="Times New Roman"/>
              </a:rPr>
              <a:t>Advantages</a:t>
            </a:r>
            <a:endParaRPr/>
          </a:p>
          <a:p>
            <a:pPr indent="-285750" lvl="1" marL="742950" marR="0" rtl="0" algn="l">
              <a:spcBef>
                <a:spcPts val="400"/>
              </a:spcBef>
              <a:spcAft>
                <a:spcPts val="0"/>
              </a:spcAft>
              <a:buClr>
                <a:schemeClr val="dk1"/>
              </a:buClr>
              <a:buSzPts val="1500"/>
              <a:buFont typeface="Noto Sans Symbols"/>
              <a:buChar char="■"/>
            </a:pPr>
            <a:r>
              <a:rPr b="0" i="0" lang="en-US" sz="2000" u="none" cap="none" strike="noStrike">
                <a:solidFill>
                  <a:schemeClr val="dk1"/>
                </a:solidFill>
                <a:latin typeface="Times New Roman"/>
                <a:ea typeface="Times New Roman"/>
                <a:cs typeface="Times New Roman"/>
                <a:sym typeface="Times New Roman"/>
              </a:rPr>
              <a:t>diphenylcarbonate synthesized without phosgene</a:t>
            </a:r>
            <a:endParaRPr/>
          </a:p>
          <a:p>
            <a:pPr indent="-285750" lvl="1" marL="742950" marR="0" rtl="0" algn="l">
              <a:spcBef>
                <a:spcPts val="400"/>
              </a:spcBef>
              <a:spcAft>
                <a:spcPts val="0"/>
              </a:spcAft>
              <a:buClr>
                <a:schemeClr val="dk1"/>
              </a:buClr>
              <a:buSzPts val="1500"/>
              <a:buFont typeface="Noto Sans Symbols"/>
              <a:buChar char="■"/>
            </a:pPr>
            <a:r>
              <a:rPr b="0" i="0" lang="en-US" sz="2000" u="none" cap="none" strike="noStrike">
                <a:solidFill>
                  <a:schemeClr val="dk1"/>
                </a:solidFill>
                <a:latin typeface="Times New Roman"/>
                <a:ea typeface="Times New Roman"/>
                <a:cs typeface="Times New Roman"/>
                <a:sym typeface="Times New Roman"/>
              </a:rPr>
              <a:t>eliminates use of CH</a:t>
            </a:r>
            <a:r>
              <a:rPr b="0" baseline="-25000" i="0" lang="en-US" sz="2000" u="none" cap="none" strike="noStrike">
                <a:solidFill>
                  <a:schemeClr val="dk1"/>
                </a:solidFill>
                <a:latin typeface="Times New Roman"/>
                <a:ea typeface="Times New Roman"/>
                <a:cs typeface="Times New Roman"/>
                <a:sym typeface="Times New Roman"/>
              </a:rPr>
              <a:t>2</a:t>
            </a:r>
            <a:r>
              <a:rPr b="0" i="0" lang="en-US" sz="2000" u="none" cap="none" strike="noStrike">
                <a:solidFill>
                  <a:schemeClr val="dk1"/>
                </a:solidFill>
                <a:latin typeface="Times New Roman"/>
                <a:ea typeface="Times New Roman"/>
                <a:cs typeface="Times New Roman"/>
                <a:sym typeface="Times New Roman"/>
              </a:rPr>
              <a:t>Cl</a:t>
            </a:r>
            <a:r>
              <a:rPr b="0" baseline="-25000" i="0" lang="en-US" sz="2000" u="none" cap="none" strike="noStrike">
                <a:solidFill>
                  <a:schemeClr val="dk1"/>
                </a:solidFill>
                <a:latin typeface="Times New Roman"/>
                <a:ea typeface="Times New Roman"/>
                <a:cs typeface="Times New Roman"/>
                <a:sym typeface="Times New Roman"/>
              </a:rPr>
              <a:t>2</a:t>
            </a:r>
            <a:endParaRPr/>
          </a:p>
          <a:p>
            <a:pPr indent="-285750" lvl="1" marL="742950" marR="0" rtl="0" algn="l">
              <a:spcBef>
                <a:spcPts val="400"/>
              </a:spcBef>
              <a:spcAft>
                <a:spcPts val="0"/>
              </a:spcAft>
              <a:buClr>
                <a:schemeClr val="dk1"/>
              </a:buClr>
              <a:buSzPts val="1500"/>
              <a:buFont typeface="Noto Sans Symbols"/>
              <a:buChar char="■"/>
            </a:pPr>
            <a:r>
              <a:rPr b="0" i="0" lang="en-US" sz="2000" u="none" cap="none" strike="noStrike">
                <a:solidFill>
                  <a:schemeClr val="dk1"/>
                </a:solidFill>
                <a:latin typeface="Times New Roman"/>
                <a:ea typeface="Times New Roman"/>
                <a:cs typeface="Times New Roman"/>
                <a:sym typeface="Times New Roman"/>
              </a:rPr>
              <a:t>higher-quality polycarbonates</a:t>
            </a:r>
            <a:endParaRPr/>
          </a:p>
          <a:p>
            <a:pPr indent="-285750" lvl="1" marL="742950" marR="0" rtl="0" algn="l">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				</a:t>
            </a:r>
            <a:endParaRPr/>
          </a:p>
        </p:txBody>
      </p:sp>
      <p:sp>
        <p:nvSpPr>
          <p:cNvPr id="296" name="Google Shape;296;p34"/>
          <p:cNvSpPr txBox="1"/>
          <p:nvPr/>
        </p:nvSpPr>
        <p:spPr>
          <a:xfrm>
            <a:off x="1295400" y="1374775"/>
            <a:ext cx="586013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Polycarbonate Synthesis: </a:t>
            </a:r>
            <a:r>
              <a:rPr b="1" lang="en-US" sz="2400">
                <a:solidFill>
                  <a:schemeClr val="dk1"/>
                </a:solidFill>
                <a:latin typeface="Times New Roman"/>
                <a:ea typeface="Times New Roman"/>
                <a:cs typeface="Times New Roman"/>
                <a:sym typeface="Times New Roman"/>
              </a:rPr>
              <a:t>Solid-State Process</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838200" y="152400"/>
            <a:ext cx="7620000" cy="1371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33CC33"/>
                </a:solidFill>
                <a:latin typeface="Times New Roman"/>
                <a:ea typeface="Times New Roman"/>
                <a:cs typeface="Times New Roman"/>
                <a:sym typeface="Times New Roman"/>
              </a:rPr>
              <a:t>GREEN CHEMISTRY</a:t>
            </a:r>
            <a:endParaRPr b="0" i="0" sz="4400" u="none" cap="none" strike="noStrike">
              <a:solidFill>
                <a:srgbClr val="33CC33"/>
              </a:solidFill>
              <a:latin typeface="Times New Roman"/>
              <a:ea typeface="Times New Roman"/>
              <a:cs typeface="Times New Roman"/>
              <a:sym typeface="Times New Roman"/>
            </a:endParaRPr>
          </a:p>
        </p:txBody>
      </p:sp>
      <p:sp>
        <p:nvSpPr>
          <p:cNvPr id="119" name="Google Shape;119;p17"/>
          <p:cNvSpPr txBox="1"/>
          <p:nvPr>
            <p:ph idx="1" type="body"/>
          </p:nvPr>
        </p:nvSpPr>
        <p:spPr>
          <a:xfrm>
            <a:off x="0" y="1524000"/>
            <a:ext cx="9144000" cy="53340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600"/>
              <a:buFont typeface="Times New Roman"/>
              <a:buNone/>
            </a:pPr>
            <a:r>
              <a:rPr b="0" i="0" lang="en-US" sz="3600" u="none" cap="none" strike="noStrike">
                <a:solidFill>
                  <a:schemeClr val="dk1"/>
                </a:solidFill>
                <a:latin typeface="Times New Roman"/>
                <a:ea typeface="Times New Roman"/>
                <a:cs typeface="Times New Roman"/>
                <a:sym typeface="Times New Roman"/>
              </a:rPr>
              <a:t>     </a:t>
            </a:r>
            <a:r>
              <a:rPr b="0" i="0" lang="en-US" sz="3600" u="sng" cap="none" strike="noStrike">
                <a:solidFill>
                  <a:schemeClr val="dk1"/>
                </a:solidFill>
                <a:latin typeface="Times New Roman"/>
                <a:ea typeface="Times New Roman"/>
                <a:cs typeface="Times New Roman"/>
                <a:sym typeface="Times New Roman"/>
              </a:rPr>
              <a:t>DEFINITION</a:t>
            </a:r>
            <a:endParaRPr/>
          </a:p>
          <a:p>
            <a:pPr indent="-285750" lvl="1" marL="742950" marR="0" rtl="0" algn="l">
              <a:lnSpc>
                <a:spcPct val="90000"/>
              </a:lnSpc>
              <a:spcBef>
                <a:spcPts val="720"/>
              </a:spcBef>
              <a:spcAft>
                <a:spcPts val="0"/>
              </a:spcAft>
              <a:buClr>
                <a:srgbClr val="CC3300"/>
              </a:buClr>
              <a:buSzPts val="3600"/>
              <a:buFont typeface="Arial"/>
              <a:buNone/>
            </a:pPr>
            <a:r>
              <a:rPr b="1" i="0" lang="en-US" sz="3600" u="none" cap="none" strike="noStrike">
                <a:solidFill>
                  <a:srgbClr val="CC3300"/>
                </a:solidFill>
                <a:latin typeface="Arial"/>
                <a:ea typeface="Arial"/>
                <a:cs typeface="Arial"/>
                <a:sym typeface="Arial"/>
              </a:rPr>
              <a:t>    Green Chemistry is the utilisation of a set of principles that reduces or eliminates the use or generation of hazardous substances in  the design, manufacture and application of chemical products</a:t>
            </a:r>
            <a:r>
              <a:rPr b="1" i="0" lang="en-US" sz="3600" u="none" cap="none" strike="noStrike">
                <a:solidFill>
                  <a:srgbClr val="CC3300"/>
                </a:solidFill>
                <a:latin typeface="Times New Roman"/>
                <a:ea typeface="Times New Roman"/>
                <a:cs typeface="Times New Roman"/>
                <a:sym typeface="Times New Roman"/>
              </a:rPr>
              <a:t> .</a:t>
            </a:r>
            <a:endParaRPr b="1" i="0" sz="3600" u="none" cap="none" strike="noStrike">
              <a:solidFill>
                <a:schemeClr val="dk1"/>
              </a:solidFill>
              <a:latin typeface="Times New Roman"/>
              <a:ea typeface="Times New Roman"/>
              <a:cs typeface="Times New Roman"/>
              <a:sym typeface="Times New Roman"/>
            </a:endParaRPr>
          </a:p>
          <a:p>
            <a:pPr indent="-285750" lvl="1" marL="742950" marR="0" rtl="0" algn="l">
              <a:lnSpc>
                <a:spcPct val="90000"/>
              </a:lnSpc>
              <a:spcBef>
                <a:spcPts val="400"/>
              </a:spcBef>
              <a:spcAft>
                <a:spcPts val="0"/>
              </a:spcAft>
              <a:buClr>
                <a:schemeClr val="dk1"/>
              </a:buClr>
              <a:buSzPts val="2000"/>
              <a:buFont typeface="Times New Roman"/>
              <a:buNone/>
            </a:pPr>
            <a:r>
              <a:t/>
            </a:r>
            <a:endParaRPr b="1" i="1" sz="2000" u="none" cap="none" strike="noStrike">
              <a:solidFill>
                <a:schemeClr val="dk1"/>
              </a:solidFill>
              <a:latin typeface="Times New Roman"/>
              <a:ea typeface="Times New Roman"/>
              <a:cs typeface="Times New Roman"/>
              <a:sym typeface="Times New Roman"/>
            </a:endParaRPr>
          </a:p>
          <a:p>
            <a:pPr indent="-285750" lvl="1" marL="742950" marR="0" rtl="0" algn="l">
              <a:lnSpc>
                <a:spcPct val="90000"/>
              </a:lnSpc>
              <a:spcBef>
                <a:spcPts val="480"/>
              </a:spcBef>
              <a:spcAft>
                <a:spcPts val="0"/>
              </a:spcAft>
              <a:buClr>
                <a:schemeClr val="dk1"/>
              </a:buClr>
              <a:buSzPts val="2400"/>
              <a:buFont typeface="Times New Roman"/>
              <a:buNone/>
            </a:pPr>
            <a:r>
              <a:t/>
            </a:r>
            <a:endParaRPr b="1" i="1" sz="2400" u="none" cap="none" strike="noStrike">
              <a:solidFill>
                <a:schemeClr val="dk1"/>
              </a:solidFill>
              <a:latin typeface="Times New Roman"/>
              <a:ea typeface="Times New Roman"/>
              <a:cs typeface="Times New Roman"/>
              <a:sym typeface="Times New Roman"/>
            </a:endParaRPr>
          </a:p>
          <a:p>
            <a:pPr indent="-285750" lvl="1" marL="742950" marR="0" rtl="0" algn="l">
              <a:lnSpc>
                <a:spcPct val="90000"/>
              </a:lnSpc>
              <a:spcBef>
                <a:spcPts val="400"/>
              </a:spcBef>
              <a:spcAft>
                <a:spcPts val="0"/>
              </a:spcAft>
              <a:buClr>
                <a:schemeClr val="dk1"/>
              </a:buClr>
              <a:buSzPts val="2000"/>
              <a:buFont typeface="Times New Roman"/>
              <a:buNone/>
            </a:pPr>
            <a:r>
              <a:t/>
            </a:r>
            <a:endParaRPr b="0" i="1" sz="2000" u="none" cap="none" strike="noStrike">
              <a:solidFill>
                <a:schemeClr val="dk1"/>
              </a:solidFill>
              <a:latin typeface="Times New Roman"/>
              <a:ea typeface="Times New Roman"/>
              <a:cs typeface="Times New Roman"/>
              <a:sym typeface="Times New Roman"/>
            </a:endParaRPr>
          </a:p>
          <a:p>
            <a:pPr indent="-285750" lvl="1" marL="742950" marR="0" rtl="0" algn="l">
              <a:lnSpc>
                <a:spcPct val="90000"/>
              </a:lnSpc>
              <a:spcBef>
                <a:spcPts val="400"/>
              </a:spcBef>
              <a:spcAft>
                <a:spcPts val="0"/>
              </a:spcAft>
              <a:buClr>
                <a:schemeClr val="dk1"/>
              </a:buClr>
              <a:buSzPts val="2000"/>
              <a:buFont typeface="Times New Roman"/>
              <a:buNone/>
            </a:pPr>
            <a:r>
              <a:rPr b="0" i="1" lang="en-US" sz="2000" u="none" cap="none" strike="noStrike">
                <a:solidFill>
                  <a:schemeClr val="dk1"/>
                </a:solidFill>
                <a:latin typeface="Times New Roman"/>
                <a:ea typeface="Times New Roman"/>
                <a:cs typeface="Times New Roman"/>
                <a:sym typeface="Times New Roman"/>
              </a:rPr>
              <a:t>                                                                                                                                 </a:t>
            </a:r>
            <a:endParaRPr b="0" i="1" sz="2400" u="none" cap="none" strike="noStrike">
              <a:solidFill>
                <a:schemeClr val="dk1"/>
              </a:solidFill>
              <a:latin typeface="Times New Roman"/>
              <a:ea typeface="Times New Roman"/>
              <a:cs typeface="Times New Roman"/>
              <a:sym typeface="Times New Roman"/>
            </a:endParaRPr>
          </a:p>
          <a:p>
            <a:pPr indent="-133350" lvl="1" marL="742950" marR="0" rtl="0" algn="l">
              <a:lnSpc>
                <a:spcPct val="90000"/>
              </a:lnSpc>
              <a:spcBef>
                <a:spcPts val="480"/>
              </a:spcBef>
              <a:spcAft>
                <a:spcPts val="0"/>
              </a:spcAft>
              <a:buClr>
                <a:schemeClr val="dk1"/>
              </a:buClr>
              <a:buSzPts val="2400"/>
              <a:buFont typeface="Times New Roman"/>
              <a:buNone/>
            </a:pPr>
            <a:r>
              <a:t/>
            </a:r>
            <a:endParaRPr b="0" i="1" sz="2400" u="none" cap="none" strike="noStrike">
              <a:solidFill>
                <a:schemeClr val="dk1"/>
              </a:solidFill>
              <a:latin typeface="Times New Roman"/>
              <a:ea typeface="Times New Roman"/>
              <a:cs typeface="Times New Roman"/>
              <a:sym typeface="Times New Roman"/>
            </a:endParaRPr>
          </a:p>
          <a:p>
            <a:pPr indent="-285750" lvl="1" marL="742950" marR="0" rtl="0" algn="l">
              <a:lnSpc>
                <a:spcPct val="90000"/>
              </a:lnSpc>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5"/>
          <p:cNvSpPr/>
          <p:nvPr/>
        </p:nvSpPr>
        <p:spPr>
          <a:xfrm>
            <a:off x="1115616" y="1720840"/>
            <a:ext cx="7056784" cy="435811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800">
                <a:solidFill>
                  <a:schemeClr val="dk1"/>
                </a:solidFill>
                <a:latin typeface="Times New Roman"/>
                <a:ea typeface="Times New Roman"/>
                <a:cs typeface="Times New Roman"/>
                <a:sym typeface="Times New Roman"/>
              </a:rPr>
              <a:t>Alternative Synthetic Pathways Award</a:t>
            </a:r>
            <a:br>
              <a:rPr lang="en-US" sz="2800">
                <a:solidFill>
                  <a:schemeClr val="dk1"/>
                </a:solidFill>
                <a:latin typeface="Times New Roman"/>
                <a:ea typeface="Times New Roman"/>
                <a:cs typeface="Times New Roman"/>
                <a:sym typeface="Times New Roman"/>
              </a:rPr>
            </a:br>
            <a:r>
              <a:rPr lang="en-US" sz="2800" u="sng">
                <a:solidFill>
                  <a:schemeClr val="hlink"/>
                </a:solidFill>
                <a:latin typeface="Times New Roman"/>
                <a:ea typeface="Times New Roman"/>
                <a:cs typeface="Times New Roman"/>
                <a:sym typeface="Times New Roman"/>
                <a:hlinkClick r:id="rId3"/>
              </a:rPr>
              <a:t>Flexsys America L.P.</a:t>
            </a:r>
            <a:br>
              <a:rPr lang="en-US" sz="2800">
                <a:solidFill>
                  <a:schemeClr val="dk1"/>
                </a:solidFill>
                <a:latin typeface="Times New Roman"/>
                <a:ea typeface="Times New Roman"/>
                <a:cs typeface="Times New Roman"/>
                <a:sym typeface="Times New Roman"/>
              </a:rPr>
            </a:br>
            <a:r>
              <a:rPr lang="en-US" sz="2800">
                <a:solidFill>
                  <a:schemeClr val="dk1"/>
                </a:solidFill>
                <a:latin typeface="Times New Roman"/>
                <a:ea typeface="Times New Roman"/>
                <a:cs typeface="Times New Roman"/>
                <a:sym typeface="Times New Roman"/>
              </a:rPr>
              <a:t>New Process for 4-Aminodiphenylamine </a:t>
            </a:r>
            <a:endParaRPr/>
          </a:p>
          <a:p>
            <a:pPr indent="0" lvl="0" marL="0" marR="0" rtl="0" algn="l">
              <a:lnSpc>
                <a:spcPct val="90000"/>
              </a:lnSpc>
              <a:spcBef>
                <a:spcPts val="0"/>
              </a:spcBef>
              <a:spcAft>
                <a:spcPts val="0"/>
              </a:spcAft>
              <a:buNone/>
            </a:pPr>
            <a:r>
              <a:rPr b="1" lang="en-US" sz="2800">
                <a:solidFill>
                  <a:schemeClr val="dk1"/>
                </a:solidFill>
                <a:latin typeface="Times New Roman"/>
                <a:ea typeface="Times New Roman"/>
                <a:cs typeface="Times New Roman"/>
                <a:sym typeface="Times New Roman"/>
              </a:rPr>
              <a:t>Academic Award</a:t>
            </a:r>
            <a:br>
              <a:rPr b="1" lang="en-US" sz="2800">
                <a:solidFill>
                  <a:schemeClr val="dk1"/>
                </a:solidFill>
                <a:latin typeface="Times New Roman"/>
                <a:ea typeface="Times New Roman"/>
                <a:cs typeface="Times New Roman"/>
                <a:sym typeface="Times New Roman"/>
              </a:rPr>
            </a:br>
            <a:r>
              <a:rPr lang="en-US" sz="2800" u="sng">
                <a:solidFill>
                  <a:schemeClr val="hlink"/>
                </a:solidFill>
                <a:latin typeface="Times New Roman"/>
                <a:ea typeface="Times New Roman"/>
                <a:cs typeface="Times New Roman"/>
                <a:sym typeface="Times New Roman"/>
                <a:hlinkClick r:id="rId4"/>
              </a:rPr>
              <a:t>Terrence J. Collins</a:t>
            </a:r>
            <a:br>
              <a:rPr lang="en-US" sz="2800">
                <a:solidFill>
                  <a:schemeClr val="dk1"/>
                </a:solidFill>
                <a:latin typeface="Times New Roman"/>
                <a:ea typeface="Times New Roman"/>
                <a:cs typeface="Times New Roman"/>
                <a:sym typeface="Times New Roman"/>
              </a:rPr>
            </a:br>
            <a:r>
              <a:rPr lang="en-US" sz="2800" u="sng">
                <a:solidFill>
                  <a:schemeClr val="hlink"/>
                </a:solidFill>
                <a:latin typeface="Times New Roman"/>
                <a:ea typeface="Times New Roman"/>
                <a:cs typeface="Times New Roman"/>
                <a:sym typeface="Times New Roman"/>
                <a:hlinkClick r:id="rId5"/>
              </a:rPr>
              <a:t>Carnegie Mellon University</a:t>
            </a:r>
            <a:br>
              <a:rPr lang="en-US" sz="2800">
                <a:solidFill>
                  <a:schemeClr val="dk1"/>
                </a:solidFill>
                <a:latin typeface="Times New Roman"/>
                <a:ea typeface="Times New Roman"/>
                <a:cs typeface="Times New Roman"/>
                <a:sym typeface="Times New Roman"/>
              </a:rPr>
            </a:br>
            <a:r>
              <a:rPr lang="en-US" sz="2800">
                <a:solidFill>
                  <a:schemeClr val="dk1"/>
                </a:solidFill>
                <a:latin typeface="Times New Roman"/>
                <a:ea typeface="Times New Roman"/>
                <a:cs typeface="Times New Roman"/>
                <a:sym typeface="Times New Roman"/>
              </a:rPr>
              <a:t>TAML™ Oxidant Activators: General Activation of Hydrogen Peroxide for Green Oxidation Technologies </a:t>
            </a:r>
            <a:endParaRPr/>
          </a:p>
          <a:p>
            <a:pPr indent="0" lvl="0" marL="0" marR="0" rtl="0" algn="l">
              <a:lnSpc>
                <a:spcPct val="90000"/>
              </a:lnSpc>
              <a:spcBef>
                <a:spcPts val="0"/>
              </a:spcBef>
              <a:spcAft>
                <a:spcPts val="0"/>
              </a:spcAft>
              <a:buNone/>
            </a:pPr>
            <a:r>
              <a:rPr lang="en-US" sz="2800">
                <a:solidFill>
                  <a:schemeClr val="dk1"/>
                </a:solidFill>
                <a:latin typeface="Times New Roman"/>
                <a:ea typeface="Times New Roman"/>
                <a:cs typeface="Times New Roman"/>
                <a:sym typeface="Times New Roman"/>
              </a:rPr>
              <a:t>Eliminate use of acids to break initial bonds</a:t>
            </a:r>
            <a:endParaRPr/>
          </a:p>
          <a:p>
            <a:pPr indent="0" lvl="0" marL="0" marR="0" rtl="0" algn="l">
              <a:lnSpc>
                <a:spcPct val="90000"/>
              </a:lnSpc>
              <a:spcBef>
                <a:spcPts val="0"/>
              </a:spcBef>
              <a:spcAft>
                <a:spcPts val="0"/>
              </a:spcAft>
              <a:buNone/>
            </a:pPr>
            <a:r>
              <a:rPr lang="en-US" sz="2800">
                <a:solidFill>
                  <a:schemeClr val="dk1"/>
                </a:solidFill>
                <a:latin typeface="Times New Roman"/>
                <a:ea typeface="Times New Roman"/>
                <a:cs typeface="Times New Roman"/>
                <a:sym typeface="Times New Roman"/>
              </a:rPr>
              <a:t>Phosgene replacement </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Times New Roman"/>
                <a:ea typeface="Times New Roman"/>
                <a:cs typeface="Times New Roman"/>
                <a:sym typeface="Times New Roman"/>
              </a:rPr>
              <a:t>4. Designing Safer Chemicals</a:t>
            </a:r>
            <a:endParaRPr/>
          </a:p>
        </p:txBody>
      </p:sp>
      <p:sp>
        <p:nvSpPr>
          <p:cNvPr id="307" name="Google Shape;307;p3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	</a:t>
            </a:r>
            <a:r>
              <a:rPr b="0" i="0" lang="en-US" sz="3200" u="none" cap="none" strike="noStrike">
                <a:solidFill>
                  <a:schemeClr val="dk1"/>
                </a:solidFill>
                <a:latin typeface="Times New Roman"/>
                <a:ea typeface="Times New Roman"/>
                <a:cs typeface="Times New Roman"/>
                <a:sym typeface="Times New Roman"/>
              </a:rPr>
              <a:t>Chemical products should be designed to preserve efficacy of the function while reducing toxicity.</a:t>
            </a:r>
            <a:endParaRPr/>
          </a:p>
          <a:p>
            <a:pPr indent="-406400" lvl="0" marL="6096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2"/>
                </a:solidFill>
                <a:latin typeface="Times New Roman"/>
                <a:ea typeface="Times New Roman"/>
                <a:cs typeface="Times New Roman"/>
                <a:sym typeface="Times New Roman"/>
              </a:rPr>
              <a:t>Designing Safer Chemicals</a:t>
            </a:r>
            <a:br>
              <a:rPr b="0" i="0" lang="en-US" sz="2800" u="none" cap="none" strike="noStrike">
                <a:solidFill>
                  <a:schemeClr val="dk2"/>
                </a:solidFill>
                <a:latin typeface="Times New Roman"/>
                <a:ea typeface="Times New Roman"/>
                <a:cs typeface="Times New Roman"/>
                <a:sym typeface="Times New Roman"/>
              </a:rPr>
            </a:br>
            <a:r>
              <a:rPr b="0" i="0" lang="en-US" sz="2800" u="none" cap="none" strike="noStrike">
                <a:solidFill>
                  <a:schemeClr val="dk2"/>
                </a:solidFill>
                <a:latin typeface="Times New Roman"/>
                <a:ea typeface="Times New Roman"/>
                <a:cs typeface="Times New Roman"/>
                <a:sym typeface="Times New Roman"/>
              </a:rPr>
              <a:t>Case Study: Antifoulants (Marine Pesticides)</a:t>
            </a:r>
            <a:endParaRPr/>
          </a:p>
        </p:txBody>
      </p:sp>
      <p:pic>
        <p:nvPicPr>
          <p:cNvPr descr="ship-333a" id="314" name="Google Shape;314;p37"/>
          <p:cNvPicPr preferRelativeResize="0"/>
          <p:nvPr/>
        </p:nvPicPr>
        <p:blipFill rotWithShape="1">
          <a:blip r:embed="rId3">
            <a:alphaModFix/>
          </a:blip>
          <a:srcRect b="0" l="0" r="0" t="0"/>
          <a:stretch/>
        </p:blipFill>
        <p:spPr>
          <a:xfrm>
            <a:off x="1066800" y="2041525"/>
            <a:ext cx="6858000" cy="3783013"/>
          </a:xfrm>
          <a:prstGeom prst="rect">
            <a:avLst/>
          </a:prstGeom>
          <a:noFill/>
          <a:ln>
            <a:noFill/>
          </a:ln>
        </p:spPr>
      </p:pic>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685800" y="357188"/>
            <a:ext cx="7772400" cy="10715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2"/>
                </a:solidFill>
                <a:latin typeface="Times New Roman"/>
                <a:ea typeface="Times New Roman"/>
                <a:cs typeface="Times New Roman"/>
                <a:sym typeface="Times New Roman"/>
              </a:rPr>
              <a:t>Designing Safer Chemicals:</a:t>
            </a:r>
            <a:br>
              <a:rPr b="0" i="0" lang="en-US" sz="3200" u="none" cap="none" strike="noStrike">
                <a:solidFill>
                  <a:schemeClr val="dk2"/>
                </a:solidFill>
                <a:latin typeface="Times New Roman"/>
                <a:ea typeface="Times New Roman"/>
                <a:cs typeface="Times New Roman"/>
                <a:sym typeface="Times New Roman"/>
              </a:rPr>
            </a:br>
            <a:r>
              <a:rPr b="0" i="0" lang="en-US" sz="3200" u="none" cap="none" strike="noStrike">
                <a:solidFill>
                  <a:schemeClr val="dk2"/>
                </a:solidFill>
                <a:latin typeface="Times New Roman"/>
                <a:ea typeface="Times New Roman"/>
                <a:cs typeface="Times New Roman"/>
                <a:sym typeface="Times New Roman"/>
              </a:rPr>
              <a:t> Case Study: Antifoulants</a:t>
            </a:r>
            <a:endParaRPr b="0" i="0" sz="3200" u="none" cap="none" strike="noStrike">
              <a:solidFill>
                <a:schemeClr val="dk2"/>
              </a:solidFill>
              <a:latin typeface="Times New Roman"/>
              <a:ea typeface="Times New Roman"/>
              <a:cs typeface="Times New Roman"/>
              <a:sym typeface="Times New Roman"/>
            </a:endParaRPr>
          </a:p>
        </p:txBody>
      </p:sp>
      <p:sp>
        <p:nvSpPr>
          <p:cNvPr id="321" name="Google Shape;321;p3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a:t>
            </a:r>
            <a:endParaRPr/>
          </a:p>
        </p:txBody>
      </p:sp>
      <p:pic>
        <p:nvPicPr>
          <p:cNvPr descr="TBTO" id="322" name="Google Shape;322;p38"/>
          <p:cNvPicPr preferRelativeResize="0"/>
          <p:nvPr/>
        </p:nvPicPr>
        <p:blipFill rotWithShape="1">
          <a:blip r:embed="rId3">
            <a:alphaModFix/>
          </a:blip>
          <a:srcRect b="0" l="0" r="0" t="0"/>
          <a:stretch/>
        </p:blipFill>
        <p:spPr>
          <a:xfrm>
            <a:off x="6019800" y="2222500"/>
            <a:ext cx="2895600" cy="2654300"/>
          </a:xfrm>
          <a:prstGeom prst="rect">
            <a:avLst/>
          </a:prstGeom>
          <a:noFill/>
          <a:ln>
            <a:noFill/>
          </a:ln>
        </p:spPr>
      </p:pic>
      <p:sp>
        <p:nvSpPr>
          <p:cNvPr id="323" name="Google Shape;323;p38"/>
          <p:cNvSpPr/>
          <p:nvPr/>
        </p:nvSpPr>
        <p:spPr>
          <a:xfrm>
            <a:off x="228600" y="1517650"/>
            <a:ext cx="5715000" cy="443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Antifoulants are generally dispersed in the paint as it is applied to the hull.  </a:t>
            </a:r>
            <a:r>
              <a:rPr b="1" lang="en-US" sz="1800">
                <a:solidFill>
                  <a:srgbClr val="FF0000"/>
                </a:solidFill>
                <a:latin typeface="Times New Roman"/>
                <a:ea typeface="Times New Roman"/>
                <a:cs typeface="Times New Roman"/>
                <a:sym typeface="Times New Roman"/>
              </a:rPr>
              <a:t>Organotin</a:t>
            </a:r>
            <a:r>
              <a:rPr lang="en-US" sz="1800">
                <a:solidFill>
                  <a:schemeClr val="dk1"/>
                </a:solidFill>
                <a:latin typeface="Times New Roman"/>
                <a:ea typeface="Times New Roman"/>
                <a:cs typeface="Times New Roman"/>
                <a:sym typeface="Times New Roman"/>
              </a:rPr>
              <a:t> compounds have traditionally been used, particularly </a:t>
            </a:r>
            <a:r>
              <a:rPr b="1" lang="en-US" sz="1800">
                <a:solidFill>
                  <a:srgbClr val="FF0000"/>
                </a:solidFill>
                <a:latin typeface="Times New Roman"/>
                <a:ea typeface="Times New Roman"/>
                <a:cs typeface="Times New Roman"/>
                <a:sym typeface="Times New Roman"/>
              </a:rPr>
              <a:t>tributyltin oxide </a:t>
            </a:r>
            <a:r>
              <a:rPr lang="en-US" sz="1800">
                <a:solidFill>
                  <a:schemeClr val="dk1"/>
                </a:solidFill>
                <a:latin typeface="Times New Roman"/>
                <a:ea typeface="Times New Roman"/>
                <a:cs typeface="Times New Roman"/>
                <a:sym typeface="Times New Roman"/>
              </a:rPr>
              <a:t>(TBTO). TBTO works by gradually leaching from the hull killing the fouling organisms in the surrounding area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TBTO and other organotin antifoulants have long half-lives in the environment (half-life of TBTO in seawater is &gt; 6 months). They also bioconcentrate in marine organisms (the concentration of TBTO in marine organisms to be 104 times greater than in the surrounding water).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Organotin compounds are chronically toxic to marine life and can enter food chain. They </a:t>
            </a:r>
            <a:r>
              <a:rPr lang="en-US" sz="2400">
                <a:solidFill>
                  <a:schemeClr val="dk1"/>
                </a:solidFill>
                <a:latin typeface="Times New Roman"/>
                <a:ea typeface="Times New Roman"/>
                <a:cs typeface="Times New Roman"/>
                <a:sym typeface="Times New Roman"/>
              </a:rPr>
              <a:t>are bioaccumulative.</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2"/>
                </a:solidFill>
                <a:latin typeface="Times New Roman"/>
                <a:ea typeface="Times New Roman"/>
                <a:cs typeface="Times New Roman"/>
                <a:sym typeface="Times New Roman"/>
              </a:rPr>
              <a:t>Designing Safer Chemicals:</a:t>
            </a:r>
            <a:br>
              <a:rPr b="0" i="0" lang="en-US" sz="3200" u="none" cap="none" strike="noStrike">
                <a:solidFill>
                  <a:schemeClr val="dk2"/>
                </a:solidFill>
                <a:latin typeface="Times New Roman"/>
                <a:ea typeface="Times New Roman"/>
                <a:cs typeface="Times New Roman"/>
                <a:sym typeface="Times New Roman"/>
              </a:rPr>
            </a:br>
            <a:r>
              <a:rPr b="0" i="0" lang="en-US" sz="3200" u="none" cap="none" strike="noStrike">
                <a:solidFill>
                  <a:schemeClr val="dk2"/>
                </a:solidFill>
                <a:latin typeface="Times New Roman"/>
                <a:ea typeface="Times New Roman"/>
                <a:cs typeface="Times New Roman"/>
                <a:sym typeface="Times New Roman"/>
              </a:rPr>
              <a:t> Case Study: Antifoulants</a:t>
            </a:r>
            <a:endParaRPr/>
          </a:p>
        </p:txBody>
      </p:sp>
      <p:sp>
        <p:nvSpPr>
          <p:cNvPr id="330" name="Google Shape;330;p3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imes New Roman"/>
              <a:buNone/>
            </a:pPr>
            <a:r>
              <a:t/>
            </a:r>
            <a:endParaRPr b="1" i="0" sz="2000" u="none" cap="none" strike="noStrike">
              <a:solidFill>
                <a:schemeClr val="accent2"/>
              </a:solidFill>
              <a:latin typeface="Times New Roman"/>
              <a:ea typeface="Times New Roman"/>
              <a:cs typeface="Times New Roman"/>
              <a:sym typeface="Times New Roman"/>
            </a:endParaRPr>
          </a:p>
          <a:p>
            <a:pPr indent="-342900" lvl="0" marL="342900" marR="0" rtl="0" algn="l">
              <a:spcBef>
                <a:spcPts val="40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Presidential Green Chemistry Challenge Award, 1996  </a:t>
            </a:r>
            <a:endParaRPr/>
          </a:p>
          <a:p>
            <a:pPr indent="-342900" lvl="0" marL="342900" marR="0" rtl="0" algn="l">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The active ingredient in Sea-Nine® 211, 4,5-dichloro-2-</a:t>
            </a:r>
            <a:r>
              <a:rPr b="0" i="1" lang="en-US" sz="2000" u="none" cap="none" strike="noStrike">
                <a:solidFill>
                  <a:schemeClr val="dk1"/>
                </a:solidFill>
                <a:latin typeface="Times New Roman"/>
                <a:ea typeface="Times New Roman"/>
                <a:cs typeface="Times New Roman"/>
                <a:sym typeface="Times New Roman"/>
              </a:rPr>
              <a:t>n</a:t>
            </a:r>
            <a:r>
              <a:rPr b="0" i="0" lang="en-US" sz="2000" u="none" cap="none" strike="noStrike">
                <a:solidFill>
                  <a:schemeClr val="dk1"/>
                </a:solidFill>
                <a:latin typeface="Times New Roman"/>
                <a:ea typeface="Times New Roman"/>
                <a:cs typeface="Times New Roman"/>
                <a:sym typeface="Times New Roman"/>
              </a:rPr>
              <a:t>-octyl-4-isothiazolin-3-one (DCOI),  is a member of the isothiazolone family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of antifoulants.</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descr="DCOI" id="331" name="Google Shape;331;p39"/>
          <p:cNvPicPr preferRelativeResize="0"/>
          <p:nvPr/>
        </p:nvPicPr>
        <p:blipFill rotWithShape="1">
          <a:blip r:embed="rId3">
            <a:alphaModFix/>
          </a:blip>
          <a:srcRect b="0" l="0" r="0" t="0"/>
          <a:stretch/>
        </p:blipFill>
        <p:spPr>
          <a:xfrm>
            <a:off x="4038600" y="4038600"/>
            <a:ext cx="4419600" cy="2101850"/>
          </a:xfrm>
          <a:prstGeom prst="rect">
            <a:avLst/>
          </a:prstGeom>
          <a:noFill/>
          <a:ln>
            <a:noFill/>
          </a:ln>
        </p:spPr>
      </p:pic>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Times New Roman"/>
                <a:ea typeface="Times New Roman"/>
                <a:cs typeface="Times New Roman"/>
                <a:sym typeface="Times New Roman"/>
              </a:rPr>
              <a:t>5. Safer Solvents and Auxiliaries</a:t>
            </a:r>
            <a:endParaRPr/>
          </a:p>
        </p:txBody>
      </p:sp>
      <p:sp>
        <p:nvSpPr>
          <p:cNvPr id="337" name="Google Shape;337;p4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	</a:t>
            </a:r>
            <a:r>
              <a:rPr b="0" i="0" lang="en-US" sz="3200" u="none" cap="none" strike="noStrike">
                <a:solidFill>
                  <a:schemeClr val="dk1"/>
                </a:solidFill>
                <a:latin typeface="Times New Roman"/>
                <a:ea typeface="Times New Roman"/>
                <a:cs typeface="Times New Roman"/>
                <a:sym typeface="Times New Roman"/>
              </a:rPr>
              <a:t>The use of auxiliary substances (solvents, separation agents, etc.) should be made unnecessary whenever possible and, when used, innocuous.</a:t>
            </a:r>
            <a:endParaRPr/>
          </a:p>
          <a:p>
            <a:pPr indent="-406400" lvl="0" marL="6096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graphicFrame>
        <p:nvGraphicFramePr>
          <p:cNvPr id="342" name="Google Shape;342;p41"/>
          <p:cNvGraphicFramePr/>
          <p:nvPr/>
        </p:nvGraphicFramePr>
        <p:xfrm>
          <a:off x="1441450" y="1219200"/>
          <a:ext cx="3000000" cy="3000000"/>
        </p:xfrm>
        <a:graphic>
          <a:graphicData uri="http://schemas.openxmlformats.org/drawingml/2006/table">
            <a:tbl>
              <a:tblPr>
                <a:noFill/>
                <a:tableStyleId>{2D5EFB03-A0F2-40A7-BAEB-F1AD67DF3311}</a:tableStyleId>
              </a:tblPr>
              <a:tblGrid>
                <a:gridCol w="2032000"/>
                <a:gridCol w="2032000"/>
                <a:gridCol w="2032000"/>
              </a:tblGrid>
              <a:tr h="228600">
                <a:tc>
                  <a:txBody>
                    <a:bodyPr/>
                    <a:lstStyle/>
                    <a:p>
                      <a:pPr indent="0" lvl="0" marL="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Preferred</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Useable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Undesirable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575">
                <a:tc>
                  <a:txBody>
                    <a:bodyPr/>
                    <a:lstStyle/>
                    <a:p>
                      <a:pPr indent="0" lvl="0" marL="0" marR="0" rtl="0" algn="l">
                        <a:lnSpc>
                          <a:spcPct val="100000"/>
                        </a:lnSpc>
                        <a:spcBef>
                          <a:spcPts val="0"/>
                        </a:spcBef>
                        <a:spcAft>
                          <a:spcPts val="0"/>
                        </a:spcAft>
                        <a:buClr>
                          <a:srgbClr val="008000"/>
                        </a:buClr>
                        <a:buSzPts val="1200"/>
                        <a:buFont typeface="Arial"/>
                        <a:buNone/>
                      </a:pPr>
                      <a:r>
                        <a:rPr b="1" i="0" lang="en-US" sz="1200" u="none" cap="none" strike="noStrike">
                          <a:solidFill>
                            <a:srgbClr val="008000"/>
                          </a:solidFill>
                          <a:latin typeface="Arial"/>
                          <a:ea typeface="Arial"/>
                          <a:cs typeface="Arial"/>
                          <a:sym typeface="Arial"/>
                        </a:rPr>
                        <a:t>Water</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C924"/>
                        </a:buClr>
                        <a:buSzPts val="1200"/>
                        <a:buFont typeface="Arial"/>
                        <a:buNone/>
                      </a:pPr>
                      <a:r>
                        <a:rPr b="1" i="0" lang="en-US" sz="1200" u="none" cap="none" strike="noStrike">
                          <a:solidFill>
                            <a:srgbClr val="FFC924"/>
                          </a:solidFill>
                          <a:latin typeface="Arial"/>
                          <a:ea typeface="Arial"/>
                          <a:cs typeface="Arial"/>
                          <a:sym typeface="Arial"/>
                        </a:rPr>
                        <a:t>Cyclohexane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Pentane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2725">
                <a:tc>
                  <a:txBody>
                    <a:bodyPr/>
                    <a:lstStyle/>
                    <a:p>
                      <a:pPr indent="0" lvl="0" marL="0" marR="0" rtl="0" algn="l">
                        <a:lnSpc>
                          <a:spcPct val="100000"/>
                        </a:lnSpc>
                        <a:spcBef>
                          <a:spcPts val="0"/>
                        </a:spcBef>
                        <a:spcAft>
                          <a:spcPts val="0"/>
                        </a:spcAft>
                        <a:buClr>
                          <a:srgbClr val="008000"/>
                        </a:buClr>
                        <a:buSzPts val="1200"/>
                        <a:buFont typeface="Arial"/>
                        <a:buNone/>
                      </a:pPr>
                      <a:r>
                        <a:rPr b="1" i="0" lang="en-US" sz="1200" u="none" cap="none" strike="noStrike">
                          <a:solidFill>
                            <a:srgbClr val="008000"/>
                          </a:solidFill>
                          <a:latin typeface="Arial"/>
                          <a:ea typeface="Arial"/>
                          <a:cs typeface="Arial"/>
                          <a:sym typeface="Arial"/>
                        </a:rPr>
                        <a:t>Acetone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C924"/>
                        </a:buClr>
                        <a:buSzPts val="1200"/>
                        <a:buFont typeface="Arial"/>
                        <a:buNone/>
                      </a:pPr>
                      <a:r>
                        <a:rPr b="1" i="0" lang="en-US" sz="1200" u="none" cap="none" strike="noStrike">
                          <a:solidFill>
                            <a:srgbClr val="FFC924"/>
                          </a:solidFill>
                          <a:latin typeface="Arial"/>
                          <a:ea typeface="Arial"/>
                          <a:cs typeface="Arial"/>
                          <a:sym typeface="Arial"/>
                        </a:rPr>
                        <a:t>Heptane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Hexane(s)</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8000"/>
                        </a:buClr>
                        <a:buSzPts val="1200"/>
                        <a:buFont typeface="Arial"/>
                        <a:buNone/>
                      </a:pPr>
                      <a:r>
                        <a:rPr b="1" i="0" lang="en-US" sz="1200" u="none" cap="none" strike="noStrike">
                          <a:solidFill>
                            <a:srgbClr val="008000"/>
                          </a:solidFill>
                          <a:latin typeface="Arial"/>
                          <a:ea typeface="Arial"/>
                          <a:cs typeface="Arial"/>
                          <a:sym typeface="Arial"/>
                        </a:rPr>
                        <a:t>Ethanol</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C924"/>
                        </a:buClr>
                        <a:buSzPts val="1200"/>
                        <a:buFont typeface="Arial"/>
                        <a:buNone/>
                      </a:pPr>
                      <a:r>
                        <a:rPr b="1" i="0" lang="en-US" sz="1200" u="none" cap="none" strike="noStrike">
                          <a:solidFill>
                            <a:srgbClr val="FFC924"/>
                          </a:solidFill>
                          <a:latin typeface="Arial"/>
                          <a:ea typeface="Arial"/>
                          <a:cs typeface="Arial"/>
                          <a:sym typeface="Arial"/>
                        </a:rPr>
                        <a:t>Toluene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Di-isopropyl ether</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8775">
                <a:tc>
                  <a:txBody>
                    <a:bodyPr/>
                    <a:lstStyle/>
                    <a:p>
                      <a:pPr indent="0" lvl="0" marL="0" marR="0" rtl="0" algn="l">
                        <a:lnSpc>
                          <a:spcPct val="100000"/>
                        </a:lnSpc>
                        <a:spcBef>
                          <a:spcPts val="0"/>
                        </a:spcBef>
                        <a:spcAft>
                          <a:spcPts val="0"/>
                        </a:spcAft>
                        <a:buClr>
                          <a:srgbClr val="008000"/>
                        </a:buClr>
                        <a:buSzPts val="1200"/>
                        <a:buFont typeface="Arial"/>
                        <a:buNone/>
                      </a:pPr>
                      <a:r>
                        <a:rPr b="1" i="0" lang="en-US" sz="1200" u="none" cap="none" strike="noStrike">
                          <a:solidFill>
                            <a:srgbClr val="008000"/>
                          </a:solidFill>
                          <a:latin typeface="Arial"/>
                          <a:ea typeface="Arial"/>
                          <a:cs typeface="Arial"/>
                          <a:sym typeface="Arial"/>
                        </a:rPr>
                        <a:t>2-Propanol</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C924"/>
                        </a:buClr>
                        <a:buSzPts val="1200"/>
                        <a:buFont typeface="Arial"/>
                        <a:buNone/>
                      </a:pPr>
                      <a:r>
                        <a:rPr b="1" i="0" lang="en-US" sz="1200" u="none" cap="none" strike="noStrike">
                          <a:solidFill>
                            <a:srgbClr val="FFC924"/>
                          </a:solidFill>
                          <a:latin typeface="Arial"/>
                          <a:ea typeface="Arial"/>
                          <a:cs typeface="Arial"/>
                          <a:sym typeface="Arial"/>
                        </a:rPr>
                        <a:t>Methylcyclohexane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Diethyl ether</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8925">
                <a:tc>
                  <a:txBody>
                    <a:bodyPr/>
                    <a:lstStyle/>
                    <a:p>
                      <a:pPr indent="0" lvl="0" marL="0" marR="0" rtl="0" algn="l">
                        <a:lnSpc>
                          <a:spcPct val="100000"/>
                        </a:lnSpc>
                        <a:spcBef>
                          <a:spcPts val="0"/>
                        </a:spcBef>
                        <a:spcAft>
                          <a:spcPts val="0"/>
                        </a:spcAft>
                        <a:buClr>
                          <a:srgbClr val="008000"/>
                        </a:buClr>
                        <a:buSzPts val="1200"/>
                        <a:buFont typeface="Arial"/>
                        <a:buNone/>
                      </a:pPr>
                      <a:r>
                        <a:rPr b="1" i="0" lang="en-US" sz="1200" u="none" cap="none" strike="noStrike">
                          <a:solidFill>
                            <a:srgbClr val="008000"/>
                          </a:solidFill>
                          <a:latin typeface="Arial"/>
                          <a:ea typeface="Arial"/>
                          <a:cs typeface="Arial"/>
                          <a:sym typeface="Arial"/>
                        </a:rPr>
                        <a:t>1-Propanol</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C924"/>
                        </a:buClr>
                        <a:buSzPts val="1200"/>
                        <a:buFont typeface="Arial"/>
                        <a:buNone/>
                      </a:pPr>
                      <a:r>
                        <a:rPr b="1" i="0" lang="en-US" sz="1200" u="none" cap="none" strike="noStrike">
                          <a:solidFill>
                            <a:srgbClr val="FFC924"/>
                          </a:solidFill>
                          <a:latin typeface="Arial"/>
                          <a:ea typeface="Arial"/>
                          <a:cs typeface="Arial"/>
                          <a:sym typeface="Arial"/>
                        </a:rPr>
                        <a:t>Methyl t-butyl ether</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Dichloromethane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8000"/>
                        </a:buClr>
                        <a:buSzPts val="1200"/>
                        <a:buFont typeface="Arial"/>
                        <a:buNone/>
                      </a:pPr>
                      <a:r>
                        <a:rPr b="1" i="0" lang="en-US" sz="1200" u="none" cap="none" strike="noStrike">
                          <a:solidFill>
                            <a:srgbClr val="008000"/>
                          </a:solidFill>
                          <a:latin typeface="Arial"/>
                          <a:ea typeface="Arial"/>
                          <a:cs typeface="Arial"/>
                          <a:sym typeface="Arial"/>
                        </a:rPr>
                        <a:t>Ethyl acetate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C924"/>
                        </a:buClr>
                        <a:buSzPts val="1200"/>
                        <a:buFont typeface="Arial"/>
                        <a:buNone/>
                      </a:pPr>
                      <a:r>
                        <a:rPr b="1" i="0" lang="en-US" sz="1200" u="none" cap="none" strike="noStrike">
                          <a:solidFill>
                            <a:srgbClr val="FFC924"/>
                          </a:solidFill>
                          <a:latin typeface="Arial"/>
                          <a:ea typeface="Arial"/>
                          <a:cs typeface="Arial"/>
                          <a:sym typeface="Arial"/>
                        </a:rPr>
                        <a:t>Isooctane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Dichloroethane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8775">
                <a:tc>
                  <a:txBody>
                    <a:bodyPr/>
                    <a:lstStyle/>
                    <a:p>
                      <a:pPr indent="0" lvl="0" marL="0" marR="0" rtl="0" algn="l">
                        <a:lnSpc>
                          <a:spcPct val="100000"/>
                        </a:lnSpc>
                        <a:spcBef>
                          <a:spcPts val="0"/>
                        </a:spcBef>
                        <a:spcAft>
                          <a:spcPts val="0"/>
                        </a:spcAft>
                        <a:buClr>
                          <a:srgbClr val="008000"/>
                        </a:buClr>
                        <a:buSzPts val="1200"/>
                        <a:buFont typeface="Arial"/>
                        <a:buNone/>
                      </a:pPr>
                      <a:r>
                        <a:rPr b="1" i="0" lang="en-US" sz="1200" u="none" cap="none" strike="noStrike">
                          <a:solidFill>
                            <a:srgbClr val="008000"/>
                          </a:solidFill>
                          <a:latin typeface="Arial"/>
                          <a:ea typeface="Arial"/>
                          <a:cs typeface="Arial"/>
                          <a:sym typeface="Arial"/>
                        </a:rPr>
                        <a:t>Isopropyl acetate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C924"/>
                        </a:buClr>
                        <a:buSzPts val="1200"/>
                        <a:buFont typeface="Arial"/>
                        <a:buNone/>
                      </a:pPr>
                      <a:r>
                        <a:rPr b="1" i="0" lang="en-US" sz="1200" u="none" cap="none" strike="noStrike">
                          <a:solidFill>
                            <a:srgbClr val="FFC924"/>
                          </a:solidFill>
                          <a:latin typeface="Arial"/>
                          <a:ea typeface="Arial"/>
                          <a:cs typeface="Arial"/>
                          <a:sym typeface="Arial"/>
                        </a:rPr>
                        <a:t>Acetonitrile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Chloroform</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2725">
                <a:tc>
                  <a:txBody>
                    <a:bodyPr/>
                    <a:lstStyle/>
                    <a:p>
                      <a:pPr indent="0" lvl="0" marL="0" marR="0" rtl="0" algn="l">
                        <a:lnSpc>
                          <a:spcPct val="100000"/>
                        </a:lnSpc>
                        <a:spcBef>
                          <a:spcPts val="0"/>
                        </a:spcBef>
                        <a:spcAft>
                          <a:spcPts val="0"/>
                        </a:spcAft>
                        <a:buClr>
                          <a:srgbClr val="008000"/>
                        </a:buClr>
                        <a:buSzPts val="1200"/>
                        <a:buFont typeface="Arial"/>
                        <a:buNone/>
                      </a:pPr>
                      <a:r>
                        <a:rPr b="1" i="0" lang="en-US" sz="1200" u="none" cap="none" strike="noStrike">
                          <a:solidFill>
                            <a:srgbClr val="008000"/>
                          </a:solidFill>
                          <a:latin typeface="Arial"/>
                          <a:ea typeface="Arial"/>
                          <a:cs typeface="Arial"/>
                          <a:sym typeface="Arial"/>
                        </a:rPr>
                        <a:t>Methanol</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C924"/>
                        </a:buClr>
                        <a:buSzPts val="1200"/>
                        <a:buFont typeface="Arial"/>
                        <a:buNone/>
                      </a:pPr>
                      <a:r>
                        <a:rPr b="1" i="0" lang="en-US" sz="1200" u="none" cap="none" strike="noStrike">
                          <a:solidFill>
                            <a:srgbClr val="FFC924"/>
                          </a:solidFill>
                          <a:latin typeface="Arial"/>
                          <a:ea typeface="Arial"/>
                          <a:cs typeface="Arial"/>
                          <a:sym typeface="Arial"/>
                        </a:rPr>
                        <a:t>2-MethylTHF</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Dimethyl formamide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4475">
                <a:tc>
                  <a:txBody>
                    <a:bodyPr/>
                    <a:lstStyle/>
                    <a:p>
                      <a:pPr indent="0" lvl="0" marL="0" marR="0" rtl="0" algn="l">
                        <a:lnSpc>
                          <a:spcPct val="100000"/>
                        </a:lnSpc>
                        <a:spcBef>
                          <a:spcPts val="0"/>
                        </a:spcBef>
                        <a:spcAft>
                          <a:spcPts val="0"/>
                        </a:spcAft>
                        <a:buClr>
                          <a:srgbClr val="008000"/>
                        </a:buClr>
                        <a:buSzPts val="1200"/>
                        <a:buFont typeface="Arial"/>
                        <a:buNone/>
                      </a:pPr>
                      <a:r>
                        <a:rPr b="1" i="0" lang="en-US" sz="1200" u="none" cap="none" strike="noStrike">
                          <a:solidFill>
                            <a:srgbClr val="008000"/>
                          </a:solidFill>
                          <a:latin typeface="Arial"/>
                          <a:ea typeface="Arial"/>
                          <a:cs typeface="Arial"/>
                          <a:sym typeface="Arial"/>
                        </a:rPr>
                        <a:t>Methyl ethyl ketone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C924"/>
                        </a:buClr>
                        <a:buSzPts val="1200"/>
                        <a:buFont typeface="Arial"/>
                        <a:buNone/>
                      </a:pPr>
                      <a:r>
                        <a:rPr b="1" i="0" lang="en-US" sz="1200" u="none" cap="none" strike="noStrike">
                          <a:solidFill>
                            <a:srgbClr val="FFC924"/>
                          </a:solidFill>
                          <a:latin typeface="Arial"/>
                          <a:ea typeface="Arial"/>
                          <a:cs typeface="Arial"/>
                          <a:sym typeface="Arial"/>
                        </a:rPr>
                        <a:t>Tetrahydrofuran</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N-Methylpyrrolidinone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450">
                <a:tc>
                  <a:txBody>
                    <a:bodyPr/>
                    <a:lstStyle/>
                    <a:p>
                      <a:pPr indent="0" lvl="0" marL="0" marR="0" rtl="0" algn="l">
                        <a:lnSpc>
                          <a:spcPct val="100000"/>
                        </a:lnSpc>
                        <a:spcBef>
                          <a:spcPts val="0"/>
                        </a:spcBef>
                        <a:spcAft>
                          <a:spcPts val="0"/>
                        </a:spcAft>
                        <a:buClr>
                          <a:srgbClr val="008000"/>
                        </a:buClr>
                        <a:buSzPts val="1200"/>
                        <a:buFont typeface="Arial"/>
                        <a:buNone/>
                      </a:pPr>
                      <a:r>
                        <a:rPr b="1" i="0" lang="en-US" sz="1200" u="none" cap="none" strike="noStrike">
                          <a:solidFill>
                            <a:srgbClr val="008000"/>
                          </a:solidFill>
                          <a:latin typeface="Arial"/>
                          <a:ea typeface="Arial"/>
                          <a:cs typeface="Arial"/>
                          <a:sym typeface="Arial"/>
                        </a:rPr>
                        <a:t>1-Butanol</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C924"/>
                        </a:buClr>
                        <a:buSzPts val="1200"/>
                        <a:buFont typeface="Arial"/>
                        <a:buNone/>
                      </a:pPr>
                      <a:r>
                        <a:rPr b="1" i="0" lang="en-US" sz="1200" u="none" cap="none" strike="noStrike">
                          <a:solidFill>
                            <a:srgbClr val="FFC924"/>
                          </a:solidFill>
                          <a:latin typeface="Arial"/>
                          <a:ea typeface="Arial"/>
                          <a:cs typeface="Arial"/>
                          <a:sym typeface="Arial"/>
                        </a:rPr>
                        <a:t>Xylenes</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Pyridine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8000"/>
                        </a:buClr>
                        <a:buSzPts val="1200"/>
                        <a:buFont typeface="Arial"/>
                        <a:buNone/>
                      </a:pPr>
                      <a:r>
                        <a:rPr b="1" i="1" lang="en-US" sz="1200" u="none" cap="none" strike="noStrike">
                          <a:solidFill>
                            <a:srgbClr val="008000"/>
                          </a:solidFill>
                          <a:latin typeface="Arial"/>
                          <a:ea typeface="Arial"/>
                          <a:cs typeface="Arial"/>
                          <a:sym typeface="Arial"/>
                        </a:rPr>
                        <a:t>t</a:t>
                      </a:r>
                      <a:r>
                        <a:rPr b="1" i="0" lang="en-US" sz="1200" u="none" cap="none" strike="noStrike">
                          <a:solidFill>
                            <a:srgbClr val="008000"/>
                          </a:solidFill>
                          <a:latin typeface="Arial"/>
                          <a:ea typeface="Arial"/>
                          <a:cs typeface="Arial"/>
                          <a:sym typeface="Arial"/>
                        </a:rPr>
                        <a:t>-Butanol</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C924"/>
                        </a:buClr>
                        <a:buSzPts val="1200"/>
                        <a:buFont typeface="Arial"/>
                        <a:buNone/>
                      </a:pPr>
                      <a:r>
                        <a:rPr b="1" i="0" lang="en-US" sz="1200" u="none" cap="none" strike="noStrike">
                          <a:solidFill>
                            <a:srgbClr val="FFC924"/>
                          </a:solidFill>
                          <a:latin typeface="Arial"/>
                          <a:ea typeface="Arial"/>
                          <a:cs typeface="Arial"/>
                          <a:sym typeface="Arial"/>
                        </a:rPr>
                        <a:t>Dimethyl sulfoxide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Dimethyl acetate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575">
                <a:tc>
                  <a:txBody>
                    <a:bodyPr/>
                    <a:lstStyle/>
                    <a:p>
                      <a:pPr indent="0" lvl="0" marL="0" marR="0" rtl="0" algn="l">
                        <a:lnSpc>
                          <a:spcPct val="100000"/>
                        </a:lnSpc>
                        <a:spcBef>
                          <a:spcPts val="0"/>
                        </a:spcBef>
                        <a:spcAft>
                          <a:spcPts val="0"/>
                        </a:spcAft>
                        <a:buClr>
                          <a:schemeClr val="dk1"/>
                        </a:buClr>
                        <a:buSzPts val="1200"/>
                        <a:buFont typeface="Times New Roman"/>
                        <a:buNone/>
                      </a:pPr>
                      <a:r>
                        <a:t/>
                      </a:r>
                      <a:endParaRPr b="0" i="0" sz="1200" u="none" cap="none" strike="noStrike">
                        <a:solidFill>
                          <a:srgbClr val="000000"/>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C924"/>
                        </a:buClr>
                        <a:buSzPts val="1200"/>
                        <a:buFont typeface="Arial"/>
                        <a:buNone/>
                      </a:pPr>
                      <a:r>
                        <a:rPr b="1" i="0" lang="en-US" sz="1200" u="none" cap="none" strike="noStrike">
                          <a:solidFill>
                            <a:srgbClr val="FFC924"/>
                          </a:solidFill>
                          <a:latin typeface="Arial"/>
                          <a:ea typeface="Arial"/>
                          <a:cs typeface="Arial"/>
                          <a:sym typeface="Arial"/>
                        </a:rPr>
                        <a:t>Acetic acid</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Dioxane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2725">
                <a:tc>
                  <a:txBody>
                    <a:bodyPr/>
                    <a:lstStyle/>
                    <a:p>
                      <a:pPr indent="0" lvl="0" marL="0" marR="0" rtl="0" algn="l">
                        <a:lnSpc>
                          <a:spcPct val="100000"/>
                        </a:lnSpc>
                        <a:spcBef>
                          <a:spcPts val="0"/>
                        </a:spcBef>
                        <a:spcAft>
                          <a:spcPts val="0"/>
                        </a:spcAft>
                        <a:buClr>
                          <a:schemeClr val="dk1"/>
                        </a:buClr>
                        <a:buSzPts val="1200"/>
                        <a:buFont typeface="Times New Roman"/>
                        <a:buNone/>
                      </a:pPr>
                      <a:r>
                        <a:t/>
                      </a:r>
                      <a:endParaRPr b="0" i="0" sz="1200" u="none" cap="none" strike="noStrike">
                        <a:solidFill>
                          <a:srgbClr val="000000"/>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C924"/>
                        </a:buClr>
                        <a:buSzPts val="1200"/>
                        <a:buFont typeface="Arial"/>
                        <a:buNone/>
                      </a:pPr>
                      <a:r>
                        <a:rPr b="1" i="0" lang="en-US" sz="1200" u="none" cap="none" strike="noStrike">
                          <a:solidFill>
                            <a:srgbClr val="FFC924"/>
                          </a:solidFill>
                          <a:latin typeface="Arial"/>
                          <a:ea typeface="Arial"/>
                          <a:cs typeface="Arial"/>
                          <a:sym typeface="Arial"/>
                        </a:rPr>
                        <a:t>Ethylene glycol</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Dimethoxyethane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4475">
                <a:tc>
                  <a:txBody>
                    <a:bodyPr/>
                    <a:lstStyle/>
                    <a:p>
                      <a:pPr indent="0" lvl="0" marL="0" marR="0" rtl="0" algn="l">
                        <a:lnSpc>
                          <a:spcPct val="100000"/>
                        </a:lnSpc>
                        <a:spcBef>
                          <a:spcPts val="0"/>
                        </a:spcBef>
                        <a:spcAft>
                          <a:spcPts val="0"/>
                        </a:spcAft>
                        <a:buClr>
                          <a:schemeClr val="dk1"/>
                        </a:buClr>
                        <a:buSzPts val="1200"/>
                        <a:buFont typeface="Times New Roman"/>
                        <a:buNone/>
                      </a:pPr>
                      <a:r>
                        <a:t/>
                      </a:r>
                      <a:endParaRPr b="0" i="0" sz="1200" u="none" cap="none" strike="noStrike">
                        <a:solidFill>
                          <a:srgbClr val="000000"/>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t/>
                      </a:r>
                      <a:endParaRPr b="0" i="0" sz="1200" u="none" cap="none" strike="noStrike">
                        <a:solidFill>
                          <a:srgbClr val="000000"/>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Benzene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450">
                <a:tc>
                  <a:txBody>
                    <a:bodyPr/>
                    <a:lstStyle/>
                    <a:p>
                      <a:pPr indent="0" lvl="0" marL="0" marR="0" rtl="0" algn="l">
                        <a:lnSpc>
                          <a:spcPct val="100000"/>
                        </a:lnSpc>
                        <a:spcBef>
                          <a:spcPts val="0"/>
                        </a:spcBef>
                        <a:spcAft>
                          <a:spcPts val="0"/>
                        </a:spcAft>
                        <a:buClr>
                          <a:schemeClr val="dk1"/>
                        </a:buClr>
                        <a:buSzPts val="1200"/>
                        <a:buFont typeface="Times New Roman"/>
                        <a:buNone/>
                      </a:pPr>
                      <a:r>
                        <a:t/>
                      </a:r>
                      <a:endParaRPr b="0" i="0" sz="1200" u="none" cap="none" strike="noStrike">
                        <a:solidFill>
                          <a:srgbClr val="000000"/>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t/>
                      </a:r>
                      <a:endParaRPr b="0" i="0" sz="1200" u="none" cap="none" strike="noStrike">
                        <a:solidFill>
                          <a:srgbClr val="000000"/>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Carbon tetrachloride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43" name="Google Shape;343;p41"/>
          <p:cNvSpPr txBox="1"/>
          <p:nvPr/>
        </p:nvSpPr>
        <p:spPr>
          <a:xfrm>
            <a:off x="674688" y="5743575"/>
            <a:ext cx="7629525"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“Green chemistry tools to influence a medicinal chemistry and research chemistry based organization”</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Dunn and Perry, et. al., Green Chem., 2008, 10, 31-36</a:t>
            </a:r>
            <a:endParaRPr/>
          </a:p>
        </p:txBody>
      </p:sp>
      <p:sp>
        <p:nvSpPr>
          <p:cNvPr id="344" name="Google Shape;344;p41"/>
          <p:cNvSpPr txBox="1"/>
          <p:nvPr/>
        </p:nvSpPr>
        <p:spPr>
          <a:xfrm>
            <a:off x="3505200" y="544513"/>
            <a:ext cx="1968500"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Solvent Selection</a:t>
            </a:r>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graphicFrame>
        <p:nvGraphicFramePr>
          <p:cNvPr id="349" name="Google Shape;349;p42"/>
          <p:cNvGraphicFramePr/>
          <p:nvPr/>
        </p:nvGraphicFramePr>
        <p:xfrm>
          <a:off x="1524000" y="1778000"/>
          <a:ext cx="3000000" cy="3000000"/>
        </p:xfrm>
        <a:graphic>
          <a:graphicData uri="http://schemas.openxmlformats.org/drawingml/2006/table">
            <a:tbl>
              <a:tblPr>
                <a:noFill/>
                <a:tableStyleId>{2D5EFB03-A0F2-40A7-BAEB-F1AD67DF3311}</a:tableStyleId>
              </a:tblPr>
              <a:tblGrid>
                <a:gridCol w="3048000"/>
                <a:gridCol w="2895600"/>
              </a:tblGrid>
              <a:tr h="3714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Undesirable Solvent</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Alternative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8125">
                <a:tc>
                  <a:txBody>
                    <a:bodyPr/>
                    <a:lstStyle/>
                    <a:p>
                      <a:pPr indent="0" lvl="0" marL="0" marR="0" rtl="0" algn="l">
                        <a:lnSpc>
                          <a:spcPct val="100000"/>
                        </a:lnSpc>
                        <a:spcBef>
                          <a:spcPts val="0"/>
                        </a:spcBef>
                        <a:spcAft>
                          <a:spcPts val="0"/>
                        </a:spcAft>
                        <a:buClr>
                          <a:srgbClr val="FF0000"/>
                        </a:buClr>
                        <a:buSzPts val="1200"/>
                        <a:buFont typeface="Arial"/>
                        <a:buNone/>
                      </a:pPr>
                      <a:r>
                        <a:rPr b="0" i="0" lang="en-US" sz="1200" u="none" cap="none" strike="noStrike">
                          <a:solidFill>
                            <a:srgbClr val="FF0000"/>
                          </a:solidFill>
                          <a:latin typeface="Arial"/>
                          <a:ea typeface="Arial"/>
                          <a:cs typeface="Arial"/>
                          <a:sym typeface="Arial"/>
                        </a:rPr>
                        <a:t>Pentane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1200"/>
                        <a:buFont typeface="Arial"/>
                        <a:buNone/>
                      </a:pPr>
                      <a:r>
                        <a:rPr b="0" i="0" lang="en-US" sz="1200" u="none" cap="none" strike="noStrike">
                          <a:solidFill>
                            <a:srgbClr val="008000"/>
                          </a:solidFill>
                          <a:latin typeface="Arial"/>
                          <a:ea typeface="Arial"/>
                          <a:cs typeface="Arial"/>
                          <a:sym typeface="Arial"/>
                        </a:rPr>
                        <a:t>Heptane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49250">
                <a:tc>
                  <a:txBody>
                    <a:bodyPr/>
                    <a:lstStyle/>
                    <a:p>
                      <a:pPr indent="0" lvl="0" marL="0" marR="0" rtl="0" algn="l">
                        <a:lnSpc>
                          <a:spcPct val="100000"/>
                        </a:lnSpc>
                        <a:spcBef>
                          <a:spcPts val="0"/>
                        </a:spcBef>
                        <a:spcAft>
                          <a:spcPts val="0"/>
                        </a:spcAft>
                        <a:buClr>
                          <a:srgbClr val="FF0000"/>
                        </a:buClr>
                        <a:buSzPts val="1200"/>
                        <a:buFont typeface="Arial"/>
                        <a:buNone/>
                      </a:pPr>
                      <a:r>
                        <a:rPr b="0" i="0" lang="en-US" sz="1200" u="none" cap="none" strike="noStrike">
                          <a:solidFill>
                            <a:srgbClr val="FF0000"/>
                          </a:solidFill>
                          <a:latin typeface="Arial"/>
                          <a:ea typeface="Arial"/>
                          <a:cs typeface="Arial"/>
                          <a:sym typeface="Arial"/>
                        </a:rPr>
                        <a:t>Hexane(s)</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1200"/>
                        <a:buFont typeface="Arial"/>
                        <a:buNone/>
                      </a:pPr>
                      <a:r>
                        <a:rPr b="0" i="0" lang="en-US" sz="1200" u="none" cap="none" strike="noStrike">
                          <a:solidFill>
                            <a:srgbClr val="008000"/>
                          </a:solidFill>
                          <a:latin typeface="Arial"/>
                          <a:ea typeface="Arial"/>
                          <a:cs typeface="Arial"/>
                          <a:sym typeface="Arial"/>
                        </a:rPr>
                        <a:t>Heptane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8775">
                <a:tc>
                  <a:txBody>
                    <a:bodyPr/>
                    <a:lstStyle/>
                    <a:p>
                      <a:pPr indent="0" lvl="0" marL="0" marR="0" rtl="0" algn="l">
                        <a:lnSpc>
                          <a:spcPct val="100000"/>
                        </a:lnSpc>
                        <a:spcBef>
                          <a:spcPts val="0"/>
                        </a:spcBef>
                        <a:spcAft>
                          <a:spcPts val="0"/>
                        </a:spcAft>
                        <a:buClr>
                          <a:srgbClr val="FF0000"/>
                        </a:buClr>
                        <a:buSzPts val="1200"/>
                        <a:buFont typeface="Arial"/>
                        <a:buNone/>
                      </a:pPr>
                      <a:r>
                        <a:rPr b="0" i="0" lang="en-US" sz="1200" u="none" cap="none" strike="noStrike">
                          <a:solidFill>
                            <a:srgbClr val="FF0000"/>
                          </a:solidFill>
                          <a:latin typeface="Arial"/>
                          <a:ea typeface="Arial"/>
                          <a:cs typeface="Arial"/>
                          <a:sym typeface="Arial"/>
                        </a:rPr>
                        <a:t>Di-isopropyl ether or diethyl ether</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1200"/>
                        <a:buFont typeface="Arial"/>
                        <a:buNone/>
                      </a:pPr>
                      <a:r>
                        <a:rPr b="0" i="0" lang="en-US" sz="1200" u="none" cap="none" strike="noStrike">
                          <a:solidFill>
                            <a:srgbClr val="008000"/>
                          </a:solidFill>
                          <a:latin typeface="Arial"/>
                          <a:ea typeface="Arial"/>
                          <a:cs typeface="Arial"/>
                          <a:sym typeface="Arial"/>
                        </a:rPr>
                        <a:t>2-MeTHF or </a:t>
                      </a:r>
                      <a:r>
                        <a:rPr b="0" i="1" lang="en-US" sz="1200" u="none" cap="none" strike="noStrike">
                          <a:solidFill>
                            <a:srgbClr val="008000"/>
                          </a:solidFill>
                          <a:latin typeface="Arial"/>
                          <a:ea typeface="Arial"/>
                          <a:cs typeface="Arial"/>
                          <a:sym typeface="Arial"/>
                        </a:rPr>
                        <a:t>tert</a:t>
                      </a:r>
                      <a:r>
                        <a:rPr b="0" i="0" lang="en-US" sz="1200" u="none" cap="none" strike="noStrike">
                          <a:solidFill>
                            <a:srgbClr val="008000"/>
                          </a:solidFill>
                          <a:latin typeface="Arial"/>
                          <a:ea typeface="Arial"/>
                          <a:cs typeface="Arial"/>
                          <a:sym typeface="Arial"/>
                        </a:rPr>
                        <a:t>-butyl methyl ether</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69875">
                <a:tc>
                  <a:txBody>
                    <a:bodyPr/>
                    <a:lstStyle/>
                    <a:p>
                      <a:pPr indent="0" lvl="0" marL="0" marR="0" rtl="0" algn="l">
                        <a:lnSpc>
                          <a:spcPct val="100000"/>
                        </a:lnSpc>
                        <a:spcBef>
                          <a:spcPts val="0"/>
                        </a:spcBef>
                        <a:spcAft>
                          <a:spcPts val="0"/>
                        </a:spcAft>
                        <a:buClr>
                          <a:srgbClr val="FF0000"/>
                        </a:buClr>
                        <a:buSzPts val="1200"/>
                        <a:buFont typeface="Arial"/>
                        <a:buNone/>
                      </a:pPr>
                      <a:r>
                        <a:rPr b="0" i="0" lang="en-US" sz="1200" u="none" cap="none" strike="noStrike">
                          <a:solidFill>
                            <a:srgbClr val="FF0000"/>
                          </a:solidFill>
                          <a:latin typeface="Arial"/>
                          <a:ea typeface="Arial"/>
                          <a:cs typeface="Arial"/>
                          <a:sym typeface="Arial"/>
                        </a:rPr>
                        <a:t>Dioxane or dimethoxyethane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1200"/>
                        <a:buFont typeface="Arial"/>
                        <a:buNone/>
                      </a:pPr>
                      <a:r>
                        <a:rPr b="0" i="0" lang="en-US" sz="1200" u="none" cap="none" strike="noStrike">
                          <a:solidFill>
                            <a:srgbClr val="008000"/>
                          </a:solidFill>
                          <a:latin typeface="Arial"/>
                          <a:ea typeface="Arial"/>
                          <a:cs typeface="Arial"/>
                          <a:sym typeface="Arial"/>
                        </a:rPr>
                        <a:t>2-MeTHF or </a:t>
                      </a:r>
                      <a:r>
                        <a:rPr b="0" i="1" lang="en-US" sz="1200" u="none" cap="none" strike="noStrike">
                          <a:solidFill>
                            <a:srgbClr val="008000"/>
                          </a:solidFill>
                          <a:latin typeface="Arial"/>
                          <a:ea typeface="Arial"/>
                          <a:cs typeface="Arial"/>
                          <a:sym typeface="Arial"/>
                        </a:rPr>
                        <a:t>tert</a:t>
                      </a:r>
                      <a:r>
                        <a:rPr b="0" i="0" lang="en-US" sz="1200" u="none" cap="none" strike="noStrike">
                          <a:solidFill>
                            <a:srgbClr val="008000"/>
                          </a:solidFill>
                          <a:latin typeface="Arial"/>
                          <a:ea typeface="Arial"/>
                          <a:cs typeface="Arial"/>
                          <a:sym typeface="Arial"/>
                        </a:rPr>
                        <a:t>-butyl methyl ether</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1475">
                <a:tc>
                  <a:txBody>
                    <a:bodyPr/>
                    <a:lstStyle/>
                    <a:p>
                      <a:pPr indent="0" lvl="0" marL="0" marR="0" rtl="0" algn="l">
                        <a:lnSpc>
                          <a:spcPct val="100000"/>
                        </a:lnSpc>
                        <a:spcBef>
                          <a:spcPts val="0"/>
                        </a:spcBef>
                        <a:spcAft>
                          <a:spcPts val="0"/>
                        </a:spcAft>
                        <a:buClr>
                          <a:srgbClr val="FF0000"/>
                        </a:buClr>
                        <a:buSzPts val="1200"/>
                        <a:buFont typeface="Arial"/>
                        <a:buNone/>
                      </a:pPr>
                      <a:r>
                        <a:rPr b="0" i="0" lang="en-US" sz="1200" u="none" cap="none" strike="noStrike">
                          <a:solidFill>
                            <a:srgbClr val="FF0000"/>
                          </a:solidFill>
                          <a:latin typeface="Arial"/>
                          <a:ea typeface="Arial"/>
                          <a:cs typeface="Arial"/>
                          <a:sym typeface="Arial"/>
                        </a:rPr>
                        <a:t>Chloroform, dichloroethane or carbon tetrachloride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1200"/>
                        <a:buFont typeface="Arial"/>
                        <a:buNone/>
                      </a:pPr>
                      <a:r>
                        <a:rPr b="0" i="0" lang="en-US" sz="1200" u="none" cap="none" strike="noStrike">
                          <a:solidFill>
                            <a:srgbClr val="008000"/>
                          </a:solidFill>
                          <a:latin typeface="Arial"/>
                          <a:ea typeface="Arial"/>
                          <a:cs typeface="Arial"/>
                          <a:sym typeface="Arial"/>
                        </a:rPr>
                        <a:t>Dichloromethane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1475">
                <a:tc>
                  <a:txBody>
                    <a:bodyPr/>
                    <a:lstStyle/>
                    <a:p>
                      <a:pPr indent="0" lvl="0" marL="0" marR="0" rtl="0" algn="l">
                        <a:lnSpc>
                          <a:spcPct val="100000"/>
                        </a:lnSpc>
                        <a:spcBef>
                          <a:spcPts val="0"/>
                        </a:spcBef>
                        <a:spcAft>
                          <a:spcPts val="0"/>
                        </a:spcAft>
                        <a:buClr>
                          <a:srgbClr val="FF0000"/>
                        </a:buClr>
                        <a:buSzPts val="1200"/>
                        <a:buFont typeface="Arial"/>
                        <a:buNone/>
                      </a:pPr>
                      <a:r>
                        <a:rPr b="0" i="0" lang="en-US" sz="1200" u="none" cap="none" strike="noStrike">
                          <a:solidFill>
                            <a:srgbClr val="FF0000"/>
                          </a:solidFill>
                          <a:latin typeface="Arial"/>
                          <a:ea typeface="Arial"/>
                          <a:cs typeface="Arial"/>
                          <a:sym typeface="Arial"/>
                        </a:rPr>
                        <a:t>Dimethyl formamide, dimethyl acetamide or N-methylpyrrolidinone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1200"/>
                        <a:buFont typeface="Arial"/>
                        <a:buNone/>
                      </a:pPr>
                      <a:r>
                        <a:rPr b="0" i="0" lang="en-US" sz="1200" u="none" cap="none" strike="noStrike">
                          <a:solidFill>
                            <a:srgbClr val="008000"/>
                          </a:solidFill>
                          <a:latin typeface="Arial"/>
                          <a:ea typeface="Arial"/>
                          <a:cs typeface="Arial"/>
                          <a:sym typeface="Arial"/>
                        </a:rPr>
                        <a:t>Acetonitrile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7975">
                <a:tc>
                  <a:txBody>
                    <a:bodyPr/>
                    <a:lstStyle/>
                    <a:p>
                      <a:pPr indent="0" lvl="0" marL="0" marR="0" rtl="0" algn="l">
                        <a:lnSpc>
                          <a:spcPct val="100000"/>
                        </a:lnSpc>
                        <a:spcBef>
                          <a:spcPts val="0"/>
                        </a:spcBef>
                        <a:spcAft>
                          <a:spcPts val="0"/>
                        </a:spcAft>
                        <a:buClr>
                          <a:srgbClr val="FF0000"/>
                        </a:buClr>
                        <a:buSzPts val="1200"/>
                        <a:buFont typeface="Arial"/>
                        <a:buNone/>
                      </a:pPr>
                      <a:r>
                        <a:rPr b="0" i="0" lang="en-US" sz="1200" u="none" cap="none" strike="noStrike">
                          <a:solidFill>
                            <a:srgbClr val="FF0000"/>
                          </a:solidFill>
                          <a:latin typeface="Arial"/>
                          <a:ea typeface="Arial"/>
                          <a:cs typeface="Arial"/>
                          <a:sym typeface="Arial"/>
                        </a:rPr>
                        <a:t>Pyridine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1200"/>
                        <a:buFont typeface="Arial"/>
                        <a:buNone/>
                      </a:pPr>
                      <a:r>
                        <a:rPr b="0" i="0" lang="en-US" sz="1200" u="none" cap="none" strike="noStrike">
                          <a:solidFill>
                            <a:srgbClr val="008000"/>
                          </a:solidFill>
                          <a:latin typeface="Arial"/>
                          <a:ea typeface="Arial"/>
                          <a:cs typeface="Arial"/>
                          <a:sym typeface="Arial"/>
                        </a:rPr>
                        <a:t>Et</a:t>
                      </a:r>
                      <a:r>
                        <a:rPr b="0" baseline="-25000" i="0" lang="en-US" sz="1200" u="none" cap="none" strike="noStrike">
                          <a:solidFill>
                            <a:srgbClr val="008000"/>
                          </a:solidFill>
                          <a:latin typeface="Arial"/>
                          <a:ea typeface="Arial"/>
                          <a:cs typeface="Arial"/>
                          <a:sym typeface="Arial"/>
                        </a:rPr>
                        <a:t>3</a:t>
                      </a:r>
                      <a:r>
                        <a:rPr b="0" i="0" lang="en-US" sz="1200" u="none" cap="none" strike="noStrike">
                          <a:solidFill>
                            <a:srgbClr val="008000"/>
                          </a:solidFill>
                          <a:latin typeface="Arial"/>
                          <a:ea typeface="Arial"/>
                          <a:cs typeface="Arial"/>
                          <a:sym typeface="Arial"/>
                        </a:rPr>
                        <a:t>N (if pyridine is used as a base)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8125">
                <a:tc>
                  <a:txBody>
                    <a:bodyPr/>
                    <a:lstStyle/>
                    <a:p>
                      <a:pPr indent="0" lvl="0" marL="0" marR="0" rtl="0" algn="l">
                        <a:lnSpc>
                          <a:spcPct val="100000"/>
                        </a:lnSpc>
                        <a:spcBef>
                          <a:spcPts val="0"/>
                        </a:spcBef>
                        <a:spcAft>
                          <a:spcPts val="0"/>
                        </a:spcAft>
                        <a:buClr>
                          <a:srgbClr val="FF0000"/>
                        </a:buClr>
                        <a:buSzPts val="1200"/>
                        <a:buFont typeface="Arial"/>
                        <a:buNone/>
                      </a:pPr>
                      <a:r>
                        <a:rPr b="0" i="0" lang="en-US" sz="1200" u="none" cap="none" strike="noStrike">
                          <a:solidFill>
                            <a:srgbClr val="FF0000"/>
                          </a:solidFill>
                          <a:latin typeface="Arial"/>
                          <a:ea typeface="Arial"/>
                          <a:cs typeface="Arial"/>
                          <a:sym typeface="Arial"/>
                        </a:rPr>
                        <a:t>Dichloromethane (extractions)</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1200"/>
                        <a:buFont typeface="Arial"/>
                        <a:buNone/>
                      </a:pPr>
                      <a:r>
                        <a:rPr b="0" i="0" lang="en-US" sz="1200" u="none" cap="none" strike="noStrike">
                          <a:solidFill>
                            <a:srgbClr val="008000"/>
                          </a:solidFill>
                          <a:latin typeface="Arial"/>
                          <a:ea typeface="Arial"/>
                          <a:cs typeface="Arial"/>
                          <a:sym typeface="Arial"/>
                        </a:rPr>
                        <a:t>EtOAc, MTBE, toluene, 2-MeTHF</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69875">
                <a:tc>
                  <a:txBody>
                    <a:bodyPr/>
                    <a:lstStyle/>
                    <a:p>
                      <a:pPr indent="0" lvl="0" marL="0" marR="0" rtl="0" algn="l">
                        <a:lnSpc>
                          <a:spcPct val="100000"/>
                        </a:lnSpc>
                        <a:spcBef>
                          <a:spcPts val="0"/>
                        </a:spcBef>
                        <a:spcAft>
                          <a:spcPts val="0"/>
                        </a:spcAft>
                        <a:buClr>
                          <a:srgbClr val="FF0000"/>
                        </a:buClr>
                        <a:buSzPts val="1200"/>
                        <a:buFont typeface="Arial"/>
                        <a:buNone/>
                      </a:pPr>
                      <a:r>
                        <a:rPr b="0" i="0" lang="en-US" sz="1200" u="none" cap="none" strike="noStrike">
                          <a:solidFill>
                            <a:srgbClr val="FF0000"/>
                          </a:solidFill>
                          <a:latin typeface="Arial"/>
                          <a:ea typeface="Arial"/>
                          <a:cs typeface="Arial"/>
                          <a:sym typeface="Arial"/>
                        </a:rPr>
                        <a:t>Dichloromethane (chromatography)</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1200"/>
                        <a:buFont typeface="Arial"/>
                        <a:buNone/>
                      </a:pPr>
                      <a:r>
                        <a:rPr b="0" i="0" lang="en-US" sz="1200" u="none" cap="none" strike="noStrike">
                          <a:solidFill>
                            <a:srgbClr val="008000"/>
                          </a:solidFill>
                          <a:latin typeface="Arial"/>
                          <a:ea typeface="Arial"/>
                          <a:cs typeface="Arial"/>
                          <a:sym typeface="Arial"/>
                        </a:rPr>
                        <a:t>EtOAc/heptane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3850">
                <a:tc>
                  <a:txBody>
                    <a:bodyPr/>
                    <a:lstStyle/>
                    <a:p>
                      <a:pPr indent="0" lvl="0" marL="0" marR="0" rtl="0" algn="l">
                        <a:lnSpc>
                          <a:spcPct val="100000"/>
                        </a:lnSpc>
                        <a:spcBef>
                          <a:spcPts val="0"/>
                        </a:spcBef>
                        <a:spcAft>
                          <a:spcPts val="0"/>
                        </a:spcAft>
                        <a:buClr>
                          <a:srgbClr val="FF0000"/>
                        </a:buClr>
                        <a:buSzPts val="1200"/>
                        <a:buFont typeface="Arial"/>
                        <a:buNone/>
                      </a:pPr>
                      <a:r>
                        <a:rPr b="0" i="0" lang="en-US" sz="1200" u="none" cap="none" strike="noStrike">
                          <a:solidFill>
                            <a:srgbClr val="FF0000"/>
                          </a:solidFill>
                          <a:latin typeface="Arial"/>
                          <a:ea typeface="Arial"/>
                          <a:cs typeface="Arial"/>
                          <a:sym typeface="Arial"/>
                        </a:rPr>
                        <a:t>Benzene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1200"/>
                        <a:buFont typeface="Arial"/>
                        <a:buNone/>
                      </a:pPr>
                      <a:r>
                        <a:rPr b="0" i="0" lang="en-US" sz="1200" u="none" cap="none" strike="noStrike">
                          <a:solidFill>
                            <a:srgbClr val="008000"/>
                          </a:solidFill>
                          <a:latin typeface="Arial"/>
                          <a:ea typeface="Arial"/>
                          <a:cs typeface="Arial"/>
                          <a:sym typeface="Arial"/>
                        </a:rPr>
                        <a:t>Toluene</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350" name="Google Shape;350;p42"/>
          <p:cNvSpPr txBox="1"/>
          <p:nvPr/>
        </p:nvSpPr>
        <p:spPr>
          <a:xfrm>
            <a:off x="3124200" y="425450"/>
            <a:ext cx="2643188"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Solvent replacement table</a:t>
            </a:r>
            <a:endParaRPr/>
          </a:p>
        </p:txBody>
      </p:sp>
      <p:sp>
        <p:nvSpPr>
          <p:cNvPr id="351" name="Google Shape;351;p42"/>
          <p:cNvSpPr txBox="1"/>
          <p:nvPr/>
        </p:nvSpPr>
        <p:spPr>
          <a:xfrm>
            <a:off x="1277938" y="5638800"/>
            <a:ext cx="6570662"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“Green chemistry tools to influence a medicinal chemistry and research chemistry based organization”</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Dunn and Perry, et. al., Green Chem., 2008, 10, 31-36</a:t>
            </a:r>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Times New Roman"/>
                <a:ea typeface="Times New Roman"/>
                <a:cs typeface="Times New Roman"/>
                <a:sym typeface="Times New Roman"/>
              </a:rPr>
              <a:t>6. Design for Energy Efficiency</a:t>
            </a:r>
            <a:endParaRPr/>
          </a:p>
        </p:txBody>
      </p:sp>
      <p:sp>
        <p:nvSpPr>
          <p:cNvPr id="357" name="Google Shape;357;p4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Energy requirements should be recognized for their environmental and economic impacts and should be minimized.  Synthetic methods should be conducted at ambient temperature and pressure.</a:t>
            </a:r>
            <a:endParaRPr/>
          </a:p>
          <a:p>
            <a:pPr indent="-406400" lvl="0" marL="6096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2"/>
                </a:solidFill>
                <a:latin typeface="Times New Roman"/>
                <a:ea typeface="Times New Roman"/>
                <a:cs typeface="Times New Roman"/>
                <a:sym typeface="Times New Roman"/>
              </a:rPr>
              <a:t>Energy in a chemical process</a:t>
            </a:r>
            <a:endParaRPr/>
          </a:p>
        </p:txBody>
      </p:sp>
      <p:sp>
        <p:nvSpPr>
          <p:cNvPr id="364" name="Google Shape;364;p4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Thermal (electric)</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Cooling (water condensers, water circulators)</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Distillation  </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Photo </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Microwave</a:t>
            </a:r>
            <a:endParaRPr/>
          </a:p>
          <a:p>
            <a:pPr indent="-215900" lvl="0" marL="342900" marR="0" rtl="0" algn="l">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Source of energy:</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Power plant – coal, oil, natural gas</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Green Chemistry Is About...</a:t>
            </a:r>
            <a:endParaRPr/>
          </a:p>
        </p:txBody>
      </p:sp>
      <p:sp>
        <p:nvSpPr>
          <p:cNvPr id="126" name="Google Shape;126;p18"/>
          <p:cNvSpPr/>
          <p:nvPr/>
        </p:nvSpPr>
        <p:spPr>
          <a:xfrm>
            <a:off x="457200" y="228600"/>
            <a:ext cx="8153400" cy="1295400"/>
          </a:xfrm>
          <a:prstGeom prst="horizontalScroll">
            <a:avLst>
              <a:gd fmla="val 12500" name="adj"/>
            </a:avLst>
          </a:prstGeom>
          <a:noFill/>
          <a:ln cap="flat" cmpd="sng" w="31750">
            <a:solidFill>
              <a:srgbClr val="0BFF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2"/>
              </a:solidFill>
              <a:latin typeface="Times New Roman"/>
              <a:ea typeface="Times New Roman"/>
              <a:cs typeface="Times New Roman"/>
              <a:sym typeface="Times New Roman"/>
            </a:endParaRPr>
          </a:p>
        </p:txBody>
      </p:sp>
      <p:sp>
        <p:nvSpPr>
          <p:cNvPr id="127" name="Google Shape;127;p18"/>
          <p:cNvSpPr/>
          <p:nvPr/>
        </p:nvSpPr>
        <p:spPr>
          <a:xfrm>
            <a:off x="914400" y="2286000"/>
            <a:ext cx="3048000" cy="3276600"/>
          </a:xfrm>
          <a:prstGeom prst="rightArrow">
            <a:avLst>
              <a:gd fmla="val 57528" name="adj1"/>
              <a:gd fmla="val 25000" name="adj2"/>
            </a:avLst>
          </a:prstGeom>
          <a:solidFill>
            <a:srgbClr val="FFFF8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30000" i="0" sz="2800" u="none" cap="none" strike="noStrike">
              <a:solidFill>
                <a:schemeClr val="lt2"/>
              </a:solidFill>
              <a:latin typeface="Times New Roman"/>
              <a:ea typeface="Times New Roman"/>
              <a:cs typeface="Times New Roman"/>
              <a:sym typeface="Times New Roman"/>
            </a:endParaRPr>
          </a:p>
        </p:txBody>
      </p:sp>
      <p:sp>
        <p:nvSpPr>
          <p:cNvPr id="128" name="Google Shape;128;p18"/>
          <p:cNvSpPr/>
          <p:nvPr/>
        </p:nvSpPr>
        <p:spPr>
          <a:xfrm>
            <a:off x="4800600" y="2514600"/>
            <a:ext cx="3581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29" name="Google Shape;129;p18"/>
          <p:cNvSpPr/>
          <p:nvPr/>
        </p:nvSpPr>
        <p:spPr>
          <a:xfrm>
            <a:off x="4800600" y="3124200"/>
            <a:ext cx="3581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0" name="Google Shape;130;p18"/>
          <p:cNvSpPr/>
          <p:nvPr/>
        </p:nvSpPr>
        <p:spPr>
          <a:xfrm>
            <a:off x="4800600" y="1828800"/>
            <a:ext cx="3581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1" name="Google Shape;131;p18"/>
          <p:cNvSpPr/>
          <p:nvPr/>
        </p:nvSpPr>
        <p:spPr>
          <a:xfrm>
            <a:off x="4800600" y="3810000"/>
            <a:ext cx="3581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2" name="Google Shape;132;p18"/>
          <p:cNvSpPr/>
          <p:nvPr/>
        </p:nvSpPr>
        <p:spPr>
          <a:xfrm>
            <a:off x="4800600" y="5257800"/>
            <a:ext cx="3581400" cy="762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a:t>
            </a:r>
            <a:r>
              <a:rPr b="1" lang="en-US" sz="2800">
                <a:solidFill>
                  <a:schemeClr val="dk1"/>
                </a:solidFill>
                <a:latin typeface="Times New Roman"/>
                <a:ea typeface="Times New Roman"/>
                <a:cs typeface="Times New Roman"/>
                <a:sym typeface="Times New Roman"/>
              </a:rPr>
              <a:t>Cost</a:t>
            </a:r>
            <a:endParaRPr/>
          </a:p>
        </p:txBody>
      </p:sp>
      <p:sp>
        <p:nvSpPr>
          <p:cNvPr id="133" name="Google Shape;133;p18"/>
          <p:cNvSpPr txBox="1"/>
          <p:nvPr/>
        </p:nvSpPr>
        <p:spPr>
          <a:xfrm>
            <a:off x="5029200" y="1981200"/>
            <a:ext cx="2895600" cy="5032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baseline="30000" lang="en-US" sz="4000">
                <a:solidFill>
                  <a:schemeClr val="dk1"/>
                </a:solidFill>
                <a:latin typeface="Times New Roman"/>
                <a:ea typeface="Times New Roman"/>
                <a:cs typeface="Times New Roman"/>
                <a:sym typeface="Times New Roman"/>
              </a:rPr>
              <a:t>Waste</a:t>
            </a:r>
            <a:endParaRPr b="1" baseline="30000" sz="3600">
              <a:solidFill>
                <a:schemeClr val="dk1"/>
              </a:solidFill>
              <a:latin typeface="Times New Roman"/>
              <a:ea typeface="Times New Roman"/>
              <a:cs typeface="Times New Roman"/>
              <a:sym typeface="Times New Roman"/>
            </a:endParaRPr>
          </a:p>
        </p:txBody>
      </p:sp>
      <p:sp>
        <p:nvSpPr>
          <p:cNvPr id="134" name="Google Shape;134;p18"/>
          <p:cNvSpPr txBox="1"/>
          <p:nvPr/>
        </p:nvSpPr>
        <p:spPr>
          <a:xfrm>
            <a:off x="5029200" y="2667000"/>
            <a:ext cx="2971800" cy="5032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baseline="30000" lang="en-US" sz="4000">
                <a:solidFill>
                  <a:schemeClr val="dk1"/>
                </a:solidFill>
                <a:latin typeface="Times New Roman"/>
                <a:ea typeface="Times New Roman"/>
                <a:cs typeface="Times New Roman"/>
                <a:sym typeface="Times New Roman"/>
              </a:rPr>
              <a:t>Materials</a:t>
            </a:r>
            <a:endParaRPr/>
          </a:p>
        </p:txBody>
      </p:sp>
      <p:sp>
        <p:nvSpPr>
          <p:cNvPr id="135" name="Google Shape;135;p18"/>
          <p:cNvSpPr txBox="1"/>
          <p:nvPr/>
        </p:nvSpPr>
        <p:spPr>
          <a:xfrm>
            <a:off x="5029200" y="3276600"/>
            <a:ext cx="2971800" cy="5032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baseline="30000" lang="en-US" sz="4000">
                <a:solidFill>
                  <a:schemeClr val="dk1"/>
                </a:solidFill>
                <a:latin typeface="Times New Roman"/>
                <a:ea typeface="Times New Roman"/>
                <a:cs typeface="Times New Roman"/>
                <a:sym typeface="Times New Roman"/>
              </a:rPr>
              <a:t>Hazard</a:t>
            </a:r>
            <a:endParaRPr/>
          </a:p>
        </p:txBody>
      </p:sp>
      <p:sp>
        <p:nvSpPr>
          <p:cNvPr id="136" name="Google Shape;136;p18"/>
          <p:cNvSpPr txBox="1"/>
          <p:nvPr/>
        </p:nvSpPr>
        <p:spPr>
          <a:xfrm>
            <a:off x="5029200" y="3962400"/>
            <a:ext cx="3200400" cy="5032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baseline="30000" lang="en-US" sz="4000">
                <a:solidFill>
                  <a:schemeClr val="dk1"/>
                </a:solidFill>
                <a:latin typeface="Times New Roman"/>
                <a:ea typeface="Times New Roman"/>
                <a:cs typeface="Times New Roman"/>
                <a:sym typeface="Times New Roman"/>
              </a:rPr>
              <a:t>Risk</a:t>
            </a:r>
            <a:endParaRPr/>
          </a:p>
        </p:txBody>
      </p:sp>
      <p:sp>
        <p:nvSpPr>
          <p:cNvPr id="137" name="Google Shape;137;p18"/>
          <p:cNvSpPr/>
          <p:nvPr/>
        </p:nvSpPr>
        <p:spPr>
          <a:xfrm>
            <a:off x="4800600" y="4495800"/>
            <a:ext cx="3581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  Energy</a:t>
            </a:r>
            <a:endParaRPr b="1" sz="2400">
              <a:solidFill>
                <a:schemeClr val="dk1"/>
              </a:solidFill>
              <a:latin typeface="Times New Roman"/>
              <a:ea typeface="Times New Roman"/>
              <a:cs typeface="Times New Roman"/>
              <a:sym typeface="Times New Roman"/>
            </a:endParaRPr>
          </a:p>
        </p:txBody>
      </p:sp>
      <p:sp>
        <p:nvSpPr>
          <p:cNvPr id="138" name="Google Shape;138;p18"/>
          <p:cNvSpPr/>
          <p:nvPr/>
        </p:nvSpPr>
        <p:spPr>
          <a:xfrm>
            <a:off x="1295400" y="3505200"/>
            <a:ext cx="2333625" cy="647700"/>
          </a:xfrm>
          <a:prstGeom prst="rect">
            <a:avLst/>
          </a:prstGeom>
        </p:spPr>
        <p:txBody>
          <a:bodyPr>
            <a:prstTxWarp prst="textPlain"/>
          </a:bodyPr>
          <a:lstStyle/>
          <a:p>
            <a:pPr lvl="0" algn="ctr"/>
            <a:r>
              <a:rPr b="0" i="0">
                <a:ln>
                  <a:noFill/>
                </a:ln>
                <a:solidFill>
                  <a:srgbClr val="00984C"/>
                </a:solidFill>
                <a:latin typeface="Arial Black"/>
              </a:rPr>
              <a:t>Reducing</a:t>
            </a: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2"/>
                </a:solidFill>
                <a:latin typeface="Times New Roman"/>
                <a:ea typeface="Times New Roman"/>
                <a:cs typeface="Times New Roman"/>
                <a:sym typeface="Times New Roman"/>
              </a:rPr>
              <a:t>Energy usage</a:t>
            </a:r>
            <a:endParaRPr/>
          </a:p>
        </p:txBody>
      </p:sp>
      <p:sp>
        <p:nvSpPr>
          <p:cNvPr id="371" name="Google Shape;371;p4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Chemicals and petroleum industries account for 50% of industrial energy usage.</a:t>
            </a:r>
            <a:endParaRPr/>
          </a:p>
          <a:p>
            <a:pPr indent="-342900" lvl="0" marL="342900" marR="0" rtl="0" algn="l">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~1/4 of the energy used is consumed in distillation and drying processes.</a:t>
            </a:r>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2"/>
                </a:solidFill>
                <a:latin typeface="Times New Roman"/>
                <a:ea typeface="Times New Roman"/>
                <a:cs typeface="Times New Roman"/>
                <a:sym typeface="Times New Roman"/>
              </a:rPr>
              <a:t>Alternative energy sources: </a:t>
            </a:r>
            <a:br>
              <a:rPr b="0" i="0" lang="en-US" sz="2800" u="none" cap="none" strike="noStrike">
                <a:solidFill>
                  <a:schemeClr val="dk2"/>
                </a:solidFill>
                <a:latin typeface="Times New Roman"/>
                <a:ea typeface="Times New Roman"/>
                <a:cs typeface="Times New Roman"/>
                <a:sym typeface="Times New Roman"/>
              </a:rPr>
            </a:br>
            <a:r>
              <a:rPr b="0" i="0" lang="en-US" sz="2800" u="none" cap="none" strike="noStrike">
                <a:solidFill>
                  <a:schemeClr val="dk2"/>
                </a:solidFill>
                <a:latin typeface="Times New Roman"/>
                <a:ea typeface="Times New Roman"/>
                <a:cs typeface="Times New Roman"/>
                <a:sym typeface="Times New Roman"/>
              </a:rPr>
              <a:t>Photochemical Reactions </a:t>
            </a:r>
            <a:endParaRPr/>
          </a:p>
        </p:txBody>
      </p:sp>
      <p:sp>
        <p:nvSpPr>
          <p:cNvPr id="378" name="Google Shape;378;p46"/>
          <p:cNvSpPr txBox="1"/>
          <p:nvPr>
            <p:ph idx="1" type="body"/>
          </p:nvPr>
        </p:nvSpPr>
        <p:spPr>
          <a:xfrm>
            <a:off x="457200" y="1295400"/>
            <a:ext cx="8839200" cy="12192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Two commercial photochemical processes (Caprolactam process &amp; vitamin D3)</a:t>
            </a:r>
            <a:endParaRPr/>
          </a:p>
          <a:p>
            <a:pPr indent="-609600" lvl="0" marL="609600" marR="0" rtl="0" algn="l">
              <a:spcBef>
                <a:spcPts val="36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Caprolactam process</a:t>
            </a:r>
            <a:endParaRPr/>
          </a:p>
          <a:p>
            <a:pPr indent="-609600" lvl="0" marL="609600" marR="0" rtl="0" algn="ctr">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NOCl → NO</a:t>
            </a:r>
            <a:r>
              <a:rPr b="1"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 Cl</a:t>
            </a:r>
            <a:r>
              <a:rPr b="1" i="0" lang="en-US" sz="1800" u="none" cap="none" strike="noStrike">
                <a:solidFill>
                  <a:schemeClr val="dk1"/>
                </a:solidFill>
                <a:latin typeface="Times New Roman"/>
                <a:ea typeface="Times New Roman"/>
                <a:cs typeface="Times New Roman"/>
                <a:sym typeface="Times New Roman"/>
              </a:rPr>
              <a:t>˙ (535nm)</a:t>
            </a:r>
            <a:endParaRPr/>
          </a:p>
        </p:txBody>
      </p:sp>
      <p:pic>
        <p:nvPicPr>
          <p:cNvPr id="379" name="Google Shape;379;p46"/>
          <p:cNvPicPr preferRelativeResize="0"/>
          <p:nvPr/>
        </p:nvPicPr>
        <p:blipFill rotWithShape="1">
          <a:blip r:embed="rId3">
            <a:alphaModFix/>
          </a:blip>
          <a:srcRect b="0" l="0" r="0" t="0"/>
          <a:stretch/>
        </p:blipFill>
        <p:spPr>
          <a:xfrm>
            <a:off x="2667000" y="2286000"/>
            <a:ext cx="4572000" cy="4527550"/>
          </a:xfrm>
          <a:prstGeom prst="rect">
            <a:avLst/>
          </a:prstGeom>
          <a:noFill/>
          <a:ln>
            <a:noFill/>
          </a:ln>
        </p:spPr>
      </p:pic>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2"/>
                </a:solidFill>
                <a:latin typeface="Times New Roman"/>
                <a:ea typeface="Times New Roman"/>
                <a:cs typeface="Times New Roman"/>
                <a:sym typeface="Times New Roman"/>
              </a:rPr>
              <a:t>Alternative Energy Sources:</a:t>
            </a:r>
            <a:br>
              <a:rPr b="0" i="0" lang="en-US" sz="2800" u="none" cap="none" strike="noStrike">
                <a:solidFill>
                  <a:schemeClr val="dk2"/>
                </a:solidFill>
                <a:latin typeface="Times New Roman"/>
                <a:ea typeface="Times New Roman"/>
                <a:cs typeface="Times New Roman"/>
                <a:sym typeface="Times New Roman"/>
              </a:rPr>
            </a:br>
            <a:r>
              <a:rPr b="0" i="0" lang="en-US" sz="2800" u="none" cap="none" strike="noStrike">
                <a:solidFill>
                  <a:schemeClr val="dk2"/>
                </a:solidFill>
                <a:latin typeface="Times New Roman"/>
                <a:ea typeface="Times New Roman"/>
                <a:cs typeface="Times New Roman"/>
                <a:sym typeface="Times New Roman"/>
              </a:rPr>
              <a:t>Microwave chemistry</a:t>
            </a:r>
            <a:endParaRPr/>
          </a:p>
        </p:txBody>
      </p:sp>
      <p:sp>
        <p:nvSpPr>
          <p:cNvPr id="386" name="Google Shape;386;p4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Wavelengths between 1 mm and 1 m</a:t>
            </a:r>
            <a:endParaRPr/>
          </a:p>
          <a:p>
            <a:pPr indent="-285750" lvl="1" marL="742950" marR="0" rtl="0" algn="l">
              <a:spcBef>
                <a:spcPts val="36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Frequency fixed at 2.45 GHz</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More directed source of energy</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Heating rate of 10°C per second is achievable</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Possibility of overheating (explosions)</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Solvent-free conditions are possible</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Interaction with matter characterized by penetration depth</a:t>
            </a:r>
            <a:endParaRPr/>
          </a:p>
          <a:p>
            <a:pPr indent="-215900" lvl="0" marL="342900" marR="0" rtl="0" algn="l">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Times New Roman"/>
                <a:ea typeface="Times New Roman"/>
                <a:cs typeface="Times New Roman"/>
                <a:sym typeface="Times New Roman"/>
              </a:rPr>
              <a:t>7. Use of Renewable Feedstocks</a:t>
            </a:r>
            <a:endParaRPr/>
          </a:p>
        </p:txBody>
      </p:sp>
      <p:sp>
        <p:nvSpPr>
          <p:cNvPr id="392" name="Google Shape;392;p4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A raw material or feedstock should be renewable rather than depleting whenever technically and economically practical. </a:t>
            </a:r>
            <a:endParaRPr/>
          </a:p>
          <a:p>
            <a:pPr indent="-406400" lvl="0" marL="6096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9"/>
          <p:cNvSpPr txBox="1"/>
          <p:nvPr/>
        </p:nvSpPr>
        <p:spPr>
          <a:xfrm>
            <a:off x="2451100" y="2544763"/>
            <a:ext cx="4586288"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Petroleum Products [Hydrocarbons]</a:t>
            </a:r>
            <a:endParaRPr/>
          </a:p>
        </p:txBody>
      </p:sp>
      <p:grpSp>
        <p:nvGrpSpPr>
          <p:cNvPr id="398" name="Google Shape;398;p49"/>
          <p:cNvGrpSpPr/>
          <p:nvPr/>
        </p:nvGrpSpPr>
        <p:grpSpPr>
          <a:xfrm>
            <a:off x="1803400" y="879475"/>
            <a:ext cx="5881688" cy="1555750"/>
            <a:chOff x="1136" y="554"/>
            <a:chExt cx="3705" cy="980"/>
          </a:xfrm>
        </p:grpSpPr>
        <p:sp>
          <p:nvSpPr>
            <p:cNvPr id="399" name="Google Shape;399;p49"/>
            <p:cNvSpPr txBox="1"/>
            <p:nvPr/>
          </p:nvSpPr>
          <p:spPr>
            <a:xfrm>
              <a:off x="1136" y="554"/>
              <a:ext cx="3705" cy="5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Biomaterials [Carbohydrates, Proteins, Lipids]</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Highly Functionalized Molecules</a:t>
              </a:r>
              <a:endParaRPr/>
            </a:p>
          </p:txBody>
        </p:sp>
        <p:sp>
          <p:nvSpPr>
            <p:cNvPr id="400" name="Google Shape;400;p49"/>
            <p:cNvSpPr/>
            <p:nvPr/>
          </p:nvSpPr>
          <p:spPr>
            <a:xfrm>
              <a:off x="2796" y="1140"/>
              <a:ext cx="384" cy="394"/>
            </a:xfrm>
            <a:prstGeom prst="downArrow">
              <a:avLst>
                <a:gd fmla="val 50000" name="adj1"/>
                <a:gd fmla="val 25651" name="adj2"/>
              </a:avLst>
            </a:prstGeom>
            <a:solidFill>
              <a:srgbClr val="000099"/>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9"/>
            <p:cNvSpPr txBox="1"/>
            <p:nvPr/>
          </p:nvSpPr>
          <p:spPr>
            <a:xfrm rot="5400000">
              <a:off x="2795" y="1201"/>
              <a:ext cx="345" cy="19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402" name="Google Shape;402;p49"/>
          <p:cNvGrpSpPr/>
          <p:nvPr/>
        </p:nvGrpSpPr>
        <p:grpSpPr>
          <a:xfrm>
            <a:off x="968375" y="3095625"/>
            <a:ext cx="7558088" cy="1206500"/>
            <a:chOff x="610" y="1950"/>
            <a:chExt cx="4761" cy="760"/>
          </a:xfrm>
        </p:grpSpPr>
        <p:sp>
          <p:nvSpPr>
            <p:cNvPr id="403" name="Google Shape;403;p49"/>
            <p:cNvSpPr txBox="1"/>
            <p:nvPr/>
          </p:nvSpPr>
          <p:spPr>
            <a:xfrm>
              <a:off x="610" y="2422"/>
              <a:ext cx="4761"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Singly Functionalized Compounds [Olefins, Alkylchlorides]</a:t>
              </a:r>
              <a:endParaRPr/>
            </a:p>
          </p:txBody>
        </p:sp>
        <p:sp>
          <p:nvSpPr>
            <p:cNvPr id="404" name="Google Shape;404;p49"/>
            <p:cNvSpPr/>
            <p:nvPr/>
          </p:nvSpPr>
          <p:spPr>
            <a:xfrm>
              <a:off x="2796" y="1960"/>
              <a:ext cx="384" cy="394"/>
            </a:xfrm>
            <a:prstGeom prst="downArrow">
              <a:avLst>
                <a:gd fmla="val 50000" name="adj1"/>
                <a:gd fmla="val 25651" name="adj2"/>
              </a:avLst>
            </a:prstGeom>
            <a:solidFill>
              <a:srgbClr val="000099"/>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9"/>
            <p:cNvSpPr txBox="1"/>
            <p:nvPr/>
          </p:nvSpPr>
          <p:spPr>
            <a:xfrm rot="5400000">
              <a:off x="2795" y="2026"/>
              <a:ext cx="345" cy="19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406" name="Google Shape;406;p49"/>
          <p:cNvGrpSpPr/>
          <p:nvPr/>
        </p:nvGrpSpPr>
        <p:grpSpPr>
          <a:xfrm>
            <a:off x="2576513" y="4405313"/>
            <a:ext cx="4340225" cy="1198562"/>
            <a:chOff x="1623" y="2775"/>
            <a:chExt cx="2734" cy="755"/>
          </a:xfrm>
        </p:grpSpPr>
        <p:sp>
          <p:nvSpPr>
            <p:cNvPr id="407" name="Google Shape;407;p49"/>
            <p:cNvSpPr txBox="1"/>
            <p:nvPr/>
          </p:nvSpPr>
          <p:spPr>
            <a:xfrm>
              <a:off x="1623" y="3242"/>
              <a:ext cx="2734"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Highly Functionalized Molecules </a:t>
              </a:r>
              <a:endParaRPr/>
            </a:p>
          </p:txBody>
        </p:sp>
        <p:sp>
          <p:nvSpPr>
            <p:cNvPr id="408" name="Google Shape;408;p49"/>
            <p:cNvSpPr/>
            <p:nvPr/>
          </p:nvSpPr>
          <p:spPr>
            <a:xfrm>
              <a:off x="2796" y="2779"/>
              <a:ext cx="384" cy="394"/>
            </a:xfrm>
            <a:prstGeom prst="downArrow">
              <a:avLst>
                <a:gd fmla="val 50000" name="adj1"/>
                <a:gd fmla="val 25651" name="adj2"/>
              </a:avLst>
            </a:prstGeom>
            <a:solidFill>
              <a:srgbClr val="000099"/>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9"/>
            <p:cNvSpPr txBox="1"/>
            <p:nvPr/>
          </p:nvSpPr>
          <p:spPr>
            <a:xfrm rot="5400000">
              <a:off x="2795" y="2851"/>
              <a:ext cx="345" cy="19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410" name="Google Shape;410;p49"/>
          <p:cNvSpPr/>
          <p:nvPr/>
        </p:nvSpPr>
        <p:spPr>
          <a:xfrm>
            <a:off x="725488" y="1466850"/>
            <a:ext cx="871537" cy="4921250"/>
          </a:xfrm>
          <a:prstGeom prst="curvedRightArrow">
            <a:avLst>
              <a:gd fmla="val 37278" name="adj1"/>
              <a:gd fmla="val 227904" name="adj2"/>
              <a:gd fmla="val 33333" name="adj3"/>
            </a:avLst>
          </a:prstGeom>
          <a:solidFill>
            <a:srgbClr val="0000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0"/>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2"/>
                </a:solidFill>
                <a:latin typeface="Times New Roman"/>
                <a:ea typeface="Times New Roman"/>
                <a:cs typeface="Times New Roman"/>
                <a:sym typeface="Times New Roman"/>
              </a:rPr>
              <a:t>Polymers from Renewable Resources:</a:t>
            </a:r>
            <a:br>
              <a:rPr b="0" i="0" lang="en-US" sz="3200" u="none" cap="none" strike="noStrike">
                <a:solidFill>
                  <a:schemeClr val="dk2"/>
                </a:solidFill>
                <a:latin typeface="Times New Roman"/>
                <a:ea typeface="Times New Roman"/>
                <a:cs typeface="Times New Roman"/>
                <a:sym typeface="Times New Roman"/>
              </a:rPr>
            </a:br>
            <a:r>
              <a:rPr b="0" i="0" lang="en-US" sz="3200" u="none" cap="none" strike="noStrike">
                <a:solidFill>
                  <a:schemeClr val="dk2"/>
                </a:solidFill>
                <a:latin typeface="Times New Roman"/>
                <a:ea typeface="Times New Roman"/>
                <a:cs typeface="Times New Roman"/>
                <a:sym typeface="Times New Roman"/>
              </a:rPr>
              <a:t>Poly(lactic acid)</a:t>
            </a:r>
            <a:endParaRPr/>
          </a:p>
        </p:txBody>
      </p:sp>
      <p:pic>
        <p:nvPicPr>
          <p:cNvPr descr="sanyo disk" id="416" name="Google Shape;416;p50"/>
          <p:cNvPicPr preferRelativeResize="0"/>
          <p:nvPr/>
        </p:nvPicPr>
        <p:blipFill rotWithShape="1">
          <a:blip r:embed="rId3">
            <a:alphaModFix/>
          </a:blip>
          <a:srcRect b="0" l="0" r="0" t="0"/>
          <a:stretch/>
        </p:blipFill>
        <p:spPr>
          <a:xfrm>
            <a:off x="1371600" y="1174750"/>
            <a:ext cx="3124200" cy="2185988"/>
          </a:xfrm>
          <a:prstGeom prst="rect">
            <a:avLst/>
          </a:prstGeom>
          <a:noFill/>
          <a:ln>
            <a:noFill/>
          </a:ln>
        </p:spPr>
      </p:pic>
      <p:pic>
        <p:nvPicPr>
          <p:cNvPr descr="cons_main" id="417" name="Google Shape;417;p50"/>
          <p:cNvPicPr preferRelativeResize="0"/>
          <p:nvPr/>
        </p:nvPicPr>
        <p:blipFill rotWithShape="1">
          <a:blip r:embed="rId4">
            <a:alphaModFix/>
          </a:blip>
          <a:srcRect b="0" l="53485" r="0" t="0"/>
          <a:stretch/>
        </p:blipFill>
        <p:spPr>
          <a:xfrm>
            <a:off x="5105400" y="1193800"/>
            <a:ext cx="2943225" cy="2166938"/>
          </a:xfrm>
          <a:prstGeom prst="rect">
            <a:avLst/>
          </a:prstGeom>
          <a:noFill/>
          <a:ln>
            <a:noFill/>
          </a:ln>
        </p:spPr>
      </p:pic>
      <p:pic>
        <p:nvPicPr>
          <p:cNvPr descr="bevs_main" id="418" name="Google Shape;418;p50"/>
          <p:cNvPicPr preferRelativeResize="0"/>
          <p:nvPr/>
        </p:nvPicPr>
        <p:blipFill rotWithShape="1">
          <a:blip r:embed="rId5">
            <a:alphaModFix/>
          </a:blip>
          <a:srcRect b="0" l="0" r="0" t="0"/>
          <a:stretch/>
        </p:blipFill>
        <p:spPr>
          <a:xfrm>
            <a:off x="-2770698" y="3360738"/>
            <a:ext cx="11127298" cy="3812678"/>
          </a:xfrm>
          <a:prstGeom prst="rect">
            <a:avLst/>
          </a:prstGeom>
          <a:noFill/>
          <a:ln>
            <a:noFill/>
          </a:ln>
        </p:spPr>
      </p:pic>
      <p:sp>
        <p:nvSpPr>
          <p:cNvPr id="419" name="Google Shape;419;p50"/>
          <p:cNvSpPr/>
          <p:nvPr/>
        </p:nvSpPr>
        <p:spPr>
          <a:xfrm rot="10800000">
            <a:off x="2627784" y="8469559"/>
            <a:ext cx="305916" cy="50405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rgbClr val="FF0000"/>
                </a:solidFill>
                <a:latin typeface="Times New Roman"/>
                <a:ea typeface="Times New Roman"/>
                <a:cs typeface="Times New Roman"/>
                <a:sym typeface="Times New Roman"/>
              </a:rPr>
              <a:t>Raw Materials from Renewable Resources:</a:t>
            </a:r>
            <a:br>
              <a:rPr b="0" i="0" lang="en-US" sz="3200" u="none" cap="none" strike="noStrike">
                <a:solidFill>
                  <a:srgbClr val="FF0000"/>
                </a:solidFill>
                <a:latin typeface="Times New Roman"/>
                <a:ea typeface="Times New Roman"/>
                <a:cs typeface="Times New Roman"/>
                <a:sym typeface="Times New Roman"/>
              </a:rPr>
            </a:br>
            <a:r>
              <a:rPr b="0" i="0" lang="en-US" sz="3200" u="none" cap="none" strike="noStrike">
                <a:solidFill>
                  <a:srgbClr val="FF0000"/>
                </a:solidFill>
                <a:latin typeface="Times New Roman"/>
                <a:ea typeface="Times New Roman"/>
                <a:cs typeface="Times New Roman"/>
                <a:sym typeface="Times New Roman"/>
              </a:rPr>
              <a:t>The BioFine Process</a:t>
            </a:r>
            <a:endParaRPr/>
          </a:p>
        </p:txBody>
      </p:sp>
      <p:pic>
        <p:nvPicPr>
          <p:cNvPr id="425" name="Google Shape;425;p51"/>
          <p:cNvPicPr preferRelativeResize="0"/>
          <p:nvPr/>
        </p:nvPicPr>
        <p:blipFill rotWithShape="1">
          <a:blip r:embed="rId3">
            <a:alphaModFix/>
          </a:blip>
          <a:srcRect b="0" l="0" r="0" t="0"/>
          <a:stretch/>
        </p:blipFill>
        <p:spPr>
          <a:xfrm>
            <a:off x="6400800" y="2514600"/>
            <a:ext cx="1516063" cy="1665288"/>
          </a:xfrm>
          <a:prstGeom prst="rect">
            <a:avLst/>
          </a:prstGeom>
          <a:noFill/>
          <a:ln>
            <a:noFill/>
          </a:ln>
        </p:spPr>
      </p:pic>
      <p:pic>
        <p:nvPicPr>
          <p:cNvPr descr="Woodpulp" id="426" name="Google Shape;426;p51"/>
          <p:cNvPicPr preferRelativeResize="0"/>
          <p:nvPr>
            <p:ph idx="2" type="body"/>
          </p:nvPr>
        </p:nvPicPr>
        <p:blipFill rotWithShape="1">
          <a:blip r:embed="rId4">
            <a:alphaModFix/>
          </a:blip>
          <a:srcRect b="0" l="0" r="0" t="0"/>
          <a:stretch/>
        </p:blipFill>
        <p:spPr>
          <a:xfrm>
            <a:off x="1600200" y="1524000"/>
            <a:ext cx="1554163" cy="1828800"/>
          </a:xfrm>
          <a:prstGeom prst="rect">
            <a:avLst/>
          </a:prstGeom>
          <a:noFill/>
          <a:ln>
            <a:noFill/>
          </a:ln>
        </p:spPr>
      </p:pic>
      <p:sp>
        <p:nvSpPr>
          <p:cNvPr id="427" name="Google Shape;427;p51"/>
          <p:cNvSpPr txBox="1"/>
          <p:nvPr/>
        </p:nvSpPr>
        <p:spPr>
          <a:xfrm>
            <a:off x="3124200" y="2157413"/>
            <a:ext cx="1144588" cy="581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Paper mill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sludge</a:t>
            </a:r>
            <a:endParaRPr/>
          </a:p>
        </p:txBody>
      </p:sp>
      <p:sp>
        <p:nvSpPr>
          <p:cNvPr id="428" name="Google Shape;428;p51"/>
          <p:cNvSpPr/>
          <p:nvPr/>
        </p:nvSpPr>
        <p:spPr>
          <a:xfrm>
            <a:off x="4648200" y="3581400"/>
            <a:ext cx="1143000" cy="609600"/>
          </a:xfrm>
          <a:prstGeom prst="rightArrow">
            <a:avLst>
              <a:gd fmla="val 50000" name="adj1"/>
              <a:gd fmla="val 46875"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29" name="Google Shape;429;p51"/>
          <p:cNvSpPr txBox="1"/>
          <p:nvPr/>
        </p:nvSpPr>
        <p:spPr>
          <a:xfrm>
            <a:off x="6451600" y="4343400"/>
            <a:ext cx="1555750" cy="3667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Levulinic acid</a:t>
            </a:r>
            <a:endParaRPr/>
          </a:p>
        </p:txBody>
      </p:sp>
      <p:pic>
        <p:nvPicPr>
          <p:cNvPr descr="Stack of papers" id="430" name="Google Shape;430;p51"/>
          <p:cNvPicPr preferRelativeResize="0"/>
          <p:nvPr>
            <p:ph idx="4" type="body"/>
          </p:nvPr>
        </p:nvPicPr>
        <p:blipFill rotWithShape="1">
          <a:blip r:embed="rId5">
            <a:alphaModFix/>
          </a:blip>
          <a:srcRect b="0" l="0" r="0" t="0"/>
          <a:stretch/>
        </p:blipFill>
        <p:spPr>
          <a:xfrm>
            <a:off x="1295400" y="5181600"/>
            <a:ext cx="2413000" cy="1600200"/>
          </a:xfrm>
          <a:prstGeom prst="rect">
            <a:avLst/>
          </a:prstGeom>
          <a:noFill/>
          <a:ln>
            <a:noFill/>
          </a:ln>
        </p:spPr>
      </p:pic>
      <p:pic>
        <p:nvPicPr>
          <p:cNvPr descr="Yard trimmings" id="431" name="Google Shape;431;p51"/>
          <p:cNvPicPr preferRelativeResize="0"/>
          <p:nvPr>
            <p:ph idx="3" type="body"/>
          </p:nvPr>
        </p:nvPicPr>
        <p:blipFill rotWithShape="1">
          <a:blip r:embed="rId6">
            <a:alphaModFix/>
          </a:blip>
          <a:srcRect b="0" l="0" r="0" t="0"/>
          <a:stretch/>
        </p:blipFill>
        <p:spPr>
          <a:xfrm>
            <a:off x="838200" y="3581400"/>
            <a:ext cx="1828800" cy="1371600"/>
          </a:xfrm>
          <a:prstGeom prst="rect">
            <a:avLst/>
          </a:prstGeom>
          <a:noFill/>
          <a:ln>
            <a:noFill/>
          </a:ln>
        </p:spPr>
      </p:pic>
      <p:sp>
        <p:nvSpPr>
          <p:cNvPr id="432" name="Google Shape;432;p51"/>
          <p:cNvSpPr txBox="1"/>
          <p:nvPr/>
        </p:nvSpPr>
        <p:spPr>
          <a:xfrm>
            <a:off x="3657600" y="5738813"/>
            <a:ext cx="2103438" cy="581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Municipal solid waste</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and waste paper</a:t>
            </a:r>
            <a:endParaRPr/>
          </a:p>
        </p:txBody>
      </p:sp>
      <p:sp>
        <p:nvSpPr>
          <p:cNvPr id="433" name="Google Shape;433;p51"/>
          <p:cNvSpPr txBox="1"/>
          <p:nvPr/>
        </p:nvSpPr>
        <p:spPr>
          <a:xfrm>
            <a:off x="2667000" y="3910013"/>
            <a:ext cx="1301750" cy="82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Agricultural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residues,</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Waste wood</a:t>
            </a:r>
            <a:endParaRPr/>
          </a:p>
        </p:txBody>
      </p:sp>
      <p:sp>
        <p:nvSpPr>
          <p:cNvPr id="434" name="Google Shape;434;p51"/>
          <p:cNvSpPr/>
          <p:nvPr/>
        </p:nvSpPr>
        <p:spPr>
          <a:xfrm>
            <a:off x="5349875" y="4876800"/>
            <a:ext cx="3716338" cy="6413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Green Chemistry Challenge Award</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1999 Small Business Award</a:t>
            </a:r>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rgbClr val="FF0000"/>
                </a:solidFill>
                <a:latin typeface="Times New Roman"/>
                <a:ea typeface="Times New Roman"/>
                <a:cs typeface="Times New Roman"/>
                <a:sym typeface="Times New Roman"/>
              </a:rPr>
              <a:t>Levulinic acid as a platform chemical</a:t>
            </a:r>
            <a:endParaRPr/>
          </a:p>
        </p:txBody>
      </p:sp>
      <p:pic>
        <p:nvPicPr>
          <p:cNvPr id="440" name="Google Shape;440;p52"/>
          <p:cNvPicPr preferRelativeResize="0"/>
          <p:nvPr/>
        </p:nvPicPr>
        <p:blipFill rotWithShape="1">
          <a:blip r:embed="rId3">
            <a:alphaModFix/>
          </a:blip>
          <a:srcRect b="0" l="0" r="0" t="0"/>
          <a:stretch/>
        </p:blipFill>
        <p:spPr>
          <a:xfrm>
            <a:off x="4044950" y="2743200"/>
            <a:ext cx="1585913" cy="1741488"/>
          </a:xfrm>
          <a:prstGeom prst="rect">
            <a:avLst/>
          </a:prstGeom>
          <a:noFill/>
          <a:ln>
            <a:noFill/>
          </a:ln>
        </p:spPr>
      </p:pic>
      <p:pic>
        <p:nvPicPr>
          <p:cNvPr id="441" name="Google Shape;441;p52"/>
          <p:cNvPicPr preferRelativeResize="0"/>
          <p:nvPr/>
        </p:nvPicPr>
        <p:blipFill rotWithShape="1">
          <a:blip r:embed="rId4">
            <a:alphaModFix/>
          </a:blip>
          <a:srcRect b="0" l="0" r="0" t="0"/>
          <a:stretch/>
        </p:blipFill>
        <p:spPr>
          <a:xfrm>
            <a:off x="6172200" y="4724400"/>
            <a:ext cx="2011363" cy="1095375"/>
          </a:xfrm>
          <a:prstGeom prst="rect">
            <a:avLst/>
          </a:prstGeom>
          <a:noFill/>
          <a:ln>
            <a:noFill/>
          </a:ln>
        </p:spPr>
      </p:pic>
      <p:pic>
        <p:nvPicPr>
          <p:cNvPr id="442" name="Google Shape;442;p52"/>
          <p:cNvPicPr preferRelativeResize="0"/>
          <p:nvPr/>
        </p:nvPicPr>
        <p:blipFill rotWithShape="1">
          <a:blip r:embed="rId5">
            <a:alphaModFix/>
          </a:blip>
          <a:srcRect b="0" l="0" r="0" t="0"/>
          <a:stretch/>
        </p:blipFill>
        <p:spPr>
          <a:xfrm>
            <a:off x="6705600" y="1600200"/>
            <a:ext cx="1185863" cy="712788"/>
          </a:xfrm>
          <a:prstGeom prst="rect">
            <a:avLst/>
          </a:prstGeom>
          <a:noFill/>
          <a:ln>
            <a:noFill/>
          </a:ln>
        </p:spPr>
      </p:pic>
      <p:sp>
        <p:nvSpPr>
          <p:cNvPr id="443" name="Google Shape;443;p52"/>
          <p:cNvSpPr/>
          <p:nvPr/>
        </p:nvSpPr>
        <p:spPr>
          <a:xfrm rot="8018785">
            <a:off x="3333750" y="4305300"/>
            <a:ext cx="762000" cy="381000"/>
          </a:xfrm>
          <a:prstGeom prst="rightArrow">
            <a:avLst>
              <a:gd fmla="val 50000" name="adj1"/>
              <a:gd fmla="val 50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4" name="Google Shape;444;p52"/>
          <p:cNvSpPr txBox="1"/>
          <p:nvPr/>
        </p:nvSpPr>
        <p:spPr>
          <a:xfrm>
            <a:off x="5595938" y="6016625"/>
            <a:ext cx="3425825" cy="5810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DALA (δ-amino levulinic acid)</a:t>
            </a:r>
            <a:endParaRPr/>
          </a:p>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(non-toxic, biodegradable herbicide)</a:t>
            </a:r>
            <a:endParaRPr/>
          </a:p>
        </p:txBody>
      </p:sp>
      <p:pic>
        <p:nvPicPr>
          <p:cNvPr id="445" name="Google Shape;445;p52"/>
          <p:cNvPicPr preferRelativeResize="0"/>
          <p:nvPr/>
        </p:nvPicPr>
        <p:blipFill rotWithShape="1">
          <a:blip r:embed="rId6">
            <a:alphaModFix/>
          </a:blip>
          <a:srcRect b="0" l="0" r="0" t="0"/>
          <a:stretch/>
        </p:blipFill>
        <p:spPr>
          <a:xfrm>
            <a:off x="1219200" y="1295400"/>
            <a:ext cx="1633538" cy="1665288"/>
          </a:xfrm>
          <a:prstGeom prst="rect">
            <a:avLst/>
          </a:prstGeom>
          <a:noFill/>
          <a:ln>
            <a:noFill/>
          </a:ln>
        </p:spPr>
      </p:pic>
      <p:pic>
        <p:nvPicPr>
          <p:cNvPr id="446" name="Google Shape;446;p52"/>
          <p:cNvPicPr preferRelativeResize="0"/>
          <p:nvPr/>
        </p:nvPicPr>
        <p:blipFill rotWithShape="1">
          <a:blip r:embed="rId7">
            <a:alphaModFix/>
          </a:blip>
          <a:srcRect b="0" l="0" r="0" t="0"/>
          <a:stretch/>
        </p:blipFill>
        <p:spPr>
          <a:xfrm>
            <a:off x="0" y="4953000"/>
            <a:ext cx="3360738" cy="1638300"/>
          </a:xfrm>
          <a:prstGeom prst="rect">
            <a:avLst/>
          </a:prstGeom>
          <a:noFill/>
          <a:ln>
            <a:noFill/>
          </a:ln>
        </p:spPr>
      </p:pic>
      <p:sp>
        <p:nvSpPr>
          <p:cNvPr id="447" name="Google Shape;447;p52"/>
          <p:cNvSpPr/>
          <p:nvPr/>
        </p:nvSpPr>
        <p:spPr>
          <a:xfrm>
            <a:off x="2133600" y="5784850"/>
            <a:ext cx="1562100"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Diphenolic acid</a:t>
            </a:r>
            <a:endParaRPr/>
          </a:p>
        </p:txBody>
      </p:sp>
      <p:sp>
        <p:nvSpPr>
          <p:cNvPr id="448" name="Google Shape;448;p52"/>
          <p:cNvSpPr/>
          <p:nvPr/>
        </p:nvSpPr>
        <p:spPr>
          <a:xfrm>
            <a:off x="6781800" y="2355850"/>
            <a:ext cx="1211263"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Acrylic acid</a:t>
            </a:r>
            <a:endParaRPr/>
          </a:p>
        </p:txBody>
      </p:sp>
      <p:sp>
        <p:nvSpPr>
          <p:cNvPr id="449" name="Google Shape;449;p52"/>
          <p:cNvSpPr/>
          <p:nvPr/>
        </p:nvSpPr>
        <p:spPr>
          <a:xfrm>
            <a:off x="1828800" y="2508250"/>
            <a:ext cx="1370013"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Succinic acid</a:t>
            </a:r>
            <a:endParaRPr/>
          </a:p>
        </p:txBody>
      </p:sp>
      <p:pic>
        <p:nvPicPr>
          <p:cNvPr id="450" name="Google Shape;450;p52"/>
          <p:cNvPicPr preferRelativeResize="0"/>
          <p:nvPr/>
        </p:nvPicPr>
        <p:blipFill rotWithShape="1">
          <a:blip r:embed="rId8">
            <a:alphaModFix/>
          </a:blip>
          <a:srcRect b="0" l="0" r="0" t="0"/>
          <a:stretch/>
        </p:blipFill>
        <p:spPr>
          <a:xfrm>
            <a:off x="7543800" y="3276600"/>
            <a:ext cx="708025" cy="703263"/>
          </a:xfrm>
          <a:prstGeom prst="rect">
            <a:avLst/>
          </a:prstGeom>
          <a:noFill/>
          <a:ln>
            <a:noFill/>
          </a:ln>
        </p:spPr>
      </p:pic>
      <p:sp>
        <p:nvSpPr>
          <p:cNvPr id="451" name="Google Shape;451;p52"/>
          <p:cNvSpPr txBox="1"/>
          <p:nvPr/>
        </p:nvSpPr>
        <p:spPr>
          <a:xfrm>
            <a:off x="7620000" y="3956050"/>
            <a:ext cx="579438"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THF</a:t>
            </a:r>
            <a:endParaRPr/>
          </a:p>
        </p:txBody>
      </p:sp>
      <p:pic>
        <p:nvPicPr>
          <p:cNvPr id="452" name="Google Shape;452;p52"/>
          <p:cNvPicPr preferRelativeResize="0"/>
          <p:nvPr/>
        </p:nvPicPr>
        <p:blipFill rotWithShape="1">
          <a:blip r:embed="rId9">
            <a:alphaModFix/>
          </a:blip>
          <a:srcRect b="0" l="0" r="0" t="0"/>
          <a:stretch/>
        </p:blipFill>
        <p:spPr>
          <a:xfrm>
            <a:off x="1219200" y="3200400"/>
            <a:ext cx="1063625" cy="703263"/>
          </a:xfrm>
          <a:prstGeom prst="rect">
            <a:avLst/>
          </a:prstGeom>
          <a:noFill/>
          <a:ln>
            <a:noFill/>
          </a:ln>
        </p:spPr>
      </p:pic>
      <p:sp>
        <p:nvSpPr>
          <p:cNvPr id="453" name="Google Shape;453;p52"/>
          <p:cNvSpPr txBox="1"/>
          <p:nvPr/>
        </p:nvSpPr>
        <p:spPr>
          <a:xfrm>
            <a:off x="1163638" y="3956050"/>
            <a:ext cx="1403350" cy="5810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MTHF</a:t>
            </a:r>
            <a:endParaRPr/>
          </a:p>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(fuel additive)</a:t>
            </a:r>
            <a:endParaRPr/>
          </a:p>
        </p:txBody>
      </p:sp>
      <p:sp>
        <p:nvSpPr>
          <p:cNvPr id="454" name="Google Shape;454;p52"/>
          <p:cNvSpPr/>
          <p:nvPr/>
        </p:nvSpPr>
        <p:spPr>
          <a:xfrm>
            <a:off x="5943600" y="3505200"/>
            <a:ext cx="762000" cy="381000"/>
          </a:xfrm>
          <a:prstGeom prst="rightArrow">
            <a:avLst>
              <a:gd fmla="val 50000" name="adj1"/>
              <a:gd fmla="val 50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5" name="Google Shape;455;p52"/>
          <p:cNvSpPr/>
          <p:nvPr/>
        </p:nvSpPr>
        <p:spPr>
          <a:xfrm rot="-1933705">
            <a:off x="5638800" y="2667000"/>
            <a:ext cx="762000" cy="381000"/>
          </a:xfrm>
          <a:prstGeom prst="rightArrow">
            <a:avLst>
              <a:gd fmla="val 50000" name="adj1"/>
              <a:gd fmla="val 50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6" name="Google Shape;456;p52"/>
          <p:cNvSpPr/>
          <p:nvPr/>
        </p:nvSpPr>
        <p:spPr>
          <a:xfrm rot="10800000">
            <a:off x="2971800" y="3505200"/>
            <a:ext cx="762000" cy="381000"/>
          </a:xfrm>
          <a:prstGeom prst="rightArrow">
            <a:avLst>
              <a:gd fmla="val 50000" name="adj1"/>
              <a:gd fmla="val 50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7" name="Google Shape;457;p52"/>
          <p:cNvSpPr/>
          <p:nvPr/>
        </p:nvSpPr>
        <p:spPr>
          <a:xfrm rot="-8628408">
            <a:off x="3352800" y="2743200"/>
            <a:ext cx="762000" cy="381000"/>
          </a:xfrm>
          <a:prstGeom prst="rightArrow">
            <a:avLst>
              <a:gd fmla="val 50000" name="adj1"/>
              <a:gd fmla="val 50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8" name="Google Shape;458;p52"/>
          <p:cNvSpPr/>
          <p:nvPr/>
        </p:nvSpPr>
        <p:spPr>
          <a:xfrm rot="2373580">
            <a:off x="5648325" y="4267200"/>
            <a:ext cx="762000" cy="381000"/>
          </a:xfrm>
          <a:prstGeom prst="rightArrow">
            <a:avLst>
              <a:gd fmla="val 50000" name="adj1"/>
              <a:gd fmla="val 50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459" name="Google Shape;459;p52"/>
          <p:cNvPicPr preferRelativeResize="0"/>
          <p:nvPr/>
        </p:nvPicPr>
        <p:blipFill rotWithShape="1">
          <a:blip r:embed="rId10">
            <a:alphaModFix/>
          </a:blip>
          <a:srcRect b="0" l="0" r="0" t="0"/>
          <a:stretch/>
        </p:blipFill>
        <p:spPr>
          <a:xfrm>
            <a:off x="3886200" y="1447800"/>
            <a:ext cx="1960563" cy="333375"/>
          </a:xfrm>
          <a:prstGeom prst="rect">
            <a:avLst/>
          </a:prstGeom>
          <a:noFill/>
          <a:ln>
            <a:noFill/>
          </a:ln>
        </p:spPr>
      </p:pic>
      <p:sp>
        <p:nvSpPr>
          <p:cNvPr id="460" name="Google Shape;460;p52"/>
          <p:cNvSpPr txBox="1"/>
          <p:nvPr/>
        </p:nvSpPr>
        <p:spPr>
          <a:xfrm>
            <a:off x="4343400" y="1746250"/>
            <a:ext cx="1122363"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butanediol</a:t>
            </a:r>
            <a:endParaRPr/>
          </a:p>
        </p:txBody>
      </p:sp>
      <p:sp>
        <p:nvSpPr>
          <p:cNvPr id="461" name="Google Shape;461;p52"/>
          <p:cNvSpPr/>
          <p:nvPr/>
        </p:nvSpPr>
        <p:spPr>
          <a:xfrm rot="-5400000">
            <a:off x="4457700" y="2324100"/>
            <a:ext cx="762000" cy="381000"/>
          </a:xfrm>
          <a:prstGeom prst="rightArrow">
            <a:avLst>
              <a:gd fmla="val 50000" name="adj1"/>
              <a:gd fmla="val 50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462" name="Google Shape;462;p52"/>
          <p:cNvPicPr preferRelativeResize="0"/>
          <p:nvPr/>
        </p:nvPicPr>
        <p:blipFill rotWithShape="1">
          <a:blip r:embed="rId11">
            <a:alphaModFix/>
          </a:blip>
          <a:srcRect b="0" l="0" r="0" t="0"/>
          <a:stretch/>
        </p:blipFill>
        <p:spPr>
          <a:xfrm>
            <a:off x="4114800" y="5257800"/>
            <a:ext cx="1084263" cy="703263"/>
          </a:xfrm>
          <a:prstGeom prst="rect">
            <a:avLst/>
          </a:prstGeom>
          <a:noFill/>
          <a:ln>
            <a:noFill/>
          </a:ln>
        </p:spPr>
      </p:pic>
      <p:sp>
        <p:nvSpPr>
          <p:cNvPr id="463" name="Google Shape;463;p52"/>
          <p:cNvSpPr txBox="1"/>
          <p:nvPr/>
        </p:nvSpPr>
        <p:spPr>
          <a:xfrm>
            <a:off x="4137025" y="6013450"/>
            <a:ext cx="1404938" cy="5810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gamma </a:t>
            </a:r>
            <a:endParaRPr/>
          </a:p>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butyrolactone</a:t>
            </a:r>
            <a:endParaRPr/>
          </a:p>
        </p:txBody>
      </p:sp>
      <p:sp>
        <p:nvSpPr>
          <p:cNvPr id="464" name="Google Shape;464;p52"/>
          <p:cNvSpPr/>
          <p:nvPr/>
        </p:nvSpPr>
        <p:spPr>
          <a:xfrm rot="5400000">
            <a:off x="4457700" y="4533900"/>
            <a:ext cx="762000" cy="381000"/>
          </a:xfrm>
          <a:prstGeom prst="rightArrow">
            <a:avLst>
              <a:gd fmla="val 50000" name="adj1"/>
              <a:gd fmla="val 50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5" name="Google Shape;465;p52"/>
          <p:cNvSpPr txBox="1"/>
          <p:nvPr>
            <p:ph idx="11" type="ftr"/>
          </p:nvPr>
        </p:nvSpPr>
        <p:spPr>
          <a:xfrm>
            <a:off x="1955800" y="6594475"/>
            <a:ext cx="2895600" cy="1857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Times New Roman"/>
                <a:ea typeface="Times New Roman"/>
                <a:cs typeface="Times New Roman"/>
                <a:sym typeface="Times New Roman"/>
              </a:rPr>
              <a:t>(c) 2010 Beyond Benign - All Rights Reserved.</a:t>
            </a:r>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5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Times New Roman"/>
                <a:ea typeface="Times New Roman"/>
                <a:cs typeface="Times New Roman"/>
                <a:sym typeface="Times New Roman"/>
              </a:rPr>
              <a:t>8. Reduce Derivatives</a:t>
            </a:r>
            <a:endParaRPr/>
          </a:p>
        </p:txBody>
      </p:sp>
      <p:sp>
        <p:nvSpPr>
          <p:cNvPr id="471" name="Google Shape;471;p5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Unnecessary derivatization (blocking group, protection/deprotection, temporary modification of physical/chemical processes) should be avoided whenever possible.</a:t>
            </a:r>
            <a:endParaRPr/>
          </a:p>
          <a:p>
            <a:pPr indent="-406400" lvl="0" marL="6096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5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rgbClr val="FF0000"/>
                </a:solidFill>
                <a:latin typeface="Times New Roman"/>
                <a:ea typeface="Times New Roman"/>
                <a:cs typeface="Times New Roman"/>
                <a:sym typeface="Times New Roman"/>
              </a:rPr>
              <a:t>Protecting Groups</a:t>
            </a:r>
            <a:endParaRPr/>
          </a:p>
        </p:txBody>
      </p:sp>
      <p:sp>
        <p:nvSpPr>
          <p:cNvPr id="477" name="Google Shape;477;p5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2 synthetic steps are added each time one is used</a:t>
            </a:r>
            <a:endParaRPr/>
          </a:p>
          <a:p>
            <a:pPr indent="-609600" lvl="0" marL="60960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Overall yield and atom economy will decrease</a:t>
            </a:r>
            <a:endParaRPr/>
          </a:p>
          <a:p>
            <a:pPr indent="-609600" lvl="0" marL="6096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609600" lvl="0" marL="60960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“Protecting groups are used because there is no direct way to solve the problem without them.”</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19"/>
          <p:cNvPicPr preferRelativeResize="0"/>
          <p:nvPr/>
        </p:nvPicPr>
        <p:blipFill rotWithShape="1">
          <a:blip r:embed="rId3">
            <a:alphaModFix/>
          </a:blip>
          <a:srcRect b="0" l="0" r="0" t="0"/>
          <a:stretch/>
        </p:blipFill>
        <p:spPr>
          <a:xfrm>
            <a:off x="714375" y="1370013"/>
            <a:ext cx="7748588" cy="5189537"/>
          </a:xfrm>
          <a:prstGeom prst="rect">
            <a:avLst/>
          </a:prstGeom>
          <a:noFill/>
          <a:ln>
            <a:noFill/>
          </a:ln>
        </p:spPr>
      </p:pic>
      <p:sp>
        <p:nvSpPr>
          <p:cNvPr id="145" name="Google Shape;145;p19"/>
          <p:cNvSpPr/>
          <p:nvPr>
            <p:ph type="title"/>
          </p:nvPr>
        </p:nvSpPr>
        <p:spPr>
          <a:xfrm>
            <a:off x="685800" y="718592"/>
            <a:ext cx="7772400" cy="838200"/>
          </a:xfrm>
          <a:prstGeom prst="horizontalScroll">
            <a:avLst>
              <a:gd fmla="val 12500" name="adj"/>
            </a:avLst>
          </a:prstGeom>
          <a:noFill/>
          <a:ln cap="flat" cmpd="sng" w="31750">
            <a:solidFill>
              <a:srgbClr val="0BFF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The 12 Principles of Green Chemistry (1-6)</a:t>
            </a:r>
            <a:endParaRPr b="0" i="0" sz="4400" u="none" cap="none" strike="noStrike">
              <a:solidFill>
                <a:schemeClr val="dk1"/>
              </a:solidFill>
              <a:latin typeface="Times New Roman"/>
              <a:ea typeface="Times New Roman"/>
              <a:cs typeface="Times New Roman"/>
              <a:sym typeface="Times New Roman"/>
            </a:endParaRPr>
          </a:p>
        </p:txBody>
      </p:sp>
      <p:sp>
        <p:nvSpPr>
          <p:cNvPr id="146" name="Google Shape;146;p19"/>
          <p:cNvSpPr txBox="1"/>
          <p:nvPr/>
        </p:nvSpPr>
        <p:spPr>
          <a:xfrm>
            <a:off x="1585913" y="6591300"/>
            <a:ext cx="18415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7" name="Google Shape;147;p19"/>
          <p:cNvSpPr txBox="1"/>
          <p:nvPr/>
        </p:nvSpPr>
        <p:spPr>
          <a:xfrm>
            <a:off x="4800600" y="6483350"/>
            <a:ext cx="43180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5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483" name="Google Shape;483;p5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Eg= synthesis of m-hydroxy benzoic acid from m-hydroxy benzaldehyde</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5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Times New Roman"/>
                <a:ea typeface="Times New Roman"/>
                <a:cs typeface="Times New Roman"/>
                <a:sym typeface="Times New Roman"/>
              </a:rPr>
              <a:t>9. Catalysis</a:t>
            </a:r>
            <a:endParaRPr/>
          </a:p>
        </p:txBody>
      </p:sp>
      <p:sp>
        <p:nvSpPr>
          <p:cNvPr id="489" name="Google Shape;489;p5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Catalytic reagents (as selective as possible) are superior to stoichiometric reagents.Use catalyst,not stiochiometric reagents.</a:t>
            </a:r>
            <a:endParaRPr/>
          </a:p>
          <a:p>
            <a:pPr indent="-609600" lvl="0" marL="609600" marR="0" rtl="0" algn="l">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Eg= propene+hydrogen=propane(100%)</a:t>
            </a:r>
            <a:endParaRPr/>
          </a:p>
          <a:p>
            <a:pPr indent="-609600" lvl="0" marL="609600" marR="0" rtl="0" algn="l">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Ni as catalyst</a:t>
            </a:r>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5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rgbClr val="FF0000"/>
                </a:solidFill>
                <a:latin typeface="Times New Roman"/>
                <a:ea typeface="Times New Roman"/>
                <a:cs typeface="Times New Roman"/>
                <a:sym typeface="Times New Roman"/>
              </a:rPr>
              <a:t>Heterogeneous vs Homogenous</a:t>
            </a:r>
            <a:endParaRPr/>
          </a:p>
        </p:txBody>
      </p:sp>
      <p:sp>
        <p:nvSpPr>
          <p:cNvPr id="495" name="Google Shape;495;p57"/>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FF0000"/>
              </a:buClr>
              <a:buSzPts val="2000"/>
              <a:buFont typeface="Times New Roman"/>
              <a:buChar char="•"/>
            </a:pPr>
            <a:r>
              <a:rPr b="0" i="0" lang="en-US" sz="2000" u="none" cap="none" strike="noStrike">
                <a:solidFill>
                  <a:srgbClr val="FF0000"/>
                </a:solidFill>
                <a:latin typeface="Times New Roman"/>
                <a:ea typeface="Times New Roman"/>
                <a:cs typeface="Times New Roman"/>
                <a:sym typeface="Times New Roman"/>
              </a:rPr>
              <a:t>Distinct solid phase</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Readily separated</a:t>
            </a:r>
            <a:endParaRPr/>
          </a:p>
          <a:p>
            <a:pPr indent="-342900" lvl="0" marL="342900" marR="0" rtl="0" algn="l">
              <a:spcBef>
                <a:spcPts val="400"/>
              </a:spcBef>
              <a:spcAft>
                <a:spcPts val="0"/>
              </a:spcAft>
              <a:buClr>
                <a:srgbClr val="FF0000"/>
              </a:buClr>
              <a:buSzPts val="2000"/>
              <a:buFont typeface="Times New Roman"/>
              <a:buChar char="•"/>
            </a:pPr>
            <a:r>
              <a:rPr b="0" i="0" lang="en-US" sz="2000" u="none" cap="none" strike="noStrike">
                <a:solidFill>
                  <a:srgbClr val="FF0000"/>
                </a:solidFill>
                <a:latin typeface="Times New Roman"/>
                <a:ea typeface="Times New Roman"/>
                <a:cs typeface="Times New Roman"/>
                <a:sym typeface="Times New Roman"/>
              </a:rPr>
              <a:t>Readily regenerated &amp; recycled</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Rates not as fast</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Diffusion limited</a:t>
            </a:r>
            <a:endParaRPr/>
          </a:p>
          <a:p>
            <a:pPr indent="-342900" lvl="0" marL="342900" marR="0" rtl="0" algn="l">
              <a:spcBef>
                <a:spcPts val="400"/>
              </a:spcBef>
              <a:spcAft>
                <a:spcPts val="0"/>
              </a:spcAft>
              <a:buClr>
                <a:srgbClr val="FF0000"/>
              </a:buClr>
              <a:buSzPts val="2000"/>
              <a:buFont typeface="Times New Roman"/>
              <a:buChar char="•"/>
            </a:pPr>
            <a:r>
              <a:rPr b="0" i="0" lang="en-US" sz="2000" u="none" cap="none" strike="noStrike">
                <a:solidFill>
                  <a:srgbClr val="FF0000"/>
                </a:solidFill>
                <a:latin typeface="Times New Roman"/>
                <a:ea typeface="Times New Roman"/>
                <a:cs typeface="Times New Roman"/>
                <a:sym typeface="Times New Roman"/>
              </a:rPr>
              <a:t>Sensitive to poisons</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Lower selectivity</a:t>
            </a:r>
            <a:endParaRPr/>
          </a:p>
          <a:p>
            <a:pPr indent="-342900" lvl="0" marL="342900" marR="0" rtl="0" algn="l">
              <a:spcBef>
                <a:spcPts val="400"/>
              </a:spcBef>
              <a:spcAft>
                <a:spcPts val="0"/>
              </a:spcAft>
              <a:buClr>
                <a:srgbClr val="FF0000"/>
              </a:buClr>
              <a:buSzPts val="2000"/>
              <a:buFont typeface="Times New Roman"/>
              <a:buChar char="•"/>
            </a:pPr>
            <a:r>
              <a:rPr b="0" i="0" lang="en-US" sz="2000" u="none" cap="none" strike="noStrike">
                <a:solidFill>
                  <a:srgbClr val="FF0000"/>
                </a:solidFill>
                <a:latin typeface="Times New Roman"/>
                <a:ea typeface="Times New Roman"/>
                <a:cs typeface="Times New Roman"/>
                <a:sym typeface="Times New Roman"/>
              </a:rPr>
              <a:t>Long service life</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High energy process</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Poor mechanistic understanding</a:t>
            </a:r>
            <a:endParaRPr/>
          </a:p>
        </p:txBody>
      </p:sp>
      <p:sp>
        <p:nvSpPr>
          <p:cNvPr id="496" name="Google Shape;496;p57"/>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Same phase as rxn medium</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Difficult to separate</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Expensive and/or difficult to separate</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Very high rates</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Not diffusion controlled</a:t>
            </a:r>
            <a:endParaRPr/>
          </a:p>
          <a:p>
            <a:pPr indent="-342900" lvl="0" marL="342900" marR="0" rtl="0" algn="l">
              <a:spcBef>
                <a:spcPts val="400"/>
              </a:spcBef>
              <a:spcAft>
                <a:spcPts val="0"/>
              </a:spcAft>
              <a:buClr>
                <a:srgbClr val="FF0000"/>
              </a:buClr>
              <a:buSzPts val="2000"/>
              <a:buFont typeface="Times New Roman"/>
              <a:buChar char="•"/>
            </a:pPr>
            <a:r>
              <a:rPr b="0" i="0" lang="en-US" sz="2000" u="none" cap="none" strike="noStrike">
                <a:solidFill>
                  <a:srgbClr val="FF0000"/>
                </a:solidFill>
                <a:latin typeface="Times New Roman"/>
                <a:ea typeface="Times New Roman"/>
                <a:cs typeface="Times New Roman"/>
                <a:sym typeface="Times New Roman"/>
              </a:rPr>
              <a:t>Robust to poisons</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High selectivity</a:t>
            </a:r>
            <a:endParaRPr/>
          </a:p>
          <a:p>
            <a:pPr indent="-342900" lvl="0" marL="342900" marR="0" rtl="0" algn="l">
              <a:spcBef>
                <a:spcPts val="400"/>
              </a:spcBef>
              <a:spcAft>
                <a:spcPts val="0"/>
              </a:spcAft>
              <a:buClr>
                <a:srgbClr val="FF0000"/>
              </a:buClr>
              <a:buSzPts val="2000"/>
              <a:buFont typeface="Times New Roman"/>
              <a:buChar char="•"/>
            </a:pPr>
            <a:r>
              <a:rPr b="0" i="0" lang="en-US" sz="2000" u="none" cap="none" strike="noStrike">
                <a:solidFill>
                  <a:srgbClr val="FF0000"/>
                </a:solidFill>
                <a:latin typeface="Times New Roman"/>
                <a:ea typeface="Times New Roman"/>
                <a:cs typeface="Times New Roman"/>
                <a:sym typeface="Times New Roman"/>
              </a:rPr>
              <a:t>Short service life</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Mild conditions</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Mechanisms well understood</a:t>
            </a:r>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5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2"/>
                </a:solidFill>
                <a:latin typeface="Times New Roman"/>
                <a:ea typeface="Times New Roman"/>
                <a:cs typeface="Times New Roman"/>
                <a:sym typeface="Times New Roman"/>
              </a:rPr>
              <a:t>Heterogeneous vs Homogenous</a:t>
            </a:r>
            <a:endParaRPr/>
          </a:p>
        </p:txBody>
      </p:sp>
      <p:sp>
        <p:nvSpPr>
          <p:cNvPr id="502" name="Google Shape;502;p58"/>
          <p:cNvSpPr txBox="1"/>
          <p:nvPr>
            <p:ph idx="1" type="body"/>
          </p:nvPr>
        </p:nvSpPr>
        <p:spPr>
          <a:xfrm>
            <a:off x="3810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Distinct solid phase</a:t>
            </a:r>
            <a:endParaRPr/>
          </a:p>
          <a:p>
            <a:pPr indent="-342900" lvl="0" marL="342900" marR="0" rtl="0" algn="l">
              <a:spcBef>
                <a:spcPts val="4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Readily separated</a:t>
            </a:r>
            <a:endParaRPr/>
          </a:p>
          <a:p>
            <a:pPr indent="-342900" lvl="0" marL="342900" marR="0" rtl="0" algn="l">
              <a:spcBef>
                <a:spcPts val="4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Readily regenerated &amp; recycled</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Rates not as fast</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Diffusion limited</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Sensitive to poisons</a:t>
            </a:r>
            <a:endParaRPr/>
          </a:p>
          <a:p>
            <a:pPr indent="-342900" lvl="0" marL="342900" marR="0" rtl="0" algn="l">
              <a:spcBef>
                <a:spcPts val="400"/>
              </a:spcBef>
              <a:spcAft>
                <a:spcPts val="0"/>
              </a:spcAft>
              <a:buClr>
                <a:schemeClr val="dk2"/>
              </a:buClr>
              <a:buSzPts val="2000"/>
              <a:buFont typeface="Times New Roman"/>
              <a:buChar char="•"/>
            </a:pPr>
            <a:r>
              <a:rPr b="1" i="0" lang="en-US" sz="2000" u="none" cap="none" strike="noStrike">
                <a:solidFill>
                  <a:schemeClr val="dk2"/>
                </a:solidFill>
                <a:latin typeface="Times New Roman"/>
                <a:ea typeface="Times New Roman"/>
                <a:cs typeface="Times New Roman"/>
                <a:sym typeface="Times New Roman"/>
              </a:rPr>
              <a:t>Lower selectivity</a:t>
            </a:r>
            <a:endParaRPr/>
          </a:p>
          <a:p>
            <a:pPr indent="-342900" lvl="0" marL="342900" marR="0" rtl="0" algn="l">
              <a:spcBef>
                <a:spcPts val="4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Long service life</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High energy process</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Poor mechanistic understanding</a:t>
            </a:r>
            <a:endParaRPr/>
          </a:p>
        </p:txBody>
      </p:sp>
      <p:sp>
        <p:nvSpPr>
          <p:cNvPr id="503" name="Google Shape;503;p58"/>
          <p:cNvSpPr txBox="1"/>
          <p:nvPr>
            <p:ph idx="2" type="body"/>
          </p:nvPr>
        </p:nvSpPr>
        <p:spPr>
          <a:xfrm>
            <a:off x="5220072" y="2057400"/>
            <a:ext cx="3595072"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Same phase as rxn medium</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Difficult to separate</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Expensive and/or difficult to separate</a:t>
            </a:r>
            <a:endParaRPr/>
          </a:p>
          <a:p>
            <a:pPr indent="-342900" lvl="0" marL="342900" marR="0" rtl="0" algn="l">
              <a:spcBef>
                <a:spcPts val="4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Very high rates</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Not diffusion controlled</a:t>
            </a:r>
            <a:endParaRPr/>
          </a:p>
          <a:p>
            <a:pPr indent="-342900" lvl="0" marL="342900" marR="0" rtl="0" algn="l">
              <a:spcBef>
                <a:spcPts val="4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Robust to poisons</a:t>
            </a:r>
            <a:endParaRPr/>
          </a:p>
          <a:p>
            <a:pPr indent="-342900" lvl="0" marL="342900" marR="0" rtl="0" algn="l">
              <a:spcBef>
                <a:spcPts val="4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High selectivity</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Short service life</a:t>
            </a:r>
            <a:endParaRPr/>
          </a:p>
          <a:p>
            <a:pPr indent="-342900" lvl="0" marL="342900" marR="0" rtl="0" algn="l">
              <a:spcBef>
                <a:spcPts val="4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Mild conditions</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Mechanisms well understood</a:t>
            </a:r>
            <a:endParaRPr/>
          </a:p>
        </p:txBody>
      </p:sp>
      <p:cxnSp>
        <p:nvCxnSpPr>
          <p:cNvPr id="504" name="Google Shape;504;p58"/>
          <p:cNvCxnSpPr/>
          <p:nvPr/>
        </p:nvCxnSpPr>
        <p:spPr>
          <a:xfrm>
            <a:off x="2987824" y="2743199"/>
            <a:ext cx="582908" cy="160337"/>
          </a:xfrm>
          <a:prstGeom prst="straightConnector1">
            <a:avLst/>
          </a:prstGeom>
          <a:noFill/>
          <a:ln cap="flat" cmpd="sng" w="9525">
            <a:solidFill>
              <a:schemeClr val="dk1"/>
            </a:solidFill>
            <a:prstDash val="solid"/>
            <a:round/>
            <a:headEnd len="med" w="med" type="none"/>
            <a:tailEnd len="med" w="med" type="triangle"/>
          </a:ln>
        </p:spPr>
      </p:cxnSp>
      <p:cxnSp>
        <p:nvCxnSpPr>
          <p:cNvPr id="505" name="Google Shape;505;p58"/>
          <p:cNvCxnSpPr/>
          <p:nvPr/>
        </p:nvCxnSpPr>
        <p:spPr>
          <a:xfrm>
            <a:off x="3227832" y="2987674"/>
            <a:ext cx="342900" cy="0"/>
          </a:xfrm>
          <a:prstGeom prst="straightConnector1">
            <a:avLst/>
          </a:prstGeom>
          <a:noFill/>
          <a:ln cap="flat" cmpd="sng" w="9525">
            <a:solidFill>
              <a:schemeClr val="dk1"/>
            </a:solidFill>
            <a:prstDash val="solid"/>
            <a:round/>
            <a:headEnd len="med" w="med" type="none"/>
            <a:tailEnd len="med" w="med" type="triangle"/>
          </a:ln>
        </p:spPr>
      </p:cxnSp>
      <p:cxnSp>
        <p:nvCxnSpPr>
          <p:cNvPr id="506" name="Google Shape;506;p58"/>
          <p:cNvCxnSpPr/>
          <p:nvPr/>
        </p:nvCxnSpPr>
        <p:spPr>
          <a:xfrm flipH="1" rot="10800000">
            <a:off x="2699792" y="3717032"/>
            <a:ext cx="870940" cy="1368152"/>
          </a:xfrm>
          <a:prstGeom prst="straightConnector1">
            <a:avLst/>
          </a:prstGeom>
          <a:noFill/>
          <a:ln cap="flat" cmpd="sng" w="9525">
            <a:solidFill>
              <a:schemeClr val="dk1"/>
            </a:solidFill>
            <a:prstDash val="solid"/>
            <a:round/>
            <a:headEnd len="med" w="med" type="none"/>
            <a:tailEnd len="med" w="med" type="triangle"/>
          </a:ln>
        </p:spPr>
      </p:cxnSp>
      <p:cxnSp>
        <p:nvCxnSpPr>
          <p:cNvPr id="507" name="Google Shape;507;p58"/>
          <p:cNvCxnSpPr/>
          <p:nvPr/>
        </p:nvCxnSpPr>
        <p:spPr>
          <a:xfrm rot="10800000">
            <a:off x="4540250" y="3063874"/>
            <a:ext cx="720080" cy="441325"/>
          </a:xfrm>
          <a:prstGeom prst="straightConnector1">
            <a:avLst/>
          </a:prstGeom>
          <a:noFill/>
          <a:ln cap="flat" cmpd="sng" w="9525">
            <a:solidFill>
              <a:schemeClr val="dk1"/>
            </a:solidFill>
            <a:prstDash val="solid"/>
            <a:round/>
            <a:headEnd len="med" w="med" type="none"/>
            <a:tailEnd len="med" w="med" type="triangle"/>
          </a:ln>
        </p:spPr>
      </p:cxnSp>
      <p:cxnSp>
        <p:nvCxnSpPr>
          <p:cNvPr id="508" name="Google Shape;508;p58"/>
          <p:cNvCxnSpPr/>
          <p:nvPr/>
        </p:nvCxnSpPr>
        <p:spPr>
          <a:xfrm rot="10800000">
            <a:off x="4355976" y="3505200"/>
            <a:ext cx="904354" cy="962304"/>
          </a:xfrm>
          <a:prstGeom prst="straightConnector1">
            <a:avLst/>
          </a:prstGeom>
          <a:noFill/>
          <a:ln cap="flat" cmpd="sng" w="9525">
            <a:solidFill>
              <a:schemeClr val="dk1"/>
            </a:solidFill>
            <a:prstDash val="solid"/>
            <a:round/>
            <a:headEnd len="med" w="med" type="none"/>
            <a:tailEnd len="med" w="med" type="triangle"/>
          </a:ln>
        </p:spPr>
      </p:cxnSp>
      <p:cxnSp>
        <p:nvCxnSpPr>
          <p:cNvPr id="509" name="Google Shape;509;p58"/>
          <p:cNvCxnSpPr/>
          <p:nvPr/>
        </p:nvCxnSpPr>
        <p:spPr>
          <a:xfrm rot="10800000">
            <a:off x="4191000" y="3505200"/>
            <a:ext cx="1069330" cy="1315008"/>
          </a:xfrm>
          <a:prstGeom prst="straightConnector1">
            <a:avLst/>
          </a:prstGeom>
          <a:noFill/>
          <a:ln cap="flat" cmpd="sng" w="9525">
            <a:solidFill>
              <a:schemeClr val="dk1"/>
            </a:solidFill>
            <a:prstDash val="solid"/>
            <a:round/>
            <a:headEnd len="med" w="med" type="none"/>
            <a:tailEnd len="med" w="med" type="triangle"/>
          </a:ln>
        </p:spPr>
      </p:cxnSp>
      <p:cxnSp>
        <p:nvCxnSpPr>
          <p:cNvPr id="510" name="Google Shape;510;p58"/>
          <p:cNvCxnSpPr/>
          <p:nvPr/>
        </p:nvCxnSpPr>
        <p:spPr>
          <a:xfrm rot="10800000">
            <a:off x="4159250" y="3717032"/>
            <a:ext cx="1132830" cy="1656184"/>
          </a:xfrm>
          <a:prstGeom prst="straightConnector1">
            <a:avLst/>
          </a:prstGeom>
          <a:noFill/>
          <a:ln cap="flat" cmpd="sng" w="9525">
            <a:solidFill>
              <a:schemeClr val="dk1"/>
            </a:solidFill>
            <a:prstDash val="solid"/>
            <a:round/>
            <a:headEnd len="med" w="med" type="none"/>
            <a:tailEnd len="med" w="med" type="triangle"/>
          </a:ln>
        </p:spPr>
      </p:cxnSp>
      <p:sp>
        <p:nvSpPr>
          <p:cNvPr id="511" name="Google Shape;511;p58"/>
          <p:cNvSpPr txBox="1"/>
          <p:nvPr/>
        </p:nvSpPr>
        <p:spPr>
          <a:xfrm>
            <a:off x="3505200" y="2743200"/>
            <a:ext cx="1035050" cy="6413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8000"/>
                </a:solidFill>
                <a:latin typeface="Times New Roman"/>
                <a:ea typeface="Times New Roman"/>
                <a:cs typeface="Times New Roman"/>
                <a:sym typeface="Times New Roman"/>
              </a:rPr>
              <a:t>Green </a:t>
            </a:r>
            <a:endParaRPr/>
          </a:p>
          <a:p>
            <a:pPr indent="0" lvl="0" marL="0" marR="0" rtl="0" algn="ctr">
              <a:spcBef>
                <a:spcPts val="0"/>
              </a:spcBef>
              <a:spcAft>
                <a:spcPts val="0"/>
              </a:spcAft>
              <a:buNone/>
            </a:pPr>
            <a:r>
              <a:rPr b="1" lang="en-US" sz="2400">
                <a:solidFill>
                  <a:srgbClr val="008000"/>
                </a:solidFill>
                <a:latin typeface="Times New Roman"/>
                <a:ea typeface="Times New Roman"/>
                <a:cs typeface="Times New Roman"/>
                <a:sym typeface="Times New Roman"/>
              </a:rPr>
              <a:t>catalyst</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5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2"/>
                </a:solidFill>
                <a:latin typeface="Times New Roman"/>
                <a:ea typeface="Times New Roman"/>
                <a:cs typeface="Times New Roman"/>
                <a:sym typeface="Times New Roman"/>
              </a:rPr>
              <a:t>Biocatalysis</a:t>
            </a:r>
            <a:endParaRPr/>
          </a:p>
        </p:txBody>
      </p:sp>
      <p:sp>
        <p:nvSpPr>
          <p:cNvPr id="517" name="Google Shape;517;p59"/>
          <p:cNvSpPr txBox="1"/>
          <p:nvPr>
            <p:ph idx="1" type="body"/>
          </p:nvPr>
        </p:nvSpPr>
        <p:spPr>
          <a:xfrm>
            <a:off x="0" y="1524000"/>
            <a:ext cx="45720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Enzymes or whole-cell microorganisms</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Benefits</a:t>
            </a:r>
            <a:endParaRPr/>
          </a:p>
          <a:p>
            <a:pPr indent="-285750" lvl="1" marL="74295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Fast rxns due to correct orientations</a:t>
            </a:r>
            <a:endParaRPr/>
          </a:p>
          <a:p>
            <a:pPr indent="-285750" lvl="1" marL="74295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Orientation of site gives high stereospecificity</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Water soluble</a:t>
            </a:r>
            <a:endParaRPr/>
          </a:p>
          <a:p>
            <a:pPr indent="-285750" lvl="1" marL="74295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Naturally occurring</a:t>
            </a:r>
            <a:endParaRPr/>
          </a:p>
          <a:p>
            <a:pPr indent="-285750" lvl="1" marL="74295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Moderate conditions</a:t>
            </a:r>
            <a:endParaRPr/>
          </a:p>
          <a:p>
            <a:pPr indent="0" lvl="1" marL="457200" marR="0" rtl="0" algn="l">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518" name="Google Shape;518;p59"/>
          <p:cNvPicPr preferRelativeResize="0"/>
          <p:nvPr/>
        </p:nvPicPr>
        <p:blipFill rotWithShape="1">
          <a:blip r:embed="rId3">
            <a:alphaModFix/>
          </a:blip>
          <a:srcRect b="0" l="0" r="0" t="0"/>
          <a:stretch/>
        </p:blipFill>
        <p:spPr>
          <a:xfrm>
            <a:off x="5004048" y="2420888"/>
            <a:ext cx="3888432" cy="2933578"/>
          </a:xfrm>
          <a:prstGeom prst="rect">
            <a:avLst/>
          </a:prstGeom>
          <a:noFill/>
          <a:ln>
            <a:noFill/>
          </a:ln>
        </p:spPr>
      </p:pic>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6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Times New Roman"/>
                <a:ea typeface="Times New Roman"/>
                <a:cs typeface="Times New Roman"/>
                <a:sym typeface="Times New Roman"/>
              </a:rPr>
              <a:t>10. Design for Degradation</a:t>
            </a:r>
            <a:endParaRPr/>
          </a:p>
        </p:txBody>
      </p:sp>
      <p:sp>
        <p:nvSpPr>
          <p:cNvPr id="524" name="Google Shape;524;p6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Chemical products should be designed so that at the end of their function they do not persist in the environment and instead break down into innocuous degradation products.</a:t>
            </a:r>
            <a:endParaRPr/>
          </a:p>
          <a:p>
            <a:pPr indent="-406400" lvl="0" marL="6096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61"/>
          <p:cNvSpPr txBox="1"/>
          <p:nvPr>
            <p:ph type="title"/>
          </p:nvPr>
        </p:nvSpPr>
        <p:spPr>
          <a:xfrm>
            <a:off x="642938" y="5715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rgbClr val="FF0000"/>
                </a:solidFill>
                <a:latin typeface="Times New Roman"/>
                <a:ea typeface="Times New Roman"/>
                <a:cs typeface="Times New Roman"/>
                <a:sym typeface="Times New Roman"/>
              </a:rPr>
              <a:t>Persistence</a:t>
            </a:r>
            <a:endParaRPr/>
          </a:p>
        </p:txBody>
      </p:sp>
      <p:sp>
        <p:nvSpPr>
          <p:cNvPr id="530" name="Google Shape;530;p6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Early examples: </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Sulfonated detergents</a:t>
            </a:r>
            <a:endParaRPr/>
          </a:p>
          <a:p>
            <a:pPr indent="-285750" lvl="1" marL="742950" marR="0" rtl="0" algn="l">
              <a:spcBef>
                <a:spcPts val="36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Alkylbenzene sulfonates – 1950’s &amp; 60’s	</a:t>
            </a:r>
            <a:endParaRPr/>
          </a:p>
          <a:p>
            <a:pPr indent="-285750" lvl="1" marL="742950" marR="0" rtl="0" algn="l">
              <a:spcBef>
                <a:spcPts val="36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Foam in sewage plants, rivers and streams</a:t>
            </a:r>
            <a:endParaRPr/>
          </a:p>
          <a:p>
            <a:pPr indent="-285750" lvl="1" marL="742950" marR="0" rtl="0" algn="l">
              <a:spcBef>
                <a:spcPts val="36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Persistence was due to long alkyl chain</a:t>
            </a:r>
            <a:endParaRPr/>
          </a:p>
          <a:p>
            <a:pPr indent="-285750" lvl="1" marL="742950" marR="0" rtl="0" algn="l">
              <a:spcBef>
                <a:spcPts val="36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Introduction of alkene group into the chain increased degradation</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Chlorofluorocarbons (CFCs)</a:t>
            </a:r>
            <a:endParaRPr/>
          </a:p>
          <a:p>
            <a:pPr indent="-285750" lvl="1" marL="74295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Do not break down, persist in atmosphere and contribute to destruction of ozone layer</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DDT</a:t>
            </a:r>
            <a:endParaRPr/>
          </a:p>
          <a:p>
            <a:pPr indent="-285750" lvl="1" marL="74295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Bioaccumulate and cause thinning of egg shells</a:t>
            </a:r>
            <a:endParaRPr/>
          </a:p>
        </p:txBody>
      </p:sp>
    </p:spTree>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62"/>
          <p:cNvSpPr/>
          <p:nvPr/>
        </p:nvSpPr>
        <p:spPr>
          <a:xfrm>
            <a:off x="685800" y="457200"/>
            <a:ext cx="7696200" cy="1066800"/>
          </a:xfrm>
          <a:prstGeom prst="rect">
            <a:avLst/>
          </a:prstGeom>
          <a:noFill/>
          <a:ln>
            <a:noFill/>
          </a:ln>
        </p:spPr>
        <p:txBody>
          <a:bodyPr anchorCtr="0" anchor="t" bIns="44450" lIns="90475" spcFirstLastPara="1" rIns="90475" wrap="square" tIns="44450">
            <a:noAutofit/>
          </a:bodyPr>
          <a:lstStyle/>
          <a:p>
            <a:pPr indent="0" lvl="0" marL="0" marR="0" rtl="0" algn="ctr">
              <a:lnSpc>
                <a:spcPct val="90000"/>
              </a:lnSpc>
              <a:spcBef>
                <a:spcPts val="0"/>
              </a:spcBef>
              <a:spcAft>
                <a:spcPts val="0"/>
              </a:spcAft>
              <a:buNone/>
            </a:pPr>
            <a:r>
              <a:rPr lang="en-US" sz="3600">
                <a:solidFill>
                  <a:schemeClr val="dk1"/>
                </a:solidFill>
                <a:latin typeface="Times New Roman"/>
                <a:ea typeface="Times New Roman"/>
                <a:cs typeface="Times New Roman"/>
                <a:sym typeface="Times New Roman"/>
              </a:rPr>
              <a:t>Degradation of Polymers:</a:t>
            </a:r>
            <a:endParaRPr/>
          </a:p>
          <a:p>
            <a:pPr indent="0" lvl="0" marL="0" marR="0" rtl="0" algn="ctr">
              <a:lnSpc>
                <a:spcPct val="90000"/>
              </a:lnSpc>
              <a:spcBef>
                <a:spcPts val="0"/>
              </a:spcBef>
              <a:spcAft>
                <a:spcPts val="0"/>
              </a:spcAft>
              <a:buNone/>
            </a:pPr>
            <a:r>
              <a:rPr lang="en-US" sz="3600">
                <a:solidFill>
                  <a:schemeClr val="dk1"/>
                </a:solidFill>
                <a:latin typeface="Times New Roman"/>
                <a:ea typeface="Times New Roman"/>
                <a:cs typeface="Times New Roman"/>
                <a:sym typeface="Times New Roman"/>
              </a:rPr>
              <a:t>Polylactic Acid</a:t>
            </a:r>
            <a:endParaRPr/>
          </a:p>
        </p:txBody>
      </p:sp>
      <p:sp>
        <p:nvSpPr>
          <p:cNvPr id="536" name="Google Shape;536;p62"/>
          <p:cNvSpPr/>
          <p:nvPr/>
        </p:nvSpPr>
        <p:spPr>
          <a:xfrm>
            <a:off x="990600" y="2057400"/>
            <a:ext cx="7391400" cy="4343400"/>
          </a:xfrm>
          <a:prstGeom prst="rect">
            <a:avLst/>
          </a:prstGeom>
          <a:noFill/>
          <a:ln>
            <a:noFill/>
          </a:ln>
        </p:spPr>
        <p:txBody>
          <a:bodyPr anchorCtr="0" anchor="t" bIns="44450" lIns="90475" spcFirstLastPara="1" rIns="90475" wrap="square" tIns="44450">
            <a:noAutofit/>
          </a:bodyPr>
          <a:lstStyle/>
          <a:p>
            <a:pPr indent="-342900" lvl="0" marL="342900" marR="0" rtl="0" algn="l">
              <a:spcBef>
                <a:spcPts val="0"/>
              </a:spcBef>
              <a:spcAft>
                <a:spcPts val="0"/>
              </a:spcAft>
              <a:buClr>
                <a:schemeClr val="dk2"/>
              </a:buClr>
              <a:buSzPts val="1800"/>
              <a:buFont typeface="Noto Sans Symbols"/>
              <a:buChar char="◆"/>
            </a:pPr>
            <a:r>
              <a:rPr lang="en-US" sz="2400">
                <a:solidFill>
                  <a:schemeClr val="dk1"/>
                </a:solidFill>
                <a:latin typeface="Times New Roman"/>
                <a:ea typeface="Times New Roman"/>
                <a:cs typeface="Times New Roman"/>
                <a:sym typeface="Times New Roman"/>
              </a:rPr>
              <a:t>Manufactured from renewable resources</a:t>
            </a:r>
            <a:endParaRPr/>
          </a:p>
          <a:p>
            <a:pPr indent="-285750" lvl="1" marL="742950" marR="0" rtl="0" algn="l">
              <a:spcBef>
                <a:spcPts val="480"/>
              </a:spcBef>
              <a:spcAft>
                <a:spcPts val="0"/>
              </a:spcAft>
              <a:buClr>
                <a:schemeClr val="dk1"/>
              </a:buClr>
              <a:buSzPts val="1800"/>
              <a:buFont typeface="Noto Sans Symbols"/>
              <a:buChar char="■"/>
            </a:pPr>
            <a:r>
              <a:rPr b="0" i="0" lang="en-US" sz="2400" u="none" cap="none" strike="noStrike">
                <a:solidFill>
                  <a:schemeClr val="dk1"/>
                </a:solidFill>
                <a:latin typeface="Times New Roman"/>
                <a:ea typeface="Times New Roman"/>
                <a:cs typeface="Times New Roman"/>
                <a:sym typeface="Times New Roman"/>
              </a:rPr>
              <a:t>Corn or wheat; agricultural waste in future</a:t>
            </a:r>
            <a:endParaRPr/>
          </a:p>
          <a:p>
            <a:pPr indent="-342900" lvl="0" marL="342900" marR="0" rtl="0" algn="l">
              <a:spcBef>
                <a:spcPts val="480"/>
              </a:spcBef>
              <a:spcAft>
                <a:spcPts val="0"/>
              </a:spcAft>
              <a:buClr>
                <a:schemeClr val="dk2"/>
              </a:buClr>
              <a:buSzPts val="1800"/>
              <a:buFont typeface="Noto Sans Symbols"/>
              <a:buChar char="◆"/>
            </a:pPr>
            <a:r>
              <a:rPr lang="en-US" sz="2400">
                <a:solidFill>
                  <a:schemeClr val="dk1"/>
                </a:solidFill>
                <a:latin typeface="Times New Roman"/>
                <a:ea typeface="Times New Roman"/>
                <a:cs typeface="Times New Roman"/>
                <a:sym typeface="Times New Roman"/>
              </a:rPr>
              <a:t>Uses 20-50% fewer fossil fuels than conventional plastics</a:t>
            </a:r>
            <a:endParaRPr/>
          </a:p>
          <a:p>
            <a:pPr indent="-342900" lvl="0" marL="342900" marR="0" rtl="0" algn="l">
              <a:spcBef>
                <a:spcPts val="480"/>
              </a:spcBef>
              <a:spcAft>
                <a:spcPts val="0"/>
              </a:spcAft>
              <a:buClr>
                <a:schemeClr val="dk2"/>
              </a:buClr>
              <a:buSzPts val="1800"/>
              <a:buFont typeface="Noto Sans Symbols"/>
              <a:buChar char="◆"/>
            </a:pPr>
            <a:r>
              <a:rPr lang="en-US" sz="2400">
                <a:solidFill>
                  <a:schemeClr val="dk1"/>
                </a:solidFill>
                <a:latin typeface="Times New Roman"/>
                <a:ea typeface="Times New Roman"/>
                <a:cs typeface="Times New Roman"/>
                <a:sym typeface="Times New Roman"/>
              </a:rPr>
              <a:t>PLA products can be recycled or composted</a:t>
            </a:r>
            <a:endParaRPr/>
          </a:p>
          <a:p>
            <a:pPr indent="-342900" lvl="0" marL="342900" marR="0" rtl="0" algn="l">
              <a:spcBef>
                <a:spcPts val="480"/>
              </a:spcBef>
              <a:spcAft>
                <a:spcPts val="0"/>
              </a:spcAft>
              <a:buClr>
                <a:srgbClr val="00FF00"/>
              </a:buClr>
              <a:buSzPts val="1800"/>
              <a:buFont typeface="Noto Sans Symbols"/>
              <a:buNone/>
            </a:pPr>
            <a:r>
              <a:rPr lang="en-US" sz="2400">
                <a:solidFill>
                  <a:schemeClr val="dk1"/>
                </a:solidFill>
                <a:latin typeface="Times New Roman"/>
                <a:ea typeface="Times New Roman"/>
                <a:cs typeface="Times New Roman"/>
                <a:sym typeface="Times New Roman"/>
              </a:rPr>
              <a:t>								</a:t>
            </a:r>
            <a:endParaRPr/>
          </a:p>
          <a:p>
            <a:pPr indent="-342900" lvl="0" marL="342900" marR="0" rtl="0" algn="r">
              <a:spcBef>
                <a:spcPts val="480"/>
              </a:spcBef>
              <a:spcAft>
                <a:spcPts val="0"/>
              </a:spcAft>
              <a:buClr>
                <a:srgbClr val="00FF00"/>
              </a:buClr>
              <a:buSzPts val="1800"/>
              <a:buFont typeface="Noto Sans Symbols"/>
              <a:buNone/>
            </a:pPr>
            <a:r>
              <a:rPr lang="en-US" sz="2400">
                <a:solidFill>
                  <a:schemeClr val="dk1"/>
                </a:solidFill>
                <a:latin typeface="Times New Roman"/>
                <a:ea typeface="Times New Roman"/>
                <a:cs typeface="Times New Roman"/>
                <a:sym typeface="Times New Roman"/>
              </a:rPr>
              <a:t>Cargill Dow</a:t>
            </a:r>
            <a:endParaRPr/>
          </a:p>
        </p:txBody>
      </p:sp>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6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2"/>
                </a:solidFill>
                <a:latin typeface="Times New Roman"/>
                <a:ea typeface="Times New Roman"/>
                <a:cs typeface="Times New Roman"/>
                <a:sym typeface="Times New Roman"/>
              </a:rPr>
              <a:t>Polymers from Renewable Resources:</a:t>
            </a:r>
            <a:br>
              <a:rPr b="0" i="0" lang="en-US" sz="3200" u="none" cap="none" strike="noStrike">
                <a:solidFill>
                  <a:schemeClr val="dk2"/>
                </a:solidFill>
                <a:latin typeface="Times New Roman"/>
                <a:ea typeface="Times New Roman"/>
                <a:cs typeface="Times New Roman"/>
                <a:sym typeface="Times New Roman"/>
              </a:rPr>
            </a:br>
            <a:r>
              <a:rPr b="0" i="0" lang="en-US" sz="3200" u="none" cap="none" strike="noStrike">
                <a:solidFill>
                  <a:schemeClr val="dk2"/>
                </a:solidFill>
                <a:latin typeface="Times New Roman"/>
                <a:ea typeface="Times New Roman"/>
                <a:cs typeface="Times New Roman"/>
                <a:sym typeface="Times New Roman"/>
              </a:rPr>
              <a:t>Polyhydroxyalkanoates (PHAs)</a:t>
            </a:r>
            <a:endParaRPr/>
          </a:p>
        </p:txBody>
      </p:sp>
      <p:sp>
        <p:nvSpPr>
          <p:cNvPr id="542" name="Google Shape;542;p63"/>
          <p:cNvSpPr txBox="1"/>
          <p:nvPr>
            <p:ph idx="1" type="body"/>
          </p:nvPr>
        </p:nvSpPr>
        <p:spPr>
          <a:xfrm>
            <a:off x="457200" y="1676400"/>
            <a:ext cx="8229600" cy="44497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Fermentation of glucose in the presence of bacteria and propanoic acid (product contains 5-20% polyhydroxyvalerate)</a:t>
            </a:r>
            <a:endParaRPr/>
          </a:p>
          <a:p>
            <a:pPr indent="-342900" lvl="0" marL="342900" marR="0" rtl="0" algn="l">
              <a:spcBef>
                <a:spcPts val="36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Similar to polypropene and polyethene</a:t>
            </a:r>
            <a:endParaRPr/>
          </a:p>
          <a:p>
            <a:pPr indent="-342900" lvl="0" marL="342900" marR="0" rtl="0" algn="l">
              <a:spcBef>
                <a:spcPts val="36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Biodegradable</a:t>
            </a:r>
            <a:endParaRPr/>
          </a:p>
        </p:txBody>
      </p:sp>
      <p:pic>
        <p:nvPicPr>
          <p:cNvPr id="543" name="Google Shape;543;p63"/>
          <p:cNvPicPr preferRelativeResize="0"/>
          <p:nvPr/>
        </p:nvPicPr>
        <p:blipFill rotWithShape="1">
          <a:blip r:embed="rId3">
            <a:alphaModFix/>
          </a:blip>
          <a:srcRect b="0" l="0" r="0" t="0"/>
          <a:stretch/>
        </p:blipFill>
        <p:spPr>
          <a:xfrm>
            <a:off x="1143000" y="3605213"/>
            <a:ext cx="7010400" cy="2185987"/>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dk2"/>
                </a:solidFill>
                <a:latin typeface="Times New Roman"/>
                <a:ea typeface="Times New Roman"/>
                <a:cs typeface="Times New Roman"/>
                <a:sym typeface="Times New Roman"/>
              </a:rPr>
              <a:t>11. Real-time Analysis for Pollution Prevention</a:t>
            </a:r>
            <a:endParaRPr/>
          </a:p>
        </p:txBody>
      </p:sp>
      <p:sp>
        <p:nvSpPr>
          <p:cNvPr id="549" name="Google Shape;549;p6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Analytical methodologies need to be further developed to allow for real-time in-process monitoring and control prior to the formation of hazardous substances.</a:t>
            </a:r>
            <a:endParaRPr/>
          </a:p>
          <a:p>
            <a:pPr indent="-406400" lvl="0" marL="6096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685800" y="1981200"/>
            <a:ext cx="7772400" cy="4038600"/>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800"/>
              <a:buFont typeface="Times New Roman"/>
              <a:buNone/>
            </a:pPr>
            <a:r>
              <a:t/>
            </a:r>
            <a:endParaRPr b="0" i="0" sz="800" u="none" cap="none" strike="noStrike">
              <a:solidFill>
                <a:schemeClr val="dk1"/>
              </a:solidFill>
              <a:latin typeface="Times New Roman"/>
              <a:ea typeface="Times New Roman"/>
              <a:cs typeface="Times New Roman"/>
              <a:sym typeface="Times New Roman"/>
            </a:endParaRPr>
          </a:p>
        </p:txBody>
      </p:sp>
      <p:sp>
        <p:nvSpPr>
          <p:cNvPr id="154" name="Google Shape;154;p20"/>
          <p:cNvSpPr/>
          <p:nvPr/>
        </p:nvSpPr>
        <p:spPr>
          <a:xfrm>
            <a:off x="179512" y="1401597"/>
            <a:ext cx="8763000" cy="5450723"/>
          </a:xfrm>
          <a:prstGeom prst="rect">
            <a:avLst/>
          </a:prstGeom>
          <a:noFill/>
          <a:ln>
            <a:noFill/>
          </a:ln>
        </p:spPr>
        <p:txBody>
          <a:bodyPr anchorCtr="0" anchor="ctr" bIns="45700" lIns="91425" spcFirstLastPara="1" rIns="91425" wrap="square" tIns="45700">
            <a:noAutofit/>
          </a:bodyPr>
          <a:lstStyle/>
          <a:p>
            <a:pPr indent="0" lvl="2" marL="914400" marR="0" rtl="0" algn="l">
              <a:spcBef>
                <a:spcPts val="0"/>
              </a:spcBef>
              <a:spcAft>
                <a:spcPts val="0"/>
              </a:spcAft>
              <a:buNone/>
            </a:pPr>
            <a:r>
              <a:rPr b="1" i="0" lang="en-US" sz="1400" u="none" cap="none" strike="noStrike">
                <a:solidFill>
                  <a:srgbClr val="008000"/>
                </a:solidFill>
                <a:latin typeface="Arial"/>
                <a:ea typeface="Arial"/>
                <a:cs typeface="Arial"/>
                <a:sym typeface="Arial"/>
              </a:rPr>
              <a:t>7  Use of Renewable Feedstocks</a:t>
            </a:r>
            <a:endParaRPr b="1" i="0" sz="2400" u="none" cap="none" strike="noStrike">
              <a:solidFill>
                <a:srgbClr val="008000"/>
              </a:solidFill>
              <a:latin typeface="Arial"/>
              <a:ea typeface="Arial"/>
              <a:cs typeface="Arial"/>
              <a:sym typeface="Arial"/>
            </a:endParaRPr>
          </a:p>
          <a:p>
            <a:pPr indent="0" lvl="3" marL="1371600" marR="0" rtl="0" algn="l">
              <a:lnSpc>
                <a:spcPct val="65000"/>
              </a:lnSpc>
              <a:spcBef>
                <a:spcPts val="240"/>
              </a:spcBef>
              <a:spcAft>
                <a:spcPts val="0"/>
              </a:spcAft>
              <a:buNone/>
            </a:pPr>
            <a:r>
              <a:rPr b="0" i="0" lang="en-US" sz="1200" u="none" cap="none" strike="noStrike">
                <a:solidFill>
                  <a:srgbClr val="008000"/>
                </a:solidFill>
                <a:latin typeface="Arial"/>
                <a:ea typeface="Arial"/>
                <a:cs typeface="Arial"/>
                <a:sym typeface="Arial"/>
              </a:rPr>
              <a:t>A raw material or feedstock should be renewable rather than depleting whenever technically and economically practicable</a:t>
            </a:r>
            <a:r>
              <a:rPr b="0" i="0" lang="en-US" sz="2400" u="none" cap="none" strike="noStrike">
                <a:solidFill>
                  <a:srgbClr val="008000"/>
                </a:solidFill>
                <a:latin typeface="Arial"/>
                <a:ea typeface="Arial"/>
                <a:cs typeface="Arial"/>
                <a:sym typeface="Arial"/>
              </a:rPr>
              <a:t>.</a:t>
            </a:r>
            <a:endParaRPr/>
          </a:p>
          <a:p>
            <a:pPr indent="0" lvl="0" marL="0" marR="0" rtl="0" algn="l">
              <a:spcBef>
                <a:spcPts val="160"/>
              </a:spcBef>
              <a:spcAft>
                <a:spcPts val="0"/>
              </a:spcAft>
              <a:buNone/>
            </a:pPr>
            <a:r>
              <a:rPr b="1" lang="en-US" sz="1200">
                <a:solidFill>
                  <a:srgbClr val="008000"/>
                </a:solidFill>
                <a:latin typeface="Arial"/>
                <a:ea typeface="Arial"/>
                <a:cs typeface="Arial"/>
                <a:sym typeface="Arial"/>
              </a:rPr>
              <a:t>                           eg.    </a:t>
            </a:r>
            <a:r>
              <a:rPr b="1" lang="en-US" sz="1600">
                <a:solidFill>
                  <a:srgbClr val="008000"/>
                </a:solidFill>
                <a:latin typeface="Arial"/>
                <a:ea typeface="Arial"/>
                <a:cs typeface="Arial"/>
                <a:sym typeface="Arial"/>
              </a:rPr>
              <a:t>Vegetable oil+methanol=biodiesel+glycerine</a:t>
            </a:r>
            <a:endParaRPr b="1" sz="1600">
              <a:solidFill>
                <a:srgbClr val="008000"/>
              </a:solidFill>
              <a:latin typeface="Arial"/>
              <a:ea typeface="Arial"/>
              <a:cs typeface="Arial"/>
              <a:sym typeface="Arial"/>
            </a:endParaRPr>
          </a:p>
          <a:p>
            <a:pPr indent="0" lvl="2" marL="914400" marR="0" rtl="0" algn="l">
              <a:spcBef>
                <a:spcPts val="0"/>
              </a:spcBef>
              <a:spcAft>
                <a:spcPts val="0"/>
              </a:spcAft>
              <a:buNone/>
            </a:pPr>
            <a:r>
              <a:rPr b="1" i="0" lang="en-US" sz="1400" u="none" cap="none" strike="noStrike">
                <a:solidFill>
                  <a:srgbClr val="008000"/>
                </a:solidFill>
                <a:latin typeface="Arial"/>
                <a:ea typeface="Arial"/>
                <a:cs typeface="Arial"/>
                <a:sym typeface="Arial"/>
              </a:rPr>
              <a:t>8  Reduce Derivatives</a:t>
            </a:r>
            <a:endParaRPr/>
          </a:p>
          <a:p>
            <a:pPr indent="0" lvl="3" marL="1371600" marR="0" rtl="0" algn="l">
              <a:spcBef>
                <a:spcPts val="0"/>
              </a:spcBef>
              <a:spcAft>
                <a:spcPts val="0"/>
              </a:spcAft>
              <a:buNone/>
            </a:pPr>
            <a:r>
              <a:rPr b="0" i="0" lang="en-US" sz="1200" u="none" cap="none" strike="noStrike">
                <a:solidFill>
                  <a:srgbClr val="008000"/>
                </a:solidFill>
                <a:latin typeface="Arial"/>
                <a:ea typeface="Arial"/>
                <a:cs typeface="Arial"/>
                <a:sym typeface="Arial"/>
              </a:rPr>
              <a:t>Unnecessary derivatization (use of blocking groups, protection/de-protection, and temporary modification of physical/chemical processes) should be minimised or avoided if possible, because such steps require additional reagents and can generate waste.</a:t>
            </a:r>
            <a:endParaRPr/>
          </a:p>
          <a:p>
            <a:pPr indent="0" lvl="0" marL="0" marR="0" rtl="0" algn="l">
              <a:spcBef>
                <a:spcPts val="0"/>
              </a:spcBef>
              <a:spcAft>
                <a:spcPts val="0"/>
              </a:spcAft>
              <a:buNone/>
            </a:pPr>
            <a:r>
              <a:t/>
            </a:r>
            <a:endParaRPr b="1" sz="1200">
              <a:solidFill>
                <a:srgbClr val="008000"/>
              </a:solidFill>
              <a:latin typeface="Arial"/>
              <a:ea typeface="Arial"/>
              <a:cs typeface="Arial"/>
              <a:sym typeface="Arial"/>
            </a:endParaRPr>
          </a:p>
          <a:p>
            <a:pPr indent="0" lvl="2" marL="914400" marR="0" rtl="0" algn="l">
              <a:spcBef>
                <a:spcPts val="0"/>
              </a:spcBef>
              <a:spcAft>
                <a:spcPts val="0"/>
              </a:spcAft>
              <a:buNone/>
            </a:pPr>
            <a:r>
              <a:rPr b="1" i="0" lang="en-US" sz="1400" u="none" cap="none" strike="noStrike">
                <a:solidFill>
                  <a:srgbClr val="008000"/>
                </a:solidFill>
                <a:latin typeface="Arial"/>
                <a:ea typeface="Arial"/>
                <a:cs typeface="Arial"/>
                <a:sym typeface="Arial"/>
              </a:rPr>
              <a:t>9  Catalysis</a:t>
            </a:r>
            <a:endParaRPr/>
          </a:p>
          <a:p>
            <a:pPr indent="0" lvl="3" marL="1371600" marR="0" rtl="0" algn="l">
              <a:spcBef>
                <a:spcPts val="0"/>
              </a:spcBef>
              <a:spcAft>
                <a:spcPts val="0"/>
              </a:spcAft>
              <a:buNone/>
            </a:pPr>
            <a:r>
              <a:rPr b="0" i="0" lang="en-US" sz="1200" u="none" cap="none" strike="noStrike">
                <a:solidFill>
                  <a:srgbClr val="008000"/>
                </a:solidFill>
                <a:latin typeface="Arial"/>
                <a:ea typeface="Arial"/>
                <a:cs typeface="Arial"/>
                <a:sym typeface="Arial"/>
              </a:rPr>
              <a:t>Catalytic reagents (as selective as possible) are superior to stoichiometric reagents.</a:t>
            </a:r>
            <a:endParaRPr/>
          </a:p>
          <a:p>
            <a:pPr indent="0" lvl="0" marL="0" marR="0" rtl="0" algn="l">
              <a:spcBef>
                <a:spcPts val="0"/>
              </a:spcBef>
              <a:spcAft>
                <a:spcPts val="0"/>
              </a:spcAft>
              <a:buNone/>
            </a:pPr>
            <a:r>
              <a:t/>
            </a:r>
            <a:endParaRPr b="1" sz="1000">
              <a:solidFill>
                <a:srgbClr val="008000"/>
              </a:solidFill>
              <a:latin typeface="Arial"/>
              <a:ea typeface="Arial"/>
              <a:cs typeface="Arial"/>
              <a:sym typeface="Arial"/>
            </a:endParaRPr>
          </a:p>
          <a:p>
            <a:pPr indent="0" lvl="2" marL="914400" marR="0" rtl="0" algn="l">
              <a:spcBef>
                <a:spcPts val="0"/>
              </a:spcBef>
              <a:spcAft>
                <a:spcPts val="0"/>
              </a:spcAft>
              <a:buNone/>
            </a:pPr>
            <a:r>
              <a:rPr b="1" i="0" lang="en-US" sz="1400" u="none" cap="none" strike="noStrike">
                <a:solidFill>
                  <a:srgbClr val="008000"/>
                </a:solidFill>
                <a:latin typeface="Arial"/>
                <a:ea typeface="Arial"/>
                <a:cs typeface="Arial"/>
                <a:sym typeface="Arial"/>
              </a:rPr>
              <a:t>10  Design for Degradation</a:t>
            </a:r>
            <a:endParaRPr b="1" i="0" sz="1200" u="none" cap="none" strike="noStrike">
              <a:solidFill>
                <a:srgbClr val="008000"/>
              </a:solidFill>
              <a:latin typeface="Arial"/>
              <a:ea typeface="Arial"/>
              <a:cs typeface="Arial"/>
              <a:sym typeface="Arial"/>
            </a:endParaRPr>
          </a:p>
          <a:p>
            <a:pPr indent="0" lvl="3" marL="1371600" marR="0" rtl="0" algn="l">
              <a:spcBef>
                <a:spcPts val="0"/>
              </a:spcBef>
              <a:spcAft>
                <a:spcPts val="0"/>
              </a:spcAft>
              <a:buNone/>
            </a:pPr>
            <a:r>
              <a:rPr b="0" i="0" lang="en-US" sz="1200" u="none" cap="none" strike="noStrike">
                <a:solidFill>
                  <a:srgbClr val="008000"/>
                </a:solidFill>
                <a:latin typeface="Arial"/>
                <a:ea typeface="Arial"/>
                <a:cs typeface="Arial"/>
                <a:sym typeface="Arial"/>
              </a:rPr>
              <a:t>Chemical products should be designed so that at the end of their function they break down into innocuous degradation products and do not persist in the environment.</a:t>
            </a:r>
            <a:endParaRPr/>
          </a:p>
          <a:p>
            <a:pPr indent="0" lvl="0" marL="0" marR="0" rtl="0" algn="l">
              <a:spcBef>
                <a:spcPts val="0"/>
              </a:spcBef>
              <a:spcAft>
                <a:spcPts val="0"/>
              </a:spcAft>
              <a:buNone/>
            </a:pPr>
            <a:r>
              <a:t/>
            </a:r>
            <a:endParaRPr b="1" sz="2400">
              <a:solidFill>
                <a:srgbClr val="008000"/>
              </a:solidFill>
              <a:latin typeface="Arial"/>
              <a:ea typeface="Arial"/>
              <a:cs typeface="Arial"/>
              <a:sym typeface="Arial"/>
            </a:endParaRPr>
          </a:p>
          <a:p>
            <a:pPr indent="0" lvl="2" marL="914400" marR="0" rtl="0" algn="l">
              <a:spcBef>
                <a:spcPts val="0"/>
              </a:spcBef>
              <a:spcAft>
                <a:spcPts val="0"/>
              </a:spcAft>
              <a:buNone/>
            </a:pPr>
            <a:r>
              <a:rPr b="1" i="0" lang="en-US" sz="1400" u="none" cap="none" strike="noStrike">
                <a:solidFill>
                  <a:srgbClr val="008000"/>
                </a:solidFill>
                <a:latin typeface="Arial"/>
                <a:ea typeface="Arial"/>
                <a:cs typeface="Arial"/>
                <a:sym typeface="Arial"/>
              </a:rPr>
              <a:t>11  Real-time Analysis for Pollution Prevention</a:t>
            </a:r>
            <a:endParaRPr b="1" i="0" sz="2400" u="none" cap="none" strike="noStrike">
              <a:solidFill>
                <a:srgbClr val="008000"/>
              </a:solidFill>
              <a:latin typeface="Arial"/>
              <a:ea typeface="Arial"/>
              <a:cs typeface="Arial"/>
              <a:sym typeface="Arial"/>
            </a:endParaRPr>
          </a:p>
          <a:p>
            <a:pPr indent="0" lvl="3" marL="1371600" marR="0" rtl="0" algn="l">
              <a:spcBef>
                <a:spcPts val="0"/>
              </a:spcBef>
              <a:spcAft>
                <a:spcPts val="0"/>
              </a:spcAft>
              <a:buNone/>
            </a:pPr>
            <a:r>
              <a:rPr b="0" i="0" lang="en-US" sz="1200" u="none" cap="none" strike="noStrike">
                <a:solidFill>
                  <a:srgbClr val="008000"/>
                </a:solidFill>
                <a:latin typeface="Arial"/>
                <a:ea typeface="Arial"/>
                <a:cs typeface="Arial"/>
                <a:sym typeface="Arial"/>
              </a:rPr>
              <a:t>Analytical methodologies need to be further developed to allow for real-time, in-process monitoring and control prior to the formation of hazardous substances.</a:t>
            </a:r>
            <a:endParaRPr/>
          </a:p>
          <a:p>
            <a:pPr indent="0" lvl="0" marL="0" marR="0" rtl="0" algn="l">
              <a:spcBef>
                <a:spcPts val="0"/>
              </a:spcBef>
              <a:spcAft>
                <a:spcPts val="0"/>
              </a:spcAft>
              <a:buNone/>
            </a:pPr>
            <a:r>
              <a:t/>
            </a:r>
            <a:endParaRPr b="1" sz="2400">
              <a:solidFill>
                <a:srgbClr val="008000"/>
              </a:solidFill>
              <a:latin typeface="Arial"/>
              <a:ea typeface="Arial"/>
              <a:cs typeface="Arial"/>
              <a:sym typeface="Arial"/>
            </a:endParaRPr>
          </a:p>
          <a:p>
            <a:pPr indent="0" lvl="2" marL="914400" marR="0" rtl="0" algn="l">
              <a:spcBef>
                <a:spcPts val="0"/>
              </a:spcBef>
              <a:spcAft>
                <a:spcPts val="0"/>
              </a:spcAft>
              <a:buNone/>
            </a:pPr>
            <a:r>
              <a:rPr b="1" i="0" lang="en-US" sz="1400" u="none" cap="none" strike="noStrike">
                <a:solidFill>
                  <a:srgbClr val="008000"/>
                </a:solidFill>
                <a:latin typeface="Arial"/>
                <a:ea typeface="Arial"/>
                <a:cs typeface="Arial"/>
                <a:sym typeface="Arial"/>
              </a:rPr>
              <a:t>12  Inherently Safer Chemistry for Accident Prevention</a:t>
            </a:r>
            <a:endParaRPr/>
          </a:p>
          <a:p>
            <a:pPr indent="0" lvl="3" marL="1371600" marR="0" rtl="0" algn="l">
              <a:spcBef>
                <a:spcPts val="0"/>
              </a:spcBef>
              <a:spcAft>
                <a:spcPts val="0"/>
              </a:spcAft>
              <a:buNone/>
            </a:pPr>
            <a:r>
              <a:rPr b="0" i="0" lang="en-US" sz="1200" u="none" cap="none" strike="noStrike">
                <a:solidFill>
                  <a:srgbClr val="008000"/>
                </a:solidFill>
                <a:latin typeface="Arial"/>
                <a:ea typeface="Arial"/>
                <a:cs typeface="Arial"/>
                <a:sym typeface="Arial"/>
              </a:rPr>
              <a:t>Substances and the form of a substance used in a chemical process should be chosen to minimise the potential for chemical accidents, including releases, explosions, and fires.</a:t>
            </a:r>
            <a:endParaRPr/>
          </a:p>
          <a:p>
            <a:pPr indent="0" lvl="3" marL="1371600" marR="0" rtl="0" algn="ctr">
              <a:spcBef>
                <a:spcPts val="0"/>
              </a:spcBef>
              <a:spcAft>
                <a:spcPts val="0"/>
              </a:spcAft>
              <a:buNone/>
            </a:pPr>
            <a:r>
              <a:t/>
            </a:r>
            <a:endParaRPr b="0" i="0" sz="2400" u="none" cap="none" strike="noStrike">
              <a:solidFill>
                <a:srgbClr val="008000"/>
              </a:solidFill>
              <a:latin typeface="Arial"/>
              <a:ea typeface="Arial"/>
              <a:cs typeface="Arial"/>
              <a:sym typeface="Arial"/>
            </a:endParaRPr>
          </a:p>
          <a:p>
            <a:pPr indent="0" lvl="0" marL="0" marR="0" rtl="0" algn="ctr">
              <a:spcBef>
                <a:spcPts val="0"/>
              </a:spcBef>
              <a:spcAft>
                <a:spcPts val="0"/>
              </a:spcAft>
              <a:buNone/>
            </a:pPr>
            <a:r>
              <a:t/>
            </a:r>
            <a:endParaRPr sz="800">
              <a:solidFill>
                <a:schemeClr val="dk1"/>
              </a:solidFill>
              <a:latin typeface="Times New Roman"/>
              <a:ea typeface="Times New Roman"/>
              <a:cs typeface="Times New Roman"/>
              <a:sym typeface="Times New Roman"/>
            </a:endParaRPr>
          </a:p>
        </p:txBody>
      </p:sp>
      <p:sp>
        <p:nvSpPr>
          <p:cNvPr id="155" name="Google Shape;155;p20"/>
          <p:cNvSpPr/>
          <p:nvPr>
            <p:ph type="title"/>
          </p:nvPr>
        </p:nvSpPr>
        <p:spPr>
          <a:xfrm>
            <a:off x="685800" y="609600"/>
            <a:ext cx="7772400" cy="762000"/>
          </a:xfrm>
          <a:prstGeom prst="horizontalScroll">
            <a:avLst>
              <a:gd fmla="val 12500" name="adj"/>
            </a:avLst>
          </a:prstGeom>
          <a:noFill/>
          <a:ln cap="flat" cmpd="sng" w="31750">
            <a:solidFill>
              <a:srgbClr val="0BFF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The 12 Principles of Green Chemistry (7-12)</a:t>
            </a:r>
            <a:endParaRPr b="0" i="0" sz="4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65"/>
          <p:cNvSpPr txBox="1"/>
          <p:nvPr/>
        </p:nvSpPr>
        <p:spPr>
          <a:xfrm>
            <a:off x="609600" y="1447800"/>
            <a:ext cx="4038600" cy="9239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Real time analysis for a chemist is the process of “checking the progress of chemical reactions as it happens.”</a:t>
            </a:r>
            <a:endParaRPr/>
          </a:p>
        </p:txBody>
      </p:sp>
      <p:sp>
        <p:nvSpPr>
          <p:cNvPr id="555" name="Google Shape;555;p65"/>
          <p:cNvSpPr txBox="1"/>
          <p:nvPr/>
        </p:nvSpPr>
        <p:spPr>
          <a:xfrm>
            <a:off x="5029200" y="3810000"/>
            <a:ext cx="3505200" cy="9239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Knowing when your product is “done” can save a lot of waste, time and energy!</a:t>
            </a:r>
            <a:endParaRPr/>
          </a:p>
        </p:txBody>
      </p:sp>
      <p:pic>
        <p:nvPicPr>
          <p:cNvPr descr="http://www.offthemark.com/siteimages/spacer.gif" id="556" name="Google Shape;556;p65"/>
          <p:cNvPicPr preferRelativeResize="0"/>
          <p:nvPr/>
        </p:nvPicPr>
        <p:blipFill rotWithShape="1">
          <a:blip r:embed="rId3">
            <a:alphaModFix/>
          </a:blip>
          <a:srcRect b="0" l="0" r="0" t="0"/>
          <a:stretch/>
        </p:blipFill>
        <p:spPr>
          <a:xfrm>
            <a:off x="0" y="0"/>
            <a:ext cx="95250" cy="95250"/>
          </a:xfrm>
          <a:prstGeom prst="rect">
            <a:avLst/>
          </a:prstGeom>
          <a:noFill/>
          <a:ln>
            <a:noFill/>
          </a:ln>
        </p:spPr>
      </p:pic>
      <p:pic>
        <p:nvPicPr>
          <p:cNvPr descr="C:\Users\John\AppData\Local\Microsoft\Windows\Temporary Internet Files\Content.IE5\R1PK7V5N\MPj04095760000[1].jpg" id="557" name="Google Shape;557;p65"/>
          <p:cNvPicPr preferRelativeResize="0"/>
          <p:nvPr/>
        </p:nvPicPr>
        <p:blipFill rotWithShape="1">
          <a:blip r:embed="rId4">
            <a:alphaModFix/>
          </a:blip>
          <a:srcRect b="0" l="0" r="0" t="0"/>
          <a:stretch/>
        </p:blipFill>
        <p:spPr>
          <a:xfrm>
            <a:off x="642938" y="3571875"/>
            <a:ext cx="3124200" cy="2497138"/>
          </a:xfrm>
          <a:prstGeom prst="rect">
            <a:avLst/>
          </a:prstGeom>
          <a:noFill/>
          <a:ln>
            <a:noFill/>
          </a:ln>
        </p:spPr>
      </p:pic>
      <p:pic>
        <p:nvPicPr>
          <p:cNvPr descr="HPLC-FPLC" id="558" name="Google Shape;558;p65"/>
          <p:cNvPicPr preferRelativeResize="0"/>
          <p:nvPr/>
        </p:nvPicPr>
        <p:blipFill rotWithShape="1">
          <a:blip r:embed="rId5">
            <a:alphaModFix/>
          </a:blip>
          <a:srcRect b="0" l="0" r="0" t="0"/>
          <a:stretch/>
        </p:blipFill>
        <p:spPr>
          <a:xfrm>
            <a:off x="5257800" y="1524000"/>
            <a:ext cx="2744788" cy="2063750"/>
          </a:xfrm>
          <a:prstGeom prst="rect">
            <a:avLst/>
          </a:prstGeom>
          <a:noFill/>
          <a:ln>
            <a:noFill/>
          </a:ln>
        </p:spPr>
      </p:pic>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6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dk2"/>
                </a:solidFill>
                <a:latin typeface="Times New Roman"/>
                <a:ea typeface="Times New Roman"/>
                <a:cs typeface="Times New Roman"/>
                <a:sym typeface="Times New Roman"/>
              </a:rPr>
              <a:t>12. Inherently Safer Chemistry for Accident Prevention</a:t>
            </a:r>
            <a:endParaRPr/>
          </a:p>
        </p:txBody>
      </p:sp>
      <p:sp>
        <p:nvSpPr>
          <p:cNvPr id="564" name="Google Shape;564;p6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Substance and the form of a substance used in a chemical process should be chosen so as to minimize the potential for chemical accidents, including releases, explosions, and fires.</a:t>
            </a:r>
            <a:endParaRPr/>
          </a:p>
          <a:p>
            <a:pPr indent="-406400" lvl="0" marL="6096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67"/>
          <p:cNvSpPr/>
          <p:nvPr/>
        </p:nvSpPr>
        <p:spPr>
          <a:xfrm>
            <a:off x="2571750" y="2406650"/>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570" name="Google Shape;570;p67"/>
          <p:cNvGrpSpPr/>
          <p:nvPr/>
        </p:nvGrpSpPr>
        <p:grpSpPr>
          <a:xfrm>
            <a:off x="2590800" y="2438400"/>
            <a:ext cx="3990975" cy="2879725"/>
            <a:chOff x="1614" y="1289"/>
            <a:chExt cx="2514" cy="1814"/>
          </a:xfrm>
        </p:grpSpPr>
        <p:sp>
          <p:nvSpPr>
            <p:cNvPr descr="IMAGE" id="571" name="Google Shape;571;p67"/>
            <p:cNvSpPr/>
            <p:nvPr/>
          </p:nvSpPr>
          <p:spPr>
            <a:xfrm>
              <a:off x="1614" y="2045"/>
              <a:ext cx="187" cy="1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descr="IMAGE" id="572" name="Google Shape;572;p67"/>
            <p:cNvSpPr/>
            <p:nvPr/>
          </p:nvSpPr>
          <p:spPr>
            <a:xfrm>
              <a:off x="1614" y="2045"/>
              <a:ext cx="187" cy="1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descr="swords men" id="573" name="Google Shape;573;p67"/>
            <p:cNvPicPr preferRelativeResize="0"/>
            <p:nvPr/>
          </p:nvPicPr>
          <p:blipFill rotWithShape="1">
            <a:blip r:embed="rId3">
              <a:alphaModFix/>
            </a:blip>
            <a:srcRect b="0" l="0" r="0" t="0"/>
            <a:stretch/>
          </p:blipFill>
          <p:spPr>
            <a:xfrm>
              <a:off x="1728" y="1289"/>
              <a:ext cx="2400" cy="1814"/>
            </a:xfrm>
            <a:prstGeom prst="rect">
              <a:avLst/>
            </a:prstGeom>
            <a:noFill/>
            <a:ln>
              <a:noFill/>
            </a:ln>
          </p:spPr>
        </p:pic>
        <p:sp>
          <p:nvSpPr>
            <p:cNvPr id="574" name="Google Shape;574;p67"/>
            <p:cNvSpPr/>
            <p:nvPr/>
          </p:nvSpPr>
          <p:spPr>
            <a:xfrm>
              <a:off x="2400" y="1680"/>
              <a:ext cx="1200" cy="1392"/>
            </a:xfrm>
            <a:prstGeom prst="ellipse">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5" name="Google Shape;575;p67"/>
            <p:cNvSpPr/>
            <p:nvPr/>
          </p:nvSpPr>
          <p:spPr>
            <a:xfrm>
              <a:off x="2352" y="1872"/>
              <a:ext cx="336" cy="432"/>
            </a:xfrm>
            <a:prstGeom prst="ellipse">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6" name="Google Shape;576;p67"/>
            <p:cNvSpPr/>
            <p:nvPr/>
          </p:nvSpPr>
          <p:spPr>
            <a:xfrm>
              <a:off x="2448" y="2592"/>
              <a:ext cx="96" cy="240"/>
            </a:xfrm>
            <a:prstGeom prst="ellipse">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577" name="Google Shape;577;p67"/>
          <p:cNvSpPr/>
          <p:nvPr/>
        </p:nvSpPr>
        <p:spPr>
          <a:xfrm>
            <a:off x="6048375" y="1371600"/>
            <a:ext cx="2286000" cy="609600"/>
          </a:xfrm>
          <a:prstGeom prst="wedgeEllipseCallout">
            <a:avLst>
              <a:gd fmla="val -37500" name="adj1"/>
              <a:gd fmla="val 120051" name="adj2"/>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Phosgene!</a:t>
            </a:r>
            <a:endParaRPr/>
          </a:p>
        </p:txBody>
      </p:sp>
      <p:sp>
        <p:nvSpPr>
          <p:cNvPr id="578" name="Google Shape;578;p67"/>
          <p:cNvSpPr/>
          <p:nvPr/>
        </p:nvSpPr>
        <p:spPr>
          <a:xfrm>
            <a:off x="1933575" y="1230313"/>
            <a:ext cx="1905000" cy="609600"/>
          </a:xfrm>
          <a:prstGeom prst="wedgeEllipseCallout">
            <a:avLst>
              <a:gd fmla="val 33000" name="adj1"/>
              <a:gd fmla="val 145051" name="adj2"/>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Cyanide!</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2000"/>
                                  </p:stCondLst>
                                  <p:childTnLst>
                                    <p:set>
                                      <p:cBhvr>
                                        <p:cTn dur="1" fill="hold">
                                          <p:stCondLst>
                                            <p:cond delay="0"/>
                                          </p:stCondLst>
                                        </p:cTn>
                                        <p:tgtEl>
                                          <p:spTgt spid="578"/>
                                        </p:tgtEl>
                                        <p:attrNameLst>
                                          <p:attrName>style.visibility</p:attrName>
                                        </p:attrNameLst>
                                      </p:cBhvr>
                                      <p:to>
                                        <p:strVal val="visible"/>
                                      </p:to>
                                    </p:set>
                                    <p:anim calcmode="lin" valueType="num">
                                      <p:cBhvr additive="base">
                                        <p:cTn dur="500"/>
                                        <p:tgtEl>
                                          <p:spTgt spid="578"/>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2">
                                  <p:stCondLst>
                                    <p:cond delay="2000"/>
                                  </p:stCondLst>
                                  <p:childTnLst>
                                    <p:set>
                                      <p:cBhvr>
                                        <p:cTn dur="1" fill="hold">
                                          <p:stCondLst>
                                            <p:cond delay="0"/>
                                          </p:stCondLst>
                                        </p:cTn>
                                        <p:tgtEl>
                                          <p:spTgt spid="577"/>
                                        </p:tgtEl>
                                        <p:attrNameLst>
                                          <p:attrName>style.visibility</p:attrName>
                                        </p:attrNameLst>
                                      </p:cBhvr>
                                      <p:to>
                                        <p:strVal val="visible"/>
                                      </p:to>
                                    </p:set>
                                    <p:anim calcmode="lin" valueType="num">
                                      <p:cBhvr additive="base">
                                        <p:cTn dur="500"/>
                                        <p:tgtEl>
                                          <p:spTgt spid="5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68"/>
          <p:cNvSpPr/>
          <p:nvPr/>
        </p:nvSpPr>
        <p:spPr>
          <a:xfrm>
            <a:off x="914400" y="304800"/>
            <a:ext cx="7696200"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12. Inherently Safer Chemistry for Accident Prevention</a:t>
            </a:r>
            <a:endParaRPr sz="2400" u="sng">
              <a:solidFill>
                <a:schemeClr val="hlink"/>
              </a:solidFill>
              <a:latin typeface="Calibri"/>
              <a:ea typeface="Calibri"/>
              <a:cs typeface="Calibri"/>
              <a:sym typeface="Calibri"/>
              <a:hlinkClick action="ppaction://hlinksldjump" r:id="rId3"/>
            </a:endParaRPr>
          </a:p>
        </p:txBody>
      </p:sp>
      <p:sp>
        <p:nvSpPr>
          <p:cNvPr id="584" name="Google Shape;584;p68"/>
          <p:cNvSpPr txBox="1"/>
          <p:nvPr/>
        </p:nvSpPr>
        <p:spPr>
          <a:xfrm>
            <a:off x="685800" y="857250"/>
            <a:ext cx="4876800" cy="7429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None/>
            </a:pPr>
            <a:r>
              <a:rPr b="1" lang="en-US" sz="2400">
                <a:solidFill>
                  <a:srgbClr val="FF0000"/>
                </a:solidFill>
                <a:latin typeface="Calibri"/>
                <a:ea typeface="Calibri"/>
                <a:cs typeface="Calibri"/>
                <a:sym typeface="Calibri"/>
              </a:rPr>
              <a:t>Tragedy in Bhopal, India - 1984</a:t>
            </a:r>
            <a:endParaRPr/>
          </a:p>
          <a:p>
            <a:pPr indent="-342900" lvl="0" marL="342900" marR="0" rtl="0" algn="l">
              <a:lnSpc>
                <a:spcPct val="80000"/>
              </a:lnSpc>
              <a:spcBef>
                <a:spcPts val="400"/>
              </a:spcBef>
              <a:spcAft>
                <a:spcPts val="0"/>
              </a:spcAft>
              <a:buNone/>
            </a:pPr>
            <a:r>
              <a:t/>
            </a:r>
            <a:endParaRPr sz="2000">
              <a:solidFill>
                <a:srgbClr val="000000"/>
              </a:solidFill>
              <a:latin typeface="Calibri"/>
              <a:ea typeface="Calibri"/>
              <a:cs typeface="Calibri"/>
              <a:sym typeface="Calibri"/>
            </a:endParaRPr>
          </a:p>
        </p:txBody>
      </p:sp>
      <p:sp>
        <p:nvSpPr>
          <p:cNvPr id="585" name="Google Shape;585;p68"/>
          <p:cNvSpPr txBox="1"/>
          <p:nvPr/>
        </p:nvSpPr>
        <p:spPr>
          <a:xfrm>
            <a:off x="1066800" y="1428750"/>
            <a:ext cx="7239000" cy="2308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In arguably the worst industrial accident in history, 40 tons of methyl isocyanate (MIC) were accidentally released when a holding tank overheated at a Union Carbide pesticide plant, located in the heart of the city of Bhopal.  15,000 people died and hundreds of thousands more were injured. </a:t>
            </a:r>
            <a:endParaRPr/>
          </a:p>
        </p:txBody>
      </p:sp>
      <p:pic>
        <p:nvPicPr>
          <p:cNvPr descr="Bhopal gas tragedy: 30 years later we revisit the site of disaster" id="586" name="Google Shape;586;p68"/>
          <p:cNvPicPr preferRelativeResize="0"/>
          <p:nvPr/>
        </p:nvPicPr>
        <p:blipFill rotWithShape="1">
          <a:blip r:embed="rId4">
            <a:alphaModFix/>
          </a:blip>
          <a:srcRect b="0" l="0" r="0" t="0"/>
          <a:stretch/>
        </p:blipFill>
        <p:spPr>
          <a:xfrm>
            <a:off x="4714875" y="3714750"/>
            <a:ext cx="4086225" cy="2928938"/>
          </a:xfrm>
          <a:prstGeom prst="rect">
            <a:avLst/>
          </a:prstGeom>
          <a:noFill/>
          <a:ln>
            <a:noFill/>
          </a:ln>
        </p:spPr>
      </p:pic>
      <p:pic>
        <p:nvPicPr>
          <p:cNvPr descr="Bhopal gas tragedy: 30 years later we revisit the site of disaster" id="587" name="Google Shape;587;p68"/>
          <p:cNvPicPr preferRelativeResize="0"/>
          <p:nvPr/>
        </p:nvPicPr>
        <p:blipFill rotWithShape="1">
          <a:blip r:embed="rId5">
            <a:alphaModFix/>
          </a:blip>
          <a:srcRect b="0" l="0" r="0" t="0"/>
          <a:stretch/>
        </p:blipFill>
        <p:spPr>
          <a:xfrm>
            <a:off x="285750" y="3714750"/>
            <a:ext cx="4286250" cy="3143250"/>
          </a:xfrm>
          <a:prstGeom prst="rect">
            <a:avLst/>
          </a:prstGeom>
          <a:noFill/>
          <a:ln>
            <a:noFill/>
          </a:ln>
        </p:spPr>
      </p:pic>
    </p:spTree>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69"/>
          <p:cNvSpPr/>
          <p:nvPr/>
        </p:nvSpPr>
        <p:spPr>
          <a:xfrm>
            <a:off x="500063" y="357188"/>
            <a:ext cx="8286750" cy="12001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Chemists try to avoid things that explode, light on fire, </a:t>
            </a:r>
            <a:endParaRPr/>
          </a:p>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are air-sensitive, etc.</a:t>
            </a:r>
            <a:endParaRPr/>
          </a:p>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In the “real world” when these things happen, lives are lost.</a:t>
            </a:r>
            <a:endParaRPr/>
          </a:p>
        </p:txBody>
      </p:sp>
      <p:pic>
        <p:nvPicPr>
          <p:cNvPr descr="C:\Users\jyoti singh\Downloads\Bhopal-Union_Carbide_2.jpg" id="593" name="Google Shape;593;p69"/>
          <p:cNvPicPr preferRelativeResize="0"/>
          <p:nvPr/>
        </p:nvPicPr>
        <p:blipFill rotWithShape="1">
          <a:blip r:embed="rId3">
            <a:alphaModFix/>
          </a:blip>
          <a:srcRect b="0" l="0" r="0" t="0"/>
          <a:stretch/>
        </p:blipFill>
        <p:spPr>
          <a:xfrm>
            <a:off x="0" y="1643063"/>
            <a:ext cx="9144000" cy="4833937"/>
          </a:xfrm>
          <a:prstGeom prst="rect">
            <a:avLst/>
          </a:prstGeom>
          <a:noFill/>
          <a:ln>
            <a:noFill/>
          </a:ln>
        </p:spPr>
      </p:pic>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7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Zero Waste Technology</a:t>
            </a:r>
            <a:endParaRPr/>
          </a:p>
        </p:txBody>
      </p:sp>
      <p:sp>
        <p:nvSpPr>
          <p:cNvPr id="599" name="Google Shape;599;p7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Zero waste means designing and managing products and processes to systematically avoid and eliminate the volume and toxicity of waste and materials, conserve and recover all resources, and not burn or bury them.  </a:t>
            </a:r>
            <a:endParaRPr/>
          </a:p>
        </p:txBody>
      </p:sp>
    </p:spTree>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7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Tools of green chemistry</a:t>
            </a:r>
            <a:endParaRPr b="0" i="0" sz="4400" u="none" cap="none" strike="noStrike">
              <a:solidFill>
                <a:schemeClr val="dk2"/>
              </a:solidFill>
              <a:latin typeface="Times New Roman"/>
              <a:ea typeface="Times New Roman"/>
              <a:cs typeface="Times New Roman"/>
              <a:sym typeface="Times New Roman"/>
            </a:endParaRPr>
          </a:p>
        </p:txBody>
      </p:sp>
      <p:sp>
        <p:nvSpPr>
          <p:cNvPr id="605" name="Google Shape;605;p7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0" lvl="0" marL="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Green starting materials</a:t>
            </a:r>
            <a:endParaRPr/>
          </a:p>
          <a:p>
            <a:pPr indent="0" lvl="0" marL="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eg. Adipic acid from D-glucose</a:t>
            </a:r>
            <a:endParaRPr b="0" i="0" sz="3200" u="none" cap="none" strike="noStrike">
              <a:solidFill>
                <a:schemeClr val="dk1"/>
              </a:solidFill>
              <a:latin typeface="Times New Roman"/>
              <a:ea typeface="Times New Roman"/>
              <a:cs typeface="Times New Roman"/>
              <a:sym typeface="Times New Roman"/>
            </a:endParaRPr>
          </a:p>
          <a:p>
            <a:pPr indent="0" lvl="0" marL="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Green reagent</a:t>
            </a:r>
            <a:endParaRPr/>
          </a:p>
          <a:p>
            <a:pPr indent="0" lvl="0" marL="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eg. Styrene from benzene</a:t>
            </a:r>
            <a:endParaRPr/>
          </a:p>
          <a:p>
            <a:pPr indent="0" lvl="0" marL="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eg. Styrene from benzene                                                    Green reaction eg. Synthesis of ibuprofen</a:t>
            </a:r>
            <a:endParaRPr b="0" i="0" sz="3200" u="none" cap="none" strike="noStrike">
              <a:solidFill>
                <a:schemeClr val="dk1"/>
              </a:solidFill>
              <a:latin typeface="Times New Roman"/>
              <a:ea typeface="Times New Roman"/>
              <a:cs typeface="Times New Roman"/>
              <a:sym typeface="Times New Roman"/>
            </a:endParaRPr>
          </a:p>
        </p:txBody>
      </p:sp>
      <p:cxnSp>
        <p:nvCxnSpPr>
          <p:cNvPr id="606" name="Google Shape;606;p71"/>
          <p:cNvCxnSpPr/>
          <p:nvPr/>
        </p:nvCxnSpPr>
        <p:spPr>
          <a:xfrm>
            <a:off x="2555776" y="1772816"/>
            <a:ext cx="0" cy="1584176"/>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607" name="Google Shape;607;p71"/>
          <p:cNvCxnSpPr/>
          <p:nvPr/>
        </p:nvCxnSpPr>
        <p:spPr>
          <a:xfrm rot="5400000">
            <a:off x="611594" y="2852942"/>
            <a:ext cx="2952300" cy="360000"/>
          </a:xfrm>
          <a:prstGeom prst="bentConnector3">
            <a:avLst>
              <a:gd fmla="val 50000" name="adj1"/>
            </a:avLst>
          </a:prstGeom>
          <a:solidFill>
            <a:schemeClr val="accent1"/>
          </a:solidFill>
          <a:ln cap="flat" cmpd="sng" w="9525">
            <a:solidFill>
              <a:schemeClr val="dk1"/>
            </a:solidFill>
            <a:prstDash val="solid"/>
            <a:round/>
            <a:headEnd len="sm" w="sm" type="none"/>
            <a:tailEnd len="med" w="med" type="stealth"/>
          </a:ln>
        </p:spPr>
      </p:cxnSp>
      <p:cxnSp>
        <p:nvCxnSpPr>
          <p:cNvPr id="608" name="Google Shape;608;p71"/>
          <p:cNvCxnSpPr/>
          <p:nvPr/>
        </p:nvCxnSpPr>
        <p:spPr>
          <a:xfrm rot="5400000">
            <a:off x="-558482" y="2438870"/>
            <a:ext cx="3672300" cy="612000"/>
          </a:xfrm>
          <a:prstGeom prst="bentConnector3">
            <a:avLst>
              <a:gd fmla="val 50000" name="adj1"/>
            </a:avLst>
          </a:prstGeom>
          <a:solidFill>
            <a:schemeClr val="accent1"/>
          </a:solidFill>
          <a:ln cap="flat" cmpd="sng" w="9525">
            <a:solidFill>
              <a:schemeClr val="dk1"/>
            </a:solidFill>
            <a:prstDash val="solid"/>
            <a:round/>
            <a:headEnd len="sm" w="sm" type="none"/>
            <a:tailEnd len="med" w="med" type="stealth"/>
          </a:ln>
        </p:spPr>
      </p:cxn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pic>
        <p:nvPicPr>
          <p:cNvPr id="614" name="Google Shape;614;p72"/>
          <p:cNvPicPr preferRelativeResize="0"/>
          <p:nvPr>
            <p:ph idx="1" type="body"/>
          </p:nvPr>
        </p:nvPicPr>
        <p:blipFill rotWithShape="1">
          <a:blip r:embed="rId3">
            <a:alphaModFix/>
          </a:blip>
          <a:srcRect b="0" l="0" r="0" t="0"/>
          <a:stretch/>
        </p:blipFill>
        <p:spPr>
          <a:xfrm>
            <a:off x="0" y="-99392"/>
            <a:ext cx="9144000" cy="7162800"/>
          </a:xfrm>
          <a:prstGeom prst="rect">
            <a:avLst/>
          </a:prstGeom>
          <a:noFill/>
          <a:ln cap="flat" cmpd="sng" w="9525">
            <a:solidFill>
              <a:srgbClr val="000000"/>
            </a:solidFill>
            <a:prstDash val="solid"/>
            <a:round/>
            <a:headEnd len="sm" w="sm" type="none"/>
            <a:tailEnd len="sm" w="sm" type="none"/>
          </a:ln>
        </p:spPr>
      </p:pic>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pic>
        <p:nvPicPr>
          <p:cNvPr id="620" name="Google Shape;620;p73"/>
          <p:cNvPicPr preferRelativeResize="0"/>
          <p:nvPr/>
        </p:nvPicPr>
        <p:blipFill rotWithShape="1">
          <a:blip r:embed="rId3">
            <a:alphaModFix/>
          </a:blip>
          <a:srcRect b="0" l="0" r="0" t="0"/>
          <a:stretch/>
        </p:blipFill>
        <p:spPr>
          <a:xfrm>
            <a:off x="0" y="0"/>
            <a:ext cx="9144000" cy="6858000"/>
          </a:xfrm>
          <a:prstGeom prst="rect">
            <a:avLst/>
          </a:prstGeom>
          <a:noFill/>
          <a:ln cap="flat" cmpd="sng" w="9525">
            <a:solidFill>
              <a:srgbClr val="000000"/>
            </a:solidFill>
            <a:prstDash val="solid"/>
            <a:miter lim="800000"/>
            <a:headEnd len="sm" w="sm" type="none"/>
            <a:tailEnd len="sm" w="sm" type="none"/>
          </a:ln>
        </p:spPr>
      </p:pic>
    </p:spTree>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74"/>
          <p:cNvSpPr txBox="1"/>
          <p:nvPr>
            <p:ph type="title"/>
          </p:nvPr>
        </p:nvSpPr>
        <p:spPr>
          <a:xfrm>
            <a:off x="685800" y="609600"/>
            <a:ext cx="7772400" cy="1676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00984C"/>
                </a:solidFill>
                <a:latin typeface="Times New Roman"/>
                <a:ea typeface="Times New Roman"/>
                <a:cs typeface="Times New Roman"/>
                <a:sym typeface="Times New Roman"/>
              </a:rPr>
              <a:t>“The use of auxiliary substances (e.g. solvents,</a:t>
            </a:r>
            <a:br>
              <a:rPr b="1" i="0" lang="en-US" sz="2800" u="none" cap="none" strike="noStrike">
                <a:solidFill>
                  <a:srgbClr val="00984C"/>
                </a:solidFill>
                <a:latin typeface="Times New Roman"/>
                <a:ea typeface="Times New Roman"/>
                <a:cs typeface="Times New Roman"/>
                <a:sym typeface="Times New Roman"/>
              </a:rPr>
            </a:br>
            <a:r>
              <a:rPr b="1" i="0" lang="en-US" sz="2800" u="none" cap="none" strike="noStrike">
                <a:solidFill>
                  <a:srgbClr val="00984C"/>
                </a:solidFill>
                <a:latin typeface="Times New Roman"/>
                <a:ea typeface="Times New Roman"/>
                <a:cs typeface="Times New Roman"/>
                <a:sym typeface="Times New Roman"/>
              </a:rPr>
              <a:t>separation agents, etc.) should be made unnecessary</a:t>
            </a:r>
            <a:br>
              <a:rPr b="1" i="0" lang="en-US" sz="2800" u="none" cap="none" strike="noStrike">
                <a:solidFill>
                  <a:srgbClr val="00984C"/>
                </a:solidFill>
                <a:latin typeface="Times New Roman"/>
                <a:ea typeface="Times New Roman"/>
                <a:cs typeface="Times New Roman"/>
                <a:sym typeface="Times New Roman"/>
              </a:rPr>
            </a:br>
            <a:r>
              <a:rPr b="1" i="0" lang="en-US" sz="2800" u="none" cap="none" strike="noStrike">
                <a:solidFill>
                  <a:srgbClr val="00984C"/>
                </a:solidFill>
                <a:latin typeface="Times New Roman"/>
                <a:ea typeface="Times New Roman"/>
                <a:cs typeface="Times New Roman"/>
                <a:sym typeface="Times New Roman"/>
              </a:rPr>
              <a:t>wherever possible, and innocuous when used”</a:t>
            </a:r>
            <a:endParaRPr/>
          </a:p>
        </p:txBody>
      </p:sp>
      <p:pic>
        <p:nvPicPr>
          <p:cNvPr id="627" name="Google Shape;627;p74"/>
          <p:cNvPicPr preferRelativeResize="0"/>
          <p:nvPr/>
        </p:nvPicPr>
        <p:blipFill rotWithShape="1">
          <a:blip r:embed="rId3">
            <a:alphaModFix/>
          </a:blip>
          <a:srcRect b="0" l="0" r="0" t="0"/>
          <a:stretch/>
        </p:blipFill>
        <p:spPr>
          <a:xfrm>
            <a:off x="685800" y="2895600"/>
            <a:ext cx="7772400" cy="3505200"/>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Calibri"/>
                <a:ea typeface="Calibri"/>
                <a:cs typeface="Calibri"/>
                <a:sym typeface="Calibri"/>
              </a:rPr>
              <a:t>1. Prevention</a:t>
            </a:r>
            <a:endParaRPr/>
          </a:p>
        </p:txBody>
      </p:sp>
      <p:sp>
        <p:nvSpPr>
          <p:cNvPr id="161" name="Google Shape;161;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609600" marR="0" rtl="0" algn="l">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	It is better to prevent waste than to treat or clean up waste after it is formed.</a:t>
            </a:r>
            <a:endParaRPr/>
          </a:p>
          <a:p>
            <a:pPr indent="-406400" lvl="0" marL="6096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75"/>
          <p:cNvSpPr txBox="1"/>
          <p:nvPr>
            <p:ph type="title"/>
          </p:nvPr>
        </p:nvSpPr>
        <p:spPr>
          <a:xfrm>
            <a:off x="685800" y="533400"/>
            <a:ext cx="77724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00984C"/>
                </a:solidFill>
                <a:latin typeface="Times New Roman"/>
                <a:ea typeface="Times New Roman"/>
                <a:cs typeface="Times New Roman"/>
                <a:sym typeface="Times New Roman"/>
              </a:rPr>
              <a:t>Poly lactic acid (PLA) for plastics production</a:t>
            </a:r>
            <a:br>
              <a:rPr b="1" i="0" lang="en-US" sz="4400" u="none" cap="none" strike="noStrike">
                <a:solidFill>
                  <a:srgbClr val="000000"/>
                </a:solidFill>
                <a:latin typeface="Helvetica Neue"/>
                <a:ea typeface="Helvetica Neue"/>
                <a:cs typeface="Helvetica Neue"/>
                <a:sym typeface="Helvetica Neue"/>
              </a:rPr>
            </a:br>
            <a:endParaRPr b="1" i="0" sz="4400" u="none" cap="none" strike="noStrike">
              <a:solidFill>
                <a:srgbClr val="000000"/>
              </a:solidFill>
              <a:latin typeface="Helvetica Neue"/>
              <a:ea typeface="Helvetica Neue"/>
              <a:cs typeface="Helvetica Neue"/>
              <a:sym typeface="Helvetica Neue"/>
            </a:endParaRPr>
          </a:p>
        </p:txBody>
      </p:sp>
      <p:pic>
        <p:nvPicPr>
          <p:cNvPr id="634" name="Google Shape;634;p75"/>
          <p:cNvPicPr preferRelativeResize="0"/>
          <p:nvPr/>
        </p:nvPicPr>
        <p:blipFill rotWithShape="1">
          <a:blip r:embed="rId3">
            <a:alphaModFix/>
          </a:blip>
          <a:srcRect b="0" l="0" r="0" t="0"/>
          <a:stretch/>
        </p:blipFill>
        <p:spPr>
          <a:xfrm>
            <a:off x="381000" y="914400"/>
            <a:ext cx="8458200" cy="5638800"/>
          </a:xfrm>
          <a:prstGeom prst="rect">
            <a:avLst/>
          </a:prstGeom>
          <a:noFill/>
          <a:ln>
            <a:noFill/>
          </a:ln>
        </p:spPr>
      </p:pic>
    </p:spTree>
  </p:cSld>
  <p:clrMapOvr>
    <a:masterClrMapping/>
  </p:clrMapOvr>
  <p:transition spd="slow">
    <p:fade thruBlk="1"/>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76"/>
          <p:cNvSpPr txBox="1"/>
          <p:nvPr>
            <p:ph type="title"/>
          </p:nvPr>
        </p:nvSpPr>
        <p:spPr>
          <a:xfrm>
            <a:off x="685800" y="4572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00984C"/>
                </a:solidFill>
                <a:latin typeface="Times New Roman"/>
                <a:ea typeface="Times New Roman"/>
                <a:cs typeface="Times New Roman"/>
                <a:sym typeface="Times New Roman"/>
              </a:rPr>
              <a:t>Polyhydroxyalkanoates (PHA’s)</a:t>
            </a:r>
            <a:br>
              <a:rPr b="1" i="0" lang="en-US" sz="4400" u="none" cap="none" strike="noStrike">
                <a:solidFill>
                  <a:srgbClr val="000000"/>
                </a:solidFill>
                <a:latin typeface="Helvetica Neue"/>
                <a:ea typeface="Helvetica Neue"/>
                <a:cs typeface="Helvetica Neue"/>
                <a:sym typeface="Helvetica Neue"/>
              </a:rPr>
            </a:br>
            <a:endParaRPr b="1" i="0" sz="4400" u="none" cap="none" strike="noStrike">
              <a:solidFill>
                <a:srgbClr val="000000"/>
              </a:solidFill>
              <a:latin typeface="Helvetica Neue"/>
              <a:ea typeface="Helvetica Neue"/>
              <a:cs typeface="Helvetica Neue"/>
              <a:sym typeface="Helvetica Neue"/>
            </a:endParaRPr>
          </a:p>
        </p:txBody>
      </p:sp>
      <p:pic>
        <p:nvPicPr>
          <p:cNvPr id="641" name="Google Shape;641;p76"/>
          <p:cNvPicPr preferRelativeResize="0"/>
          <p:nvPr/>
        </p:nvPicPr>
        <p:blipFill rotWithShape="1">
          <a:blip r:embed="rId3">
            <a:alphaModFix/>
          </a:blip>
          <a:srcRect b="0" l="0" r="0" t="0"/>
          <a:stretch/>
        </p:blipFill>
        <p:spPr>
          <a:xfrm>
            <a:off x="381000" y="838200"/>
            <a:ext cx="8458200" cy="5715000"/>
          </a:xfrm>
          <a:prstGeom prst="rect">
            <a:avLst/>
          </a:prstGeom>
          <a:noFill/>
          <a:ln>
            <a:noFill/>
          </a:ln>
        </p:spPr>
      </p:pic>
    </p:spTree>
  </p:cSld>
  <p:clrMapOvr>
    <a:masterClrMapping/>
  </p:clrMapOvr>
  <p:transition spd="slow">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77"/>
          <p:cNvSpPr/>
          <p:nvPr/>
        </p:nvSpPr>
        <p:spPr>
          <a:xfrm rot="10800000">
            <a:off x="2362200" y="2057400"/>
            <a:ext cx="5334000" cy="3886200"/>
          </a:xfrm>
          <a:prstGeom prst="triangle">
            <a:avLst>
              <a:gd fmla="val 50000" name="adj"/>
            </a:avLst>
          </a:prstGeom>
          <a:gradFill>
            <a:gsLst>
              <a:gs pos="0">
                <a:srgbClr val="66FF33"/>
              </a:gs>
              <a:gs pos="100000">
                <a:srgbClr val="FFFFFF"/>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648" name="Google Shape;648;p77"/>
          <p:cNvCxnSpPr/>
          <p:nvPr/>
        </p:nvCxnSpPr>
        <p:spPr>
          <a:xfrm>
            <a:off x="3276600" y="3124200"/>
            <a:ext cx="3505200" cy="0"/>
          </a:xfrm>
          <a:prstGeom prst="straightConnector1">
            <a:avLst/>
          </a:prstGeom>
          <a:noFill/>
          <a:ln cap="flat" cmpd="sng" w="9525">
            <a:solidFill>
              <a:schemeClr val="dk1"/>
            </a:solidFill>
            <a:prstDash val="solid"/>
            <a:round/>
            <a:headEnd len="med" w="med" type="none"/>
            <a:tailEnd len="med" w="med" type="none"/>
          </a:ln>
        </p:spPr>
      </p:cxnSp>
      <p:cxnSp>
        <p:nvCxnSpPr>
          <p:cNvPr id="649" name="Google Shape;649;p77"/>
          <p:cNvCxnSpPr/>
          <p:nvPr/>
        </p:nvCxnSpPr>
        <p:spPr>
          <a:xfrm>
            <a:off x="3810000" y="3962400"/>
            <a:ext cx="2438400" cy="0"/>
          </a:xfrm>
          <a:prstGeom prst="straightConnector1">
            <a:avLst/>
          </a:prstGeom>
          <a:noFill/>
          <a:ln cap="flat" cmpd="sng" w="9525">
            <a:solidFill>
              <a:schemeClr val="dk1"/>
            </a:solidFill>
            <a:prstDash val="solid"/>
            <a:round/>
            <a:headEnd len="med" w="med" type="none"/>
            <a:tailEnd len="med" w="med" type="none"/>
          </a:ln>
        </p:spPr>
      </p:cxnSp>
      <p:cxnSp>
        <p:nvCxnSpPr>
          <p:cNvPr id="650" name="Google Shape;650;p77"/>
          <p:cNvCxnSpPr/>
          <p:nvPr/>
        </p:nvCxnSpPr>
        <p:spPr>
          <a:xfrm>
            <a:off x="4267200" y="4724400"/>
            <a:ext cx="1524000" cy="0"/>
          </a:xfrm>
          <a:prstGeom prst="straightConnector1">
            <a:avLst/>
          </a:prstGeom>
          <a:noFill/>
          <a:ln cap="flat" cmpd="sng" w="9525">
            <a:solidFill>
              <a:schemeClr val="dk1"/>
            </a:solidFill>
            <a:prstDash val="solid"/>
            <a:round/>
            <a:headEnd len="med" w="med" type="none"/>
            <a:tailEnd len="med" w="med" type="none"/>
          </a:ln>
        </p:spPr>
      </p:cxnSp>
      <p:cxnSp>
        <p:nvCxnSpPr>
          <p:cNvPr id="651" name="Google Shape;651;p77"/>
          <p:cNvCxnSpPr/>
          <p:nvPr/>
        </p:nvCxnSpPr>
        <p:spPr>
          <a:xfrm>
            <a:off x="1447800" y="2286000"/>
            <a:ext cx="0" cy="3657600"/>
          </a:xfrm>
          <a:prstGeom prst="straightConnector1">
            <a:avLst/>
          </a:prstGeom>
          <a:noFill/>
          <a:ln cap="flat" cmpd="sng" w="22225">
            <a:solidFill>
              <a:schemeClr val="dk1"/>
            </a:solidFill>
            <a:prstDash val="solid"/>
            <a:round/>
            <a:headEnd len="med" w="med" type="stealth"/>
            <a:tailEnd len="med" w="med" type="none"/>
          </a:ln>
        </p:spPr>
      </p:cxnSp>
      <p:sp>
        <p:nvSpPr>
          <p:cNvPr id="652" name="Google Shape;652;p77"/>
          <p:cNvSpPr/>
          <p:nvPr/>
        </p:nvSpPr>
        <p:spPr>
          <a:xfrm rot="5427670">
            <a:off x="279400" y="3835400"/>
            <a:ext cx="3451225" cy="352425"/>
          </a:xfrm>
          <a:prstGeom prst="rect">
            <a:avLst/>
          </a:prstGeom>
        </p:spPr>
        <p:txBody>
          <a:bodyPr>
            <a:prstTxWarp prst="textPlain"/>
          </a:bodyPr>
          <a:lstStyle/>
          <a:p>
            <a:pPr lvl="0" algn="ctr"/>
            <a:r>
              <a:rPr b="0" i="0">
                <a:ln cap="flat" cmpd="sng" w="12700">
                  <a:solidFill>
                    <a:srgbClr val="339966"/>
                  </a:solidFill>
                  <a:prstDash val="solid"/>
                  <a:round/>
                  <a:headEnd len="sm" w="sm" type="none"/>
                  <a:tailEnd len="sm" w="sm" type="none"/>
                </a:ln>
                <a:solidFill>
                  <a:schemeClr val="accent1"/>
                </a:solidFill>
                <a:latin typeface="Times New Roman"/>
              </a:rPr>
              <a:t>Increasing Greenness</a:t>
            </a:r>
          </a:p>
        </p:txBody>
      </p:sp>
      <p:sp>
        <p:nvSpPr>
          <p:cNvPr id="653" name="Google Shape;653;p77"/>
          <p:cNvSpPr txBox="1"/>
          <p:nvPr/>
        </p:nvSpPr>
        <p:spPr>
          <a:xfrm>
            <a:off x="3475038" y="2546350"/>
            <a:ext cx="2820987" cy="3968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Prevention &amp; Reduction</a:t>
            </a:r>
            <a:endParaRPr/>
          </a:p>
        </p:txBody>
      </p:sp>
      <p:sp>
        <p:nvSpPr>
          <p:cNvPr id="654" name="Google Shape;654;p77"/>
          <p:cNvSpPr txBox="1"/>
          <p:nvPr/>
        </p:nvSpPr>
        <p:spPr>
          <a:xfrm>
            <a:off x="3921125" y="3268663"/>
            <a:ext cx="2228850" cy="3968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Recycling &amp; Reuse</a:t>
            </a:r>
            <a:endParaRPr/>
          </a:p>
        </p:txBody>
      </p:sp>
      <p:sp>
        <p:nvSpPr>
          <p:cNvPr id="655" name="Google Shape;655;p77"/>
          <p:cNvSpPr txBox="1"/>
          <p:nvPr/>
        </p:nvSpPr>
        <p:spPr>
          <a:xfrm>
            <a:off x="4287838" y="4068763"/>
            <a:ext cx="1339850" cy="3968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Treatment</a:t>
            </a:r>
            <a:endParaRPr/>
          </a:p>
        </p:txBody>
      </p:sp>
      <p:sp>
        <p:nvSpPr>
          <p:cNvPr id="656" name="Google Shape;656;p77"/>
          <p:cNvSpPr txBox="1"/>
          <p:nvPr/>
        </p:nvSpPr>
        <p:spPr>
          <a:xfrm>
            <a:off x="4505325" y="4792663"/>
            <a:ext cx="1100138" cy="3968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Disposal</a:t>
            </a:r>
            <a:endParaRPr/>
          </a:p>
        </p:txBody>
      </p:sp>
      <p:sp>
        <p:nvSpPr>
          <p:cNvPr id="657" name="Google Shape;657;p77"/>
          <p:cNvSpPr/>
          <p:nvPr>
            <p:ph type="title"/>
          </p:nvPr>
        </p:nvSpPr>
        <p:spPr>
          <a:xfrm>
            <a:off x="685800" y="609600"/>
            <a:ext cx="7772400" cy="1143000"/>
          </a:xfrm>
          <a:prstGeom prst="horizontalScroll">
            <a:avLst>
              <a:gd fmla="val 12500" name="adj"/>
            </a:avLst>
          </a:prstGeom>
          <a:noFill/>
          <a:ln cap="flat" cmpd="sng" w="31750">
            <a:solidFill>
              <a:srgbClr val="0BFF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Pollution Prevention Hierarchy</a:t>
            </a:r>
            <a:endParaRPr b="0" i="0" sz="4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Google Shape;663;p78"/>
          <p:cNvSpPr/>
          <p:nvPr/>
        </p:nvSpPr>
        <p:spPr>
          <a:xfrm>
            <a:off x="0" y="0"/>
            <a:ext cx="9144000" cy="4003675"/>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descr="caution" id="664" name="Google Shape;664;p78"/>
          <p:cNvPicPr preferRelativeResize="0"/>
          <p:nvPr/>
        </p:nvPicPr>
        <p:blipFill rotWithShape="1">
          <a:blip r:embed="rId3">
            <a:alphaModFix/>
          </a:blip>
          <a:srcRect b="0" l="0" r="0" t="0"/>
          <a:stretch/>
        </p:blipFill>
        <p:spPr>
          <a:xfrm>
            <a:off x="2336800" y="3328988"/>
            <a:ext cx="1323975" cy="1323975"/>
          </a:xfrm>
          <a:prstGeom prst="rect">
            <a:avLst/>
          </a:prstGeom>
          <a:noFill/>
          <a:ln cap="flat" cmpd="sng" w="12700">
            <a:solidFill>
              <a:schemeClr val="dk1"/>
            </a:solidFill>
            <a:prstDash val="solid"/>
            <a:miter lim="800000"/>
            <a:headEnd len="sm" w="sm" type="none"/>
            <a:tailEnd len="sm" w="sm" type="none"/>
          </a:ln>
        </p:spPr>
      </p:pic>
      <p:pic>
        <p:nvPicPr>
          <p:cNvPr descr="Usine" id="665" name="Google Shape;665;p78"/>
          <p:cNvPicPr preferRelativeResize="0"/>
          <p:nvPr/>
        </p:nvPicPr>
        <p:blipFill rotWithShape="1">
          <a:blip r:embed="rId4">
            <a:alphaModFix/>
          </a:blip>
          <a:srcRect b="0" l="0" r="0" t="0"/>
          <a:stretch/>
        </p:blipFill>
        <p:spPr>
          <a:xfrm>
            <a:off x="611188" y="3328988"/>
            <a:ext cx="1323975" cy="1323975"/>
          </a:xfrm>
          <a:prstGeom prst="rect">
            <a:avLst/>
          </a:prstGeom>
          <a:noFill/>
          <a:ln cap="flat" cmpd="sng" w="12700">
            <a:solidFill>
              <a:schemeClr val="dk1"/>
            </a:solidFill>
            <a:prstDash val="solid"/>
            <a:miter lim="800000"/>
            <a:headEnd len="sm" w="sm" type="none"/>
            <a:tailEnd len="sm" w="sm" type="none"/>
          </a:ln>
        </p:spPr>
      </p:pic>
      <p:pic>
        <p:nvPicPr>
          <p:cNvPr descr="smokestack" id="666" name="Google Shape;666;p78"/>
          <p:cNvPicPr preferRelativeResize="0"/>
          <p:nvPr/>
        </p:nvPicPr>
        <p:blipFill rotWithShape="1">
          <a:blip r:embed="rId5">
            <a:alphaModFix/>
          </a:blip>
          <a:srcRect b="0" l="0" r="0" t="0"/>
          <a:stretch/>
        </p:blipFill>
        <p:spPr>
          <a:xfrm>
            <a:off x="4059238" y="3328988"/>
            <a:ext cx="1323975" cy="1323975"/>
          </a:xfrm>
          <a:prstGeom prst="rect">
            <a:avLst/>
          </a:prstGeom>
          <a:noFill/>
          <a:ln cap="flat" cmpd="sng" w="12700">
            <a:solidFill>
              <a:schemeClr val="dk1"/>
            </a:solidFill>
            <a:prstDash val="solid"/>
            <a:miter lim="800000"/>
            <a:headEnd len="sm" w="sm" type="none"/>
            <a:tailEnd len="sm" w="sm" type="none"/>
          </a:ln>
        </p:spPr>
      </p:pic>
      <p:sp>
        <p:nvSpPr>
          <p:cNvPr id="667" name="Google Shape;667;p78"/>
          <p:cNvSpPr/>
          <p:nvPr/>
        </p:nvSpPr>
        <p:spPr>
          <a:xfrm>
            <a:off x="0" y="0"/>
            <a:ext cx="9144000" cy="392113"/>
          </a:xfrm>
          <a:prstGeom prst="rect">
            <a:avLst/>
          </a:prstGeom>
          <a:solidFill>
            <a:srgbClr val="66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8" name="Google Shape;668;p78"/>
          <p:cNvSpPr txBox="1"/>
          <p:nvPr/>
        </p:nvSpPr>
        <p:spPr>
          <a:xfrm>
            <a:off x="1995488" y="4929188"/>
            <a:ext cx="5791200" cy="6921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 United Nations Environment Program</a:t>
            </a:r>
            <a:br>
              <a:rPr b="1" lang="en-US" sz="2000">
                <a:solidFill>
                  <a:schemeClr val="dk1"/>
                </a:solidFill>
                <a:latin typeface="Times New Roman"/>
                <a:ea typeface="Times New Roman"/>
                <a:cs typeface="Times New Roman"/>
                <a:sym typeface="Times New Roman"/>
              </a:rPr>
            </a:br>
            <a:endParaRPr i="1" sz="1500">
              <a:solidFill>
                <a:schemeClr val="dk1"/>
              </a:solidFill>
              <a:latin typeface="Times New Roman"/>
              <a:ea typeface="Times New Roman"/>
              <a:cs typeface="Times New Roman"/>
              <a:sym typeface="Times New Roman"/>
            </a:endParaRPr>
          </a:p>
        </p:txBody>
      </p:sp>
      <p:sp>
        <p:nvSpPr>
          <p:cNvPr id="669" name="Google Shape;669;p78"/>
          <p:cNvSpPr txBox="1"/>
          <p:nvPr/>
        </p:nvSpPr>
        <p:spPr>
          <a:xfrm>
            <a:off x="0" y="1143000"/>
            <a:ext cx="9144000" cy="16319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4400">
                <a:solidFill>
                  <a:schemeClr val="dk1"/>
                </a:solidFill>
                <a:latin typeface="Times New Roman"/>
                <a:ea typeface="Times New Roman"/>
                <a:cs typeface="Times New Roman"/>
                <a:sym typeface="Times New Roman"/>
              </a:rPr>
              <a:t>CDM</a:t>
            </a:r>
            <a:endParaRPr/>
          </a:p>
          <a:p>
            <a:pPr indent="0" lvl="0" marL="0" marR="0" rtl="0" algn="ctr">
              <a:spcBef>
                <a:spcPts val="0"/>
              </a:spcBef>
              <a:spcAft>
                <a:spcPts val="0"/>
              </a:spcAft>
              <a:buNone/>
            </a:pPr>
            <a:r>
              <a:rPr b="1" i="1" lang="en-US" sz="4400">
                <a:solidFill>
                  <a:schemeClr val="dk1"/>
                </a:solidFill>
                <a:latin typeface="Times New Roman"/>
                <a:ea typeface="Times New Roman"/>
                <a:cs typeface="Times New Roman"/>
                <a:sym typeface="Times New Roman"/>
              </a:rPr>
              <a:t>Clean Development Mechanism</a:t>
            </a:r>
            <a:endParaRPr/>
          </a:p>
          <a:p>
            <a:pPr indent="0" lvl="0" marL="0" marR="0" rtl="0" algn="ctr">
              <a:spcBef>
                <a:spcPts val="0"/>
              </a:spcBef>
              <a:spcAft>
                <a:spcPts val="0"/>
              </a:spcAft>
              <a:buNone/>
            </a:pPr>
            <a:r>
              <a:t/>
            </a:r>
            <a:endParaRPr i="1" sz="1200">
              <a:solidFill>
                <a:schemeClr val="dk1"/>
              </a:solidFill>
              <a:latin typeface="Times New Roman"/>
              <a:ea typeface="Times New Roman"/>
              <a:cs typeface="Times New Roman"/>
              <a:sym typeface="Times New Roman"/>
            </a:endParaRPr>
          </a:p>
        </p:txBody>
      </p:sp>
      <p:sp>
        <p:nvSpPr>
          <p:cNvPr id="670" name="Google Shape;670;p78"/>
          <p:cNvSpPr/>
          <p:nvPr/>
        </p:nvSpPr>
        <p:spPr>
          <a:xfrm>
            <a:off x="571500" y="357188"/>
            <a:ext cx="8167688" cy="376237"/>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A</a:t>
            </a:r>
            <a:r>
              <a:rPr lang="en-US" sz="1400">
                <a:solidFill>
                  <a:schemeClr val="dk1"/>
                </a:solidFill>
                <a:latin typeface="Times New Roman"/>
                <a:ea typeface="Times New Roman"/>
                <a:cs typeface="Times New Roman"/>
                <a:sym typeface="Times New Roman"/>
              </a:rPr>
              <a:t>pplying </a:t>
            </a:r>
            <a:r>
              <a:rPr b="1" lang="en-US" sz="2400">
                <a:solidFill>
                  <a:schemeClr val="dk1"/>
                </a:solidFill>
                <a:latin typeface="Times New Roman"/>
                <a:ea typeface="Times New Roman"/>
                <a:cs typeface="Times New Roman"/>
                <a:sym typeface="Times New Roman"/>
              </a:rPr>
              <a:t>C</a:t>
            </a:r>
            <a:r>
              <a:rPr b="1" lang="en-US" sz="1400">
                <a:solidFill>
                  <a:schemeClr val="dk1"/>
                </a:solidFill>
                <a:latin typeface="Times New Roman"/>
                <a:ea typeface="Times New Roman"/>
                <a:cs typeface="Times New Roman"/>
                <a:sym typeface="Times New Roman"/>
              </a:rPr>
              <a:t>LEANER PRODUCTION</a:t>
            </a:r>
            <a:r>
              <a:rPr lang="en-US" sz="1400">
                <a:solidFill>
                  <a:schemeClr val="dk1"/>
                </a:solidFill>
                <a:latin typeface="Times New Roman"/>
                <a:ea typeface="Times New Roman"/>
                <a:cs typeface="Times New Roman"/>
                <a:sym typeface="Times New Roman"/>
              </a:rPr>
              <a:t> to </a:t>
            </a:r>
            <a:r>
              <a:rPr b="1" lang="en-US" sz="2400">
                <a:solidFill>
                  <a:schemeClr val="dk1"/>
                </a:solidFill>
                <a:latin typeface="Times New Roman"/>
                <a:ea typeface="Times New Roman"/>
                <a:cs typeface="Times New Roman"/>
                <a:sym typeface="Times New Roman"/>
              </a:rPr>
              <a:t>M</a:t>
            </a:r>
            <a:r>
              <a:rPr b="1" lang="en-US" sz="1400">
                <a:solidFill>
                  <a:schemeClr val="dk1"/>
                </a:solidFill>
                <a:latin typeface="Times New Roman"/>
                <a:ea typeface="Times New Roman"/>
                <a:cs typeface="Times New Roman"/>
                <a:sym typeface="Times New Roman"/>
              </a:rPr>
              <a:t>ULTILATERAL </a:t>
            </a:r>
            <a:r>
              <a:rPr b="1" lang="en-US" sz="2400">
                <a:solidFill>
                  <a:schemeClr val="dk1"/>
                </a:solidFill>
                <a:latin typeface="Times New Roman"/>
                <a:ea typeface="Times New Roman"/>
                <a:cs typeface="Times New Roman"/>
                <a:sym typeface="Times New Roman"/>
              </a:rPr>
              <a:t>E</a:t>
            </a:r>
            <a:r>
              <a:rPr b="1" lang="en-US" sz="1400">
                <a:solidFill>
                  <a:schemeClr val="dk1"/>
                </a:solidFill>
                <a:latin typeface="Times New Roman"/>
                <a:ea typeface="Times New Roman"/>
                <a:cs typeface="Times New Roman"/>
                <a:sym typeface="Times New Roman"/>
              </a:rPr>
              <a:t>NVIRONMENTAL AGREEMENTS</a:t>
            </a:r>
            <a:endParaRPr b="1" sz="14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79"/>
          <p:cNvSpPr/>
          <p:nvPr/>
        </p:nvSpPr>
        <p:spPr>
          <a:xfrm>
            <a:off x="428625" y="1571625"/>
            <a:ext cx="8358188" cy="341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The Clean Development Mechanism (CDM) is a key tool in the </a:t>
            </a:r>
            <a:r>
              <a:rPr b="1" lang="en-US" sz="3600">
                <a:solidFill>
                  <a:schemeClr val="dk1"/>
                </a:solidFill>
                <a:latin typeface="Times New Roman"/>
                <a:ea typeface="Times New Roman"/>
                <a:cs typeface="Times New Roman"/>
                <a:sym typeface="Times New Roman"/>
              </a:rPr>
              <a:t>Kyoto protocol</a:t>
            </a:r>
            <a:r>
              <a:rPr lang="en-US" sz="3600">
                <a:solidFill>
                  <a:schemeClr val="dk1"/>
                </a:solidFill>
                <a:latin typeface="Times New Roman"/>
                <a:ea typeface="Times New Roman"/>
                <a:cs typeface="Times New Roman"/>
                <a:sym typeface="Times New Roman"/>
              </a:rPr>
              <a:t>, allowing countries (Annex I countries) with emission reduction targets to undertake and benefit from greenhouse gas emission reductions in other (non-Annex I) countries.</a:t>
            </a:r>
            <a:endParaRPr/>
          </a:p>
        </p:txBody>
      </p:sp>
    </p:spTree>
  </p:cSld>
  <p:clrMapOvr>
    <a:masterClrMapping/>
  </p:clrMapOvr>
  <p:transition spd="slow">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80"/>
          <p:cNvSpPr/>
          <p:nvPr/>
        </p:nvSpPr>
        <p:spPr>
          <a:xfrm>
            <a:off x="0" y="285750"/>
            <a:ext cx="9144000" cy="6002338"/>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About Kyoto Protocol: United Nations Framework Convention on Climate Change – UNFCCC</a:t>
            </a:r>
            <a:endParaRPr/>
          </a:p>
          <a:p>
            <a:pPr indent="-228600" lvl="0" marL="22860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The Kyoto Protocol is an amendment to UNFCCC that sets out specific targets to reduce </a:t>
            </a:r>
            <a:r>
              <a:rPr b="1" lang="en-US" sz="2400">
                <a:solidFill>
                  <a:schemeClr val="dk1"/>
                </a:solidFill>
                <a:latin typeface="Times New Roman"/>
                <a:ea typeface="Times New Roman"/>
                <a:cs typeface="Times New Roman"/>
                <a:sym typeface="Times New Roman"/>
              </a:rPr>
              <a:t>GHG</a:t>
            </a:r>
            <a:r>
              <a:rPr lang="en-US" sz="2400">
                <a:solidFill>
                  <a:schemeClr val="dk1"/>
                </a:solidFill>
                <a:latin typeface="Times New Roman"/>
                <a:ea typeface="Times New Roman"/>
                <a:cs typeface="Times New Roman"/>
                <a:sym typeface="Times New Roman"/>
              </a:rPr>
              <a:t> emissions from UNFCCC Annex I countries (or more correctly, from Kyoto Protocol Annex B countries – these are almost identical, with the exception for the few Annex I countries that have ratified UNFCCC but not the Kyoto protocol). The Kyoto protocol also provides tools and procedures for countries to work together to achieve the emission reduction targets, instead of each country only trying to achieve the targets on their own in their own country. The three key tools are:</a:t>
            </a:r>
            <a:endParaRPr/>
          </a:p>
          <a:p>
            <a:pPr indent="-228600" lvl="0" marL="228600" marR="0" rtl="0" algn="l">
              <a:spcBef>
                <a:spcPts val="120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Clean Development Mechanism (CDM)</a:t>
            </a:r>
            <a:endParaRPr/>
          </a:p>
          <a:p>
            <a:pPr indent="-228600" lvl="0" marL="228600" marR="0" rtl="0" algn="l">
              <a:spcBef>
                <a:spcPts val="120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Joint Implementation (JI)</a:t>
            </a:r>
            <a:endParaRPr/>
          </a:p>
          <a:p>
            <a:pPr indent="-228600" lvl="0" marL="228600" marR="0" rtl="0" algn="l">
              <a:spcBef>
                <a:spcPts val="120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Emission Trading</a:t>
            </a:r>
            <a:endParaRPr sz="24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81"/>
          <p:cNvSpPr/>
          <p:nvPr/>
        </p:nvSpPr>
        <p:spPr>
          <a:xfrm>
            <a:off x="428625" y="1000125"/>
            <a:ext cx="8072438" cy="4524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u="sng">
                <a:solidFill>
                  <a:schemeClr val="dk1"/>
                </a:solidFill>
                <a:latin typeface="Times New Roman"/>
                <a:ea typeface="Times New Roman"/>
                <a:cs typeface="Times New Roman"/>
                <a:sym typeface="Times New Roman"/>
              </a:rPr>
              <a:t>Annex I</a:t>
            </a:r>
            <a:r>
              <a:rPr lang="en-US" sz="2400">
                <a:solidFill>
                  <a:schemeClr val="dk1"/>
                </a:solidFill>
                <a:latin typeface="Times New Roman"/>
                <a:ea typeface="Times New Roman"/>
                <a:cs typeface="Times New Roman"/>
                <a:sym typeface="Times New Roman"/>
              </a:rPr>
              <a:t> refers to UNFCCC and is a list of countries that are committed to support developing countries to address climate change. These are more or less identical with the developed countries and economies in transition (former soviet union bloc members).</a:t>
            </a:r>
            <a:endParaRPr/>
          </a:p>
          <a:p>
            <a:pPr indent="0" lvl="0" marL="0" marR="0" rtl="0" algn="l">
              <a:spcBef>
                <a:spcPts val="1200"/>
              </a:spcBef>
              <a:spcAft>
                <a:spcPts val="0"/>
              </a:spcAft>
              <a:buNone/>
            </a:pPr>
            <a:r>
              <a:rPr lang="en-US" sz="2400" u="sng">
                <a:solidFill>
                  <a:schemeClr val="dk1"/>
                </a:solidFill>
                <a:latin typeface="Times New Roman"/>
                <a:ea typeface="Times New Roman"/>
                <a:cs typeface="Times New Roman"/>
                <a:sym typeface="Times New Roman"/>
              </a:rPr>
              <a:t>Annex B</a:t>
            </a:r>
            <a:r>
              <a:rPr lang="en-US" sz="2400">
                <a:solidFill>
                  <a:schemeClr val="dk1"/>
                </a:solidFill>
                <a:latin typeface="Times New Roman"/>
                <a:ea typeface="Times New Roman"/>
                <a:cs typeface="Times New Roman"/>
                <a:sym typeface="Times New Roman"/>
              </a:rPr>
              <a:t> refers to the Kyoto Protocol and is a list that states the emission target for each country in Annex I. </a:t>
            </a:r>
            <a:endParaRPr/>
          </a:p>
          <a:p>
            <a:pPr indent="0" lvl="0" marL="0" marR="0" rtl="0" algn="l">
              <a:spcBef>
                <a:spcPts val="1200"/>
              </a:spcBef>
              <a:spcAft>
                <a:spcPts val="0"/>
              </a:spcAft>
              <a:buNone/>
            </a:pPr>
            <a:r>
              <a:rPr lang="en-US" sz="2400" u="sng">
                <a:solidFill>
                  <a:schemeClr val="dk1"/>
                </a:solidFill>
                <a:latin typeface="Times New Roman"/>
                <a:ea typeface="Times New Roman"/>
                <a:cs typeface="Times New Roman"/>
                <a:sym typeface="Times New Roman"/>
              </a:rPr>
              <a:t>However</a:t>
            </a:r>
            <a:r>
              <a:rPr lang="en-US" sz="2400">
                <a:solidFill>
                  <a:schemeClr val="dk1"/>
                </a:solidFill>
                <a:latin typeface="Times New Roman"/>
                <a:ea typeface="Times New Roman"/>
                <a:cs typeface="Times New Roman"/>
                <a:sym typeface="Times New Roman"/>
              </a:rPr>
              <a:t>, as not all Annex I countries have ratified the Kyoto Protocol (notably USA), these two lists are not exactly the same. However, to avoid confusion the two terms are often use interchangeably. </a:t>
            </a:r>
            <a:endParaRPr sz="24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82"/>
          <p:cNvSpPr txBox="1"/>
          <p:nvPr/>
        </p:nvSpPr>
        <p:spPr>
          <a:xfrm>
            <a:off x="85725" y="625475"/>
            <a:ext cx="9058275" cy="6303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Signed in </a:t>
            </a:r>
            <a:r>
              <a:rPr b="1" lang="en-US" sz="2200">
                <a:solidFill>
                  <a:srgbClr val="CC0000"/>
                </a:solidFill>
                <a:latin typeface="Times New Roman"/>
                <a:ea typeface="Times New Roman"/>
                <a:cs typeface="Times New Roman"/>
                <a:sym typeface="Times New Roman"/>
              </a:rPr>
              <a:t>1997</a:t>
            </a:r>
            <a:r>
              <a:rPr lang="en-US" sz="2200">
                <a:solidFill>
                  <a:schemeClr val="dk1"/>
                </a:solidFill>
                <a:latin typeface="Times New Roman"/>
                <a:ea typeface="Times New Roman"/>
                <a:cs typeface="Times New Roman"/>
                <a:sym typeface="Times New Roman"/>
              </a:rPr>
              <a:t>; in force since </a:t>
            </a:r>
            <a:r>
              <a:rPr b="1" lang="en-US" sz="2200">
                <a:solidFill>
                  <a:srgbClr val="CC0000"/>
                </a:solidFill>
                <a:latin typeface="Times New Roman"/>
                <a:ea typeface="Times New Roman"/>
                <a:cs typeface="Times New Roman"/>
                <a:sym typeface="Times New Roman"/>
              </a:rPr>
              <a:t>16 February 2005</a:t>
            </a:r>
            <a:r>
              <a:rPr lang="en-US" sz="2200">
                <a:solidFill>
                  <a:schemeClr val="dk1"/>
                </a:solidFill>
                <a:latin typeface="Times New Roman"/>
                <a:ea typeface="Times New Roman"/>
                <a:cs typeface="Times New Roman"/>
                <a:sym typeface="Times New Roman"/>
              </a:rPr>
              <a:t>.</a:t>
            </a:r>
            <a:endParaRPr/>
          </a:p>
          <a:p>
            <a:pPr indent="0" lvl="0" marL="0" marR="0" rtl="0" algn="l">
              <a:lnSpc>
                <a:spcPct val="12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Ratified by </a:t>
            </a:r>
            <a:r>
              <a:rPr b="1" lang="en-US" sz="2200">
                <a:solidFill>
                  <a:srgbClr val="CC0000"/>
                </a:solidFill>
                <a:latin typeface="Times New Roman"/>
                <a:ea typeface="Times New Roman"/>
                <a:cs typeface="Times New Roman"/>
                <a:sym typeface="Times New Roman"/>
              </a:rPr>
              <a:t>more than 130 countries</a:t>
            </a:r>
            <a:endParaRPr/>
          </a:p>
          <a:p>
            <a:pPr indent="0" lvl="1" marL="457200" marR="0" rtl="0" algn="l">
              <a:lnSpc>
                <a:spcPct val="125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&gt; </a:t>
            </a:r>
            <a:r>
              <a:rPr b="0" i="0" lang="en-US" sz="2400" u="sng" cap="none" strike="noStrike">
                <a:solidFill>
                  <a:schemeClr val="dk1"/>
                </a:solidFill>
                <a:latin typeface="Times New Roman"/>
                <a:ea typeface="Times New Roman"/>
                <a:cs typeface="Times New Roman"/>
                <a:sym typeface="Times New Roman"/>
              </a:rPr>
              <a:t>Major non participants</a:t>
            </a:r>
            <a:r>
              <a:rPr b="0" i="0" lang="en-US" sz="2400" u="none" cap="none" strike="noStrike">
                <a:solidFill>
                  <a:schemeClr val="dk1"/>
                </a:solidFill>
                <a:latin typeface="Times New Roman"/>
                <a:ea typeface="Times New Roman"/>
                <a:cs typeface="Times New Roman"/>
                <a:sym typeface="Times New Roman"/>
              </a:rPr>
              <a:t>: USA and Australia.</a:t>
            </a:r>
            <a:endParaRPr/>
          </a:p>
          <a:p>
            <a:pPr indent="0" lvl="0" marL="0" marR="0" rtl="0" algn="l">
              <a:lnSpc>
                <a:spcPct val="13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Commits Annex 1 countries to </a:t>
            </a:r>
            <a:r>
              <a:rPr b="1" lang="en-US" sz="2200">
                <a:solidFill>
                  <a:srgbClr val="CC0000"/>
                </a:solidFill>
                <a:latin typeface="Times New Roman"/>
                <a:ea typeface="Times New Roman"/>
                <a:cs typeface="Times New Roman"/>
                <a:sym typeface="Times New Roman"/>
              </a:rPr>
              <a:t>reducing greenhouse gas emissions</a:t>
            </a:r>
            <a:r>
              <a:rPr lang="en-US" sz="2200">
                <a:solidFill>
                  <a:schemeClr val="dk1"/>
                </a:solidFill>
                <a:latin typeface="Times New Roman"/>
                <a:ea typeface="Times New Roman"/>
                <a:cs typeface="Times New Roman"/>
                <a:sym typeface="Times New Roman"/>
              </a:rPr>
              <a:t>.</a:t>
            </a:r>
            <a:endParaRPr/>
          </a:p>
          <a:p>
            <a:pPr indent="0" lvl="1" marL="457200" marR="0" rtl="0" algn="l">
              <a:lnSpc>
                <a:spcPct val="125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&gt; GHG emissions may be reduced by </a:t>
            </a:r>
            <a:r>
              <a:rPr b="0" i="0" lang="en-US" sz="2400" u="sng" cap="none" strike="noStrike">
                <a:solidFill>
                  <a:schemeClr val="dk1"/>
                </a:solidFill>
                <a:latin typeface="Times New Roman"/>
                <a:ea typeface="Times New Roman"/>
                <a:cs typeface="Times New Roman"/>
                <a:sym typeface="Times New Roman"/>
              </a:rPr>
              <a:t>~ 5% below 1990 levels</a:t>
            </a:r>
            <a:r>
              <a:rPr b="0" i="0" lang="en-US" sz="2400" u="none" cap="none" strike="noStrike">
                <a:solidFill>
                  <a:schemeClr val="dk1"/>
                </a:solidFill>
                <a:latin typeface="Times New Roman"/>
                <a:ea typeface="Times New Roman"/>
                <a:cs typeface="Times New Roman"/>
                <a:sym typeface="Times New Roman"/>
              </a:rPr>
              <a:t> in 2008-2012;</a:t>
            </a:r>
            <a:endParaRPr/>
          </a:p>
          <a:p>
            <a:pPr indent="0" lvl="1" marL="457200" marR="0" rtl="0" algn="l">
              <a:lnSpc>
                <a:spcPct val="125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&gt; Individual, quantified </a:t>
            </a:r>
            <a:r>
              <a:rPr b="0" i="0" lang="en-US" sz="2400" u="sng" cap="none" strike="noStrike">
                <a:solidFill>
                  <a:schemeClr val="dk1"/>
                </a:solidFill>
                <a:latin typeface="Times New Roman"/>
                <a:ea typeface="Times New Roman"/>
                <a:cs typeface="Times New Roman"/>
                <a:sym typeface="Times New Roman"/>
              </a:rPr>
              <a:t>emission targets</a:t>
            </a:r>
            <a:r>
              <a:rPr b="0" i="0" lang="en-US" sz="2400" u="none" cap="none" strike="noStrike">
                <a:solidFill>
                  <a:schemeClr val="dk1"/>
                </a:solidFill>
                <a:latin typeface="Times New Roman"/>
                <a:ea typeface="Times New Roman"/>
                <a:cs typeface="Times New Roman"/>
                <a:sym typeface="Times New Roman"/>
              </a:rPr>
              <a:t> for each industrialized country;</a:t>
            </a:r>
            <a:endParaRPr/>
          </a:p>
          <a:p>
            <a:pPr indent="0" lvl="1" marL="457200" marR="0" rtl="0" algn="l">
              <a:lnSpc>
                <a:spcPct val="125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&gt; </a:t>
            </a:r>
            <a:r>
              <a:rPr b="0" i="0" lang="en-US" sz="2400" u="sng" cap="none" strike="noStrike">
                <a:solidFill>
                  <a:schemeClr val="dk1"/>
                </a:solidFill>
                <a:latin typeface="Times New Roman"/>
                <a:ea typeface="Times New Roman"/>
                <a:cs typeface="Times New Roman"/>
                <a:sym typeface="Times New Roman"/>
              </a:rPr>
              <a:t>6 greenhouse gas covered</a:t>
            </a:r>
            <a:r>
              <a:rPr b="0" i="0" lang="en-US" sz="2400" u="none" cap="none" strike="noStrike">
                <a:solidFill>
                  <a:schemeClr val="dk1"/>
                </a:solidFill>
                <a:latin typeface="Times New Roman"/>
                <a:ea typeface="Times New Roman"/>
                <a:cs typeface="Times New Roman"/>
                <a:sym typeface="Times New Roman"/>
              </a:rPr>
              <a:t>: CO2, CH4, N2O, HFC, PFC, SF6.</a:t>
            </a:r>
            <a:endParaRPr/>
          </a:p>
          <a:p>
            <a:pPr indent="0" lvl="0" marL="0" marR="0" rtl="0" algn="l">
              <a:lnSpc>
                <a:spcPct val="12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200">
                <a:solidFill>
                  <a:srgbClr val="CC0000"/>
                </a:solidFill>
                <a:latin typeface="Times New Roman"/>
                <a:ea typeface="Times New Roman"/>
                <a:cs typeface="Times New Roman"/>
                <a:sym typeface="Times New Roman"/>
              </a:rPr>
              <a:t>3 flexibility mechanisms</a:t>
            </a:r>
            <a:r>
              <a:rPr lang="en-US" sz="2200">
                <a:solidFill>
                  <a:schemeClr val="dk1"/>
                </a:solidFill>
                <a:latin typeface="Times New Roman"/>
                <a:ea typeface="Times New Roman"/>
                <a:cs typeface="Times New Roman"/>
                <a:sym typeface="Times New Roman"/>
              </a:rPr>
              <a:t> for financing emission reduction abroad.</a:t>
            </a:r>
            <a:endParaRPr/>
          </a:p>
          <a:p>
            <a:pPr indent="0" lvl="1" marL="457200" marR="0" rtl="0" algn="l">
              <a:lnSpc>
                <a:spcPct val="125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&gt; Clean Development Mechanism (</a:t>
            </a:r>
            <a:r>
              <a:rPr b="0" i="0" lang="en-US" sz="2400" u="sng" cap="none" strike="noStrike">
                <a:solidFill>
                  <a:schemeClr val="dk1"/>
                </a:solidFill>
                <a:latin typeface="Times New Roman"/>
                <a:ea typeface="Times New Roman"/>
                <a:cs typeface="Times New Roman"/>
                <a:sym typeface="Times New Roman"/>
              </a:rPr>
              <a:t>CDM</a:t>
            </a:r>
            <a:r>
              <a:rPr b="0" i="0" lang="en-US" sz="2400" u="none" cap="none" strike="noStrike">
                <a:solidFill>
                  <a:schemeClr val="dk1"/>
                </a:solidFill>
                <a:latin typeface="Times New Roman"/>
                <a:ea typeface="Times New Roman"/>
                <a:cs typeface="Times New Roman"/>
                <a:sym typeface="Times New Roman"/>
              </a:rPr>
              <a:t>)</a:t>
            </a:r>
            <a:endParaRPr/>
          </a:p>
          <a:p>
            <a:pPr indent="0" lvl="1" marL="457200" marR="0" rtl="0" algn="l">
              <a:lnSpc>
                <a:spcPct val="125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&gt; Joint Implementation (</a:t>
            </a:r>
            <a:r>
              <a:rPr b="0" i="0" lang="en-US" sz="2400" u="sng" cap="none" strike="noStrike">
                <a:solidFill>
                  <a:schemeClr val="dk1"/>
                </a:solidFill>
                <a:latin typeface="Times New Roman"/>
                <a:ea typeface="Times New Roman"/>
                <a:cs typeface="Times New Roman"/>
                <a:sym typeface="Times New Roman"/>
              </a:rPr>
              <a:t>JI</a:t>
            </a:r>
            <a:r>
              <a:rPr b="0" i="0" lang="en-US" sz="2400" u="none" cap="none" strike="noStrike">
                <a:solidFill>
                  <a:schemeClr val="dk1"/>
                </a:solidFill>
                <a:latin typeface="Times New Roman"/>
                <a:ea typeface="Times New Roman"/>
                <a:cs typeface="Times New Roman"/>
                <a:sym typeface="Times New Roman"/>
              </a:rPr>
              <a:t>)</a:t>
            </a:r>
            <a:endParaRPr/>
          </a:p>
          <a:p>
            <a:pPr indent="0" lvl="1" marL="457200" marR="0" rtl="0" algn="l">
              <a:lnSpc>
                <a:spcPct val="125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&gt; International Emissions Trading (</a:t>
            </a:r>
            <a:r>
              <a:rPr b="0" i="0" lang="en-US" sz="2400" u="sng" cap="none" strike="noStrike">
                <a:solidFill>
                  <a:schemeClr val="dk1"/>
                </a:solidFill>
                <a:latin typeface="Times New Roman"/>
                <a:ea typeface="Times New Roman"/>
                <a:cs typeface="Times New Roman"/>
                <a:sym typeface="Times New Roman"/>
              </a:rPr>
              <a:t>ET</a:t>
            </a:r>
            <a:r>
              <a:rPr b="0" i="0" lang="en-US" sz="2400" u="none" cap="none" strike="noStrike">
                <a:solidFill>
                  <a:schemeClr val="dk1"/>
                </a:solidFill>
                <a:latin typeface="Times New Roman"/>
                <a:ea typeface="Times New Roman"/>
                <a:cs typeface="Times New Roman"/>
                <a:sym typeface="Times New Roman"/>
              </a:rPr>
              <a:t>)</a:t>
            </a:r>
            <a:endParaRPr/>
          </a:p>
        </p:txBody>
      </p:sp>
      <p:sp>
        <p:nvSpPr>
          <p:cNvPr id="692" name="Google Shape;692;p82"/>
          <p:cNvSpPr/>
          <p:nvPr/>
        </p:nvSpPr>
        <p:spPr>
          <a:xfrm>
            <a:off x="3214688" y="122238"/>
            <a:ext cx="3571875"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Kyoto Protocol: </a:t>
            </a:r>
            <a:endParaRPr sz="24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Google Shape;698;p83"/>
          <p:cNvSpPr txBox="1"/>
          <p:nvPr>
            <p:ph type="title"/>
          </p:nvPr>
        </p:nvSpPr>
        <p:spPr>
          <a:xfrm>
            <a:off x="1562100" y="155575"/>
            <a:ext cx="3152775" cy="723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dk2"/>
                </a:solidFill>
                <a:latin typeface="Times New Roman"/>
                <a:ea typeface="Times New Roman"/>
                <a:cs typeface="Times New Roman"/>
                <a:sym typeface="Times New Roman"/>
              </a:rPr>
              <a:t>OVERVIEW</a:t>
            </a:r>
            <a:endParaRPr b="1" i="0" sz="4000" u="none" cap="none" strike="noStrike">
              <a:solidFill>
                <a:schemeClr val="dk2"/>
              </a:solidFill>
              <a:latin typeface="Times New Roman"/>
              <a:ea typeface="Times New Roman"/>
              <a:cs typeface="Times New Roman"/>
              <a:sym typeface="Times New Roman"/>
            </a:endParaRPr>
          </a:p>
        </p:txBody>
      </p:sp>
      <p:sp>
        <p:nvSpPr>
          <p:cNvPr id="699" name="Google Shape;699;p83"/>
          <p:cNvSpPr/>
          <p:nvPr/>
        </p:nvSpPr>
        <p:spPr>
          <a:xfrm>
            <a:off x="4992688" y="142875"/>
            <a:ext cx="3937000" cy="698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400">
                <a:solidFill>
                  <a:schemeClr val="dk2"/>
                </a:solidFill>
                <a:latin typeface="Times New Roman"/>
                <a:ea typeface="Times New Roman"/>
                <a:cs typeface="Times New Roman"/>
                <a:sym typeface="Times New Roman"/>
              </a:rPr>
              <a:t>CDM: the basic idea</a:t>
            </a:r>
            <a:endParaRPr/>
          </a:p>
        </p:txBody>
      </p:sp>
      <p:pic>
        <p:nvPicPr>
          <p:cNvPr descr="terre3" id="700" name="Google Shape;700;p83"/>
          <p:cNvPicPr preferRelativeResize="0"/>
          <p:nvPr/>
        </p:nvPicPr>
        <p:blipFill rotWithShape="1">
          <a:blip r:embed="rId3">
            <a:alphaModFix/>
          </a:blip>
          <a:srcRect b="0" l="0" r="0" t="0"/>
          <a:stretch/>
        </p:blipFill>
        <p:spPr>
          <a:xfrm>
            <a:off x="255588" y="127000"/>
            <a:ext cx="1030287" cy="1030288"/>
          </a:xfrm>
          <a:prstGeom prst="rect">
            <a:avLst/>
          </a:prstGeom>
          <a:noFill/>
          <a:ln>
            <a:noFill/>
          </a:ln>
        </p:spPr>
      </p:pic>
      <p:sp>
        <p:nvSpPr>
          <p:cNvPr id="701" name="Google Shape;701;p83"/>
          <p:cNvSpPr/>
          <p:nvPr/>
        </p:nvSpPr>
        <p:spPr>
          <a:xfrm>
            <a:off x="312738" y="1214438"/>
            <a:ext cx="8534400" cy="41005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What is the </a:t>
            </a:r>
            <a:r>
              <a:rPr b="1" lang="en-US" sz="2400">
                <a:solidFill>
                  <a:srgbClr val="CC0000"/>
                </a:solidFill>
                <a:latin typeface="Times New Roman"/>
                <a:ea typeface="Times New Roman"/>
                <a:cs typeface="Times New Roman"/>
                <a:sym typeface="Times New Roman"/>
              </a:rPr>
              <a:t>Clean Development Mechanism</a:t>
            </a:r>
            <a:r>
              <a:rPr lang="en-US" sz="2400">
                <a:solidFill>
                  <a:schemeClr val="dk1"/>
                </a:solidFill>
                <a:latin typeface="Times New Roman"/>
                <a:ea typeface="Times New Roman"/>
                <a:cs typeface="Times New Roman"/>
                <a:sym typeface="Times New Roman"/>
              </a:rPr>
              <a:t> (CDM) ?</a:t>
            </a:r>
            <a:endParaRPr/>
          </a:p>
          <a:p>
            <a:pPr indent="0" lvl="1" marL="457200" marR="0" rtl="0" algn="l">
              <a:spcBef>
                <a:spcPts val="1500"/>
              </a:spcBef>
              <a:spcAft>
                <a:spcPts val="0"/>
              </a:spcAft>
              <a:buNone/>
            </a:pPr>
            <a:r>
              <a:rPr b="0" i="0" lang="en-US" sz="2000" u="none" cap="none" strike="noStrike">
                <a:solidFill>
                  <a:schemeClr val="dk1"/>
                </a:solidFill>
                <a:latin typeface="Times New Roman"/>
                <a:ea typeface="Times New Roman"/>
                <a:cs typeface="Times New Roman"/>
                <a:sym typeface="Times New Roman"/>
              </a:rPr>
              <a:t>&gt; A mechanism that </a:t>
            </a:r>
            <a:r>
              <a:rPr b="0" i="0" lang="en-US" sz="2000" u="sng" cap="none" strike="noStrike">
                <a:solidFill>
                  <a:schemeClr val="dk1"/>
                </a:solidFill>
                <a:latin typeface="Times New Roman"/>
                <a:ea typeface="Times New Roman"/>
                <a:cs typeface="Times New Roman"/>
                <a:sym typeface="Times New Roman"/>
              </a:rPr>
              <a:t>allows Annex B Countries to undertake GHG emission reduction projects in non-annex B countries</a:t>
            </a:r>
            <a:r>
              <a:rPr b="0" i="0" lang="en-US" sz="2000" u="none" cap="none" strike="noStrike">
                <a:solidFill>
                  <a:schemeClr val="dk1"/>
                </a:solidFill>
                <a:latin typeface="Times New Roman"/>
                <a:ea typeface="Times New Roman"/>
                <a:cs typeface="Times New Roman"/>
                <a:sym typeface="Times New Roman"/>
              </a:rPr>
              <a:t>, and to use the achieved emission reductions to meet their own emission goal. </a:t>
            </a:r>
            <a:endParaRPr/>
          </a:p>
          <a:p>
            <a:pPr indent="0" lvl="1" marL="457200" marR="0" rtl="0" algn="l">
              <a:spcBef>
                <a:spcPts val="1500"/>
              </a:spcBef>
              <a:spcAft>
                <a:spcPts val="0"/>
              </a:spcAft>
              <a:buNone/>
            </a:pPr>
            <a:r>
              <a:rPr b="0" i="0" lang="en-US" sz="2000" u="none" cap="none" strike="noStrike">
                <a:solidFill>
                  <a:schemeClr val="dk1"/>
                </a:solidFill>
                <a:latin typeface="Times New Roman"/>
                <a:ea typeface="Times New Roman"/>
                <a:cs typeface="Times New Roman"/>
                <a:sym typeface="Times New Roman"/>
              </a:rPr>
              <a:t>&gt; In CDM projects, the </a:t>
            </a:r>
            <a:r>
              <a:rPr b="0" i="0" lang="en-US" sz="2000" u="sng" cap="none" strike="noStrike">
                <a:solidFill>
                  <a:schemeClr val="dk1"/>
                </a:solidFill>
                <a:latin typeface="Times New Roman"/>
                <a:ea typeface="Times New Roman"/>
                <a:cs typeface="Times New Roman"/>
                <a:sym typeface="Times New Roman"/>
              </a:rPr>
              <a:t>Annex B country fund the project and provides any necessary know-how and technology transfer</a:t>
            </a:r>
            <a:r>
              <a:rPr b="0" i="0" lang="en-US" sz="2000" u="none" cap="none" strike="noStrike">
                <a:solidFill>
                  <a:schemeClr val="dk1"/>
                </a:solidFill>
                <a:latin typeface="Times New Roman"/>
                <a:ea typeface="Times New Roman"/>
                <a:cs typeface="Times New Roman"/>
                <a:sym typeface="Times New Roman"/>
              </a:rPr>
              <a:t> to the non-annex B country where the project is implemented.</a:t>
            </a:r>
            <a:endParaRPr/>
          </a:p>
          <a:p>
            <a:pPr indent="0" lvl="1" marL="457200" marR="0" rtl="0" algn="l">
              <a:spcBef>
                <a:spcPts val="1500"/>
              </a:spcBef>
              <a:spcAft>
                <a:spcPts val="0"/>
              </a:spcAft>
              <a:buNone/>
            </a:pPr>
            <a:r>
              <a:rPr b="0" i="0" lang="en-US" sz="2000" u="none" cap="none" strike="noStrike">
                <a:solidFill>
                  <a:schemeClr val="dk1"/>
                </a:solidFill>
                <a:latin typeface="Times New Roman"/>
                <a:ea typeface="Times New Roman"/>
                <a:cs typeface="Times New Roman"/>
                <a:sym typeface="Times New Roman"/>
              </a:rPr>
              <a:t>&gt; CDM works because </a:t>
            </a:r>
            <a:r>
              <a:rPr b="0" i="0" lang="en-US" sz="2000" u="sng" cap="none" strike="noStrike">
                <a:solidFill>
                  <a:schemeClr val="dk1"/>
                </a:solidFill>
                <a:latin typeface="Times New Roman"/>
                <a:ea typeface="Times New Roman"/>
                <a:cs typeface="Times New Roman"/>
                <a:sym typeface="Times New Roman"/>
              </a:rPr>
              <a:t>emission reductions are many times more expensive to achieve in Annex B countries than in non-Annex B countries</a:t>
            </a:r>
            <a:r>
              <a:rPr b="0" i="0" lang="en-US" sz="2000" u="none" cap="none" strike="noStrike">
                <a:solidFill>
                  <a:schemeClr val="dk1"/>
                </a:solidFill>
                <a:latin typeface="Times New Roman"/>
                <a:ea typeface="Times New Roman"/>
                <a:cs typeface="Times New Roman"/>
                <a:sym typeface="Times New Roman"/>
              </a:rPr>
              <a:t> (the opportunities for emission reduction are bigger there).</a:t>
            </a:r>
            <a:endParaRPr/>
          </a:p>
          <a:p>
            <a:pPr indent="0" lvl="0" marL="0" marR="0" rtl="0" algn="ctr">
              <a:spcBef>
                <a:spcPts val="600"/>
              </a:spcBef>
              <a:spcAft>
                <a:spcPts val="0"/>
              </a:spcAft>
              <a:buNone/>
            </a:pPr>
            <a:r>
              <a:t/>
            </a:r>
            <a:endParaRPr b="1" sz="800" u="sng">
              <a:solidFill>
                <a:schemeClr val="dk1"/>
              </a:solidFill>
              <a:latin typeface="Times New Roman"/>
              <a:ea typeface="Times New Roman"/>
              <a:cs typeface="Times New Roman"/>
              <a:sym typeface="Times New Roman"/>
            </a:endParaRPr>
          </a:p>
        </p:txBody>
      </p:sp>
      <p:sp>
        <p:nvSpPr>
          <p:cNvPr id="702" name="Google Shape;702;p83"/>
          <p:cNvSpPr/>
          <p:nvPr/>
        </p:nvSpPr>
        <p:spPr>
          <a:xfrm>
            <a:off x="806450" y="5591175"/>
            <a:ext cx="514350" cy="347663"/>
          </a:xfrm>
          <a:prstGeom prst="rightArrow">
            <a:avLst>
              <a:gd fmla="val 49852" name="adj1"/>
              <a:gd fmla="val 90178" name="adj2"/>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03" name="Google Shape;703;p83"/>
          <p:cNvSpPr txBox="1"/>
          <p:nvPr/>
        </p:nvSpPr>
        <p:spPr>
          <a:xfrm>
            <a:off x="1243013" y="5572125"/>
            <a:ext cx="6645275" cy="7794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u="sng">
                <a:solidFill>
                  <a:schemeClr val="dk1"/>
                </a:solidFill>
                <a:latin typeface="Times New Roman"/>
                <a:ea typeface="Times New Roman"/>
                <a:cs typeface="Times New Roman"/>
                <a:sym typeface="Times New Roman"/>
              </a:rPr>
              <a:t>Make difference between Annex I and Annex B countries!</a:t>
            </a:r>
            <a:endParaRPr b="1" sz="2400" u="sng">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pic>
        <p:nvPicPr>
          <p:cNvPr id="709" name="Google Shape;709;p84"/>
          <p:cNvPicPr preferRelativeResize="0"/>
          <p:nvPr/>
        </p:nvPicPr>
        <p:blipFill/>
        <p:spPr>
          <a:xfrm>
            <a:off x="571500" y="571500"/>
            <a:ext cx="8151813" cy="6286500"/>
          </a:xfrm>
          <a:prstGeom prst="rect">
            <a:avLst/>
          </a:prstGeom>
          <a:solidFill>
            <a:srgbClr val="FFFFFF"/>
          </a:solidFill>
          <a:ln>
            <a:noFill/>
          </a:ln>
        </p:spPr>
      </p:pic>
      <p:sp>
        <p:nvSpPr>
          <p:cNvPr id="710" name="Google Shape;710;p84"/>
          <p:cNvSpPr/>
          <p:nvPr/>
        </p:nvSpPr>
        <p:spPr>
          <a:xfrm>
            <a:off x="428625" y="0"/>
            <a:ext cx="7580313" cy="698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400">
                <a:solidFill>
                  <a:schemeClr val="dk2"/>
                </a:solidFill>
                <a:latin typeface="Times New Roman"/>
                <a:ea typeface="Times New Roman"/>
                <a:cs typeface="Times New Roman"/>
                <a:sym typeface="Times New Roman"/>
              </a:rPr>
              <a:t>Examples of CDM projects</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ctrTitle"/>
          </p:nvPr>
        </p:nvSpPr>
        <p:spPr>
          <a:xfrm>
            <a:off x="609600" y="9144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00984C"/>
                </a:solidFill>
                <a:latin typeface="Times New Roman"/>
                <a:ea typeface="Times New Roman"/>
                <a:cs typeface="Times New Roman"/>
                <a:sym typeface="Times New Roman"/>
              </a:rPr>
              <a:t>“It is better to prevent waste than to treat or clean</a:t>
            </a:r>
            <a:br>
              <a:rPr b="1" i="0" lang="en-US" sz="3600" u="none" cap="none" strike="noStrike">
                <a:solidFill>
                  <a:srgbClr val="00984C"/>
                </a:solidFill>
                <a:latin typeface="Times New Roman"/>
                <a:ea typeface="Times New Roman"/>
                <a:cs typeface="Times New Roman"/>
                <a:sym typeface="Times New Roman"/>
              </a:rPr>
            </a:br>
            <a:r>
              <a:rPr b="1" i="0" lang="en-US" sz="3600" u="none" cap="none" strike="noStrike">
                <a:solidFill>
                  <a:srgbClr val="00984C"/>
                </a:solidFill>
                <a:latin typeface="Times New Roman"/>
                <a:ea typeface="Times New Roman"/>
                <a:cs typeface="Times New Roman"/>
                <a:sym typeface="Times New Roman"/>
              </a:rPr>
              <a:t>up waste after it is formed”</a:t>
            </a:r>
            <a:br>
              <a:rPr b="1" i="0" lang="en-US" sz="4400" u="none" cap="none" strike="noStrike">
                <a:solidFill>
                  <a:srgbClr val="00984C"/>
                </a:solidFill>
                <a:latin typeface="Helvetica Neue"/>
                <a:ea typeface="Helvetica Neue"/>
                <a:cs typeface="Helvetica Neue"/>
                <a:sym typeface="Helvetica Neue"/>
              </a:rPr>
            </a:br>
            <a:endParaRPr b="1" i="0" sz="4400" u="none" cap="none" strike="noStrike">
              <a:solidFill>
                <a:srgbClr val="00984C"/>
              </a:solidFill>
              <a:latin typeface="Helvetica Neue"/>
              <a:ea typeface="Helvetica Neue"/>
              <a:cs typeface="Helvetica Neue"/>
              <a:sym typeface="Helvetica Neue"/>
            </a:endParaRPr>
          </a:p>
        </p:txBody>
      </p:sp>
      <p:pic>
        <p:nvPicPr>
          <p:cNvPr id="168" name="Google Shape;168;p22"/>
          <p:cNvPicPr preferRelativeResize="0"/>
          <p:nvPr/>
        </p:nvPicPr>
        <p:blipFill rotWithShape="1">
          <a:blip r:embed="rId3">
            <a:alphaModFix/>
          </a:blip>
          <a:srcRect b="0" l="0" r="0" t="0"/>
          <a:stretch/>
        </p:blipFill>
        <p:spPr>
          <a:xfrm>
            <a:off x="3733800" y="2514600"/>
            <a:ext cx="4648200" cy="3657600"/>
          </a:xfrm>
          <a:prstGeom prst="rect">
            <a:avLst/>
          </a:prstGeom>
          <a:noFill/>
          <a:ln>
            <a:noFill/>
          </a:ln>
        </p:spPr>
      </p:pic>
      <p:sp>
        <p:nvSpPr>
          <p:cNvPr id="169" name="Google Shape;169;p22"/>
          <p:cNvSpPr/>
          <p:nvPr/>
        </p:nvSpPr>
        <p:spPr>
          <a:xfrm>
            <a:off x="990600" y="3352800"/>
            <a:ext cx="2438400" cy="13112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00984C"/>
                </a:solidFill>
                <a:latin typeface="Arial Black"/>
                <a:ea typeface="Arial Black"/>
                <a:cs typeface="Arial Black"/>
                <a:sym typeface="Arial Black"/>
              </a:rPr>
              <a:t>Chemical</a:t>
            </a:r>
            <a:endParaRPr/>
          </a:p>
          <a:p>
            <a:pPr indent="0" lvl="0" marL="0" marR="0" rtl="0" algn="l">
              <a:spcBef>
                <a:spcPts val="1600"/>
              </a:spcBef>
              <a:spcAft>
                <a:spcPts val="0"/>
              </a:spcAft>
              <a:buNone/>
            </a:pPr>
            <a:r>
              <a:rPr b="1" lang="en-US" sz="3200">
                <a:solidFill>
                  <a:srgbClr val="00984C"/>
                </a:solidFill>
                <a:latin typeface="Arial Black"/>
                <a:ea typeface="Arial Black"/>
                <a:cs typeface="Arial Black"/>
                <a:sym typeface="Arial Black"/>
              </a:rPr>
              <a:t>Process</a:t>
            </a:r>
            <a:endParaRPr/>
          </a:p>
        </p:txBody>
      </p:sp>
    </p:spTree>
  </p:cSld>
  <p:clrMapOvr>
    <a:masterClrMapping/>
  </p:clrMapOvr>
  <p:transition spd="slow">
    <p:fade thruBlk="1"/>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85"/>
          <p:cNvSpPr txBox="1"/>
          <p:nvPr>
            <p:ph type="title"/>
          </p:nvPr>
        </p:nvSpPr>
        <p:spPr>
          <a:xfrm>
            <a:off x="1562100" y="155575"/>
            <a:ext cx="7843838" cy="723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dk2"/>
                </a:solidFill>
                <a:latin typeface="Times New Roman"/>
                <a:ea typeface="Times New Roman"/>
                <a:cs typeface="Times New Roman"/>
                <a:sym typeface="Times New Roman"/>
              </a:rPr>
              <a:t>OVERVIEW</a:t>
            </a:r>
            <a:endParaRPr b="1" i="0" sz="4000" u="none" cap="none" strike="noStrike">
              <a:solidFill>
                <a:schemeClr val="dk2"/>
              </a:solidFill>
              <a:latin typeface="Times New Roman"/>
              <a:ea typeface="Times New Roman"/>
              <a:cs typeface="Times New Roman"/>
              <a:sym typeface="Times New Roman"/>
            </a:endParaRPr>
          </a:p>
        </p:txBody>
      </p:sp>
      <p:sp>
        <p:nvSpPr>
          <p:cNvPr id="717" name="Google Shape;717;p85"/>
          <p:cNvSpPr/>
          <p:nvPr/>
        </p:nvSpPr>
        <p:spPr>
          <a:xfrm>
            <a:off x="1563688" y="666750"/>
            <a:ext cx="7580312" cy="698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400">
                <a:solidFill>
                  <a:schemeClr val="dk2"/>
                </a:solidFill>
                <a:latin typeface="Times New Roman"/>
                <a:ea typeface="Times New Roman"/>
                <a:cs typeface="Times New Roman"/>
                <a:sym typeface="Times New Roman"/>
              </a:rPr>
              <a:t>CDM organisation and objectives</a:t>
            </a:r>
            <a:endParaRPr/>
          </a:p>
        </p:txBody>
      </p:sp>
      <p:pic>
        <p:nvPicPr>
          <p:cNvPr descr="terre3" id="718" name="Google Shape;718;p85"/>
          <p:cNvPicPr preferRelativeResize="0"/>
          <p:nvPr/>
        </p:nvPicPr>
        <p:blipFill rotWithShape="1">
          <a:blip r:embed="rId3">
            <a:alphaModFix/>
          </a:blip>
          <a:srcRect b="0" l="0" r="0" t="0"/>
          <a:stretch/>
        </p:blipFill>
        <p:spPr>
          <a:xfrm>
            <a:off x="255588" y="127000"/>
            <a:ext cx="1216025" cy="1216025"/>
          </a:xfrm>
          <a:prstGeom prst="rect">
            <a:avLst/>
          </a:prstGeom>
          <a:noFill/>
          <a:ln>
            <a:noFill/>
          </a:ln>
        </p:spPr>
      </p:pic>
      <p:sp>
        <p:nvSpPr>
          <p:cNvPr id="719" name="Google Shape;719;p85"/>
          <p:cNvSpPr txBox="1"/>
          <p:nvPr/>
        </p:nvSpPr>
        <p:spPr>
          <a:xfrm>
            <a:off x="257175" y="1393825"/>
            <a:ext cx="8950325" cy="49291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0000"/>
                </a:solidFill>
                <a:latin typeface="Times New Roman"/>
                <a:ea typeface="Times New Roman"/>
                <a:cs typeface="Times New Roman"/>
                <a:sym typeface="Times New Roman"/>
              </a:rPr>
              <a:t>Rules, modalities and procedures</a:t>
            </a:r>
            <a:r>
              <a:rPr lang="en-US" sz="2400">
                <a:solidFill>
                  <a:schemeClr val="dk1"/>
                </a:solidFill>
                <a:latin typeface="Times New Roman"/>
                <a:ea typeface="Times New Roman"/>
                <a:cs typeface="Times New Roman"/>
                <a:sym typeface="Times New Roman"/>
              </a:rPr>
              <a:t> of CDM are defined in:</a:t>
            </a:r>
            <a:endParaRPr/>
          </a:p>
          <a:p>
            <a:pPr indent="0" lvl="1" marL="457200" marR="0" rtl="0" algn="l">
              <a:spcBef>
                <a:spcPts val="300"/>
              </a:spcBef>
              <a:spcAft>
                <a:spcPts val="0"/>
              </a:spcAft>
              <a:buClr>
                <a:schemeClr val="dk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&gt; Kyoto Protocol;</a:t>
            </a:r>
            <a:endParaRPr/>
          </a:p>
          <a:p>
            <a:pPr indent="0" lvl="1" marL="457200" marR="0" rtl="0" algn="l">
              <a:spcBef>
                <a:spcPts val="300"/>
              </a:spcBef>
              <a:spcAft>
                <a:spcPts val="0"/>
              </a:spcAft>
              <a:buClr>
                <a:schemeClr val="dk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&gt; Follow-up decisions of COP;</a:t>
            </a:r>
            <a:endParaRPr/>
          </a:p>
          <a:p>
            <a:pPr indent="0" lvl="1" marL="457200" marR="0" rtl="0" algn="l">
              <a:spcBef>
                <a:spcPts val="300"/>
              </a:spcBef>
              <a:spcAft>
                <a:spcPts val="0"/>
              </a:spcAft>
              <a:buClr>
                <a:schemeClr val="dk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&gt; Decisions of CDM Executive Board.</a:t>
            </a:r>
            <a:endParaRPr/>
          </a:p>
          <a:p>
            <a:pPr indent="0" lvl="1" marL="457200" marR="0" rtl="0" algn="l">
              <a:spcBef>
                <a:spcPts val="150"/>
              </a:spcBef>
              <a:spcAft>
                <a:spcPts val="0"/>
              </a:spcAft>
              <a:buClr>
                <a:schemeClr val="dk1"/>
              </a:buClr>
              <a:buSzPts val="1000"/>
              <a:buFont typeface="Noto Sans Symbols"/>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rgbClr val="CC0000"/>
                </a:solidFill>
                <a:latin typeface="Times New Roman"/>
                <a:ea typeface="Times New Roman"/>
                <a:cs typeface="Times New Roman"/>
                <a:sym typeface="Times New Roman"/>
              </a:rPr>
              <a:t>CDM EB</a:t>
            </a:r>
            <a:r>
              <a:rPr lang="en-US" sz="2400">
                <a:solidFill>
                  <a:schemeClr val="dk1"/>
                </a:solidFill>
                <a:latin typeface="Times New Roman"/>
                <a:ea typeface="Times New Roman"/>
                <a:cs typeface="Times New Roman"/>
                <a:sym typeface="Times New Roman"/>
              </a:rPr>
              <a:t> (Executive Board):</a:t>
            </a:r>
            <a:endParaRPr/>
          </a:p>
          <a:p>
            <a:pPr indent="0" lvl="1" marL="457200" marR="0" rtl="0" algn="l">
              <a:spcBef>
                <a:spcPts val="300"/>
              </a:spcBef>
              <a:spcAft>
                <a:spcPts val="0"/>
              </a:spcAft>
              <a:buClr>
                <a:schemeClr val="dk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&gt; Responsible for </a:t>
            </a:r>
            <a:r>
              <a:rPr b="0" i="0" lang="en-US" sz="2000" u="sng" cap="none" strike="noStrike">
                <a:solidFill>
                  <a:schemeClr val="dk1"/>
                </a:solidFill>
                <a:latin typeface="Times New Roman"/>
                <a:ea typeface="Times New Roman"/>
                <a:cs typeface="Times New Roman"/>
                <a:sym typeface="Times New Roman"/>
              </a:rPr>
              <a:t>further development of CDM rules</a:t>
            </a:r>
            <a:r>
              <a:rPr b="0" i="0" lang="en-US" sz="2000" u="none" cap="none" strike="noStrike">
                <a:solidFill>
                  <a:schemeClr val="dk1"/>
                </a:solidFill>
                <a:latin typeface="Times New Roman"/>
                <a:ea typeface="Times New Roman"/>
                <a:cs typeface="Times New Roman"/>
                <a:sym typeface="Times New Roman"/>
              </a:rPr>
              <a:t>, and supervising implementation;</a:t>
            </a:r>
            <a:endParaRPr/>
          </a:p>
          <a:p>
            <a:pPr indent="0" lvl="1" marL="457200" marR="0" rtl="0" algn="l">
              <a:spcBef>
                <a:spcPts val="300"/>
              </a:spcBef>
              <a:spcAft>
                <a:spcPts val="0"/>
              </a:spcAft>
              <a:buClr>
                <a:schemeClr val="dk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&gt; Composed of </a:t>
            </a:r>
            <a:r>
              <a:rPr b="0" i="0" lang="en-US" sz="2000" u="sng" cap="none" strike="noStrike">
                <a:solidFill>
                  <a:schemeClr val="dk1"/>
                </a:solidFill>
                <a:latin typeface="Times New Roman"/>
                <a:ea typeface="Times New Roman"/>
                <a:cs typeface="Times New Roman"/>
                <a:sym typeface="Times New Roman"/>
              </a:rPr>
              <a:t>10 members + 10 alternates</a:t>
            </a:r>
            <a:r>
              <a:rPr b="0" i="0" lang="en-US" sz="2000" u="none" cap="none" strike="noStrike">
                <a:solidFill>
                  <a:schemeClr val="dk1"/>
                </a:solidFill>
                <a:latin typeface="Times New Roman"/>
                <a:ea typeface="Times New Roman"/>
                <a:cs typeface="Times New Roman"/>
                <a:sym typeface="Times New Roman"/>
              </a:rPr>
              <a:t>;</a:t>
            </a:r>
            <a:endParaRPr/>
          </a:p>
          <a:p>
            <a:pPr indent="0" lvl="1" marL="457200" marR="0" rtl="0" algn="l">
              <a:spcBef>
                <a:spcPts val="300"/>
              </a:spcBef>
              <a:spcAft>
                <a:spcPts val="0"/>
              </a:spcAft>
              <a:buClr>
                <a:schemeClr val="dk1"/>
              </a:buClr>
              <a:buSzPts val="2000"/>
              <a:buFont typeface="Noto Sans Symbols"/>
              <a:buNone/>
            </a:pPr>
            <a:r>
              <a:rPr b="0" i="0" lang="en-US" sz="2000" u="sng" cap="none" strike="noStrike">
                <a:solidFill>
                  <a:schemeClr val="dk1"/>
                </a:solidFill>
                <a:latin typeface="Times New Roman"/>
                <a:ea typeface="Times New Roman"/>
                <a:cs typeface="Times New Roman"/>
                <a:sym typeface="Times New Roman"/>
              </a:rPr>
              <a:t>&gt; Reports to the COP</a:t>
            </a:r>
            <a:r>
              <a:rPr b="0" i="0" lang="en-US" sz="2000" u="none" cap="none" strike="noStrike">
                <a:solidFill>
                  <a:schemeClr val="dk1"/>
                </a:solidFill>
                <a:latin typeface="Times New Roman"/>
                <a:ea typeface="Times New Roman"/>
                <a:cs typeface="Times New Roman"/>
                <a:sym typeface="Times New Roman"/>
              </a:rPr>
              <a:t> (Conference of the Parties).</a:t>
            </a:r>
            <a:endParaRPr/>
          </a:p>
          <a:p>
            <a:pPr indent="0" lvl="1" marL="457200" marR="0" rtl="0" algn="l">
              <a:spcBef>
                <a:spcPts val="150"/>
              </a:spcBef>
              <a:spcAft>
                <a:spcPts val="0"/>
              </a:spcAft>
              <a:buClr>
                <a:schemeClr val="dk1"/>
              </a:buClr>
              <a:buSzPts val="1000"/>
              <a:buFont typeface="Noto Sans Symbols"/>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rgbClr val="CC0000"/>
                </a:solidFill>
                <a:latin typeface="Times New Roman"/>
                <a:ea typeface="Times New Roman"/>
                <a:cs typeface="Times New Roman"/>
                <a:sym typeface="Times New Roman"/>
              </a:rPr>
              <a:t>Twin objectives</a:t>
            </a:r>
            <a:r>
              <a:rPr lang="en-US" sz="2400">
                <a:solidFill>
                  <a:schemeClr val="dk1"/>
                </a:solidFill>
                <a:latin typeface="Times New Roman"/>
                <a:ea typeface="Times New Roman"/>
                <a:cs typeface="Times New Roman"/>
                <a:sym typeface="Times New Roman"/>
              </a:rPr>
              <a:t> of CDM:</a:t>
            </a:r>
            <a:endParaRPr/>
          </a:p>
          <a:p>
            <a:pPr indent="0" lvl="1" marL="457200" marR="0" rtl="0" algn="l">
              <a:spcBef>
                <a:spcPts val="300"/>
              </a:spcBef>
              <a:spcAft>
                <a:spcPts val="0"/>
              </a:spcAft>
              <a:buClr>
                <a:schemeClr val="dk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&gt; Help Annex 1 countries </a:t>
            </a:r>
            <a:r>
              <a:rPr b="0" i="0" lang="en-US" sz="2000" u="sng" cap="none" strike="noStrike">
                <a:solidFill>
                  <a:schemeClr val="dk1"/>
                </a:solidFill>
                <a:latin typeface="Times New Roman"/>
                <a:ea typeface="Times New Roman"/>
                <a:cs typeface="Times New Roman"/>
                <a:sym typeface="Times New Roman"/>
              </a:rPr>
              <a:t>meet their objectives in a cost-effective way</a:t>
            </a:r>
            <a:r>
              <a:rPr b="0" i="0" lang="en-US" sz="2000" u="none" cap="none" strike="noStrike">
                <a:solidFill>
                  <a:schemeClr val="dk1"/>
                </a:solidFill>
                <a:latin typeface="Times New Roman"/>
                <a:ea typeface="Times New Roman"/>
                <a:cs typeface="Times New Roman"/>
                <a:sym typeface="Times New Roman"/>
              </a:rPr>
              <a:t>;</a:t>
            </a:r>
            <a:endParaRPr/>
          </a:p>
          <a:p>
            <a:pPr indent="0" lvl="1" marL="457200" marR="0" rtl="0" algn="l">
              <a:spcBef>
                <a:spcPts val="300"/>
              </a:spcBef>
              <a:spcAft>
                <a:spcPts val="0"/>
              </a:spcAft>
              <a:buClr>
                <a:schemeClr val="dk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&gt; Contribute to </a:t>
            </a:r>
            <a:r>
              <a:rPr b="0" i="0" lang="en-US" sz="2000" u="sng" cap="none" strike="noStrike">
                <a:solidFill>
                  <a:schemeClr val="dk1"/>
                </a:solidFill>
                <a:latin typeface="Times New Roman"/>
                <a:ea typeface="Times New Roman"/>
                <a:cs typeface="Times New Roman"/>
                <a:sym typeface="Times New Roman"/>
              </a:rPr>
              <a:t>sustainable development</a:t>
            </a:r>
            <a:r>
              <a:rPr b="0" i="0" lang="en-US" sz="2000" u="none" cap="none" strike="noStrike">
                <a:solidFill>
                  <a:schemeClr val="dk1"/>
                </a:solidFill>
                <a:latin typeface="Times New Roman"/>
                <a:ea typeface="Times New Roman"/>
                <a:cs typeface="Times New Roman"/>
                <a:sym typeface="Times New Roman"/>
              </a:rPr>
              <a:t> of the host country.</a:t>
            </a:r>
            <a:endParaRPr/>
          </a:p>
          <a:p>
            <a:pPr indent="0" lvl="1" marL="457200" marR="0" rtl="0" algn="l">
              <a:spcBef>
                <a:spcPts val="240"/>
              </a:spcBef>
              <a:spcAft>
                <a:spcPts val="0"/>
              </a:spcAft>
              <a:buClr>
                <a:schemeClr val="dk1"/>
              </a:buClr>
              <a:buSzPts val="1600"/>
              <a:buFont typeface="Noto Sans Symbols"/>
              <a:buNone/>
            </a:pPr>
            <a:r>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86"/>
          <p:cNvSpPr/>
          <p:nvPr/>
        </p:nvSpPr>
        <p:spPr>
          <a:xfrm>
            <a:off x="1562100" y="155575"/>
            <a:ext cx="7843838" cy="723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dk2"/>
                </a:solidFill>
                <a:latin typeface="Times New Roman"/>
                <a:ea typeface="Times New Roman"/>
                <a:cs typeface="Times New Roman"/>
                <a:sym typeface="Times New Roman"/>
              </a:rPr>
              <a:t>BASICS</a:t>
            </a:r>
            <a:endParaRPr b="1" sz="4000">
              <a:solidFill>
                <a:schemeClr val="dk2"/>
              </a:solidFill>
              <a:latin typeface="Times New Roman"/>
              <a:ea typeface="Times New Roman"/>
              <a:cs typeface="Times New Roman"/>
              <a:sym typeface="Times New Roman"/>
            </a:endParaRPr>
          </a:p>
        </p:txBody>
      </p:sp>
      <p:sp>
        <p:nvSpPr>
          <p:cNvPr id="726" name="Google Shape;726;p86"/>
          <p:cNvSpPr/>
          <p:nvPr/>
        </p:nvSpPr>
        <p:spPr>
          <a:xfrm>
            <a:off x="1563688" y="666750"/>
            <a:ext cx="7580312" cy="698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400">
                <a:solidFill>
                  <a:schemeClr val="dk2"/>
                </a:solidFill>
                <a:latin typeface="Times New Roman"/>
                <a:ea typeface="Times New Roman"/>
                <a:cs typeface="Times New Roman"/>
                <a:sym typeface="Times New Roman"/>
              </a:rPr>
              <a:t>Additionality and baselines</a:t>
            </a:r>
            <a:endParaRPr/>
          </a:p>
        </p:txBody>
      </p:sp>
      <p:pic>
        <p:nvPicPr>
          <p:cNvPr descr="terre3" id="727" name="Google Shape;727;p86"/>
          <p:cNvPicPr preferRelativeResize="0"/>
          <p:nvPr/>
        </p:nvPicPr>
        <p:blipFill rotWithShape="1">
          <a:blip r:embed="rId3">
            <a:alphaModFix/>
          </a:blip>
          <a:srcRect b="0" l="0" r="0" t="0"/>
          <a:stretch/>
        </p:blipFill>
        <p:spPr>
          <a:xfrm>
            <a:off x="255588" y="127000"/>
            <a:ext cx="1216025" cy="1216025"/>
          </a:xfrm>
          <a:prstGeom prst="rect">
            <a:avLst/>
          </a:prstGeom>
          <a:noFill/>
          <a:ln>
            <a:noFill/>
          </a:ln>
        </p:spPr>
      </p:pic>
      <p:sp>
        <p:nvSpPr>
          <p:cNvPr id="728" name="Google Shape;728;p86"/>
          <p:cNvSpPr txBox="1"/>
          <p:nvPr/>
        </p:nvSpPr>
        <p:spPr>
          <a:xfrm>
            <a:off x="342900" y="1398588"/>
            <a:ext cx="8545513"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r>
              <a:rPr b="1" lang="en-US" sz="2000">
                <a:solidFill>
                  <a:srgbClr val="CC0000"/>
                </a:solidFill>
                <a:latin typeface="Times New Roman"/>
                <a:ea typeface="Times New Roman"/>
                <a:cs typeface="Times New Roman"/>
                <a:sym typeface="Times New Roman"/>
              </a:rPr>
              <a:t>A project is eligible for CDM</a:t>
            </a:r>
            <a:r>
              <a:rPr lang="en-US" sz="2000">
                <a:solidFill>
                  <a:schemeClr val="dk1"/>
                </a:solidFill>
                <a:latin typeface="Times New Roman"/>
                <a:ea typeface="Times New Roman"/>
                <a:cs typeface="Times New Roman"/>
                <a:sym typeface="Times New Roman"/>
              </a:rPr>
              <a:t> if greenhouse gas emissions are reduced below those that would have occurred in the absence of the CDM project.”</a:t>
            </a:r>
            <a:endParaRPr/>
          </a:p>
        </p:txBody>
      </p:sp>
      <p:sp>
        <p:nvSpPr>
          <p:cNvPr id="729" name="Google Shape;729;p86"/>
          <p:cNvSpPr/>
          <p:nvPr/>
        </p:nvSpPr>
        <p:spPr>
          <a:xfrm>
            <a:off x="2832100" y="3602038"/>
            <a:ext cx="3403600" cy="1752600"/>
          </a:xfrm>
          <a:custGeom>
            <a:rect b="b" l="l" r="r" t="t"/>
            <a:pathLst>
              <a:path extrusionOk="0" h="1104" w="2144">
                <a:moveTo>
                  <a:pt x="0" y="0"/>
                </a:moveTo>
                <a:lnTo>
                  <a:pt x="120" y="568"/>
                </a:lnTo>
                <a:lnTo>
                  <a:pt x="520" y="928"/>
                </a:lnTo>
                <a:lnTo>
                  <a:pt x="1328" y="1096"/>
                </a:lnTo>
                <a:lnTo>
                  <a:pt x="2144" y="1104"/>
                </a:lnTo>
                <a:lnTo>
                  <a:pt x="2144" y="224"/>
                </a:lnTo>
                <a:lnTo>
                  <a:pt x="0" y="0"/>
                </a:lnTo>
                <a:close/>
              </a:path>
            </a:pathLst>
          </a:custGeom>
          <a:solidFill>
            <a:srgbClr val="336600">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730" name="Google Shape;730;p86"/>
          <p:cNvCxnSpPr/>
          <p:nvPr/>
        </p:nvCxnSpPr>
        <p:spPr>
          <a:xfrm>
            <a:off x="1244600" y="6053138"/>
            <a:ext cx="6019800" cy="0"/>
          </a:xfrm>
          <a:prstGeom prst="straightConnector1">
            <a:avLst/>
          </a:prstGeom>
          <a:noFill/>
          <a:ln cap="flat" cmpd="sng" w="50800">
            <a:solidFill>
              <a:srgbClr val="000000"/>
            </a:solidFill>
            <a:prstDash val="solid"/>
            <a:round/>
            <a:headEnd len="med" w="med" type="none"/>
            <a:tailEnd len="med" w="med" type="triangle"/>
          </a:ln>
        </p:spPr>
      </p:cxnSp>
      <p:sp>
        <p:nvSpPr>
          <p:cNvPr id="731" name="Google Shape;731;p86"/>
          <p:cNvSpPr txBox="1"/>
          <p:nvPr/>
        </p:nvSpPr>
        <p:spPr>
          <a:xfrm>
            <a:off x="6650038" y="5883275"/>
            <a:ext cx="1866900"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Years</a:t>
            </a:r>
            <a:endParaRPr sz="1400">
              <a:solidFill>
                <a:schemeClr val="dk1"/>
              </a:solidFill>
              <a:latin typeface="Times New Roman"/>
              <a:ea typeface="Times New Roman"/>
              <a:cs typeface="Times New Roman"/>
              <a:sym typeface="Times New Roman"/>
            </a:endParaRPr>
          </a:p>
        </p:txBody>
      </p:sp>
      <p:sp>
        <p:nvSpPr>
          <p:cNvPr id="732" name="Google Shape;732;p86"/>
          <p:cNvSpPr txBox="1"/>
          <p:nvPr/>
        </p:nvSpPr>
        <p:spPr>
          <a:xfrm>
            <a:off x="242888" y="2293938"/>
            <a:ext cx="2032000" cy="5175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GHG emissions</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(tCO</a:t>
            </a:r>
            <a:r>
              <a:rPr baseline="-25000" lang="en-US" sz="1400">
                <a:solidFill>
                  <a:schemeClr val="dk1"/>
                </a:solidFill>
                <a:latin typeface="Times New Roman"/>
                <a:ea typeface="Times New Roman"/>
                <a:cs typeface="Times New Roman"/>
                <a:sym typeface="Times New Roman"/>
              </a:rPr>
              <a:t>2</a:t>
            </a:r>
            <a:r>
              <a:rPr lang="en-US" sz="1400">
                <a:solidFill>
                  <a:schemeClr val="dk1"/>
                </a:solidFill>
                <a:latin typeface="Times New Roman"/>
                <a:ea typeface="Times New Roman"/>
                <a:cs typeface="Times New Roman"/>
                <a:sym typeface="Times New Roman"/>
              </a:rPr>
              <a:t>eq)</a:t>
            </a:r>
            <a:endParaRPr sz="1400">
              <a:solidFill>
                <a:schemeClr val="dk1"/>
              </a:solidFill>
              <a:latin typeface="Times New Roman"/>
              <a:ea typeface="Times New Roman"/>
              <a:cs typeface="Times New Roman"/>
              <a:sym typeface="Times New Roman"/>
            </a:endParaRPr>
          </a:p>
        </p:txBody>
      </p:sp>
      <p:cxnSp>
        <p:nvCxnSpPr>
          <p:cNvPr id="733" name="Google Shape;733;p86"/>
          <p:cNvCxnSpPr/>
          <p:nvPr/>
        </p:nvCxnSpPr>
        <p:spPr>
          <a:xfrm>
            <a:off x="1270000" y="3411538"/>
            <a:ext cx="4991100" cy="546100"/>
          </a:xfrm>
          <a:prstGeom prst="straightConnector1">
            <a:avLst/>
          </a:prstGeom>
          <a:noFill/>
          <a:ln cap="flat" cmpd="sng" w="38100">
            <a:solidFill>
              <a:srgbClr val="FF0000"/>
            </a:solidFill>
            <a:prstDash val="dot"/>
            <a:round/>
            <a:headEnd len="med" w="med" type="none"/>
            <a:tailEnd len="med" w="med" type="none"/>
          </a:ln>
        </p:spPr>
      </p:cxnSp>
      <p:cxnSp>
        <p:nvCxnSpPr>
          <p:cNvPr id="734" name="Google Shape;734;p86"/>
          <p:cNvCxnSpPr/>
          <p:nvPr/>
        </p:nvCxnSpPr>
        <p:spPr>
          <a:xfrm>
            <a:off x="2806700" y="3360738"/>
            <a:ext cx="0" cy="2832100"/>
          </a:xfrm>
          <a:prstGeom prst="straightConnector1">
            <a:avLst/>
          </a:prstGeom>
          <a:noFill/>
          <a:ln cap="flat" cmpd="sng" w="38100">
            <a:solidFill>
              <a:srgbClr val="336600"/>
            </a:solidFill>
            <a:prstDash val="dash"/>
            <a:round/>
            <a:headEnd len="med" w="med" type="none"/>
            <a:tailEnd len="med" w="med" type="none"/>
          </a:ln>
        </p:spPr>
      </p:cxnSp>
      <p:sp>
        <p:nvSpPr>
          <p:cNvPr id="735" name="Google Shape;735;p86"/>
          <p:cNvSpPr txBox="1"/>
          <p:nvPr/>
        </p:nvSpPr>
        <p:spPr>
          <a:xfrm>
            <a:off x="990600" y="6113463"/>
            <a:ext cx="3619500" cy="33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00"/>
                </a:solidFill>
                <a:latin typeface="Times New Roman"/>
                <a:ea typeface="Times New Roman"/>
                <a:cs typeface="Times New Roman"/>
                <a:sym typeface="Times New Roman"/>
              </a:rPr>
              <a:t>Project implementation</a:t>
            </a:r>
            <a:endParaRPr sz="1600">
              <a:solidFill>
                <a:srgbClr val="336600"/>
              </a:solidFill>
              <a:latin typeface="Times New Roman"/>
              <a:ea typeface="Times New Roman"/>
              <a:cs typeface="Times New Roman"/>
              <a:sym typeface="Times New Roman"/>
            </a:endParaRPr>
          </a:p>
        </p:txBody>
      </p:sp>
      <p:cxnSp>
        <p:nvCxnSpPr>
          <p:cNvPr id="736" name="Google Shape;736;p86"/>
          <p:cNvCxnSpPr/>
          <p:nvPr/>
        </p:nvCxnSpPr>
        <p:spPr>
          <a:xfrm>
            <a:off x="1270000" y="3411538"/>
            <a:ext cx="1562100" cy="165100"/>
          </a:xfrm>
          <a:prstGeom prst="straightConnector1">
            <a:avLst/>
          </a:prstGeom>
          <a:noFill/>
          <a:ln cap="flat" cmpd="sng" w="44450">
            <a:solidFill>
              <a:srgbClr val="0033CC"/>
            </a:solidFill>
            <a:prstDash val="solid"/>
            <a:round/>
            <a:headEnd len="med" w="med" type="none"/>
            <a:tailEnd len="med" w="med" type="none"/>
          </a:ln>
        </p:spPr>
      </p:cxnSp>
      <p:sp>
        <p:nvSpPr>
          <p:cNvPr id="737" name="Google Shape;737;p86"/>
          <p:cNvSpPr/>
          <p:nvPr/>
        </p:nvSpPr>
        <p:spPr>
          <a:xfrm>
            <a:off x="2819400" y="3576638"/>
            <a:ext cx="3416300" cy="1765300"/>
          </a:xfrm>
          <a:custGeom>
            <a:rect b="b" l="l" r="r" t="t"/>
            <a:pathLst>
              <a:path extrusionOk="0" h="1112" w="2152">
                <a:moveTo>
                  <a:pt x="0" y="0"/>
                </a:moveTo>
                <a:lnTo>
                  <a:pt x="128" y="584"/>
                </a:lnTo>
                <a:lnTo>
                  <a:pt x="536" y="952"/>
                </a:lnTo>
                <a:lnTo>
                  <a:pt x="1384" y="1112"/>
                </a:lnTo>
                <a:lnTo>
                  <a:pt x="2152" y="1112"/>
                </a:lnTo>
              </a:path>
            </a:pathLst>
          </a:custGeom>
          <a:noFill/>
          <a:ln cap="flat" cmpd="sng" w="44450">
            <a:solidFill>
              <a:srgbClr val="0033CC"/>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38" name="Google Shape;738;p86"/>
          <p:cNvSpPr txBox="1"/>
          <p:nvPr/>
        </p:nvSpPr>
        <p:spPr>
          <a:xfrm>
            <a:off x="4114800" y="3406775"/>
            <a:ext cx="2171700" cy="3365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FF0000"/>
                </a:solidFill>
                <a:latin typeface="Times New Roman"/>
                <a:ea typeface="Times New Roman"/>
                <a:cs typeface="Times New Roman"/>
                <a:sym typeface="Times New Roman"/>
              </a:rPr>
              <a:t>Emissions baseline</a:t>
            </a:r>
            <a:endParaRPr sz="1600">
              <a:solidFill>
                <a:srgbClr val="FF0000"/>
              </a:solidFill>
              <a:latin typeface="Times New Roman"/>
              <a:ea typeface="Times New Roman"/>
              <a:cs typeface="Times New Roman"/>
              <a:sym typeface="Times New Roman"/>
            </a:endParaRPr>
          </a:p>
        </p:txBody>
      </p:sp>
      <p:sp>
        <p:nvSpPr>
          <p:cNvPr id="739" name="Google Shape;739;p86"/>
          <p:cNvSpPr txBox="1"/>
          <p:nvPr/>
        </p:nvSpPr>
        <p:spPr>
          <a:xfrm>
            <a:off x="3352800" y="5381625"/>
            <a:ext cx="2933700" cy="3365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0033CC"/>
                </a:solidFill>
                <a:latin typeface="Times New Roman"/>
                <a:ea typeface="Times New Roman"/>
                <a:cs typeface="Times New Roman"/>
                <a:sym typeface="Times New Roman"/>
              </a:rPr>
              <a:t>Emissions after the project</a:t>
            </a:r>
            <a:endParaRPr sz="1600">
              <a:solidFill>
                <a:srgbClr val="0033CC"/>
              </a:solidFill>
              <a:latin typeface="Times New Roman"/>
              <a:ea typeface="Times New Roman"/>
              <a:cs typeface="Times New Roman"/>
              <a:sym typeface="Times New Roman"/>
            </a:endParaRPr>
          </a:p>
        </p:txBody>
      </p:sp>
      <p:sp>
        <p:nvSpPr>
          <p:cNvPr id="740" name="Google Shape;740;p86"/>
          <p:cNvSpPr txBox="1"/>
          <p:nvPr/>
        </p:nvSpPr>
        <p:spPr>
          <a:xfrm>
            <a:off x="2209800" y="2473325"/>
            <a:ext cx="3314700" cy="650875"/>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Validation of project design, baseline and monitoring plan</a:t>
            </a:r>
            <a:endParaRPr sz="2400">
              <a:solidFill>
                <a:schemeClr val="dk1"/>
              </a:solidFill>
              <a:latin typeface="Times New Roman"/>
              <a:ea typeface="Times New Roman"/>
              <a:cs typeface="Times New Roman"/>
              <a:sym typeface="Times New Roman"/>
            </a:endParaRPr>
          </a:p>
        </p:txBody>
      </p:sp>
      <p:sp>
        <p:nvSpPr>
          <p:cNvPr id="741" name="Google Shape;741;p86"/>
          <p:cNvSpPr txBox="1"/>
          <p:nvPr/>
        </p:nvSpPr>
        <p:spPr>
          <a:xfrm>
            <a:off x="5842000" y="2473325"/>
            <a:ext cx="3022600" cy="650875"/>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Verification / Certification of emission reductions</a:t>
            </a:r>
            <a:endParaRPr sz="2400">
              <a:solidFill>
                <a:schemeClr val="dk1"/>
              </a:solidFill>
              <a:latin typeface="Times New Roman"/>
              <a:ea typeface="Times New Roman"/>
              <a:cs typeface="Times New Roman"/>
              <a:sym typeface="Times New Roman"/>
            </a:endParaRPr>
          </a:p>
        </p:txBody>
      </p:sp>
      <p:sp>
        <p:nvSpPr>
          <p:cNvPr id="742" name="Google Shape;742;p86"/>
          <p:cNvSpPr txBox="1"/>
          <p:nvPr/>
        </p:nvSpPr>
        <p:spPr>
          <a:xfrm>
            <a:off x="3505200" y="4059238"/>
            <a:ext cx="2565400" cy="9159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336600"/>
                </a:solidFill>
                <a:latin typeface="Times New Roman"/>
                <a:ea typeface="Times New Roman"/>
                <a:cs typeface="Times New Roman"/>
                <a:sym typeface="Times New Roman"/>
              </a:rPr>
              <a:t>ADDITIONAL</a:t>
            </a:r>
            <a:br>
              <a:rPr lang="en-US" sz="2400">
                <a:solidFill>
                  <a:srgbClr val="336600"/>
                </a:solidFill>
                <a:latin typeface="Times New Roman"/>
                <a:ea typeface="Times New Roman"/>
                <a:cs typeface="Times New Roman"/>
                <a:sym typeface="Times New Roman"/>
              </a:rPr>
            </a:br>
            <a:r>
              <a:rPr lang="en-US" sz="2400">
                <a:solidFill>
                  <a:srgbClr val="336600"/>
                </a:solidFill>
                <a:latin typeface="Times New Roman"/>
                <a:ea typeface="Times New Roman"/>
                <a:cs typeface="Times New Roman"/>
                <a:sym typeface="Times New Roman"/>
              </a:rPr>
              <a:t>EMISSION</a:t>
            </a:r>
            <a:br>
              <a:rPr lang="en-US" sz="2400">
                <a:solidFill>
                  <a:srgbClr val="336600"/>
                </a:solidFill>
                <a:latin typeface="Times New Roman"/>
                <a:ea typeface="Times New Roman"/>
                <a:cs typeface="Times New Roman"/>
                <a:sym typeface="Times New Roman"/>
              </a:rPr>
            </a:br>
            <a:r>
              <a:rPr lang="en-US" sz="2400">
                <a:solidFill>
                  <a:srgbClr val="336600"/>
                </a:solidFill>
                <a:latin typeface="Times New Roman"/>
                <a:ea typeface="Times New Roman"/>
                <a:cs typeface="Times New Roman"/>
                <a:sym typeface="Times New Roman"/>
              </a:rPr>
              <a:t>REDUCTIONS</a:t>
            </a:r>
            <a:endParaRPr sz="2400">
              <a:solidFill>
                <a:srgbClr val="336600"/>
              </a:solidFill>
              <a:latin typeface="Times New Roman"/>
              <a:ea typeface="Times New Roman"/>
              <a:cs typeface="Times New Roman"/>
              <a:sym typeface="Times New Roman"/>
            </a:endParaRPr>
          </a:p>
        </p:txBody>
      </p:sp>
      <p:cxnSp>
        <p:nvCxnSpPr>
          <p:cNvPr id="743" name="Google Shape;743;p86"/>
          <p:cNvCxnSpPr/>
          <p:nvPr/>
        </p:nvCxnSpPr>
        <p:spPr>
          <a:xfrm>
            <a:off x="5499100" y="5684838"/>
            <a:ext cx="0" cy="0"/>
          </a:xfrm>
          <a:prstGeom prst="straightConnector1">
            <a:avLst/>
          </a:prstGeom>
          <a:noFill/>
          <a:ln cap="flat" cmpd="sng" w="9525">
            <a:solidFill>
              <a:schemeClr val="dk1"/>
            </a:solidFill>
            <a:prstDash val="solid"/>
            <a:round/>
            <a:headEnd len="med" w="med" type="none"/>
            <a:tailEnd len="med" w="med" type="triangle"/>
          </a:ln>
        </p:spPr>
      </p:cxnSp>
      <p:cxnSp>
        <p:nvCxnSpPr>
          <p:cNvPr id="744" name="Google Shape;744;p86"/>
          <p:cNvCxnSpPr/>
          <p:nvPr/>
        </p:nvCxnSpPr>
        <p:spPr>
          <a:xfrm flipH="1">
            <a:off x="2870200" y="3144838"/>
            <a:ext cx="1016000" cy="381000"/>
          </a:xfrm>
          <a:prstGeom prst="straightConnector1">
            <a:avLst/>
          </a:prstGeom>
          <a:noFill/>
          <a:ln cap="flat" cmpd="sng" w="19050">
            <a:solidFill>
              <a:schemeClr val="dk1"/>
            </a:solidFill>
            <a:prstDash val="solid"/>
            <a:round/>
            <a:headEnd len="med" w="med" type="none"/>
            <a:tailEnd len="med" w="med" type="triangle"/>
          </a:ln>
        </p:spPr>
      </p:cxnSp>
      <p:cxnSp>
        <p:nvCxnSpPr>
          <p:cNvPr id="745" name="Google Shape;745;p86"/>
          <p:cNvCxnSpPr/>
          <p:nvPr/>
        </p:nvCxnSpPr>
        <p:spPr>
          <a:xfrm flipH="1">
            <a:off x="6273800" y="3144838"/>
            <a:ext cx="1079500" cy="774700"/>
          </a:xfrm>
          <a:prstGeom prst="straightConnector1">
            <a:avLst/>
          </a:prstGeom>
          <a:noFill/>
          <a:ln cap="flat" cmpd="sng" w="9525">
            <a:solidFill>
              <a:schemeClr val="dk1"/>
            </a:solidFill>
            <a:prstDash val="solid"/>
            <a:round/>
            <a:headEnd len="med" w="med" type="none"/>
            <a:tailEnd len="med" w="med" type="triangle"/>
          </a:ln>
        </p:spPr>
      </p:cxnSp>
      <p:cxnSp>
        <p:nvCxnSpPr>
          <p:cNvPr id="746" name="Google Shape;746;p86"/>
          <p:cNvCxnSpPr/>
          <p:nvPr/>
        </p:nvCxnSpPr>
        <p:spPr>
          <a:xfrm rot="10800000">
            <a:off x="1270000" y="2840038"/>
            <a:ext cx="0" cy="3238500"/>
          </a:xfrm>
          <a:prstGeom prst="straightConnector1">
            <a:avLst/>
          </a:prstGeom>
          <a:noFill/>
          <a:ln cap="flat" cmpd="sng" w="50800">
            <a:solidFill>
              <a:srgbClr val="000000"/>
            </a:solidFill>
            <a:prstDash val="solid"/>
            <a:round/>
            <a:headEnd len="med" w="med" type="none"/>
            <a:tailEnd len="med" w="med" type="triangle"/>
          </a:ln>
        </p:spPr>
      </p:cxn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500"/>
                                        <p:tgtEl>
                                          <p:spTgt spid="7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500"/>
                                        <p:tgtEl>
                                          <p:spTgt spid="738"/>
                                        </p:tgtEl>
                                      </p:cBhvr>
                                    </p:animEffect>
                                  </p:childTnLst>
                                </p:cTn>
                              </p:par>
                              <p:par>
                                <p:cTn fill="hold" nodeType="with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500"/>
                                        <p:tgtEl>
                                          <p:spTgt spid="7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500"/>
                                        <p:tgtEl>
                                          <p:spTgt spid="737"/>
                                        </p:tgtEl>
                                      </p:cBhvr>
                                    </p:animEffect>
                                  </p:childTnLst>
                                </p:cTn>
                              </p:par>
                              <p:par>
                                <p:cTn fill="hold" nodeType="with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500"/>
                                        <p:tgtEl>
                                          <p:spTgt spid="7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500"/>
                                        <p:tgtEl>
                                          <p:spTgt spid="729"/>
                                        </p:tgtEl>
                                      </p:cBhvr>
                                    </p:animEffect>
                                  </p:childTnLst>
                                </p:cTn>
                              </p:par>
                              <p:par>
                                <p:cTn fill="hold" nodeType="with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500"/>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87"/>
          <p:cNvSpPr/>
          <p:nvPr/>
        </p:nvSpPr>
        <p:spPr>
          <a:xfrm>
            <a:off x="1562100" y="155575"/>
            <a:ext cx="7843838" cy="723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dk2"/>
                </a:solidFill>
                <a:latin typeface="Times New Roman"/>
                <a:ea typeface="Times New Roman"/>
                <a:cs typeface="Times New Roman"/>
                <a:sym typeface="Times New Roman"/>
              </a:rPr>
              <a:t>BASICS</a:t>
            </a:r>
            <a:endParaRPr b="1" sz="4000">
              <a:solidFill>
                <a:schemeClr val="dk2"/>
              </a:solidFill>
              <a:latin typeface="Times New Roman"/>
              <a:ea typeface="Times New Roman"/>
              <a:cs typeface="Times New Roman"/>
              <a:sym typeface="Times New Roman"/>
            </a:endParaRPr>
          </a:p>
        </p:txBody>
      </p:sp>
      <p:sp>
        <p:nvSpPr>
          <p:cNvPr id="753" name="Google Shape;753;p87"/>
          <p:cNvSpPr/>
          <p:nvPr/>
        </p:nvSpPr>
        <p:spPr>
          <a:xfrm>
            <a:off x="1563688" y="666750"/>
            <a:ext cx="7580312" cy="698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400">
                <a:solidFill>
                  <a:schemeClr val="dk2"/>
                </a:solidFill>
                <a:latin typeface="Times New Roman"/>
                <a:ea typeface="Times New Roman"/>
                <a:cs typeface="Times New Roman"/>
                <a:sym typeface="Times New Roman"/>
              </a:rPr>
              <a:t>Where is CDM applicable ?</a:t>
            </a:r>
            <a:endParaRPr/>
          </a:p>
        </p:txBody>
      </p:sp>
      <p:pic>
        <p:nvPicPr>
          <p:cNvPr descr="terre3" id="754" name="Google Shape;754;p87"/>
          <p:cNvPicPr preferRelativeResize="0"/>
          <p:nvPr/>
        </p:nvPicPr>
        <p:blipFill rotWithShape="1">
          <a:blip r:embed="rId3">
            <a:alphaModFix/>
          </a:blip>
          <a:srcRect b="0" l="0" r="0" t="0"/>
          <a:stretch/>
        </p:blipFill>
        <p:spPr>
          <a:xfrm>
            <a:off x="255588" y="127000"/>
            <a:ext cx="1216025" cy="1216025"/>
          </a:xfrm>
          <a:prstGeom prst="rect">
            <a:avLst/>
          </a:prstGeom>
          <a:noFill/>
          <a:ln>
            <a:noFill/>
          </a:ln>
        </p:spPr>
      </p:pic>
      <p:graphicFrame>
        <p:nvGraphicFramePr>
          <p:cNvPr id="755" name="Google Shape;755;p87"/>
          <p:cNvGraphicFramePr/>
          <p:nvPr/>
        </p:nvGraphicFramePr>
        <p:xfrm>
          <a:off x="312738" y="1312863"/>
          <a:ext cx="3000000" cy="3000000"/>
        </p:xfrm>
        <a:graphic>
          <a:graphicData uri="http://schemas.openxmlformats.org/drawingml/2006/table">
            <a:tbl>
              <a:tblPr>
                <a:noFill/>
                <a:tableStyleId>{2D5EFB03-A0F2-40A7-BAEB-F1AD67DF3311}</a:tableStyleId>
              </a:tblPr>
              <a:tblGrid>
                <a:gridCol w="4302125"/>
                <a:gridCol w="4302125"/>
              </a:tblGrid>
              <a:tr h="1130300">
                <a:tc>
                  <a:txBody>
                    <a:bodyPr/>
                    <a:lstStyle/>
                    <a:p>
                      <a:pPr indent="0" lvl="0" marL="0" marR="0" rtl="0" algn="l">
                        <a:lnSpc>
                          <a:spcPct val="100000"/>
                        </a:lnSpc>
                        <a:spcBef>
                          <a:spcPts val="0"/>
                        </a:spcBef>
                        <a:spcAft>
                          <a:spcPts val="0"/>
                        </a:spcAft>
                        <a:buClr>
                          <a:srgbClr val="CC0000"/>
                        </a:buClr>
                        <a:buSzPts val="1800"/>
                        <a:buFont typeface="Arial"/>
                        <a:buNone/>
                      </a:pPr>
                      <a:r>
                        <a:rPr b="1" i="0" lang="en-US" sz="1800" u="none" cap="none" strike="noStrike">
                          <a:solidFill>
                            <a:srgbClr val="CC0000"/>
                          </a:solidFill>
                          <a:latin typeface="Arial"/>
                          <a:ea typeface="Arial"/>
                          <a:cs typeface="Arial"/>
                          <a:sym typeface="Arial"/>
                        </a:rPr>
                        <a:t>Renewable energy</a:t>
                      </a:r>
                      <a:br>
                        <a:rPr b="1" i="0" lang="en-US" sz="1600" u="none" cap="none" strike="noStrike">
                          <a:solidFill>
                            <a:srgbClr val="CC0000"/>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Wind power</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Solar</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Biomass power</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Hydro power</a:t>
                      </a:r>
                      <a:endParaRPr b="0" i="0" sz="16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CC0000"/>
                        </a:buClr>
                        <a:buSzPts val="1800"/>
                        <a:buFont typeface="Arial"/>
                        <a:buNone/>
                      </a:pPr>
                      <a:r>
                        <a:rPr b="1" i="0" lang="en-US" sz="1800" u="none" cap="none" strike="noStrike">
                          <a:solidFill>
                            <a:srgbClr val="CC0000"/>
                          </a:solidFill>
                          <a:latin typeface="Arial"/>
                          <a:ea typeface="Arial"/>
                          <a:cs typeface="Arial"/>
                          <a:sym typeface="Arial"/>
                        </a:rPr>
                        <a:t>Waste management</a:t>
                      </a:r>
                      <a:br>
                        <a:rPr b="1" i="0" lang="en-US" sz="1600" u="none" cap="none" strike="noStrike">
                          <a:solidFill>
                            <a:srgbClr val="CC0000"/>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Capturing of landfill methane emissions to generate power</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Utilisation of waste and waste water emissions for generation of energy</a:t>
                      </a:r>
                      <a:endParaRPr b="0" i="0" sz="16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33500">
                <a:tc>
                  <a:txBody>
                    <a:bodyPr/>
                    <a:lstStyle/>
                    <a:p>
                      <a:pPr indent="0" lvl="0" marL="0" marR="0" rtl="0" algn="l">
                        <a:lnSpc>
                          <a:spcPct val="100000"/>
                        </a:lnSpc>
                        <a:spcBef>
                          <a:spcPts val="0"/>
                        </a:spcBef>
                        <a:spcAft>
                          <a:spcPts val="0"/>
                        </a:spcAft>
                        <a:buClr>
                          <a:srgbClr val="CC0000"/>
                        </a:buClr>
                        <a:buSzPts val="1800"/>
                        <a:buFont typeface="Arial"/>
                        <a:buNone/>
                      </a:pPr>
                      <a:r>
                        <a:rPr b="1" i="0" lang="en-US" sz="1800" u="none" cap="none" strike="noStrike">
                          <a:solidFill>
                            <a:srgbClr val="CC0000"/>
                          </a:solidFill>
                          <a:latin typeface="Arial"/>
                          <a:ea typeface="Arial"/>
                          <a:cs typeface="Arial"/>
                          <a:sym typeface="Arial"/>
                        </a:rPr>
                        <a:t>Energy efficiency measures</a:t>
                      </a:r>
                      <a:br>
                        <a:rPr b="1" i="0" lang="en-US" sz="1600" u="none" cap="none" strike="noStrike">
                          <a:solidFill>
                            <a:srgbClr val="CC0000"/>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Boiler and steam efficiency</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Pumps and pumping systems</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Efficient cooling systems</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Back pressure turbines</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etc…</a:t>
                      </a:r>
                      <a:endParaRPr b="0" i="0" sz="16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t/>
                      </a:r>
                      <a:endParaRPr b="1" i="0" sz="1600" u="none" cap="none" strike="noStrike">
                        <a:solidFill>
                          <a:srgbClr val="CC0000"/>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81025">
                <a:tc>
                  <a:txBody>
                    <a:bodyPr/>
                    <a:lstStyle/>
                    <a:p>
                      <a:pPr indent="0" lvl="0" marL="0" marR="0" rtl="0" algn="l">
                        <a:lnSpc>
                          <a:spcPct val="100000"/>
                        </a:lnSpc>
                        <a:spcBef>
                          <a:spcPts val="0"/>
                        </a:spcBef>
                        <a:spcAft>
                          <a:spcPts val="0"/>
                        </a:spcAft>
                        <a:buClr>
                          <a:srgbClr val="CC0000"/>
                        </a:buClr>
                        <a:buSzPts val="1800"/>
                        <a:buFont typeface="Arial"/>
                        <a:buNone/>
                      </a:pPr>
                      <a:r>
                        <a:rPr b="1" i="0" lang="en-US" sz="1800" u="none" cap="none" strike="noStrike">
                          <a:solidFill>
                            <a:srgbClr val="CC0000"/>
                          </a:solidFill>
                          <a:latin typeface="Arial"/>
                          <a:ea typeface="Arial"/>
                          <a:cs typeface="Arial"/>
                          <a:sym typeface="Arial"/>
                        </a:rPr>
                        <a:t>Cogeneration in industries</a:t>
                      </a:r>
                      <a:r>
                        <a:rPr b="0" i="0" lang="en-US" sz="1600" u="none" cap="none" strike="noStrike">
                          <a:solidFill>
                            <a:schemeClr val="dk1"/>
                          </a:solidFill>
                          <a:latin typeface="Arial"/>
                          <a:ea typeface="Arial"/>
                          <a:cs typeface="Arial"/>
                          <a:sym typeface="Arial"/>
                        </a:rPr>
                        <a:t> having both steam and power requirements</a:t>
                      </a:r>
                      <a:endParaRPr b="0" i="0" sz="16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027125">
                <a:tc>
                  <a:txBody>
                    <a:bodyPr/>
                    <a:lstStyle/>
                    <a:p>
                      <a:pPr indent="0" lvl="0" marL="0" marR="0" rtl="0" algn="l">
                        <a:lnSpc>
                          <a:spcPct val="100000"/>
                        </a:lnSpc>
                        <a:spcBef>
                          <a:spcPts val="0"/>
                        </a:spcBef>
                        <a:spcAft>
                          <a:spcPts val="0"/>
                        </a:spcAft>
                        <a:buClr>
                          <a:srgbClr val="CC0000"/>
                        </a:buClr>
                        <a:buSzPts val="1800"/>
                        <a:buFont typeface="Arial"/>
                        <a:buNone/>
                      </a:pPr>
                      <a:r>
                        <a:rPr b="1" i="0" lang="en-US" sz="1800" u="none" cap="none" strike="noStrike">
                          <a:solidFill>
                            <a:srgbClr val="CC0000"/>
                          </a:solidFill>
                          <a:latin typeface="Arial"/>
                          <a:ea typeface="Arial"/>
                          <a:cs typeface="Arial"/>
                          <a:sym typeface="Arial"/>
                        </a:rPr>
                        <a:t>Power sector</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Induction of new technologies which are efficient (thermal)</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Reduction in technical T&amp;D losses</a:t>
                      </a:r>
                      <a:endParaRPr b="0" i="0" sz="16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82650">
                <a:tc>
                  <a:txBody>
                    <a:bodyPr/>
                    <a:lstStyle/>
                    <a:p>
                      <a:pPr indent="0" lvl="0" marL="0" marR="0" rtl="0" algn="l">
                        <a:lnSpc>
                          <a:spcPct val="100000"/>
                        </a:lnSpc>
                        <a:spcBef>
                          <a:spcPts val="0"/>
                        </a:spcBef>
                        <a:spcAft>
                          <a:spcPts val="0"/>
                        </a:spcAft>
                        <a:buClr>
                          <a:srgbClr val="CC0000"/>
                        </a:buClr>
                        <a:buSzPts val="1800"/>
                        <a:buFont typeface="Arial"/>
                        <a:buNone/>
                      </a:pPr>
                      <a:r>
                        <a:rPr b="1" i="0" lang="en-US" sz="1800" u="none" cap="none" strike="noStrike">
                          <a:solidFill>
                            <a:srgbClr val="CC0000"/>
                          </a:solidFill>
                          <a:latin typeface="Arial"/>
                          <a:ea typeface="Arial"/>
                          <a:cs typeface="Arial"/>
                          <a:sym typeface="Arial"/>
                        </a:rPr>
                        <a:t>Fuel switching</a:t>
                      </a:r>
                      <a:br>
                        <a:rPr b="1" i="0" lang="en-US" sz="1600" u="none" cap="none" strike="noStrike">
                          <a:solidFill>
                            <a:srgbClr val="CC0000"/>
                          </a:solidFill>
                          <a:latin typeface="Arial"/>
                          <a:ea typeface="Arial"/>
                          <a:cs typeface="Arial"/>
                          <a:sym typeface="Arial"/>
                        </a:rPr>
                      </a:br>
                      <a:r>
                        <a:rPr b="0" i="0" lang="en-US" sz="1600" u="none" cap="none" strike="noStrike">
                          <a:solidFill>
                            <a:schemeClr val="dk1"/>
                          </a:solidFill>
                          <a:latin typeface="Arial"/>
                          <a:ea typeface="Arial"/>
                          <a:cs typeface="Arial"/>
                          <a:sym typeface="Arial"/>
                        </a:rPr>
                        <a:t>&gt; From fossil fuel to green fuel like biomass…</a:t>
                      </a:r>
                      <a:endParaRPr b="0" i="0" sz="16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756" name="Google Shape;756;p87"/>
          <p:cNvSpPr txBox="1"/>
          <p:nvPr/>
        </p:nvSpPr>
        <p:spPr>
          <a:xfrm>
            <a:off x="3649663" y="6491288"/>
            <a:ext cx="37465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57" name="Google Shape;757;p87"/>
          <p:cNvSpPr txBox="1"/>
          <p:nvPr/>
        </p:nvSpPr>
        <p:spPr>
          <a:xfrm>
            <a:off x="4673600" y="3009900"/>
            <a:ext cx="4122738" cy="2895600"/>
          </a:xfrm>
          <a:prstGeom prst="rect">
            <a:avLst/>
          </a:prstGeom>
          <a:noFill/>
          <a:ln cap="rnd" cmpd="sng" w="38100">
            <a:solidFill>
              <a:srgbClr val="336600"/>
            </a:solidFill>
            <a:prstDash val="dot"/>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Electrical energy saving</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1 kWh = 0.8 ~ 0.9 kg CO</a:t>
            </a:r>
            <a:r>
              <a:rPr baseline="-25000" lang="en-US" sz="1400">
                <a:solidFill>
                  <a:schemeClr val="dk1"/>
                </a:solidFill>
                <a:latin typeface="Times New Roman"/>
                <a:ea typeface="Times New Roman"/>
                <a:cs typeface="Times New Roman"/>
                <a:sym typeface="Times New Roman"/>
              </a:rPr>
              <a:t>2</a:t>
            </a:r>
            <a:endParaRPr/>
          </a:p>
          <a:p>
            <a:pPr indent="0" lvl="0" marL="0" marR="0" rtl="0" algn="ctr">
              <a:spcBef>
                <a:spcPts val="700"/>
              </a:spcBef>
              <a:spcAft>
                <a:spcPts val="0"/>
              </a:spcAft>
              <a:buNone/>
            </a:pPr>
            <a:r>
              <a:rPr b="1" lang="en-US" sz="1400">
                <a:solidFill>
                  <a:schemeClr val="dk1"/>
                </a:solidFill>
                <a:latin typeface="Times New Roman"/>
                <a:ea typeface="Times New Roman"/>
                <a:cs typeface="Times New Roman"/>
                <a:sym typeface="Times New Roman"/>
              </a:rPr>
              <a:t>Power generation (waste heat / renewable)</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1 MW = 4.000 ~ 5.000 t CO</a:t>
            </a:r>
            <a:r>
              <a:rPr baseline="-25000" lang="en-US" sz="1400">
                <a:solidFill>
                  <a:schemeClr val="dk1"/>
                </a:solidFill>
                <a:latin typeface="Times New Roman"/>
                <a:ea typeface="Times New Roman"/>
                <a:cs typeface="Times New Roman"/>
                <a:sym typeface="Times New Roman"/>
              </a:rPr>
              <a:t>2</a:t>
            </a:r>
            <a:endParaRPr/>
          </a:p>
          <a:p>
            <a:pPr indent="0" lvl="0" marL="0" marR="0" rtl="0" algn="ctr">
              <a:spcBef>
                <a:spcPts val="700"/>
              </a:spcBef>
              <a:spcAft>
                <a:spcPts val="0"/>
              </a:spcAft>
              <a:buNone/>
            </a:pPr>
            <a:r>
              <a:rPr b="1" lang="en-US" sz="1400">
                <a:solidFill>
                  <a:schemeClr val="dk1"/>
                </a:solidFill>
                <a:latin typeface="Times New Roman"/>
                <a:ea typeface="Times New Roman"/>
                <a:cs typeface="Times New Roman"/>
                <a:sym typeface="Times New Roman"/>
              </a:rPr>
              <a:t>Coal saving</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1 kg = 1.3 ~ 1.6 kg CO</a:t>
            </a:r>
            <a:r>
              <a:rPr baseline="-25000" lang="en-US" sz="1400">
                <a:solidFill>
                  <a:schemeClr val="dk1"/>
                </a:solidFill>
                <a:latin typeface="Times New Roman"/>
                <a:ea typeface="Times New Roman"/>
                <a:cs typeface="Times New Roman"/>
                <a:sym typeface="Times New Roman"/>
              </a:rPr>
              <a:t>2</a:t>
            </a:r>
            <a:endParaRPr/>
          </a:p>
          <a:p>
            <a:pPr indent="0" lvl="0" marL="0" marR="0" rtl="0" algn="ctr">
              <a:spcBef>
                <a:spcPts val="700"/>
              </a:spcBef>
              <a:spcAft>
                <a:spcPts val="0"/>
              </a:spcAft>
              <a:buNone/>
            </a:pPr>
            <a:r>
              <a:rPr b="1" lang="en-US" sz="1400">
                <a:solidFill>
                  <a:schemeClr val="dk1"/>
                </a:solidFill>
                <a:latin typeface="Times New Roman"/>
                <a:ea typeface="Times New Roman"/>
                <a:cs typeface="Times New Roman"/>
                <a:sym typeface="Times New Roman"/>
              </a:rPr>
              <a:t>Fuel oil saving</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1 litre oil = 3 ~ 3.5 kg CO</a:t>
            </a:r>
            <a:r>
              <a:rPr baseline="-25000" lang="en-US" sz="1400">
                <a:solidFill>
                  <a:schemeClr val="dk1"/>
                </a:solidFill>
                <a:latin typeface="Times New Roman"/>
                <a:ea typeface="Times New Roman"/>
                <a:cs typeface="Times New Roman"/>
                <a:sym typeface="Times New Roman"/>
              </a:rPr>
              <a:t>2</a:t>
            </a:r>
            <a:endParaRPr/>
          </a:p>
          <a:p>
            <a:pPr indent="0" lvl="0" marL="0" marR="0" rtl="0" algn="ctr">
              <a:spcBef>
                <a:spcPts val="700"/>
              </a:spcBef>
              <a:spcAft>
                <a:spcPts val="0"/>
              </a:spcAft>
              <a:buNone/>
            </a:pPr>
            <a:r>
              <a:rPr b="1" lang="en-US" sz="1400">
                <a:solidFill>
                  <a:schemeClr val="dk1"/>
                </a:solidFill>
                <a:latin typeface="Times New Roman"/>
                <a:ea typeface="Times New Roman"/>
                <a:cs typeface="Times New Roman"/>
                <a:sym typeface="Times New Roman"/>
              </a:rPr>
              <a:t>NG based power generation</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1 kWh generation = 0.35 ~ 0.45 kg CO</a:t>
            </a:r>
            <a:r>
              <a:rPr baseline="-25000" lang="en-US" sz="1400">
                <a:solidFill>
                  <a:schemeClr val="dk1"/>
                </a:solidFill>
                <a:latin typeface="Times New Roman"/>
                <a:ea typeface="Times New Roman"/>
                <a:cs typeface="Times New Roman"/>
                <a:sym typeface="Times New Roman"/>
              </a:rPr>
              <a:t>2</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1 kg NG burning/saving = 2.4 ~ 2.5 kg CO</a:t>
            </a:r>
            <a:r>
              <a:rPr baseline="-25000" lang="en-US" sz="1400">
                <a:solidFill>
                  <a:schemeClr val="dk1"/>
                </a:solidFill>
                <a:latin typeface="Times New Roman"/>
                <a:ea typeface="Times New Roman"/>
                <a:cs typeface="Times New Roman"/>
                <a:sym typeface="Times New Roman"/>
              </a:rPr>
              <a:t>2</a:t>
            </a:r>
            <a:endParaRPr baseline="-25000" sz="14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Google Shape;762;p88"/>
          <p:cNvSpPr/>
          <p:nvPr/>
        </p:nvSpPr>
        <p:spPr>
          <a:xfrm>
            <a:off x="1071563" y="714375"/>
            <a:ext cx="7358062" cy="50784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Environmental Impact Assessment </a:t>
            </a:r>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Environmental Impact Assessment (EIA) is a process of evaluating the likely environmental impacts of a proposed project or development, taking into account inter-related socio-economic, cultural and human-health impacts, both beneficial and adverse.</a:t>
            </a:r>
            <a:endParaRPr/>
          </a:p>
        </p:txBody>
      </p:sp>
    </p:spTree>
  </p:cSld>
  <p:clrMapOvr>
    <a:masterClrMapping/>
  </p:clrMapOvr>
  <p:transition spd="slow">
    <p:fade thruBlk="1"/>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89"/>
          <p:cNvSpPr/>
          <p:nvPr/>
        </p:nvSpPr>
        <p:spPr>
          <a:xfrm rot="-5400000">
            <a:off x="6286500" y="4167188"/>
            <a:ext cx="1981200" cy="2971800"/>
          </a:xfrm>
          <a:prstGeom prst="downArrow">
            <a:avLst>
              <a:gd fmla="val 100000" name="adj1"/>
              <a:gd fmla="val 35424" name="adj2"/>
            </a:avLst>
          </a:prstGeom>
          <a:solidFill>
            <a:srgbClr val="FFCC00"/>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9"/>
          <p:cNvSpPr txBox="1"/>
          <p:nvPr/>
        </p:nvSpPr>
        <p:spPr>
          <a:xfrm>
            <a:off x="5791200" y="4662475"/>
            <a:ext cx="2269980" cy="1981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In EIA, the term “impacts” is used instead of “effects of activities.”</a:t>
            </a:r>
            <a:endParaRPr/>
          </a:p>
          <a:p>
            <a:pPr indent="0" lvl="0" marL="0" marR="0" rtl="0" algn="l">
              <a:spcBef>
                <a:spcPts val="720"/>
              </a:spcBef>
              <a:spcAft>
                <a:spcPts val="0"/>
              </a:spcAft>
              <a:buNone/>
            </a:pPr>
            <a:r>
              <a:rPr b="1" lang="en-US" sz="2200">
                <a:solidFill>
                  <a:srgbClr val="1E4ABD"/>
                </a:solidFill>
                <a:latin typeface="Arial"/>
                <a:ea typeface="Arial"/>
                <a:cs typeface="Arial"/>
                <a:sym typeface="Arial"/>
              </a:rPr>
              <a:t>What is an impact</a:t>
            </a:r>
            <a:r>
              <a:rPr b="1" lang="en-US" sz="1800">
                <a:solidFill>
                  <a:srgbClr val="1E4ABD"/>
                </a:solidFill>
                <a:latin typeface="Arial"/>
                <a:ea typeface="Arial"/>
                <a:cs typeface="Arial"/>
                <a:sym typeface="Arial"/>
              </a:rPr>
              <a:t>?</a:t>
            </a:r>
            <a:endParaRPr/>
          </a:p>
        </p:txBody>
      </p:sp>
      <p:sp>
        <p:nvSpPr>
          <p:cNvPr id="770" name="Google Shape;770;p89"/>
          <p:cNvSpPr txBox="1"/>
          <p:nvPr>
            <p:ph type="title"/>
          </p:nvPr>
        </p:nvSpPr>
        <p:spPr>
          <a:xfrm>
            <a:off x="1000125" y="214313"/>
            <a:ext cx="7772400" cy="14287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dk2"/>
                </a:solidFill>
                <a:latin typeface="Times New Roman"/>
                <a:ea typeface="Times New Roman"/>
                <a:cs typeface="Times New Roman"/>
                <a:sym typeface="Times New Roman"/>
              </a:rPr>
              <a:t>Environment Impact Assessment (EIA) :Definition</a:t>
            </a:r>
            <a:endParaRPr/>
          </a:p>
        </p:txBody>
      </p:sp>
      <p:sp>
        <p:nvSpPr>
          <p:cNvPr id="771" name="Google Shape;771;p89"/>
          <p:cNvSpPr txBox="1"/>
          <p:nvPr>
            <p:ph idx="1" type="body"/>
          </p:nvPr>
        </p:nvSpPr>
        <p:spPr>
          <a:xfrm>
            <a:off x="585788" y="1681163"/>
            <a:ext cx="4876800" cy="609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2"/>
              </a:buClr>
              <a:buSzPts val="2800"/>
              <a:buFont typeface="Noto Sans Symbols"/>
              <a:buNone/>
            </a:pPr>
            <a:r>
              <a:rPr b="0" i="0" lang="en-US" sz="2800" u="none" cap="none" strike="noStrike">
                <a:solidFill>
                  <a:schemeClr val="accent2"/>
                </a:solidFill>
                <a:latin typeface="Times New Roman"/>
                <a:ea typeface="Times New Roman"/>
                <a:cs typeface="Times New Roman"/>
                <a:sym typeface="Times New Roman"/>
              </a:rPr>
              <a:t>	</a:t>
            </a:r>
            <a:r>
              <a:rPr b="0" i="0" lang="en-US" sz="3200" u="none" cap="none" strike="noStrike">
                <a:solidFill>
                  <a:schemeClr val="dk1"/>
                </a:solidFill>
                <a:latin typeface="Times New Roman"/>
                <a:ea typeface="Times New Roman"/>
                <a:cs typeface="Times New Roman"/>
                <a:sym typeface="Times New Roman"/>
              </a:rPr>
              <a:t>Environmental </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Impact Assessment is</a:t>
            </a:r>
            <a:endParaRPr/>
          </a:p>
        </p:txBody>
      </p:sp>
      <p:sp>
        <p:nvSpPr>
          <p:cNvPr id="772" name="Google Shape;772;p89"/>
          <p:cNvSpPr/>
          <p:nvPr/>
        </p:nvSpPr>
        <p:spPr>
          <a:xfrm>
            <a:off x="966788" y="2725738"/>
            <a:ext cx="4114800" cy="2774950"/>
          </a:xfrm>
          <a:prstGeom prst="rect">
            <a:avLst/>
          </a:prstGeom>
          <a:solidFill>
            <a:srgbClr val="1E4A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A formal process for identifying:</a:t>
            </a:r>
            <a:endParaRPr/>
          </a:p>
          <a:p>
            <a:pPr indent="-127000" lvl="1" marL="234950" marR="0" rtl="0" algn="l">
              <a:spcBef>
                <a:spcPts val="800"/>
              </a:spcBef>
              <a:spcAft>
                <a:spcPts val="0"/>
              </a:spcAft>
              <a:buClr>
                <a:schemeClr val="lt1"/>
              </a:buClr>
              <a:buSzPts val="2000"/>
              <a:buFont typeface="Arial"/>
              <a:buChar char="•"/>
            </a:pPr>
            <a:r>
              <a:rPr b="1" i="0" lang="en-US" sz="2000" u="none" cap="none" strike="noStrike">
                <a:solidFill>
                  <a:schemeClr val="lt1"/>
                </a:solidFill>
                <a:latin typeface="Arial"/>
                <a:ea typeface="Arial"/>
                <a:cs typeface="Arial"/>
                <a:sym typeface="Arial"/>
              </a:rPr>
              <a:t>likely effects of activities or projects on the ENVIRONMENT, and on human health and welfare.</a:t>
            </a:r>
            <a:endParaRPr/>
          </a:p>
          <a:p>
            <a:pPr indent="-127000" lvl="1" marL="234950" marR="0" rtl="0" algn="l">
              <a:spcBef>
                <a:spcPts val="800"/>
              </a:spcBef>
              <a:spcAft>
                <a:spcPts val="0"/>
              </a:spcAft>
              <a:buClr>
                <a:schemeClr val="lt1"/>
              </a:buClr>
              <a:buSzPts val="2000"/>
              <a:buFont typeface="Arial"/>
              <a:buChar char="•"/>
            </a:pPr>
            <a:r>
              <a:rPr b="1" i="0" lang="en-US" sz="2000" u="none" cap="none" strike="noStrike">
                <a:solidFill>
                  <a:schemeClr val="lt1"/>
                </a:solidFill>
                <a:latin typeface="Arial"/>
                <a:ea typeface="Arial"/>
                <a:cs typeface="Arial"/>
                <a:sym typeface="Arial"/>
              </a:rPr>
              <a:t>means and measures to mitigate &amp; monitor these impacts</a:t>
            </a:r>
            <a:endParaRPr/>
          </a:p>
        </p:txBody>
      </p:sp>
      <p:sp>
        <p:nvSpPr>
          <p:cNvPr id="773" name="Google Shape;773;p89"/>
          <p:cNvSpPr txBox="1"/>
          <p:nvPr/>
        </p:nvSpPr>
        <p:spPr>
          <a:xfrm>
            <a:off x="457200" y="1995488"/>
            <a:ext cx="533400" cy="701675"/>
          </a:xfrm>
          <a:prstGeom prst="rect">
            <a:avLst/>
          </a:prstGeom>
          <a:solidFill>
            <a:srgbClr val="CCFF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Verdana"/>
                <a:ea typeface="Verdana"/>
                <a:cs typeface="Verdana"/>
                <a:sym typeface="Verdana"/>
              </a:rPr>
              <a:t>✓</a:t>
            </a:r>
            <a:endParaRPr/>
          </a:p>
        </p:txBody>
      </p:sp>
      <p:sp>
        <p:nvSpPr>
          <p:cNvPr id="774" name="Google Shape;774;p89"/>
          <p:cNvSpPr/>
          <p:nvPr/>
        </p:nvSpPr>
        <p:spPr>
          <a:xfrm rot="-5400000">
            <a:off x="4838700" y="3176588"/>
            <a:ext cx="1219200" cy="533400"/>
          </a:xfrm>
          <a:prstGeom prst="downArrow">
            <a:avLst>
              <a:gd fmla="val 62241" name="adj1"/>
              <a:gd fmla="val 100000" name="adj2"/>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75" name="Google Shape;775;p89"/>
          <p:cNvSpPr/>
          <p:nvPr/>
        </p:nvSpPr>
        <p:spPr>
          <a:xfrm>
            <a:off x="5791200" y="3290888"/>
            <a:ext cx="2438400" cy="1371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1E4ABD"/>
                </a:solidFill>
                <a:latin typeface="Arial"/>
                <a:ea typeface="Arial"/>
                <a:cs typeface="Arial"/>
                <a:sym typeface="Arial"/>
              </a:rPr>
              <a:t>Environment </a:t>
            </a:r>
            <a:r>
              <a:rPr b="1" lang="en-US" sz="1800">
                <a:solidFill>
                  <a:schemeClr val="dk1"/>
                </a:solidFill>
                <a:latin typeface="Arial"/>
                <a:ea typeface="Arial"/>
                <a:cs typeface="Arial"/>
                <a:sym typeface="Arial"/>
              </a:rPr>
              <a:t>is broadly interpreted: physical, biological, and social.</a:t>
            </a:r>
            <a:endParaRPr/>
          </a:p>
          <a:p>
            <a:pPr indent="0" lvl="0" marL="0" marR="0" rtl="0" algn="l">
              <a:spcBef>
                <a:spcPts val="720"/>
              </a:spcBef>
              <a:spcAft>
                <a:spcPts val="0"/>
              </a:spcAft>
              <a:buNone/>
            </a:pPr>
            <a:r>
              <a:rPr b="1" lang="en-US" sz="1800">
                <a:solidFill>
                  <a:schemeClr val="dk1"/>
                </a:solidFill>
                <a:latin typeface="Arial"/>
                <a:ea typeface="Arial"/>
                <a:cs typeface="Arial"/>
                <a:sym typeface="Arial"/>
              </a:rPr>
              <a:t> </a:t>
            </a:r>
            <a:endParaRPr/>
          </a:p>
        </p:txBody>
      </p:sp>
    </p:spTree>
  </p:cSld>
  <p:clrMapOvr>
    <a:masterClrMapping/>
  </p:clrMapOvr>
  <p:transition spd="slow">
    <p:fade thruBlk="1"/>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9" name="Shape 779"/>
        <p:cNvGrpSpPr/>
        <p:nvPr/>
      </p:nvGrpSpPr>
      <p:grpSpPr>
        <a:xfrm>
          <a:off x="0" y="0"/>
          <a:ext cx="0" cy="0"/>
          <a:chOff x="0" y="0"/>
          <a:chExt cx="0" cy="0"/>
        </a:xfrm>
      </p:grpSpPr>
      <p:sp>
        <p:nvSpPr>
          <p:cNvPr id="780" name="Google Shape;780;p90"/>
          <p:cNvSpPr/>
          <p:nvPr/>
        </p:nvSpPr>
        <p:spPr>
          <a:xfrm>
            <a:off x="1828800" y="2362200"/>
            <a:ext cx="3200400" cy="457200"/>
          </a:xfrm>
          <a:prstGeom prst="homePlate">
            <a:avLst>
              <a:gd fmla="val 62157" name="adj"/>
            </a:avLst>
          </a:prstGeom>
          <a:solidFill>
            <a:srgbClr val="99CC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81" name="Google Shape;781;p90"/>
          <p:cNvSpPr txBox="1"/>
          <p:nvPr>
            <p:ph type="title"/>
          </p:nvPr>
        </p:nvSpPr>
        <p:spPr>
          <a:xfrm>
            <a:off x="0" y="533400"/>
            <a:ext cx="77724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What is an impact?</a:t>
            </a:r>
            <a:endParaRPr/>
          </a:p>
        </p:txBody>
      </p:sp>
      <p:sp>
        <p:nvSpPr>
          <p:cNvPr id="782" name="Google Shape;782;p90"/>
          <p:cNvSpPr txBox="1"/>
          <p:nvPr>
            <p:ph idx="1" type="body"/>
          </p:nvPr>
        </p:nvSpPr>
        <p:spPr>
          <a:xfrm>
            <a:off x="457200" y="1600200"/>
            <a:ext cx="4114800" cy="198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Noto Sans Symbols"/>
              <a:buNone/>
            </a:pPr>
            <a:r>
              <a:rPr b="0" i="0" lang="en-US" sz="3200" u="none" cap="none" strike="noStrike">
                <a:solidFill>
                  <a:schemeClr val="dk1"/>
                </a:solidFill>
                <a:latin typeface="Times New Roman"/>
                <a:ea typeface="Times New Roman"/>
                <a:cs typeface="Times New Roman"/>
                <a:sym typeface="Times New Roman"/>
              </a:rPr>
              <a:t>The impact of an activity is a deviation (a change) from the </a:t>
            </a:r>
            <a:r>
              <a:rPr b="0" i="0" lang="en-US" sz="3200" u="none" cap="none" strike="noStrike">
                <a:solidFill>
                  <a:srgbClr val="1E4ABD"/>
                </a:solidFill>
                <a:latin typeface="Times New Roman"/>
                <a:ea typeface="Times New Roman"/>
                <a:cs typeface="Times New Roman"/>
                <a:sym typeface="Times New Roman"/>
              </a:rPr>
              <a:t>baseline situation</a:t>
            </a:r>
            <a:r>
              <a:rPr b="0" i="0" lang="en-US" sz="3200" u="none" cap="none" strike="noStrike">
                <a:solidFill>
                  <a:schemeClr val="dk1"/>
                </a:solidFill>
                <a:latin typeface="Times New Roman"/>
                <a:ea typeface="Times New Roman"/>
                <a:cs typeface="Times New Roman"/>
                <a:sym typeface="Times New Roman"/>
              </a:rPr>
              <a:t> that is caused by the activity.</a:t>
            </a:r>
            <a:endParaRPr/>
          </a:p>
        </p:txBody>
      </p:sp>
      <p:sp>
        <p:nvSpPr>
          <p:cNvPr id="783" name="Google Shape;783;p90"/>
          <p:cNvSpPr/>
          <p:nvPr/>
        </p:nvSpPr>
        <p:spPr>
          <a:xfrm>
            <a:off x="762000" y="4038600"/>
            <a:ext cx="3810000" cy="1096963"/>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Arial"/>
                <a:ea typeface="Arial"/>
                <a:cs typeface="Arial"/>
                <a:sym typeface="Arial"/>
              </a:rPr>
              <a:t>To measure an impact, you must know what the baseline situation is.</a:t>
            </a:r>
            <a:endParaRPr/>
          </a:p>
        </p:txBody>
      </p:sp>
      <p:sp>
        <p:nvSpPr>
          <p:cNvPr id="784" name="Google Shape;784;p90"/>
          <p:cNvSpPr txBox="1"/>
          <p:nvPr/>
        </p:nvSpPr>
        <p:spPr>
          <a:xfrm>
            <a:off x="533400" y="4013200"/>
            <a:ext cx="295275" cy="701675"/>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latin typeface="Verdana"/>
                <a:ea typeface="Verdana"/>
                <a:cs typeface="Verdana"/>
                <a:sym typeface="Verdana"/>
              </a:rPr>
              <a:t>!</a:t>
            </a:r>
            <a:endParaRPr/>
          </a:p>
        </p:txBody>
      </p:sp>
      <p:sp>
        <p:nvSpPr>
          <p:cNvPr id="785" name="Google Shape;785;p90"/>
          <p:cNvSpPr/>
          <p:nvPr/>
        </p:nvSpPr>
        <p:spPr>
          <a:xfrm>
            <a:off x="5181600" y="2133600"/>
            <a:ext cx="2514600" cy="3387725"/>
          </a:xfrm>
          <a:prstGeom prst="rect">
            <a:avLst/>
          </a:prstGeom>
          <a:solidFill>
            <a:srgbClr val="FFCC00">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The </a:t>
            </a:r>
            <a:r>
              <a:rPr b="1" lang="en-US" sz="1800">
                <a:solidFill>
                  <a:srgbClr val="1E4ABD"/>
                </a:solidFill>
                <a:latin typeface="Arial"/>
                <a:ea typeface="Arial"/>
                <a:cs typeface="Arial"/>
                <a:sym typeface="Arial"/>
              </a:rPr>
              <a:t>baseline situation</a:t>
            </a:r>
            <a:r>
              <a:rPr b="1" lang="en-US" sz="1800">
                <a:solidFill>
                  <a:schemeClr val="dk1"/>
                </a:solidFill>
                <a:latin typeface="Arial"/>
                <a:ea typeface="Arial"/>
                <a:cs typeface="Arial"/>
                <a:sym typeface="Arial"/>
              </a:rPr>
              <a:t> is the existing environmental situation or condition in the absence of the activity.</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rgbClr val="1E4ABD"/>
                </a:solidFill>
                <a:latin typeface="Arial"/>
                <a:ea typeface="Arial"/>
                <a:cs typeface="Arial"/>
                <a:sym typeface="Arial"/>
              </a:rPr>
              <a:t>The baseline situation is a key concept in EIA.</a:t>
            </a:r>
            <a:r>
              <a:rPr b="1" lang="en-US" sz="1800">
                <a:solidFill>
                  <a:schemeClr val="dk1"/>
                </a:solidFill>
                <a:latin typeface="Arial"/>
                <a:ea typeface="Arial"/>
                <a:cs typeface="Arial"/>
                <a:sym typeface="Arial"/>
              </a:rPr>
              <a:t> </a:t>
            </a:r>
            <a:endParaRPr/>
          </a:p>
        </p:txBody>
      </p:sp>
      <p:sp>
        <p:nvSpPr>
          <p:cNvPr id="786" name="Google Shape;786;p90"/>
          <p:cNvSpPr/>
          <p:nvPr/>
        </p:nvSpPr>
        <p:spPr>
          <a:xfrm rot="-5400000">
            <a:off x="7581900" y="4610100"/>
            <a:ext cx="1524000" cy="1143000"/>
          </a:xfrm>
          <a:prstGeom prst="downArrow">
            <a:avLst>
              <a:gd fmla="val 92083" name="adj1"/>
              <a:gd fmla="val 20699" name="adj2"/>
            </a:avLst>
          </a:prstGeom>
          <a:solidFill>
            <a:srgbClr val="FFCC00"/>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90"/>
          <p:cNvSpPr txBox="1"/>
          <p:nvPr/>
        </p:nvSpPr>
        <p:spPr>
          <a:xfrm>
            <a:off x="7772400" y="4479928"/>
            <a:ext cx="925141" cy="14033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More…</a:t>
            </a:r>
            <a:endParaRPr sz="24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91"/>
          <p:cNvSpPr/>
          <p:nvPr/>
        </p:nvSpPr>
        <p:spPr>
          <a:xfrm>
            <a:off x="228600" y="2286000"/>
            <a:ext cx="381000" cy="3200400"/>
          </a:xfrm>
          <a:prstGeom prst="curvedRightArrow">
            <a:avLst>
              <a:gd fmla="val 168000" name="adj1"/>
              <a:gd fmla="val 336000" name="adj2"/>
              <a:gd fmla="val 33333" name="adj3"/>
            </a:avLst>
          </a:prstGeom>
          <a:solidFill>
            <a:srgbClr val="99CC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94" name="Google Shape;794;p91"/>
          <p:cNvSpPr/>
          <p:nvPr/>
        </p:nvSpPr>
        <p:spPr>
          <a:xfrm>
            <a:off x="609600" y="2286000"/>
            <a:ext cx="3124200" cy="685800"/>
          </a:xfrm>
          <a:prstGeom prst="rect">
            <a:avLst/>
          </a:prstGeom>
          <a:solidFill>
            <a:srgbClr val="99CC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95" name="Google Shape;795;p91"/>
          <p:cNvSpPr txBox="1"/>
          <p:nvPr>
            <p:ph type="title"/>
          </p:nvPr>
        </p:nvSpPr>
        <p:spPr>
          <a:xfrm>
            <a:off x="0" y="457200"/>
            <a:ext cx="77724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The baseline situation</a:t>
            </a:r>
            <a:endParaRPr/>
          </a:p>
        </p:txBody>
      </p:sp>
      <p:sp>
        <p:nvSpPr>
          <p:cNvPr id="796" name="Google Shape;796;p91"/>
          <p:cNvSpPr/>
          <p:nvPr/>
        </p:nvSpPr>
        <p:spPr>
          <a:xfrm>
            <a:off x="590550" y="1447800"/>
            <a:ext cx="3219450" cy="19177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folHlink"/>
              </a:buClr>
              <a:buSzPts val="2400"/>
              <a:buFont typeface="Noto Sans Symbols"/>
              <a:buNone/>
            </a:pPr>
            <a:r>
              <a:rPr b="1" lang="en-US" sz="2400">
                <a:solidFill>
                  <a:schemeClr val="dk1"/>
                </a:solidFill>
                <a:latin typeface="Arial"/>
                <a:ea typeface="Arial"/>
                <a:cs typeface="Arial"/>
                <a:sym typeface="Arial"/>
              </a:rPr>
              <a:t>In characterizing the baseline situation, many </a:t>
            </a:r>
            <a:r>
              <a:rPr b="1" lang="en-US" sz="2400">
                <a:solidFill>
                  <a:srgbClr val="1E4ABD"/>
                </a:solidFill>
                <a:latin typeface="Arial"/>
                <a:ea typeface="Arial"/>
                <a:cs typeface="Arial"/>
                <a:sym typeface="Arial"/>
              </a:rPr>
              <a:t>environmental components</a:t>
            </a:r>
            <a:r>
              <a:rPr b="1" lang="en-US" sz="2400">
                <a:solidFill>
                  <a:schemeClr val="dk1"/>
                </a:solidFill>
                <a:latin typeface="Arial"/>
                <a:ea typeface="Arial"/>
                <a:cs typeface="Arial"/>
                <a:sym typeface="Arial"/>
              </a:rPr>
              <a:t> MAY be of interest</a:t>
            </a:r>
            <a:endParaRPr b="1" sz="2400">
              <a:solidFill>
                <a:srgbClr val="1E4ABD"/>
              </a:solidFill>
              <a:latin typeface="Arial"/>
              <a:ea typeface="Arial"/>
              <a:cs typeface="Arial"/>
              <a:sym typeface="Arial"/>
            </a:endParaRPr>
          </a:p>
        </p:txBody>
      </p:sp>
      <p:sp>
        <p:nvSpPr>
          <p:cNvPr id="797" name="Google Shape;797;p91"/>
          <p:cNvSpPr/>
          <p:nvPr/>
        </p:nvSpPr>
        <p:spPr>
          <a:xfrm>
            <a:off x="4572000" y="1295400"/>
            <a:ext cx="3886200" cy="758825"/>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143000" lvl="0" marL="1143000" marR="0" rtl="0" algn="l">
              <a:spcBef>
                <a:spcPts val="0"/>
              </a:spcBef>
              <a:spcAft>
                <a:spcPts val="0"/>
              </a:spcAft>
              <a:buNone/>
            </a:pPr>
            <a:r>
              <a:rPr b="1" lang="en-US" sz="1600">
                <a:solidFill>
                  <a:schemeClr val="dk1"/>
                </a:solidFill>
                <a:latin typeface="Arial"/>
                <a:ea typeface="Arial"/>
                <a:cs typeface="Arial"/>
                <a:sym typeface="Arial"/>
              </a:rPr>
              <a:t>Water</a:t>
            </a:r>
            <a:r>
              <a:rPr i="1" lang="en-US" sz="1600">
                <a:solidFill>
                  <a:schemeClr val="dk1"/>
                </a:solidFill>
                <a:latin typeface="Arial"/>
                <a:ea typeface="Arial"/>
                <a:cs typeface="Arial"/>
                <a:sym typeface="Arial"/>
              </a:rPr>
              <a:t>	Quantity, quality, reliability, accessibility</a:t>
            </a:r>
            <a:endParaRPr/>
          </a:p>
        </p:txBody>
      </p:sp>
      <p:sp>
        <p:nvSpPr>
          <p:cNvPr id="798" name="Google Shape;798;p91"/>
          <p:cNvSpPr/>
          <p:nvPr/>
        </p:nvSpPr>
        <p:spPr>
          <a:xfrm>
            <a:off x="4572000" y="2170113"/>
            <a:ext cx="3886200" cy="7620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143000" lvl="0" marL="1143000" marR="0" rtl="0" algn="l">
              <a:spcBef>
                <a:spcPts val="0"/>
              </a:spcBef>
              <a:spcAft>
                <a:spcPts val="0"/>
              </a:spcAft>
              <a:buNone/>
            </a:pPr>
            <a:r>
              <a:rPr b="1" lang="en-US" sz="1600">
                <a:solidFill>
                  <a:schemeClr val="dk1"/>
                </a:solidFill>
                <a:latin typeface="Arial"/>
                <a:ea typeface="Arial"/>
                <a:cs typeface="Arial"/>
                <a:sym typeface="Arial"/>
              </a:rPr>
              <a:t>Soils</a:t>
            </a:r>
            <a:r>
              <a:rPr i="1" lang="en-US" sz="1600">
                <a:solidFill>
                  <a:schemeClr val="dk1"/>
                </a:solidFill>
                <a:latin typeface="Arial"/>
                <a:ea typeface="Arial"/>
                <a:cs typeface="Arial"/>
                <a:sym typeface="Arial"/>
              </a:rPr>
              <a:t>	Erosion, crop productivity, fallow periods, salinity, nutrient concentrations</a:t>
            </a:r>
            <a:endParaRPr/>
          </a:p>
        </p:txBody>
      </p:sp>
      <p:sp>
        <p:nvSpPr>
          <p:cNvPr id="799" name="Google Shape;799;p91"/>
          <p:cNvSpPr/>
          <p:nvPr/>
        </p:nvSpPr>
        <p:spPr>
          <a:xfrm>
            <a:off x="4572000" y="4762500"/>
            <a:ext cx="3886200" cy="758825"/>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143000" lvl="0" marL="1143000" marR="0" rtl="0" algn="l">
              <a:spcBef>
                <a:spcPts val="0"/>
              </a:spcBef>
              <a:spcAft>
                <a:spcPts val="0"/>
              </a:spcAft>
              <a:buNone/>
            </a:pPr>
            <a:r>
              <a:rPr b="1" lang="en-US" sz="1600">
                <a:solidFill>
                  <a:schemeClr val="dk1"/>
                </a:solidFill>
                <a:latin typeface="Arial"/>
                <a:ea typeface="Arial"/>
                <a:cs typeface="Arial"/>
                <a:sym typeface="Arial"/>
              </a:rPr>
              <a:t>Flora</a:t>
            </a:r>
            <a:r>
              <a:rPr i="1" lang="en-US" sz="1600">
                <a:solidFill>
                  <a:schemeClr val="dk1"/>
                </a:solidFill>
                <a:latin typeface="Arial"/>
                <a:ea typeface="Arial"/>
                <a:cs typeface="Arial"/>
                <a:sym typeface="Arial"/>
              </a:rPr>
              <a:t>	Composition and density of natural vegetation, productivity, key species</a:t>
            </a:r>
            <a:endParaRPr/>
          </a:p>
        </p:txBody>
      </p:sp>
      <p:sp>
        <p:nvSpPr>
          <p:cNvPr id="800" name="Google Shape;800;p91"/>
          <p:cNvSpPr/>
          <p:nvPr/>
        </p:nvSpPr>
        <p:spPr>
          <a:xfrm>
            <a:off x="4572000" y="3048000"/>
            <a:ext cx="3886200" cy="758825"/>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143000" lvl="0" marL="1143000" marR="0" rtl="0" algn="l">
              <a:spcBef>
                <a:spcPts val="0"/>
              </a:spcBef>
              <a:spcAft>
                <a:spcPts val="0"/>
              </a:spcAft>
              <a:buNone/>
            </a:pPr>
            <a:r>
              <a:rPr b="1" lang="en-US" sz="1600">
                <a:solidFill>
                  <a:schemeClr val="dk1"/>
                </a:solidFill>
                <a:latin typeface="Arial"/>
                <a:ea typeface="Arial"/>
                <a:cs typeface="Arial"/>
                <a:sym typeface="Arial"/>
              </a:rPr>
              <a:t>Fauna</a:t>
            </a:r>
            <a:r>
              <a:rPr lang="en-US" sz="1600">
                <a:solidFill>
                  <a:schemeClr val="dk1"/>
                </a:solidFill>
                <a:latin typeface="Arial"/>
                <a:ea typeface="Arial"/>
                <a:cs typeface="Arial"/>
                <a:sym typeface="Arial"/>
              </a:rPr>
              <a:t>	</a:t>
            </a:r>
            <a:r>
              <a:rPr i="1" lang="en-US" sz="1600">
                <a:solidFill>
                  <a:schemeClr val="dk1"/>
                </a:solidFill>
                <a:latin typeface="Arial"/>
                <a:ea typeface="Arial"/>
                <a:cs typeface="Arial"/>
                <a:sym typeface="Arial"/>
              </a:rPr>
              <a:t>Populations, habitat</a:t>
            </a:r>
            <a:endParaRPr/>
          </a:p>
          <a:p>
            <a:pPr indent="-1143000" lvl="0" marL="1143000" marR="0" rtl="0" algn="l">
              <a:spcBef>
                <a:spcPts val="480"/>
              </a:spcBef>
              <a:spcAft>
                <a:spcPts val="0"/>
              </a:spcAft>
              <a:buNone/>
            </a:pPr>
            <a:r>
              <a:t/>
            </a:r>
            <a:endParaRPr i="1" sz="1600">
              <a:solidFill>
                <a:schemeClr val="dk1"/>
              </a:solidFill>
              <a:latin typeface="Arial"/>
              <a:ea typeface="Arial"/>
              <a:cs typeface="Arial"/>
              <a:sym typeface="Arial"/>
            </a:endParaRPr>
          </a:p>
        </p:txBody>
      </p:sp>
      <p:sp>
        <p:nvSpPr>
          <p:cNvPr id="801" name="Google Shape;801;p91"/>
          <p:cNvSpPr/>
          <p:nvPr/>
        </p:nvSpPr>
        <p:spPr>
          <a:xfrm>
            <a:off x="4572000" y="5638800"/>
            <a:ext cx="3886200" cy="758825"/>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Special	</a:t>
            </a:r>
            <a:r>
              <a:rPr i="1" lang="en-US" sz="1600">
                <a:solidFill>
                  <a:schemeClr val="dk1"/>
                </a:solidFill>
                <a:latin typeface="Arial"/>
                <a:ea typeface="Arial"/>
                <a:cs typeface="Arial"/>
                <a:sym typeface="Arial"/>
              </a:rPr>
              <a:t>Key species</a:t>
            </a:r>
            <a:r>
              <a:rPr b="1" lang="en-US" sz="1600">
                <a:solidFill>
                  <a:schemeClr val="dk1"/>
                </a:solidFill>
                <a:latin typeface="Arial"/>
                <a:ea typeface="Arial"/>
                <a:cs typeface="Arial"/>
                <a:sym typeface="Arial"/>
              </a:rPr>
              <a:t> </a:t>
            </a:r>
            <a:br>
              <a:rPr b="1" lang="en-US" sz="1600">
                <a:solidFill>
                  <a:schemeClr val="dk1"/>
                </a:solidFill>
                <a:latin typeface="Arial"/>
                <a:ea typeface="Arial"/>
                <a:cs typeface="Arial"/>
                <a:sym typeface="Arial"/>
              </a:rPr>
            </a:br>
            <a:r>
              <a:rPr b="1" lang="en-US" sz="1600">
                <a:solidFill>
                  <a:schemeClr val="dk1"/>
                </a:solidFill>
                <a:latin typeface="Arial"/>
                <a:ea typeface="Arial"/>
                <a:cs typeface="Arial"/>
                <a:sym typeface="Arial"/>
              </a:rPr>
              <a:t>ecosystems</a:t>
            </a:r>
            <a:endParaRPr/>
          </a:p>
        </p:txBody>
      </p:sp>
      <p:sp>
        <p:nvSpPr>
          <p:cNvPr id="802" name="Google Shape;802;p91"/>
          <p:cNvSpPr/>
          <p:nvPr/>
        </p:nvSpPr>
        <p:spPr>
          <a:xfrm>
            <a:off x="4572000" y="3886200"/>
            <a:ext cx="3886200" cy="758825"/>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143000" lvl="0" marL="1143000" marR="0" rtl="0" algn="l">
              <a:spcBef>
                <a:spcPts val="0"/>
              </a:spcBef>
              <a:spcAft>
                <a:spcPts val="0"/>
              </a:spcAft>
              <a:buNone/>
            </a:pPr>
            <a:r>
              <a:rPr b="1" lang="en-US" sz="1600">
                <a:solidFill>
                  <a:schemeClr val="dk1"/>
                </a:solidFill>
                <a:latin typeface="Arial"/>
                <a:ea typeface="Arial"/>
                <a:cs typeface="Arial"/>
                <a:sym typeface="Arial"/>
              </a:rPr>
              <a:t>Env Health</a:t>
            </a:r>
            <a:r>
              <a:rPr i="1" lang="en-US" sz="1600">
                <a:solidFill>
                  <a:schemeClr val="dk1"/>
                </a:solidFill>
                <a:latin typeface="Arial"/>
                <a:ea typeface="Arial"/>
                <a:cs typeface="Arial"/>
                <a:sym typeface="Arial"/>
              </a:rPr>
              <a:t>	Disease vectors, pathogens</a:t>
            </a:r>
            <a:endParaRPr/>
          </a:p>
        </p:txBody>
      </p:sp>
      <p:sp>
        <p:nvSpPr>
          <p:cNvPr id="803" name="Google Shape;803;p91"/>
          <p:cNvSpPr/>
          <p:nvPr/>
        </p:nvSpPr>
        <p:spPr>
          <a:xfrm rot="-5400000">
            <a:off x="3238500" y="2171700"/>
            <a:ext cx="1524000" cy="381000"/>
          </a:xfrm>
          <a:prstGeom prst="downArrow">
            <a:avLst>
              <a:gd fmla="val 62241" name="adj1"/>
              <a:gd fmla="val 100000" name="adj2"/>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04" name="Google Shape;804;p91"/>
          <p:cNvSpPr/>
          <p:nvPr/>
        </p:nvSpPr>
        <p:spPr>
          <a:xfrm>
            <a:off x="685800" y="3886200"/>
            <a:ext cx="3048000" cy="2225675"/>
          </a:xfrm>
          <a:prstGeom prst="rect">
            <a:avLst/>
          </a:prstGeom>
          <a:solidFill>
            <a:srgbClr val="1E4A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The components of interest are those that are likely to be affected by your activity—or upon which your activity depends for its success</a:t>
            </a:r>
            <a:endParaRPr/>
          </a:p>
        </p:txBody>
      </p:sp>
    </p:spTree>
  </p:cSld>
  <p:clrMapOvr>
    <a:masterClrMapping/>
  </p:clrMapOvr>
  <p:transition spd="slow">
    <p:fade thruBlk="1"/>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92"/>
          <p:cNvSpPr/>
          <p:nvPr/>
        </p:nvSpPr>
        <p:spPr>
          <a:xfrm>
            <a:off x="285750" y="0"/>
            <a:ext cx="8858250" cy="6556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6"/>
                </a:solidFill>
                <a:latin typeface="Times New Roman"/>
                <a:ea typeface="Times New Roman"/>
                <a:cs typeface="Times New Roman"/>
                <a:sym typeface="Times New Roman"/>
              </a:rPr>
              <a:t>EIA would necessarily involve the following stages: </a:t>
            </a:r>
            <a:endParaRPr/>
          </a:p>
          <a:p>
            <a:pPr indent="0" lvl="0" marL="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800">
                <a:solidFill>
                  <a:schemeClr val="accent6"/>
                </a:solidFill>
                <a:latin typeface="Times New Roman"/>
                <a:ea typeface="Times New Roman"/>
                <a:cs typeface="Times New Roman"/>
                <a:sym typeface="Times New Roman"/>
              </a:rPr>
              <a:t>1.Screening</a:t>
            </a:r>
            <a:r>
              <a:rPr lang="en-US" sz="2800">
                <a:solidFill>
                  <a:schemeClr val="accent6"/>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to determine which projects or developments require a full or partial impact assessment study;</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800">
                <a:solidFill>
                  <a:schemeClr val="accent6"/>
                </a:solidFill>
                <a:latin typeface="Times New Roman"/>
                <a:ea typeface="Times New Roman"/>
                <a:cs typeface="Times New Roman"/>
                <a:sym typeface="Times New Roman"/>
              </a:rPr>
              <a:t>2.Scoping</a:t>
            </a:r>
            <a:r>
              <a:rPr lang="en-US" sz="2800">
                <a:solidFill>
                  <a:schemeClr val="dk1"/>
                </a:solidFill>
                <a:latin typeface="Times New Roman"/>
                <a:ea typeface="Times New Roman"/>
                <a:cs typeface="Times New Roman"/>
                <a:sym typeface="Times New Roman"/>
              </a:rPr>
              <a:t> to identify which potential impacts are relevant to assess (based on legislative requirements, international conventions, expert knowledge and public involvement), to identify alternative solutions that avoid, mitigate or compensate adverse impacts on biodiversity (including the option of not proceeding with the development, finding alternative designs or sites which avoid the impacts, incorporating safeguards in the design of the project, or providing compensation for adverse impacts), and finally to derive terms of reference for the impact assessment;</a:t>
            </a:r>
            <a:endParaRPr/>
          </a:p>
        </p:txBody>
      </p:sp>
    </p:spTree>
  </p:cSld>
  <p:clrMapOvr>
    <a:masterClrMapping/>
  </p:clrMapOvr>
  <p:transition spd="slow">
    <p:fade thruBlk="1"/>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93"/>
          <p:cNvSpPr/>
          <p:nvPr/>
        </p:nvSpPr>
        <p:spPr>
          <a:xfrm>
            <a:off x="142875" y="142875"/>
            <a:ext cx="8786813" cy="64944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accent6"/>
                </a:solidFill>
                <a:latin typeface="Times New Roman"/>
                <a:ea typeface="Times New Roman"/>
                <a:cs typeface="Times New Roman"/>
                <a:sym typeface="Times New Roman"/>
              </a:rPr>
              <a:t>3. Assessment and evaluation of impacts and development of alternatives</a:t>
            </a:r>
            <a:r>
              <a:rPr lang="en-US" sz="3200">
                <a:solidFill>
                  <a:schemeClr val="accent6"/>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to predict and  identify the likely environmental impacts of a proposed project or development, including the detailed elaboration of alternatives;</a:t>
            </a:r>
            <a:endParaRPr/>
          </a:p>
          <a:p>
            <a:pPr indent="0" lvl="0" marL="0" marR="0" rtl="0" algn="l">
              <a:spcBef>
                <a:spcPts val="0"/>
              </a:spcBef>
              <a:spcAft>
                <a:spcPts val="0"/>
              </a:spcAft>
              <a:buNone/>
            </a:pPr>
            <a:r>
              <a:rPr b="1" lang="en-US" sz="3200">
                <a:solidFill>
                  <a:schemeClr val="accent6"/>
                </a:solidFill>
                <a:latin typeface="Times New Roman"/>
                <a:ea typeface="Times New Roman"/>
                <a:cs typeface="Times New Roman"/>
                <a:sym typeface="Times New Roman"/>
              </a:rPr>
              <a:t>4.Reporting the Environmental Impact Statement (EIS) or EIA report</a:t>
            </a:r>
            <a:r>
              <a:rPr lang="en-US" sz="3200">
                <a:solidFill>
                  <a:schemeClr val="accent6"/>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including an environmental management plan (EMP), and a non-technical summary for the general audience.</a:t>
            </a:r>
            <a:endParaRPr/>
          </a:p>
          <a:p>
            <a:pPr indent="0" lvl="0" marL="0" marR="0" rtl="0" algn="l">
              <a:spcBef>
                <a:spcPts val="0"/>
              </a:spcBef>
              <a:spcAft>
                <a:spcPts val="0"/>
              </a:spcAft>
              <a:buNone/>
            </a:pPr>
            <a:r>
              <a:rPr b="1" lang="en-US" sz="3200">
                <a:solidFill>
                  <a:schemeClr val="accent6"/>
                </a:solidFill>
                <a:latin typeface="Times New Roman"/>
                <a:ea typeface="Times New Roman"/>
                <a:cs typeface="Times New Roman"/>
                <a:sym typeface="Times New Roman"/>
              </a:rPr>
              <a:t>5. Review of the Environmental Impact Statement (EIS)</a:t>
            </a:r>
            <a:r>
              <a:rPr lang="en-US" sz="3200">
                <a:solidFill>
                  <a:schemeClr val="accent6"/>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based on the terms of reference (scoping) and public (including authority) participation.</a:t>
            </a:r>
            <a:endParaRPr/>
          </a:p>
        </p:txBody>
      </p:sp>
    </p:spTree>
  </p:cSld>
  <p:clrMapOvr>
    <a:masterClrMapping/>
  </p:clrMapOvr>
  <p:transition spd="slow">
    <p:fade thruBlk="1"/>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94"/>
          <p:cNvSpPr/>
          <p:nvPr/>
        </p:nvSpPr>
        <p:spPr>
          <a:xfrm>
            <a:off x="428625" y="796925"/>
            <a:ext cx="8429625" cy="55086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accent6"/>
                </a:solidFill>
                <a:latin typeface="Times New Roman"/>
                <a:ea typeface="Times New Roman"/>
                <a:cs typeface="Times New Roman"/>
                <a:sym typeface="Times New Roman"/>
              </a:rPr>
              <a:t>6. Decision-making</a:t>
            </a:r>
            <a:r>
              <a:rPr lang="en-US" sz="3200">
                <a:solidFill>
                  <a:schemeClr val="accent6"/>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on whether to approve the project or not, and under what conditions; and</a:t>
            </a:r>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200">
                <a:solidFill>
                  <a:schemeClr val="accent6"/>
                </a:solidFill>
                <a:latin typeface="Times New Roman"/>
                <a:ea typeface="Times New Roman"/>
                <a:cs typeface="Times New Roman"/>
                <a:sym typeface="Times New Roman"/>
              </a:rPr>
              <a:t>7. Monitoring, compliance, enforcement and environmental auditing</a:t>
            </a:r>
            <a:r>
              <a:rPr lang="en-US" sz="3200">
                <a:solidFill>
                  <a:schemeClr val="dk1"/>
                </a:solidFill>
                <a:latin typeface="Times New Roman"/>
                <a:ea typeface="Times New Roman"/>
                <a:cs typeface="Times New Roman"/>
                <a:sym typeface="Times New Roman"/>
              </a:rPr>
              <a:t>. Monitor whether the predicted impacts and proposed mitigation measures occur as defined in the EMP. Verify the compliance of proponent with the EMP, to ensure that unpredicted impacts or failed mitigation measures are identified and addressed in a timely fashion. </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descr="http://www.yankodesign.com/images/design_news/2008/10/16/frogled.jpg" id="175" name="Google Shape;175;p23"/>
          <p:cNvPicPr preferRelativeResize="0"/>
          <p:nvPr/>
        </p:nvPicPr>
        <p:blipFill rotWithShape="1">
          <a:blip r:embed="rId3">
            <a:alphaModFix/>
          </a:blip>
          <a:srcRect b="0" l="0" r="0" t="0"/>
          <a:stretch/>
        </p:blipFill>
        <p:spPr>
          <a:xfrm>
            <a:off x="3203848" y="2584494"/>
            <a:ext cx="2787914" cy="2467944"/>
          </a:xfrm>
          <a:prstGeom prst="rect">
            <a:avLst/>
          </a:prstGeom>
          <a:noFill/>
          <a:ln>
            <a:noFill/>
          </a:ln>
        </p:spPr>
      </p:pic>
      <p:sp>
        <p:nvSpPr>
          <p:cNvPr id="176" name="Google Shape;176;p23"/>
          <p:cNvSpPr txBox="1"/>
          <p:nvPr>
            <p:ph type="title"/>
          </p:nvPr>
        </p:nvSpPr>
        <p:spPr>
          <a:xfrm>
            <a:off x="109620" y="1124744"/>
            <a:ext cx="9012841" cy="144905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92D050"/>
                </a:solidFill>
                <a:latin typeface="Times New Roman"/>
                <a:ea typeface="Times New Roman"/>
                <a:cs typeface="Times New Roman"/>
                <a:sym typeface="Times New Roman"/>
              </a:rPr>
              <a:t>GREEN</a:t>
            </a:r>
            <a:r>
              <a:rPr b="1" i="0" lang="en-US" sz="3600" u="none" cap="none" strike="noStrike">
                <a:solidFill>
                  <a:schemeClr val="dk2"/>
                </a:solidFill>
                <a:latin typeface="Times New Roman"/>
                <a:ea typeface="Times New Roman"/>
                <a:cs typeface="Times New Roman"/>
                <a:sym typeface="Times New Roman"/>
              </a:rPr>
              <a:t> DESIGNS</a:t>
            </a:r>
            <a:br>
              <a:rPr b="1" i="0" lang="en-US" sz="2880" u="none" cap="none" strike="noStrike">
                <a:solidFill>
                  <a:schemeClr val="dk2"/>
                </a:solidFill>
                <a:latin typeface="Times New Roman"/>
                <a:ea typeface="Times New Roman"/>
                <a:cs typeface="Times New Roman"/>
                <a:sym typeface="Times New Roman"/>
              </a:rPr>
            </a:br>
            <a:r>
              <a:rPr b="1" i="0" lang="en-US" sz="2880" u="none" cap="none" strike="noStrike">
                <a:solidFill>
                  <a:schemeClr val="dk2"/>
                </a:solidFill>
                <a:latin typeface="Times New Roman"/>
                <a:ea typeface="Times New Roman"/>
                <a:cs typeface="Times New Roman"/>
                <a:sym typeface="Times New Roman"/>
              </a:rPr>
              <a:t>Products that avoid using toxic materials</a:t>
            </a:r>
            <a:br>
              <a:rPr b="1" i="0" lang="en-US" sz="2880" u="none" cap="none" strike="noStrike">
                <a:solidFill>
                  <a:schemeClr val="dk2"/>
                </a:solidFill>
                <a:latin typeface="Times New Roman"/>
                <a:ea typeface="Times New Roman"/>
                <a:cs typeface="Times New Roman"/>
                <a:sym typeface="Times New Roman"/>
              </a:rPr>
            </a:br>
            <a:r>
              <a:rPr b="1" i="0" lang="en-US" sz="2880" u="none" cap="none" strike="noStrike">
                <a:solidFill>
                  <a:schemeClr val="dk2"/>
                </a:solidFill>
                <a:latin typeface="Times New Roman"/>
                <a:ea typeface="Times New Roman"/>
                <a:cs typeface="Times New Roman"/>
                <a:sym typeface="Times New Roman"/>
              </a:rPr>
              <a:t>Will not harm the humans or ecological system </a:t>
            </a:r>
            <a:endParaRPr b="1" i="0" sz="2880" u="none" cap="none" strike="noStrike">
              <a:solidFill>
                <a:schemeClr val="dk2"/>
              </a:solidFill>
              <a:latin typeface="Times New Roman"/>
              <a:ea typeface="Times New Roman"/>
              <a:cs typeface="Times New Roman"/>
              <a:sym typeface="Times New Roman"/>
            </a:endParaRPr>
          </a:p>
        </p:txBody>
      </p:sp>
      <p:pic>
        <p:nvPicPr>
          <p:cNvPr descr="C:\Documents and Settings\Owner\Local Settings\Temporary Internet Files\Content.IE5\4E1KGPGS\MP900405386[1].jpg" id="177" name="Google Shape;177;p23"/>
          <p:cNvPicPr preferRelativeResize="0"/>
          <p:nvPr/>
        </p:nvPicPr>
        <p:blipFill rotWithShape="1">
          <a:blip r:embed="rId4">
            <a:alphaModFix/>
          </a:blip>
          <a:srcRect b="0" l="0" r="0" t="0"/>
          <a:stretch/>
        </p:blipFill>
        <p:spPr>
          <a:xfrm>
            <a:off x="5652120" y="2789601"/>
            <a:ext cx="2954406" cy="2110290"/>
          </a:xfrm>
          <a:prstGeom prst="rect">
            <a:avLst/>
          </a:prstGeom>
          <a:noFill/>
          <a:ln>
            <a:noFill/>
          </a:ln>
        </p:spPr>
      </p:pic>
      <p:pic>
        <p:nvPicPr>
          <p:cNvPr descr="http://www.yankodesign.com/images/design_news/2008/10/16/gdiapers.jpg" id="178" name="Google Shape;178;p23"/>
          <p:cNvPicPr preferRelativeResize="0"/>
          <p:nvPr/>
        </p:nvPicPr>
        <p:blipFill rotWithShape="1">
          <a:blip r:embed="rId5">
            <a:alphaModFix/>
          </a:blip>
          <a:srcRect b="0" l="0" r="35043" t="0"/>
          <a:stretch/>
        </p:blipFill>
        <p:spPr>
          <a:xfrm>
            <a:off x="262463" y="3331230"/>
            <a:ext cx="2283147" cy="1311883"/>
          </a:xfrm>
          <a:prstGeom prst="rect">
            <a:avLst/>
          </a:prstGeom>
          <a:noFill/>
          <a:ln>
            <a:noFill/>
          </a:ln>
        </p:spPr>
      </p:pic>
      <p:sp>
        <p:nvSpPr>
          <p:cNvPr id="179" name="Google Shape;179;p23"/>
          <p:cNvSpPr txBox="1"/>
          <p:nvPr/>
        </p:nvSpPr>
        <p:spPr>
          <a:xfrm>
            <a:off x="266698" y="4746224"/>
            <a:ext cx="2743200" cy="193899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FF0000"/>
              </a:buClr>
              <a:buSzPts val="2400"/>
              <a:buFont typeface="Arial"/>
              <a:buChar char="•"/>
            </a:pPr>
            <a:r>
              <a:rPr lang="en-US" sz="2400">
                <a:solidFill>
                  <a:srgbClr val="FF0000"/>
                </a:solidFill>
                <a:latin typeface="Times New Roman"/>
                <a:ea typeface="Times New Roman"/>
                <a:cs typeface="Times New Roman"/>
                <a:sym typeface="Times New Roman"/>
              </a:rPr>
              <a:t>Reusable diaper cover (</a:t>
            </a:r>
            <a:r>
              <a:rPr lang="en-US" sz="1400">
                <a:solidFill>
                  <a:srgbClr val="FF0000"/>
                </a:solidFill>
                <a:latin typeface="Times New Roman"/>
                <a:ea typeface="Times New Roman"/>
                <a:cs typeface="Times New Roman"/>
                <a:sym typeface="Times New Roman"/>
              </a:rPr>
              <a:t>the gPants)</a:t>
            </a:r>
            <a:endParaRPr/>
          </a:p>
          <a:p>
            <a:pPr indent="-285750" lvl="0" marL="285750" marR="0" rtl="0" algn="l">
              <a:spcBef>
                <a:spcPts val="0"/>
              </a:spcBef>
              <a:spcAft>
                <a:spcPts val="0"/>
              </a:spcAft>
              <a:buClr>
                <a:srgbClr val="FF0000"/>
              </a:buClr>
              <a:buSzPts val="2400"/>
              <a:buFont typeface="Arial"/>
              <a:buChar char="•"/>
            </a:pPr>
            <a:r>
              <a:rPr lang="en-US" sz="2400">
                <a:solidFill>
                  <a:srgbClr val="FF0000"/>
                </a:solidFill>
                <a:latin typeface="Times New Roman"/>
                <a:ea typeface="Times New Roman"/>
                <a:cs typeface="Times New Roman"/>
                <a:sym typeface="Times New Roman"/>
              </a:rPr>
              <a:t>Disposable </a:t>
            </a:r>
            <a:r>
              <a:rPr lang="en-US" sz="1400">
                <a:solidFill>
                  <a:srgbClr val="FF0000"/>
                </a:solidFill>
                <a:latin typeface="Times New Roman"/>
                <a:ea typeface="Times New Roman"/>
                <a:cs typeface="Times New Roman"/>
                <a:sym typeface="Times New Roman"/>
              </a:rPr>
              <a:t>(inserts)</a:t>
            </a:r>
            <a:endParaRPr/>
          </a:p>
          <a:p>
            <a:pPr indent="-285750" lvl="0" marL="285750" marR="0" rtl="0" algn="l">
              <a:spcBef>
                <a:spcPts val="0"/>
              </a:spcBef>
              <a:spcAft>
                <a:spcPts val="0"/>
              </a:spcAft>
              <a:buClr>
                <a:srgbClr val="FF0000"/>
              </a:buClr>
              <a:buSzPts val="2400"/>
              <a:buFont typeface="Arial"/>
              <a:buChar char="•"/>
            </a:pPr>
            <a:r>
              <a:rPr lang="en-US" sz="2400">
                <a:solidFill>
                  <a:srgbClr val="FF0000"/>
                </a:solidFill>
                <a:latin typeface="Times New Roman"/>
                <a:ea typeface="Times New Roman"/>
                <a:cs typeface="Times New Roman"/>
                <a:sym typeface="Times New Roman"/>
              </a:rPr>
              <a:t>100% biodegradable</a:t>
            </a:r>
            <a:r>
              <a:rPr lang="en-US" sz="1600">
                <a:solidFill>
                  <a:srgbClr val="FF0000"/>
                </a:solidFill>
                <a:latin typeface="Times New Roman"/>
                <a:ea typeface="Times New Roman"/>
                <a:cs typeface="Times New Roman"/>
                <a:sym typeface="Times New Roman"/>
              </a:rPr>
              <a:t>. </a:t>
            </a:r>
            <a:endParaRPr/>
          </a:p>
        </p:txBody>
      </p:sp>
      <p:sp>
        <p:nvSpPr>
          <p:cNvPr id="180" name="Google Shape;180;p23"/>
          <p:cNvSpPr txBox="1"/>
          <p:nvPr/>
        </p:nvSpPr>
        <p:spPr>
          <a:xfrm>
            <a:off x="2957805" y="4760212"/>
            <a:ext cx="2933700" cy="101566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FF0000"/>
              </a:buClr>
              <a:buSzPts val="2000"/>
              <a:buFont typeface="Arial"/>
              <a:buChar char="•"/>
            </a:pPr>
            <a:r>
              <a:rPr lang="en-US" sz="2000">
                <a:solidFill>
                  <a:srgbClr val="FF0000"/>
                </a:solidFill>
                <a:latin typeface="Times New Roman"/>
                <a:ea typeface="Times New Roman"/>
                <a:cs typeface="Times New Roman"/>
                <a:sym typeface="Times New Roman"/>
              </a:rPr>
              <a:t>Environmentally friendly </a:t>
            </a:r>
            <a:endParaRPr/>
          </a:p>
          <a:p>
            <a:pPr indent="-285750" lvl="0" marL="285750" marR="0" rtl="0" algn="l">
              <a:spcBef>
                <a:spcPts val="0"/>
              </a:spcBef>
              <a:spcAft>
                <a:spcPts val="0"/>
              </a:spcAft>
              <a:buClr>
                <a:srgbClr val="FF0000"/>
              </a:buClr>
              <a:buSzPts val="2000"/>
              <a:buFont typeface="Arial"/>
              <a:buChar char="•"/>
            </a:pPr>
            <a:r>
              <a:rPr lang="en-US" sz="2000">
                <a:solidFill>
                  <a:srgbClr val="FF0000"/>
                </a:solidFill>
                <a:latin typeface="Times New Roman"/>
                <a:ea typeface="Times New Roman"/>
                <a:cs typeface="Times New Roman"/>
                <a:sym typeface="Times New Roman"/>
              </a:rPr>
              <a:t>Cheaper to manufacturer  </a:t>
            </a:r>
            <a:endParaRPr/>
          </a:p>
          <a:p>
            <a:pPr indent="-285750" lvl="0" marL="285750" marR="0" rtl="0" algn="l">
              <a:spcBef>
                <a:spcPts val="0"/>
              </a:spcBef>
              <a:spcAft>
                <a:spcPts val="0"/>
              </a:spcAft>
              <a:buClr>
                <a:srgbClr val="FF0000"/>
              </a:buClr>
              <a:buSzPts val="2000"/>
              <a:buFont typeface="Arial"/>
              <a:buChar char="•"/>
            </a:pPr>
            <a:r>
              <a:rPr lang="en-US" sz="2000">
                <a:solidFill>
                  <a:srgbClr val="FF0000"/>
                </a:solidFill>
                <a:latin typeface="Times New Roman"/>
                <a:ea typeface="Times New Roman"/>
                <a:cs typeface="Times New Roman"/>
                <a:sym typeface="Times New Roman"/>
              </a:rPr>
              <a:t>Life span-30+ yrs.</a:t>
            </a:r>
            <a:endParaRPr sz="2000">
              <a:solidFill>
                <a:srgbClr val="FF0000"/>
              </a:solidFill>
              <a:latin typeface="Times New Roman"/>
              <a:ea typeface="Times New Roman"/>
              <a:cs typeface="Times New Roman"/>
              <a:sym typeface="Times New Roman"/>
            </a:endParaRPr>
          </a:p>
        </p:txBody>
      </p:sp>
      <p:sp>
        <p:nvSpPr>
          <p:cNvPr id="181" name="Google Shape;181;p23"/>
          <p:cNvSpPr txBox="1"/>
          <p:nvPr/>
        </p:nvSpPr>
        <p:spPr>
          <a:xfrm>
            <a:off x="5864250" y="4707450"/>
            <a:ext cx="3115897" cy="163121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FF0000"/>
              </a:buClr>
              <a:buSzPts val="2000"/>
              <a:buFont typeface="Arial"/>
              <a:buChar char="•"/>
            </a:pPr>
            <a:r>
              <a:rPr lang="en-US" sz="2000">
                <a:solidFill>
                  <a:srgbClr val="FF0000"/>
                </a:solidFill>
                <a:latin typeface="Times New Roman"/>
                <a:ea typeface="Times New Roman"/>
                <a:cs typeface="Times New Roman"/>
                <a:sym typeface="Times New Roman"/>
              </a:rPr>
              <a:t>Electrically efficient </a:t>
            </a:r>
            <a:endParaRPr sz="2000">
              <a:solidFill>
                <a:srgbClr val="FF0000"/>
              </a:solidFill>
              <a:latin typeface="Times New Roman"/>
              <a:ea typeface="Times New Roman"/>
              <a:cs typeface="Times New Roman"/>
              <a:sym typeface="Times New Roman"/>
            </a:endParaRPr>
          </a:p>
          <a:p>
            <a:pPr indent="-285750" lvl="0" marL="285750" marR="0" rtl="0" algn="l">
              <a:spcBef>
                <a:spcPts val="0"/>
              </a:spcBef>
              <a:spcAft>
                <a:spcPts val="0"/>
              </a:spcAft>
              <a:buClr>
                <a:srgbClr val="FF0000"/>
              </a:buClr>
              <a:buSzPts val="2000"/>
              <a:buFont typeface="Arial"/>
              <a:buChar char="•"/>
            </a:pPr>
            <a:r>
              <a:rPr lang="en-US" sz="2000">
                <a:solidFill>
                  <a:srgbClr val="FF0000"/>
                </a:solidFill>
                <a:latin typeface="Times New Roman"/>
                <a:ea typeface="Times New Roman"/>
                <a:cs typeface="Times New Roman"/>
                <a:sym typeface="Times New Roman"/>
              </a:rPr>
              <a:t>Biodegradable recyclable and/or reusable parts</a:t>
            </a:r>
            <a:endParaRPr sz="2000">
              <a:solidFill>
                <a:srgbClr val="FF0000"/>
              </a:solidFill>
              <a:latin typeface="Times New Roman"/>
              <a:ea typeface="Times New Roman"/>
              <a:cs typeface="Times New Roman"/>
              <a:sym typeface="Times New Roman"/>
            </a:endParaRPr>
          </a:p>
          <a:p>
            <a:pPr indent="-285750" lvl="0" marL="285750" marR="0" rtl="0" algn="l">
              <a:spcBef>
                <a:spcPts val="0"/>
              </a:spcBef>
              <a:spcAft>
                <a:spcPts val="0"/>
              </a:spcAft>
              <a:buClr>
                <a:srgbClr val="FF0000"/>
              </a:buClr>
              <a:buSzPts val="2000"/>
              <a:buFont typeface="Arial"/>
              <a:buChar char="•"/>
            </a:pPr>
            <a:r>
              <a:rPr lang="en-US" sz="2000">
                <a:solidFill>
                  <a:srgbClr val="FF0000"/>
                </a:solidFill>
                <a:latin typeface="Times New Roman"/>
                <a:ea typeface="Times New Roman"/>
                <a:cs typeface="Times New Roman"/>
                <a:sym typeface="Times New Roman"/>
              </a:rPr>
              <a:t>Made eco-friendly materials</a:t>
            </a:r>
            <a:endParaRPr/>
          </a:p>
          <a:p>
            <a:pPr indent="0" lvl="0" marL="0" marR="0" rtl="0" algn="l">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82" name="Google Shape;182;p23"/>
          <p:cNvSpPr/>
          <p:nvPr/>
        </p:nvSpPr>
        <p:spPr>
          <a:xfrm>
            <a:off x="119964" y="2527991"/>
            <a:ext cx="1704313"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latin typeface="Times New Roman"/>
                <a:ea typeface="Times New Roman"/>
                <a:cs typeface="Times New Roman"/>
                <a:sym typeface="Times New Roman"/>
              </a:rPr>
              <a:t>eDiapers</a:t>
            </a:r>
            <a:endParaRPr b="1" sz="2800">
              <a:latin typeface="Times New Roman"/>
              <a:ea typeface="Times New Roman"/>
              <a:cs typeface="Times New Roman"/>
              <a:sym typeface="Times New Roman"/>
            </a:endParaRPr>
          </a:p>
        </p:txBody>
      </p:sp>
      <p:sp>
        <p:nvSpPr>
          <p:cNvPr id="183" name="Google Shape;183;p23"/>
          <p:cNvSpPr/>
          <p:nvPr/>
        </p:nvSpPr>
        <p:spPr>
          <a:xfrm>
            <a:off x="2662733" y="6338666"/>
            <a:ext cx="3201517"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Times New Roman"/>
                <a:ea typeface="Times New Roman"/>
                <a:cs typeface="Times New Roman"/>
                <a:sym typeface="Times New Roman"/>
              </a:rPr>
              <a:t>LED Frog Lightbulbs</a:t>
            </a:r>
            <a:endParaRPr b="1" sz="2400">
              <a:solidFill>
                <a:srgbClr val="FF0000"/>
              </a:solidFill>
              <a:latin typeface="Times New Roman"/>
              <a:ea typeface="Times New Roman"/>
              <a:cs typeface="Times New Roman"/>
              <a:sym typeface="Times New Roman"/>
            </a:endParaRPr>
          </a:p>
        </p:txBody>
      </p:sp>
      <p:sp>
        <p:nvSpPr>
          <p:cNvPr id="184" name="Google Shape;184;p23"/>
          <p:cNvSpPr/>
          <p:nvPr/>
        </p:nvSpPr>
        <p:spPr>
          <a:xfrm>
            <a:off x="6210538" y="2664767"/>
            <a:ext cx="2784737"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latin typeface="Times New Roman"/>
                <a:ea typeface="Times New Roman"/>
                <a:cs typeface="Times New Roman"/>
                <a:sym typeface="Times New Roman"/>
              </a:rPr>
              <a:t>Green Computers</a:t>
            </a:r>
            <a:endParaRPr b="1" sz="2400">
              <a:latin typeface="Times New Roman"/>
              <a:ea typeface="Times New Roman"/>
              <a:cs typeface="Times New Roman"/>
              <a:sym typeface="Times New Roman"/>
            </a:endParaRPr>
          </a:p>
        </p:txBody>
      </p:sp>
    </p:spTree>
  </p:cSld>
  <p:clrMapOvr>
    <a:masterClrMapping/>
  </p:clrMapOvr>
  <mc:AlternateContent>
    <mc:Choice Requires="p14">
      <p:transition spd="slow" p14:dur="3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95"/>
          <p:cNvSpPr txBox="1"/>
          <p:nvPr>
            <p:ph idx="1" type="body"/>
          </p:nvPr>
        </p:nvSpPr>
        <p:spPr>
          <a:xfrm>
            <a:off x="3048000" y="1600200"/>
            <a:ext cx="4876800" cy="609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None/>
            </a:pPr>
            <a:r>
              <a:rPr b="0" i="0" lang="en-US" sz="3200" u="none" cap="none" strike="noStrike">
                <a:solidFill>
                  <a:schemeClr val="dk1"/>
                </a:solidFill>
                <a:latin typeface="Times New Roman"/>
                <a:ea typeface="Times New Roman"/>
                <a:cs typeface="Times New Roman"/>
                <a:sym typeface="Times New Roman"/>
              </a:rPr>
              <a:t>In summary,</a:t>
            </a:r>
            <a:r>
              <a:rPr b="0" i="0" lang="en-US" sz="2800" u="none" cap="none" strike="noStrike">
                <a:solidFill>
                  <a:schemeClr val="dk1"/>
                </a:solidFill>
                <a:latin typeface="Times New Roman"/>
                <a:ea typeface="Times New Roman"/>
                <a:cs typeface="Times New Roman"/>
                <a:sym typeface="Times New Roman"/>
              </a:rPr>
              <a:t> </a:t>
            </a:r>
            <a:endParaRPr b="0" i="0" sz="3200" u="none" cap="none" strike="noStrike">
              <a:solidFill>
                <a:schemeClr val="dk1"/>
              </a:solidFill>
              <a:latin typeface="Times New Roman"/>
              <a:ea typeface="Times New Roman"/>
              <a:cs typeface="Times New Roman"/>
              <a:sym typeface="Times New Roman"/>
            </a:endParaRPr>
          </a:p>
        </p:txBody>
      </p:sp>
      <p:sp>
        <p:nvSpPr>
          <p:cNvPr id="826" name="Google Shape;826;p95"/>
          <p:cNvSpPr/>
          <p:nvPr/>
        </p:nvSpPr>
        <p:spPr>
          <a:xfrm>
            <a:off x="3124200" y="2133600"/>
            <a:ext cx="3810000" cy="1128713"/>
          </a:xfrm>
          <a:prstGeom prst="rect">
            <a:avLst/>
          </a:prstGeom>
          <a:solidFill>
            <a:srgbClr val="1E4A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The full EIA study is a far more significant effort than the preliminary assessment.</a:t>
            </a:r>
            <a:endParaRPr/>
          </a:p>
        </p:txBody>
      </p:sp>
      <p:sp>
        <p:nvSpPr>
          <p:cNvPr id="827" name="Google Shape;827;p95"/>
          <p:cNvSpPr txBox="1"/>
          <p:nvPr/>
        </p:nvSpPr>
        <p:spPr>
          <a:xfrm>
            <a:off x="2514600" y="1676400"/>
            <a:ext cx="609600" cy="701675"/>
          </a:xfrm>
          <a:prstGeom prst="rect">
            <a:avLst/>
          </a:prstGeom>
          <a:solidFill>
            <a:srgbClr val="CCFF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Verdana"/>
                <a:ea typeface="Verdana"/>
                <a:cs typeface="Verdana"/>
                <a:sym typeface="Verdana"/>
              </a:rPr>
              <a:t>✓</a:t>
            </a:r>
            <a:endParaRPr/>
          </a:p>
        </p:txBody>
      </p:sp>
      <p:sp>
        <p:nvSpPr>
          <p:cNvPr id="828" name="Google Shape;828;p95"/>
          <p:cNvSpPr/>
          <p:nvPr/>
        </p:nvSpPr>
        <p:spPr>
          <a:xfrm>
            <a:off x="3124200" y="3352800"/>
            <a:ext cx="3810000" cy="1616075"/>
          </a:xfrm>
          <a:prstGeom prst="rect">
            <a:avLst/>
          </a:prstGeom>
          <a:solidFill>
            <a:srgbClr val="1E4A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It is reserved for activities for which screening or the preliminary assessment shows that significant impacts are likely.</a:t>
            </a:r>
            <a:endParaRPr/>
          </a:p>
        </p:txBody>
      </p:sp>
      <p:sp>
        <p:nvSpPr>
          <p:cNvPr id="829" name="Google Shape;829;p95"/>
          <p:cNvSpPr/>
          <p:nvPr/>
        </p:nvSpPr>
        <p:spPr>
          <a:xfrm>
            <a:off x="785813" y="428625"/>
            <a:ext cx="3530600" cy="5540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000">
                <a:solidFill>
                  <a:schemeClr val="dk2"/>
                </a:solidFill>
                <a:latin typeface="Arial"/>
                <a:ea typeface="Arial"/>
                <a:cs typeface="Arial"/>
                <a:sym typeface="Arial"/>
              </a:rPr>
              <a:t>The Full EIA study</a:t>
            </a:r>
            <a:endParaRPr/>
          </a:p>
        </p:txBody>
      </p:sp>
    </p:spTree>
  </p:cSld>
  <p:clrMapOvr>
    <a:masterClrMapping/>
  </p:clrMapOvr>
  <p:transition spd="slow">
    <p:fade thruBlk="1"/>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9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rgbClr val="00984C"/>
                </a:solidFill>
                <a:latin typeface="Times New Roman"/>
                <a:ea typeface="Times New Roman"/>
                <a:cs typeface="Times New Roman"/>
                <a:sym typeface="Times New Roman"/>
              </a:rPr>
              <a:t>Conclusion</a:t>
            </a:r>
            <a:endParaRPr/>
          </a:p>
        </p:txBody>
      </p:sp>
      <p:sp>
        <p:nvSpPr>
          <p:cNvPr id="836" name="Google Shape;836;p96"/>
          <p:cNvSpPr txBox="1"/>
          <p:nvPr/>
        </p:nvSpPr>
        <p:spPr>
          <a:xfrm>
            <a:off x="381000" y="2362200"/>
            <a:ext cx="8382000" cy="29559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rgbClr val="00984C"/>
                </a:solidFill>
                <a:latin typeface="Arial"/>
                <a:ea typeface="Arial"/>
                <a:cs typeface="Arial"/>
                <a:sym typeface="Arial"/>
              </a:rPr>
              <a:t>Green chemistry</a:t>
            </a:r>
            <a:r>
              <a:rPr lang="en-US" sz="4000">
                <a:solidFill>
                  <a:schemeClr val="dk1"/>
                </a:solidFill>
                <a:latin typeface="Arial"/>
                <a:ea typeface="Arial"/>
                <a:cs typeface="Arial"/>
                <a:sym typeface="Arial"/>
              </a:rPr>
              <a:t>  </a:t>
            </a:r>
            <a:r>
              <a:rPr b="1" lang="en-US" sz="5400">
                <a:solidFill>
                  <a:schemeClr val="dk1"/>
                </a:solidFill>
                <a:latin typeface="Arial"/>
                <a:ea typeface="Arial"/>
                <a:cs typeface="Arial"/>
                <a:sym typeface="Arial"/>
              </a:rPr>
              <a:t>Not</a:t>
            </a:r>
            <a:r>
              <a:rPr lang="en-US" sz="4000">
                <a:solidFill>
                  <a:schemeClr val="dk1"/>
                </a:solidFill>
                <a:latin typeface="Arial"/>
                <a:ea typeface="Arial"/>
                <a:cs typeface="Arial"/>
                <a:sym typeface="Arial"/>
              </a:rPr>
              <a:t> a solution to all environmental problems </a:t>
            </a:r>
            <a:r>
              <a:rPr b="1" lang="en-US" sz="5400">
                <a:solidFill>
                  <a:schemeClr val="dk1"/>
                </a:solidFill>
                <a:latin typeface="Arial"/>
                <a:ea typeface="Arial"/>
                <a:cs typeface="Arial"/>
                <a:sym typeface="Arial"/>
              </a:rPr>
              <a:t>But</a:t>
            </a:r>
            <a:r>
              <a:rPr lang="en-US" sz="4000">
                <a:solidFill>
                  <a:schemeClr val="dk1"/>
                </a:solidFill>
                <a:latin typeface="Arial"/>
                <a:ea typeface="Arial"/>
                <a:cs typeface="Arial"/>
                <a:sym typeface="Arial"/>
              </a:rPr>
              <a:t> the most fundamental approach to preventing pollution.</a:t>
            </a:r>
            <a:endParaRPr/>
          </a:p>
        </p:txBody>
      </p:sp>
    </p:spTree>
  </p:cSld>
  <p:clrMapOvr>
    <a:masterClrMapping/>
  </p:clrMapOvr>
  <p:transition spd="slow">
    <p:fade thruBlk="1"/>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Google Shape;842;p97"/>
          <p:cNvSpPr txBox="1"/>
          <p:nvPr/>
        </p:nvSpPr>
        <p:spPr>
          <a:xfrm>
            <a:off x="1447800" y="2362200"/>
            <a:ext cx="6527800" cy="15557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a:solidFill>
                  <a:srgbClr val="00984C"/>
                </a:solidFill>
                <a:latin typeface="Times New Roman"/>
                <a:ea typeface="Times New Roman"/>
                <a:cs typeface="Times New Roman"/>
                <a:sym typeface="Times New Roman"/>
              </a:rPr>
              <a:t>Thank you</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nvSpPr>
        <p:spPr>
          <a:xfrm>
            <a:off x="567885" y="332656"/>
            <a:ext cx="8252062"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t>
            </a:r>
            <a:r>
              <a:rPr lang="en-US" sz="2400">
                <a:solidFill>
                  <a:srgbClr val="17B526"/>
                </a:solidFill>
                <a:latin typeface="Times New Roman"/>
                <a:ea typeface="Times New Roman"/>
                <a:cs typeface="Times New Roman"/>
                <a:sym typeface="Times New Roman"/>
              </a:rPr>
              <a:t>Green technology</a:t>
            </a:r>
            <a:r>
              <a:rPr lang="en-US" sz="2400">
                <a:solidFill>
                  <a:schemeClr val="dk1"/>
                </a:solidFill>
                <a:latin typeface="Times New Roman"/>
                <a:ea typeface="Times New Roman"/>
                <a:cs typeface="Times New Roman"/>
                <a:sym typeface="Times New Roman"/>
              </a:rPr>
              <a:t>” is in the early stage of development;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however it is becoming the new wave of society.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It encompasses an evolving group of methods and techniques; </a:t>
            </a:r>
            <a:r>
              <a:rPr lang="en-US" sz="2000">
                <a:solidFill>
                  <a:schemeClr val="dk1"/>
                </a:solidFill>
                <a:latin typeface="Times New Roman"/>
                <a:ea typeface="Times New Roman"/>
                <a:cs typeface="Times New Roman"/>
                <a:sym typeface="Times New Roman"/>
              </a:rPr>
              <a:t>                               </a:t>
            </a:r>
            <a:endParaRPr sz="2000">
              <a:solidFill>
                <a:srgbClr val="00B050"/>
              </a:solidFill>
              <a:latin typeface="Times New Roman"/>
              <a:ea typeface="Times New Roman"/>
              <a:cs typeface="Times New Roman"/>
              <a:sym typeface="Times New Roman"/>
            </a:endParaRPr>
          </a:p>
        </p:txBody>
      </p:sp>
      <p:grpSp>
        <p:nvGrpSpPr>
          <p:cNvPr id="191" name="Google Shape;191;p24"/>
          <p:cNvGrpSpPr/>
          <p:nvPr/>
        </p:nvGrpSpPr>
        <p:grpSpPr>
          <a:xfrm>
            <a:off x="345882" y="2613111"/>
            <a:ext cx="3341268" cy="2741609"/>
            <a:chOff x="-288368" y="1735847"/>
            <a:chExt cx="4461026" cy="4134978"/>
          </a:xfrm>
        </p:grpSpPr>
        <p:grpSp>
          <p:nvGrpSpPr>
            <p:cNvPr id="192" name="Google Shape;192;p24"/>
            <p:cNvGrpSpPr/>
            <p:nvPr/>
          </p:nvGrpSpPr>
          <p:grpSpPr>
            <a:xfrm>
              <a:off x="117117" y="1735847"/>
              <a:ext cx="3774015" cy="3440991"/>
              <a:chOff x="117117" y="1735847"/>
              <a:chExt cx="3774015" cy="3440991"/>
            </a:xfrm>
          </p:grpSpPr>
          <p:pic>
            <p:nvPicPr>
              <p:cNvPr descr="http://www.yankodesign.com/images/design_news/2008/10/16/frogled.jpg" id="193" name="Google Shape;193;p24"/>
              <p:cNvPicPr preferRelativeResize="0"/>
              <p:nvPr/>
            </p:nvPicPr>
            <p:blipFill rotWithShape="1">
              <a:blip r:embed="rId3">
                <a:alphaModFix/>
              </a:blip>
              <a:srcRect b="0" l="0" r="0" t="0"/>
              <a:stretch/>
            </p:blipFill>
            <p:spPr>
              <a:xfrm rot="1826616">
                <a:off x="406391" y="2025121"/>
                <a:ext cx="1568655" cy="1568655"/>
              </a:xfrm>
              <a:prstGeom prst="rect">
                <a:avLst/>
              </a:prstGeom>
              <a:noFill/>
              <a:ln>
                <a:noFill/>
              </a:ln>
            </p:spPr>
          </p:pic>
          <p:pic>
            <p:nvPicPr>
              <p:cNvPr descr="C:\Documents and Settings\Owner\Local Settings\Temporary Internet Files\Content.IE5\QDOE4FMQ\MP900427671[1].jpg" id="194" name="Google Shape;194;p24"/>
              <p:cNvPicPr preferRelativeResize="0"/>
              <p:nvPr/>
            </p:nvPicPr>
            <p:blipFill rotWithShape="1">
              <a:blip r:embed="rId4">
                <a:alphaModFix/>
              </a:blip>
              <a:srcRect b="0" l="0" r="0" t="0"/>
              <a:stretch/>
            </p:blipFill>
            <p:spPr>
              <a:xfrm>
                <a:off x="435238" y="2133600"/>
                <a:ext cx="2781300" cy="3043238"/>
              </a:xfrm>
              <a:prstGeom prst="rect">
                <a:avLst/>
              </a:prstGeom>
              <a:noFill/>
              <a:ln>
                <a:noFill/>
              </a:ln>
            </p:spPr>
          </p:pic>
          <p:sp>
            <p:nvSpPr>
              <p:cNvPr id="195" name="Google Shape;195;p24"/>
              <p:cNvSpPr txBox="1"/>
              <p:nvPr/>
            </p:nvSpPr>
            <p:spPr>
              <a:xfrm>
                <a:off x="2283367" y="2318968"/>
                <a:ext cx="1607765" cy="3945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p:txBody>
          </p:sp>
        </p:grpSp>
        <p:sp>
          <p:nvSpPr>
            <p:cNvPr id="196" name="Google Shape;196;p24"/>
            <p:cNvSpPr/>
            <p:nvPr/>
          </p:nvSpPr>
          <p:spPr>
            <a:xfrm>
              <a:off x="-288368" y="4617490"/>
              <a:ext cx="4461026" cy="125333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cap="none">
                  <a:solidFill>
                    <a:srgbClr val="FF0000"/>
                  </a:solidFill>
                  <a:latin typeface="Times New Roman"/>
                  <a:ea typeface="Times New Roman"/>
                  <a:cs typeface="Times New Roman"/>
                  <a:sym typeface="Times New Roman"/>
                </a:rPr>
                <a:t>Manufacturing of Green Designs</a:t>
              </a:r>
              <a:endParaRPr b="1" sz="2400" cap="none">
                <a:solidFill>
                  <a:srgbClr val="FF0000"/>
                </a:solidFill>
                <a:latin typeface="Times New Roman"/>
                <a:ea typeface="Times New Roman"/>
                <a:cs typeface="Times New Roman"/>
                <a:sym typeface="Times New Roman"/>
              </a:endParaRPr>
            </a:p>
          </p:txBody>
        </p:sp>
      </p:grpSp>
      <p:grpSp>
        <p:nvGrpSpPr>
          <p:cNvPr id="197" name="Google Shape;197;p24"/>
          <p:cNvGrpSpPr/>
          <p:nvPr/>
        </p:nvGrpSpPr>
        <p:grpSpPr>
          <a:xfrm>
            <a:off x="3687150" y="4323500"/>
            <a:ext cx="2013532" cy="2364259"/>
            <a:chOff x="2264220" y="3143921"/>
            <a:chExt cx="2013532" cy="2364259"/>
          </a:xfrm>
        </p:grpSpPr>
        <p:pic>
          <p:nvPicPr>
            <p:cNvPr descr="C:\Documents and Settings\Owner\Local Settings\Temporary Internet Files\Content.IE5\QDOE4FMQ\MC900437183[1].jpg" id="198" name="Google Shape;198;p24"/>
            <p:cNvPicPr preferRelativeResize="0"/>
            <p:nvPr/>
          </p:nvPicPr>
          <p:blipFill rotWithShape="1">
            <a:blip r:embed="rId5">
              <a:alphaModFix/>
            </a:blip>
            <a:srcRect b="0" l="0" r="0" t="0"/>
            <a:stretch/>
          </p:blipFill>
          <p:spPr>
            <a:xfrm>
              <a:off x="2550571" y="3143921"/>
              <a:ext cx="1661082" cy="2364259"/>
            </a:xfrm>
            <a:prstGeom prst="rect">
              <a:avLst/>
            </a:prstGeom>
            <a:noFill/>
            <a:ln>
              <a:noFill/>
            </a:ln>
          </p:spPr>
        </p:pic>
        <p:sp>
          <p:nvSpPr>
            <p:cNvPr id="199" name="Google Shape;199;p24"/>
            <p:cNvSpPr txBox="1"/>
            <p:nvPr/>
          </p:nvSpPr>
          <p:spPr>
            <a:xfrm>
              <a:off x="2264220" y="3405243"/>
              <a:ext cx="2013532"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Times New Roman"/>
                  <a:ea typeface="Times New Roman"/>
                  <a:cs typeface="Times New Roman"/>
                  <a:sym typeface="Times New Roman"/>
                </a:rPr>
                <a:t>Incorporating Renewable Energy or Alternatives</a:t>
              </a:r>
              <a:endParaRPr b="1" sz="2400">
                <a:solidFill>
                  <a:srgbClr val="FF0000"/>
                </a:solidFill>
                <a:latin typeface="Times New Roman"/>
                <a:ea typeface="Times New Roman"/>
                <a:cs typeface="Times New Roman"/>
                <a:sym typeface="Times New Roman"/>
              </a:endParaRPr>
            </a:p>
          </p:txBody>
        </p:sp>
      </p:grpSp>
      <p:sp>
        <p:nvSpPr>
          <p:cNvPr id="200" name="Google Shape;200;p24"/>
          <p:cNvSpPr txBox="1"/>
          <p:nvPr/>
        </p:nvSpPr>
        <p:spPr>
          <a:xfrm>
            <a:off x="5181600" y="3359077"/>
            <a:ext cx="264200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Times New Roman"/>
                <a:ea typeface="Times New Roman"/>
                <a:cs typeface="Times New Roman"/>
                <a:sym typeface="Times New Roman"/>
              </a:rPr>
              <a:t>“Greening” Technology</a:t>
            </a:r>
            <a:endParaRPr b="1" sz="2400">
              <a:solidFill>
                <a:srgbClr val="FF0000"/>
              </a:solidFill>
              <a:latin typeface="Times New Roman"/>
              <a:ea typeface="Times New Roman"/>
              <a:cs typeface="Times New Roman"/>
              <a:sym typeface="Times New Roman"/>
            </a:endParaRPr>
          </a:p>
        </p:txBody>
      </p:sp>
      <p:sp>
        <p:nvSpPr>
          <p:cNvPr id="201" name="Google Shape;201;p24"/>
          <p:cNvSpPr txBox="1"/>
          <p:nvPr/>
        </p:nvSpPr>
        <p:spPr>
          <a:xfrm>
            <a:off x="2447429" y="1532985"/>
            <a:ext cx="158311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Such as</a:t>
            </a:r>
            <a:endParaRPr b="1" sz="2800">
              <a:solidFill>
                <a:schemeClr val="dk1"/>
              </a:solidFill>
              <a:latin typeface="Times New Roman"/>
              <a:ea typeface="Times New Roman"/>
              <a:cs typeface="Times New Roman"/>
              <a:sym typeface="Times New Roman"/>
            </a:endParaRPr>
          </a:p>
        </p:txBody>
      </p:sp>
      <p:sp>
        <p:nvSpPr>
          <p:cNvPr id="202" name="Google Shape;202;p24"/>
          <p:cNvSpPr/>
          <p:nvPr/>
        </p:nvSpPr>
        <p:spPr>
          <a:xfrm flipH="1" rot="-8551800">
            <a:off x="4358786" y="2048370"/>
            <a:ext cx="890510" cy="493861"/>
          </a:xfrm>
          <a:prstGeom prst="rightArrow">
            <a:avLst>
              <a:gd fmla="val 50000" name="adj1"/>
              <a:gd fmla="val 50000" name="adj2"/>
            </a:avLst>
          </a:prstGeom>
          <a:solidFill>
            <a:srgbClr val="92D050"/>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3" name="Google Shape;203;p24"/>
          <p:cNvSpPr/>
          <p:nvPr/>
        </p:nvSpPr>
        <p:spPr>
          <a:xfrm flipH="1" rot="-2148841">
            <a:off x="1888903" y="2530140"/>
            <a:ext cx="534925" cy="345780"/>
          </a:xfrm>
          <a:prstGeom prst="rightArrow">
            <a:avLst>
              <a:gd fmla="val 50000" name="adj1"/>
              <a:gd fmla="val 50000" name="adj2"/>
            </a:avLst>
          </a:prstGeom>
          <a:solidFill>
            <a:srgbClr val="92D050"/>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4" name="Google Shape;204;p24"/>
          <p:cNvSpPr/>
          <p:nvPr/>
        </p:nvSpPr>
        <p:spPr>
          <a:xfrm rot="2500673">
            <a:off x="3209258" y="2518783"/>
            <a:ext cx="534063" cy="206642"/>
          </a:xfrm>
          <a:prstGeom prst="rightArrow">
            <a:avLst>
              <a:gd fmla="val 50000" name="adj1"/>
              <a:gd fmla="val 50000" name="adj2"/>
            </a:avLst>
          </a:prstGeom>
          <a:solidFill>
            <a:srgbClr val="92D050"/>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92D050"/>
              </a:solidFill>
              <a:latin typeface="Times New Roman"/>
              <a:ea typeface="Times New Roman"/>
              <a:cs typeface="Times New Roman"/>
              <a:sym typeface="Times New Roman"/>
            </a:endParaRPr>
          </a:p>
        </p:txBody>
      </p:sp>
      <p:sp>
        <p:nvSpPr>
          <p:cNvPr id="205" name="Google Shape;205;p24"/>
          <p:cNvSpPr txBox="1"/>
          <p:nvPr/>
        </p:nvSpPr>
        <p:spPr>
          <a:xfrm>
            <a:off x="251849" y="5179654"/>
            <a:ext cx="3355182" cy="150810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Times New Roman"/>
                <a:ea typeface="Times New Roman"/>
                <a:cs typeface="Times New Roman"/>
                <a:sym typeface="Times New Roman"/>
              </a:rPr>
              <a:t>The Goal: </a:t>
            </a:r>
            <a:endParaRPr/>
          </a:p>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 To be Sustainable for everyone everyday</a:t>
            </a:r>
            <a:r>
              <a:rPr lang="en-US" sz="3200">
                <a:solidFill>
                  <a:schemeClr val="dk1"/>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p:txBody>
      </p:sp>
      <p:sp>
        <p:nvSpPr>
          <p:cNvPr id="206" name="Google Shape;206;p24"/>
          <p:cNvSpPr txBox="1"/>
          <p:nvPr/>
        </p:nvSpPr>
        <p:spPr>
          <a:xfrm>
            <a:off x="5677349" y="4437112"/>
            <a:ext cx="2903766" cy="264687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Times New Roman"/>
                <a:ea typeface="Times New Roman"/>
                <a:cs typeface="Times New Roman"/>
                <a:sym typeface="Times New Roman"/>
              </a:rPr>
              <a:t>The Expectation:</a:t>
            </a:r>
            <a:endParaRPr/>
          </a:p>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  To change the daily habitual habits of society.</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07" name="Google Shape;207;p24"/>
          <p:cNvPicPr preferRelativeResize="0"/>
          <p:nvPr/>
        </p:nvPicPr>
        <p:blipFill rotWithShape="1">
          <a:blip r:embed="rId6">
            <a:alphaModFix/>
          </a:blip>
          <a:srcRect b="0" l="0" r="0" t="0"/>
          <a:stretch/>
        </p:blipFill>
        <p:spPr>
          <a:xfrm>
            <a:off x="3738470" y="2652441"/>
            <a:ext cx="5528266" cy="19121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500"/>
                                        <p:tgtEl>
                                          <p:spTgt spid="1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