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8" name="Google Shape;2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6" name="Google Shape;2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3" name="Google Shape;29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gradFill>
          <a:gsLst>
            <a:gs pos="0">
              <a:srgbClr val="FFFFFF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/>
        </p:nvSpPr>
        <p:spPr>
          <a:xfrm>
            <a:off x="990600" y="3505200"/>
            <a:ext cx="7772400" cy="2438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6969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1038225" y="3733800"/>
            <a:ext cx="7648575" cy="2138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2"/>
          <p:cNvCxnSpPr/>
          <p:nvPr/>
        </p:nvCxnSpPr>
        <p:spPr>
          <a:xfrm>
            <a:off x="0" y="4876800"/>
            <a:ext cx="990600" cy="0"/>
          </a:xfrm>
          <a:prstGeom prst="straightConnector1">
            <a:avLst/>
          </a:prstGeom>
          <a:noFill/>
          <a:ln cap="flat" cmpd="sng" w="50800">
            <a:solidFill>
              <a:srgbClr val="0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3" name="Google Shape;23;p2"/>
          <p:cNvGrpSpPr/>
          <p:nvPr/>
        </p:nvGrpSpPr>
        <p:grpSpPr>
          <a:xfrm>
            <a:off x="635000" y="533400"/>
            <a:ext cx="8077200" cy="304800"/>
            <a:chOff x="635000" y="533400"/>
            <a:chExt cx="8077200" cy="30480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6273800" y="533400"/>
              <a:ext cx="2438400" cy="30480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rgbClr val="0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25;p2"/>
            <p:cNvCxnSpPr/>
            <p:nvPr/>
          </p:nvCxnSpPr>
          <p:spPr>
            <a:xfrm>
              <a:off x="635000" y="685800"/>
              <a:ext cx="8077200" cy="0"/>
            </a:xfrm>
            <a:prstGeom prst="straightConnector1">
              <a:avLst/>
            </a:prstGeom>
            <a:noFill/>
            <a:ln cap="flat" cmpd="sng" w="44450">
              <a:solidFill>
                <a:srgbClr val="0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100"/>
              <a:buFont typeface="Noto Sans Symbols"/>
              <a:buChar char="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100"/>
              <a:buFont typeface="Noto Sans Symbols"/>
              <a:buChar char="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2286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100"/>
              <a:buFont typeface="Noto Sans Symbols"/>
              <a:buChar char="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2286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1625" y="6223000"/>
            <a:ext cx="612775" cy="57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1397000" y="279400"/>
            <a:ext cx="152400" cy="914400"/>
          </a:xfrm>
          <a:custGeom>
            <a:rect b="b" l="l" r="r" t="t"/>
            <a:pathLst>
              <a:path extrusionOk="0" h="1000" w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 flipH="1">
            <a:off x="8661400" y="254000"/>
            <a:ext cx="152400" cy="914400"/>
          </a:xfrm>
          <a:custGeom>
            <a:rect b="b" l="l" r="r" t="t"/>
            <a:pathLst>
              <a:path extrusionOk="0" h="1000" w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ctrTitle"/>
          </p:nvPr>
        </p:nvSpPr>
        <p:spPr>
          <a:xfrm>
            <a:off x="1295400" y="1143000"/>
            <a:ext cx="7086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GNU/Linux Filesystem </a:t>
            </a:r>
            <a:endParaRPr/>
          </a:p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1143000" y="3962400"/>
            <a:ext cx="685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Engineering Department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Mohit Tiwari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</a:t>
            </a:r>
            <a:endParaRPr/>
          </a:p>
        </p:txBody>
      </p:sp>
      <p:pic>
        <p:nvPicPr>
          <p:cNvPr id="114" name="Google Shape;114;p1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781175"/>
            <a:ext cx="86106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p14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</a:t>
            </a:r>
            <a:endParaRPr/>
          </a:p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 programs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for system startup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commands for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Navigating in filesystem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management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</a:t>
            </a:r>
            <a:endParaRPr/>
          </a:p>
        </p:txBody>
      </p:sp>
      <p:pic>
        <p:nvPicPr>
          <p:cNvPr id="130" name="Google Shape;130;p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981200"/>
            <a:ext cx="8610600" cy="283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is file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components (devices) are file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1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disk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1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board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device files are here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interaction with device driver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the device file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&amp; Write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</a:t>
            </a:r>
            <a:endParaRPr/>
          </a:p>
        </p:txBody>
      </p:sp>
      <p:pic>
        <p:nvPicPr>
          <p:cNvPr id="146" name="Google Shape;146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905000"/>
            <a:ext cx="8610600" cy="279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configuration directory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done by the registry in Windows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configuration file are text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view and edit it manually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/>
          </a:p>
        </p:txBody>
      </p:sp>
      <p:pic>
        <p:nvPicPr>
          <p:cNvPr id="162" name="Google Shape;162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362" y="2135187"/>
            <a:ext cx="8599487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directory of user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user has a directory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/home/mohit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/home/student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files of user are stored here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need libraries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linked libraries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Programmers need libraries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essential libraries are here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Needed for system startup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</a:t>
            </a:r>
            <a:endParaRPr/>
          </a:p>
        </p:txBody>
      </p:sp>
      <p:pic>
        <p:nvPicPr>
          <p:cNvPr id="186" name="Google Shape;186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830387"/>
            <a:ext cx="7696200" cy="26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Will Learn</a:t>
            </a:r>
            <a:endParaRPr/>
          </a:p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40"/>
              <a:buFont typeface="Noto Sans Symbols"/>
              <a:buChar char="❑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3333CC"/>
              </a:buClr>
              <a:buSzPts val="3240"/>
              <a:buFont typeface="Noto Sans Symbols"/>
              <a:buChar char="❑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Filesystem Hierarchy Standard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3333CC"/>
              </a:buClr>
              <a:buSzPts val="3240"/>
              <a:buFont typeface="Noto Sans Symbols"/>
              <a:buChar char="❑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 layout of Linux FS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3333CC"/>
              </a:buClr>
              <a:buSzPts val="3240"/>
              <a:buFont typeface="Noto Sans Symbols"/>
              <a:buChar char="❑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3333CC"/>
              </a:buClr>
              <a:buSzPts val="3240"/>
              <a:buFont typeface="Noto Sans Symbols"/>
              <a:buChar char="❑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Mounting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Kernel’s interface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pseudo-directory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directory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b="0" i="0" lang="en-US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directory on hard disk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Configuration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State monitoring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</a:t>
            </a:r>
            <a:endParaRPr/>
          </a:p>
        </p:txBody>
      </p:sp>
      <p:pic>
        <p:nvPicPr>
          <p:cNvPr id="202" name="Google Shape;202;p2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133600"/>
            <a:ext cx="8610600" cy="266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directory of root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confuse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is the “root of Filesystem”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root is the name of system admin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/root is the admin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sbin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configuration programs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hard disk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hardware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“root” can run the programs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sbin</a:t>
            </a:r>
            <a:endParaRPr/>
          </a:p>
        </p:txBody>
      </p:sp>
      <p:pic>
        <p:nvPicPr>
          <p:cNvPr id="226" name="Google Shape;226;p2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912" y="2132012"/>
            <a:ext cx="8054975" cy="266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tmp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Temporary directory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temp files are created by programs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temp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emptied regularly </a:t>
            </a:r>
            <a:endParaRPr/>
          </a:p>
          <a:p>
            <a:pPr indent="-16002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1" name="Google Shape;241;p29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usr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hierarchy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useful programs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usually use them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1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compiler, tools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not essential for system startup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30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usr</a:t>
            </a:r>
            <a:endParaRPr/>
          </a:p>
        </p:txBody>
      </p:sp>
      <p:pic>
        <p:nvPicPr>
          <p:cNvPr id="250" name="Google Shape;250;p3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863725"/>
            <a:ext cx="8610600" cy="3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variable directory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dynamic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cannot change the files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endParaRPr/>
          </a:p>
        </p:txBody>
      </p:sp>
      <p:pic>
        <p:nvPicPr>
          <p:cNvPr id="266" name="Google Shape;266;p3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127250"/>
            <a:ext cx="8610600" cy="347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/>
          </a:p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52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data stored in storage?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users access the data?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organization, files and directories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3333CC"/>
              </a:buClr>
              <a:buSzPts val="252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Filesystem types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FS: ext2, ext3, FAT, FAT32 &amp; NTFS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FS: Samba &amp; NFS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 FS: JFFS2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FS: proc FS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33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228600" y="1600200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52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documents are in /usr/share/doc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3333CC"/>
              </a:buClr>
              <a:buSzPts val="252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 pages are not complete help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&lt;command name&gt;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3333CC"/>
              </a:buClr>
              <a:buSzPts val="252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pages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/usr/share/man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man1: user commands, man8: System administration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&lt;command name&gt;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34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Permissions 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3 basic permissions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(r)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(w)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(x)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find them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change them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chmod +/- r/w/x &lt;filename&gt;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35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Mounting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52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add a filesystem to other filesystem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you cool-disk FS to you laptop FS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rgbClr val="3333CC"/>
              </a:buClr>
              <a:buSzPts val="252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mount &lt;options&gt; &lt;device&gt; &lt;mount point&gt;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mount -t vfat /dev/sdb1 /mnt/flash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rgbClr val="3333CC"/>
              </a:buClr>
              <a:buSzPts val="252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forget the umount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umount &lt;mount point&gt;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❑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umount /mnt/flash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" name="Google Shape;297;p36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FS vs. Windows FS</a:t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not drive C:, D: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hierarchy is 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separator is / not \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extensions have NOT any meaning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not hidden attribute, hidden files are started by 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600" u="none" cap="none" strike="noStrike">
              <a:solidFill>
                <a:srgbClr val="00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1610"/>
              <a:buFont typeface="Noto Sans Symbols"/>
              <a:buNone/>
            </a:pPr>
            <a:r>
              <a:rPr b="0" i="0" lang="en-US" sz="1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</a:t>
            </a:r>
            <a:r>
              <a:rPr b="0" i="0" lang="en-US" sz="20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(cont’d)</a:t>
            </a:r>
            <a:endParaRPr/>
          </a:p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228600" y="1600200"/>
            <a:ext cx="9220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should understand Linux FS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in Linux 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file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if it is NOT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use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1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file, read/write and close the file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Windows, Linux FS is standard FS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 should learn standards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1549400" y="228600"/>
            <a:ext cx="7137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Filesystem Hierarchy Standard</a:t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by Dennis Ritchie, 1993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the main directories and their contents in most Linux-based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Version: 2.3, 29 Jan 2004.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FHS</a:t>
            </a:r>
            <a:endParaRPr/>
          </a:p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not any drive C:, D:,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directories are under “/”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“/” is the root directory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have multiple partitions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multiple filesystems</a:t>
            </a:r>
            <a:endParaRPr/>
          </a:p>
          <a:p>
            <a:pPr indent="-17145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333CC"/>
              </a:buClr>
              <a:buSzPts val="27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“/”</a:t>
            </a:r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primary hierarchy in FSH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root of tree of filesystem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paths start form here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only one “/” in filesystem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“/” </a:t>
            </a:r>
            <a:endParaRPr/>
          </a:p>
        </p:txBody>
      </p:sp>
      <p:pic>
        <p:nvPicPr>
          <p:cNvPr id="98" name="Google Shape;98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960562"/>
            <a:ext cx="8610600" cy="223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2"/>
          <p:cNvSpPr txBox="1"/>
          <p:nvPr>
            <p:ph type="title"/>
          </p:nvPr>
        </p:nvSpPr>
        <p:spPr>
          <a:xfrm>
            <a:off x="15494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</a:t>
            </a:r>
            <a:endParaRPr/>
          </a:p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228600" y="1600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kernel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 loader configuration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CC"/>
              </a:buClr>
              <a:buSzPts val="288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lost 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Noto Sans Symbols"/>
              <a:buChar char="❑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boot your 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yers">
  <a:themeElements>
    <a:clrScheme name="default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1"/>
      </a:accent3>
      <a:accent4>
        <a:srgbClr val="CCCC99"/>
      </a:accent4>
      <a:accent5>
        <a:srgbClr val="FF0000"/>
      </a:accent5>
      <a:accent6>
        <a:srgbClr val="FFFFE1"/>
      </a:accent6>
      <a:hlink>
        <a:srgbClr val="9900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