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3BD684B-DDC4-42C1-AFA7-B6245CE00573}">
  <a:tblStyle styleId="{E3BD684B-DDC4-42C1-AFA7-B6245CE0057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 type="tbl">
  <p:cSld name="TAB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Linux Filesystem Features</a:t>
            </a:r>
            <a:endParaRPr/>
          </a:p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Evolution of a de facto standard file system for Linux: ‘ext2’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Common concepts</a:t>
            </a:r>
            <a:endParaRPr/>
          </a:p>
        </p:txBody>
      </p:sp>
      <p:sp>
        <p:nvSpPr>
          <p:cNvPr id="218" name="Google Shape;218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Files are represented by inodes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Directories are special files (dentries)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Devices accessed by I/O on special files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UNIX filesystems can implement ‘links’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Inodes</a:t>
            </a:r>
            <a:endParaRPr/>
          </a:p>
        </p:txBody>
      </p:sp>
      <p:sp>
        <p:nvSpPr>
          <p:cNvPr id="224" name="Google Shape;224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structure that contains file’s description: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rights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Owners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Timestamps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Pointers to data blocks</a:t>
            </a:r>
            <a:endParaRPr/>
          </a:p>
          <a:p>
            <a:pPr indent="-1079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Kernel keeps the inode in memory (open)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Inode diagram</a:t>
            </a:r>
            <a:endParaRPr/>
          </a:p>
        </p:txBody>
      </p:sp>
      <p:sp>
        <p:nvSpPr>
          <p:cNvPr id="230" name="Google Shape;230;p25"/>
          <p:cNvSpPr/>
          <p:nvPr/>
        </p:nvSpPr>
        <p:spPr>
          <a:xfrm>
            <a:off x="914400" y="1981200"/>
            <a:ext cx="1524000" cy="396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974725" y="1487488"/>
            <a:ext cx="9318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inode</a:t>
            </a: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1066800" y="2133600"/>
            <a:ext cx="1219200" cy="1905000"/>
          </a:xfrm>
          <a:prstGeom prst="rect">
            <a:avLst/>
          </a:prstGeom>
          <a:solidFill>
            <a:srgbClr val="FFFF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info</a:t>
            </a:r>
            <a:endParaRPr/>
          </a:p>
        </p:txBody>
      </p:sp>
      <p:sp>
        <p:nvSpPr>
          <p:cNvPr id="233" name="Google Shape;233;p25"/>
          <p:cNvSpPr/>
          <p:nvPr/>
        </p:nvSpPr>
        <p:spPr>
          <a:xfrm>
            <a:off x="1066800" y="4267200"/>
            <a:ext cx="1219200" cy="15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1066800" y="4419600"/>
            <a:ext cx="1219200" cy="15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5"/>
          <p:cNvSpPr/>
          <p:nvPr/>
        </p:nvSpPr>
        <p:spPr>
          <a:xfrm>
            <a:off x="1066800" y="4572000"/>
            <a:ext cx="1219200" cy="15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5"/>
          <p:cNvSpPr/>
          <p:nvPr/>
        </p:nvSpPr>
        <p:spPr>
          <a:xfrm>
            <a:off x="1066800" y="4724400"/>
            <a:ext cx="1219200" cy="15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5"/>
          <p:cNvSpPr/>
          <p:nvPr/>
        </p:nvSpPr>
        <p:spPr>
          <a:xfrm>
            <a:off x="1066800" y="4876800"/>
            <a:ext cx="1219200" cy="15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5"/>
          <p:cNvSpPr/>
          <p:nvPr/>
        </p:nvSpPr>
        <p:spPr>
          <a:xfrm>
            <a:off x="1066800" y="5029200"/>
            <a:ext cx="1219200" cy="15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5"/>
          <p:cNvSpPr/>
          <p:nvPr/>
        </p:nvSpPr>
        <p:spPr>
          <a:xfrm>
            <a:off x="1066800" y="5181600"/>
            <a:ext cx="1219200" cy="15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5"/>
          <p:cNvSpPr/>
          <p:nvPr/>
        </p:nvSpPr>
        <p:spPr>
          <a:xfrm>
            <a:off x="1066800" y="5334000"/>
            <a:ext cx="1219200" cy="15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1066800" y="5486400"/>
            <a:ext cx="1219200" cy="15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5"/>
          <p:cNvSpPr/>
          <p:nvPr/>
        </p:nvSpPr>
        <p:spPr>
          <a:xfrm>
            <a:off x="1066800" y="5638800"/>
            <a:ext cx="1219200" cy="15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5"/>
          <p:cNvSpPr/>
          <p:nvPr/>
        </p:nvSpPr>
        <p:spPr>
          <a:xfrm>
            <a:off x="4343400" y="2819400"/>
            <a:ext cx="10668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4343400" y="3276600"/>
            <a:ext cx="10668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4343400" y="3733800"/>
            <a:ext cx="10668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5"/>
          <p:cNvSpPr/>
          <p:nvPr/>
        </p:nvSpPr>
        <p:spPr>
          <a:xfrm>
            <a:off x="4343400" y="4191000"/>
            <a:ext cx="10668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5"/>
          <p:cNvSpPr/>
          <p:nvPr/>
        </p:nvSpPr>
        <p:spPr>
          <a:xfrm>
            <a:off x="4343400" y="4648200"/>
            <a:ext cx="10668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5"/>
          <p:cNvSpPr/>
          <p:nvPr/>
        </p:nvSpPr>
        <p:spPr>
          <a:xfrm>
            <a:off x="4953000" y="5257800"/>
            <a:ext cx="10668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5"/>
          <p:cNvSpPr/>
          <p:nvPr/>
        </p:nvSpPr>
        <p:spPr>
          <a:xfrm>
            <a:off x="5562600" y="5867400"/>
            <a:ext cx="10668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5"/>
          <p:cNvSpPr/>
          <p:nvPr/>
        </p:nvSpPr>
        <p:spPr>
          <a:xfrm>
            <a:off x="6400800" y="3124200"/>
            <a:ext cx="10668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5"/>
          <p:cNvSpPr/>
          <p:nvPr/>
        </p:nvSpPr>
        <p:spPr>
          <a:xfrm>
            <a:off x="6400800" y="3581400"/>
            <a:ext cx="10668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5"/>
          <p:cNvSpPr/>
          <p:nvPr/>
        </p:nvSpPr>
        <p:spPr>
          <a:xfrm>
            <a:off x="6400800" y="4038600"/>
            <a:ext cx="10668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5"/>
          <p:cNvSpPr/>
          <p:nvPr/>
        </p:nvSpPr>
        <p:spPr>
          <a:xfrm>
            <a:off x="7696200" y="5029200"/>
            <a:ext cx="10668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5"/>
          <p:cNvSpPr/>
          <p:nvPr/>
        </p:nvSpPr>
        <p:spPr>
          <a:xfrm>
            <a:off x="7696200" y="5486400"/>
            <a:ext cx="10668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5"/>
          <p:cNvSpPr txBox="1"/>
          <p:nvPr/>
        </p:nvSpPr>
        <p:spPr>
          <a:xfrm>
            <a:off x="4114800" y="2362200"/>
            <a:ext cx="14922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 blocks</a:t>
            </a:r>
            <a:endParaRPr/>
          </a:p>
        </p:txBody>
      </p:sp>
      <p:sp>
        <p:nvSpPr>
          <p:cNvPr id="256" name="Google Shape;256;p25"/>
          <p:cNvSpPr txBox="1"/>
          <p:nvPr/>
        </p:nvSpPr>
        <p:spPr>
          <a:xfrm>
            <a:off x="6080125" y="2703513"/>
            <a:ext cx="1644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Indirect blocks</a:t>
            </a:r>
            <a:endParaRPr/>
          </a:p>
        </p:txBody>
      </p:sp>
      <p:sp>
        <p:nvSpPr>
          <p:cNvPr id="257" name="Google Shape;257;p25"/>
          <p:cNvSpPr txBox="1"/>
          <p:nvPr/>
        </p:nvSpPr>
        <p:spPr>
          <a:xfrm>
            <a:off x="7848600" y="3962400"/>
            <a:ext cx="99695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Indirect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Blocks</a:t>
            </a:r>
            <a:endParaRPr/>
          </a:p>
        </p:txBody>
      </p:sp>
      <p:sp>
        <p:nvSpPr>
          <p:cNvPr id="258" name="Google Shape;258;p25"/>
          <p:cNvSpPr/>
          <p:nvPr/>
        </p:nvSpPr>
        <p:spPr>
          <a:xfrm>
            <a:off x="7696200" y="5943600"/>
            <a:ext cx="10668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p25"/>
          <p:cNvCxnSpPr/>
          <p:nvPr/>
        </p:nvCxnSpPr>
        <p:spPr>
          <a:xfrm flipH="1" rot="10800000">
            <a:off x="2133600" y="3048000"/>
            <a:ext cx="220980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5"/>
          <p:cNvCxnSpPr/>
          <p:nvPr/>
        </p:nvCxnSpPr>
        <p:spPr>
          <a:xfrm flipH="1" rot="10800000">
            <a:off x="2133600" y="3505200"/>
            <a:ext cx="220980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25"/>
          <p:cNvCxnSpPr/>
          <p:nvPr/>
        </p:nvCxnSpPr>
        <p:spPr>
          <a:xfrm flipH="1" rot="10800000">
            <a:off x="2209800" y="3962400"/>
            <a:ext cx="21336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5"/>
          <p:cNvCxnSpPr/>
          <p:nvPr/>
        </p:nvCxnSpPr>
        <p:spPr>
          <a:xfrm flipH="1" rot="10800000">
            <a:off x="2209800" y="4343400"/>
            <a:ext cx="2133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5"/>
          <p:cNvCxnSpPr/>
          <p:nvPr/>
        </p:nvCxnSpPr>
        <p:spPr>
          <a:xfrm flipH="1" rot="10800000">
            <a:off x="2209800" y="4800600"/>
            <a:ext cx="21336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5"/>
          <p:cNvCxnSpPr/>
          <p:nvPr/>
        </p:nvCxnSpPr>
        <p:spPr>
          <a:xfrm flipH="1" rot="10800000">
            <a:off x="2209800" y="5410200"/>
            <a:ext cx="27432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25"/>
          <p:cNvCxnSpPr/>
          <p:nvPr/>
        </p:nvCxnSpPr>
        <p:spPr>
          <a:xfrm flipH="1" rot="10800000">
            <a:off x="5486400" y="3276600"/>
            <a:ext cx="914400" cy="198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5"/>
          <p:cNvCxnSpPr/>
          <p:nvPr/>
        </p:nvCxnSpPr>
        <p:spPr>
          <a:xfrm flipH="1" rot="10800000">
            <a:off x="5638800" y="3733800"/>
            <a:ext cx="76200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5"/>
          <p:cNvCxnSpPr/>
          <p:nvPr/>
        </p:nvCxnSpPr>
        <p:spPr>
          <a:xfrm flipH="1" rot="10800000">
            <a:off x="5791200" y="4191000"/>
            <a:ext cx="60960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5"/>
          <p:cNvCxnSpPr/>
          <p:nvPr/>
        </p:nvCxnSpPr>
        <p:spPr>
          <a:xfrm flipH="1" rot="10800000">
            <a:off x="6629400" y="5257800"/>
            <a:ext cx="10668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25"/>
          <p:cNvCxnSpPr/>
          <p:nvPr/>
        </p:nvCxnSpPr>
        <p:spPr>
          <a:xfrm flipH="1" rot="10800000">
            <a:off x="6629400" y="5638800"/>
            <a:ext cx="10668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25"/>
          <p:cNvCxnSpPr/>
          <p:nvPr/>
        </p:nvCxnSpPr>
        <p:spPr>
          <a:xfrm>
            <a:off x="6629400" y="60198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25"/>
          <p:cNvSpPr/>
          <p:nvPr/>
        </p:nvSpPr>
        <p:spPr>
          <a:xfrm>
            <a:off x="3733800" y="6019800"/>
            <a:ext cx="10668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" name="Google Shape;272;p25"/>
          <p:cNvCxnSpPr/>
          <p:nvPr/>
        </p:nvCxnSpPr>
        <p:spPr>
          <a:xfrm>
            <a:off x="2209800" y="5715000"/>
            <a:ext cx="1524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25"/>
          <p:cNvCxnSpPr/>
          <p:nvPr/>
        </p:nvCxnSpPr>
        <p:spPr>
          <a:xfrm flipH="1" rot="10800000">
            <a:off x="4800600" y="6096000"/>
            <a:ext cx="7620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Directories</a:t>
            </a:r>
            <a:endParaRPr/>
          </a:p>
        </p:txBody>
      </p:sp>
      <p:sp>
        <p:nvSpPr>
          <p:cNvPr id="279" name="Google Shape;279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are structured in a tree hierarchy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can contain both files and directories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directory is just a special type of file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 user-functions for directory access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dentry contains filename + inode-no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Kernel searches the direrctory tree 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translates a pathname to an inode-number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Directory diagram</a:t>
            </a:r>
            <a:endParaRPr/>
          </a:p>
        </p:txBody>
      </p:sp>
      <p:graphicFrame>
        <p:nvGraphicFramePr>
          <p:cNvPr id="285" name="Google Shape;285;p27"/>
          <p:cNvGraphicFramePr/>
          <p:nvPr/>
        </p:nvGraphicFramePr>
        <p:xfrm>
          <a:off x="914400" y="236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{E3BD684B-DDC4-42C1-AFA7-B6245CE00573}</a:tableStyleId>
              </a:tblPr>
              <a:tblGrid>
                <a:gridCol w="2514600"/>
              </a:tblGrid>
              <a:tr h="62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6" name="Google Shape;286;p27"/>
          <p:cNvSpPr txBox="1"/>
          <p:nvPr/>
        </p:nvSpPr>
        <p:spPr>
          <a:xfrm>
            <a:off x="838200" y="1905000"/>
            <a:ext cx="20669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Inode Table</a:t>
            </a:r>
            <a:endParaRPr/>
          </a:p>
        </p:txBody>
      </p:sp>
      <p:graphicFrame>
        <p:nvGraphicFramePr>
          <p:cNvPr id="287" name="Google Shape;287;p27"/>
          <p:cNvGraphicFramePr/>
          <p:nvPr/>
        </p:nvGraphicFramePr>
        <p:xfrm>
          <a:off x="518160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{E3BD684B-DDC4-42C1-AFA7-B6245CE00573}</a:tableStyleId>
              </a:tblPr>
              <a:tblGrid>
                <a:gridCol w="762000"/>
              </a:tblGrid>
              <a:tr h="63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8" name="Google Shape;288;p27"/>
          <p:cNvGraphicFramePr/>
          <p:nvPr/>
        </p:nvGraphicFramePr>
        <p:xfrm>
          <a:off x="594360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{E3BD684B-DDC4-42C1-AFA7-B6245CE00573}</a:tableStyleId>
              </a:tblPr>
              <a:tblGrid>
                <a:gridCol w="2514600"/>
              </a:tblGrid>
              <a:tr h="63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9" name="Google Shape;289;p27"/>
          <p:cNvSpPr txBox="1"/>
          <p:nvPr/>
        </p:nvSpPr>
        <p:spPr>
          <a:xfrm>
            <a:off x="5181600" y="1905000"/>
            <a:ext cx="16097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Directory</a:t>
            </a:r>
            <a:endParaRPr/>
          </a:p>
        </p:txBody>
      </p:sp>
      <p:sp>
        <p:nvSpPr>
          <p:cNvPr id="290" name="Google Shape;290;p27"/>
          <p:cNvSpPr txBox="1"/>
          <p:nvPr/>
        </p:nvSpPr>
        <p:spPr>
          <a:xfrm>
            <a:off x="5334000" y="2514600"/>
            <a:ext cx="549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</a:t>
            </a:r>
            <a:endParaRPr/>
          </a:p>
        </p:txBody>
      </p:sp>
      <p:sp>
        <p:nvSpPr>
          <p:cNvPr id="291" name="Google Shape;291;p27"/>
          <p:cNvSpPr txBox="1"/>
          <p:nvPr/>
        </p:nvSpPr>
        <p:spPr>
          <a:xfrm>
            <a:off x="5318125" y="3163888"/>
            <a:ext cx="422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</a:t>
            </a:r>
            <a:endParaRPr/>
          </a:p>
        </p:txBody>
      </p:sp>
      <p:sp>
        <p:nvSpPr>
          <p:cNvPr id="292" name="Google Shape;292;p27"/>
          <p:cNvSpPr txBox="1"/>
          <p:nvPr/>
        </p:nvSpPr>
        <p:spPr>
          <a:xfrm>
            <a:off x="5318125" y="3773488"/>
            <a:ext cx="422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i3</a:t>
            </a:r>
            <a:endParaRPr/>
          </a:p>
        </p:txBody>
      </p:sp>
      <p:sp>
        <p:nvSpPr>
          <p:cNvPr id="293" name="Google Shape;293;p27"/>
          <p:cNvSpPr txBox="1"/>
          <p:nvPr/>
        </p:nvSpPr>
        <p:spPr>
          <a:xfrm>
            <a:off x="5318125" y="4383088"/>
            <a:ext cx="422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i4</a:t>
            </a:r>
            <a:endParaRPr/>
          </a:p>
        </p:txBody>
      </p:sp>
      <p:sp>
        <p:nvSpPr>
          <p:cNvPr id="294" name="Google Shape;294;p27"/>
          <p:cNvSpPr txBox="1"/>
          <p:nvPr/>
        </p:nvSpPr>
        <p:spPr>
          <a:xfrm>
            <a:off x="6080125" y="2478088"/>
            <a:ext cx="111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name1</a:t>
            </a:r>
            <a:endParaRPr/>
          </a:p>
        </p:txBody>
      </p:sp>
      <p:sp>
        <p:nvSpPr>
          <p:cNvPr id="295" name="Google Shape;295;p27"/>
          <p:cNvSpPr txBox="1"/>
          <p:nvPr/>
        </p:nvSpPr>
        <p:spPr>
          <a:xfrm>
            <a:off x="6096000" y="3124200"/>
            <a:ext cx="111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name2</a:t>
            </a:r>
            <a:endParaRPr/>
          </a:p>
        </p:txBody>
      </p:sp>
      <p:sp>
        <p:nvSpPr>
          <p:cNvPr id="296" name="Google Shape;296;p27"/>
          <p:cNvSpPr txBox="1"/>
          <p:nvPr/>
        </p:nvSpPr>
        <p:spPr>
          <a:xfrm>
            <a:off x="6111875" y="3770313"/>
            <a:ext cx="111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name3</a:t>
            </a:r>
            <a:endParaRPr/>
          </a:p>
        </p:txBody>
      </p:sp>
      <p:sp>
        <p:nvSpPr>
          <p:cNvPr id="297" name="Google Shape;297;p27"/>
          <p:cNvSpPr txBox="1"/>
          <p:nvPr/>
        </p:nvSpPr>
        <p:spPr>
          <a:xfrm>
            <a:off x="6127750" y="4416425"/>
            <a:ext cx="111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name4</a:t>
            </a:r>
            <a:endParaRPr/>
          </a:p>
        </p:txBody>
      </p:sp>
      <p:cxnSp>
        <p:nvCxnSpPr>
          <p:cNvPr id="298" name="Google Shape;298;p27"/>
          <p:cNvCxnSpPr/>
          <p:nvPr/>
        </p:nvCxnSpPr>
        <p:spPr>
          <a:xfrm rot="10800000">
            <a:off x="3429000" y="2590800"/>
            <a:ext cx="1828800" cy="205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27"/>
          <p:cNvCxnSpPr/>
          <p:nvPr/>
        </p:nvCxnSpPr>
        <p:spPr>
          <a:xfrm flipH="1">
            <a:off x="3352800" y="4038600"/>
            <a:ext cx="1752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27"/>
          <p:cNvCxnSpPr/>
          <p:nvPr/>
        </p:nvCxnSpPr>
        <p:spPr>
          <a:xfrm rot="10800000">
            <a:off x="3429000" y="33528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27"/>
          <p:cNvCxnSpPr/>
          <p:nvPr/>
        </p:nvCxnSpPr>
        <p:spPr>
          <a:xfrm flipH="1">
            <a:off x="3352800" y="2743200"/>
            <a:ext cx="1828800" cy="167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Links</a:t>
            </a:r>
            <a:endParaRPr/>
          </a:p>
        </p:txBody>
      </p:sp>
      <p:sp>
        <p:nvSpPr>
          <p:cNvPr id="307" name="Google Shape;307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names can point to same inode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inode keeps track of how many links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file gets deleted, the inode’s link-count gets decremented by the kernel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is deallocated if link-count reaches 0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type of linkage is called a ‘hard’ link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 links may exist only within a single FS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 links cannot point to directories (cycles)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Symbolic Links</a:t>
            </a:r>
            <a:endParaRPr/>
          </a:p>
        </p:txBody>
      </p:sp>
      <p:sp>
        <p:nvSpPr>
          <p:cNvPr id="313" name="Google Shape;313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type of file linkage (‘soft’ links)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 file, consisting of just a filename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Kernel uses name-substitution in search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 links allow cross-filesystem linkage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they do consume more disk storage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Filesystem performance</a:t>
            </a:r>
            <a:endParaRPr/>
          </a:p>
        </p:txBody>
      </p:sp>
      <p:sp>
        <p:nvSpPr>
          <p:cNvPr id="319" name="Google Shape;319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predominant performance criteria: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Speed of access to file’s contents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Efficiency of disk storage utilization</a:t>
            </a:r>
            <a:endParaRPr/>
          </a:p>
          <a:p>
            <a: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can these be meaningfully measured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we screen out extraneous factors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underlying hardware medium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user-interface software, etc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‘msdos’ versus ‘ext2’</a:t>
            </a:r>
            <a:endParaRPr/>
          </a:p>
        </p:txBody>
      </p:sp>
      <p:sp>
        <p:nvSpPr>
          <p:cNvPr id="325" name="Google Shape;325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a program that creates many files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ramdom number generating function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create files of various sizes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everything must fit on floppy diskette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First, see which system ‘fills up’ soonest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 how fast files can be read back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see how much space gets wasted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Maurice J. Bach, “The Design of the UNIX Operating System,” Prentice-Hall (1986).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Remy Card, Theodore Ts’o, and Stephen Tweedie, “Design and Implementation of the Second Extended Filesystem,” Proc.  of First Dutch International Symposium on Linux (1994), ISBN 90-367-0385-9. [This paper is available online at MIT’s website.]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Cross-development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Linux: first developed on a minix system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OSs shared space on the same disk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Linux reimplemented minix file system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severe limitations in the minix FS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 addresses are 16-bits (64MB limit)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Directories use fixed-size entries (w/filename)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Extended File System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Originally written by Chris Provenzano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Extensively rewritten by Linux Torvalds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Initially released in 1992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Removed the two big limitations in minix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32-bit file-pointers (filesizes to 2GB)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Allowed long filenames (up to 255 chars)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Question: How to integrate ext into Linux?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Virtual File System idea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file systems need to coexist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filesystems share a core of common concepts and high-level operations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can create a filesystem abstraction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 interact with this VFS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Kernel translates abstract-to-actual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/>
          <p:nvPr/>
        </p:nvSpPr>
        <p:spPr>
          <a:xfrm>
            <a:off x="1066800" y="228600"/>
            <a:ext cx="1600200" cy="685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1</a:t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3200400" y="228600"/>
            <a:ext cx="1600200" cy="685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2</a:t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6096000" y="228600"/>
            <a:ext cx="1600200" cy="685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n</a:t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33400" y="1524000"/>
            <a:ext cx="7924800" cy="4114800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5165725" y="320675"/>
            <a:ext cx="59055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cxnSp>
        <p:nvCxnSpPr>
          <p:cNvPr id="124" name="Google Shape;124;p19"/>
          <p:cNvCxnSpPr/>
          <p:nvPr/>
        </p:nvCxnSpPr>
        <p:spPr>
          <a:xfrm>
            <a:off x="304800" y="1143000"/>
            <a:ext cx="845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5" name="Google Shape;125;p19"/>
          <p:cNvSpPr txBox="1"/>
          <p:nvPr/>
        </p:nvSpPr>
        <p:spPr>
          <a:xfrm>
            <a:off x="7543800" y="838200"/>
            <a:ext cx="13017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space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7391400" y="1066800"/>
            <a:ext cx="14795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kernel space</a:t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990600" y="1676400"/>
            <a:ext cx="70866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FILE SYSTEM</a:t>
            </a:r>
            <a:endParaRPr/>
          </a:p>
        </p:txBody>
      </p:sp>
      <p:cxnSp>
        <p:nvCxnSpPr>
          <p:cNvPr id="128" name="Google Shape;128;p19"/>
          <p:cNvCxnSpPr/>
          <p:nvPr/>
        </p:nvCxnSpPr>
        <p:spPr>
          <a:xfrm>
            <a:off x="1828800" y="9144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9"/>
          <p:cNvCxnSpPr/>
          <p:nvPr/>
        </p:nvCxnSpPr>
        <p:spPr>
          <a:xfrm>
            <a:off x="4038600" y="9144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9"/>
          <p:cNvCxnSpPr/>
          <p:nvPr/>
        </p:nvCxnSpPr>
        <p:spPr>
          <a:xfrm>
            <a:off x="6934200" y="9144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9"/>
          <p:cNvSpPr/>
          <p:nvPr/>
        </p:nvSpPr>
        <p:spPr>
          <a:xfrm>
            <a:off x="1066800" y="2362200"/>
            <a:ext cx="11430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minix</a:t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2514600" y="2362200"/>
            <a:ext cx="11430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ext2</a:t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3962400" y="2362200"/>
            <a:ext cx="11430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msdos</a:t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6858000" y="2362200"/>
            <a:ext cx="11430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</a:t>
            </a:r>
            <a:endParaRPr/>
          </a:p>
        </p:txBody>
      </p:sp>
      <p:cxnSp>
        <p:nvCxnSpPr>
          <p:cNvPr id="135" name="Google Shape;135;p19"/>
          <p:cNvCxnSpPr/>
          <p:nvPr/>
        </p:nvCxnSpPr>
        <p:spPr>
          <a:xfrm>
            <a:off x="1600200" y="20574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9"/>
          <p:cNvCxnSpPr/>
          <p:nvPr/>
        </p:nvCxnSpPr>
        <p:spPr>
          <a:xfrm>
            <a:off x="3124200" y="20574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4495800" y="20574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9"/>
          <p:cNvCxnSpPr/>
          <p:nvPr/>
        </p:nvCxnSpPr>
        <p:spPr>
          <a:xfrm>
            <a:off x="7391400" y="20574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9"/>
          <p:cNvSpPr/>
          <p:nvPr/>
        </p:nvSpPr>
        <p:spPr>
          <a:xfrm>
            <a:off x="914400" y="4495800"/>
            <a:ext cx="1676400" cy="762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device driver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hard disk</a:t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3048000" y="4495800"/>
            <a:ext cx="1676400" cy="762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device driver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floppy disk </a:t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838200" y="3429000"/>
            <a:ext cx="45720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Buffer Cache</a:t>
            </a:r>
            <a:endParaRPr/>
          </a:p>
        </p:txBody>
      </p:sp>
      <p:cxnSp>
        <p:nvCxnSpPr>
          <p:cNvPr id="142" name="Google Shape;142;p19"/>
          <p:cNvCxnSpPr/>
          <p:nvPr/>
        </p:nvCxnSpPr>
        <p:spPr>
          <a:xfrm>
            <a:off x="1600200" y="30480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3124200" y="30480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9"/>
          <p:cNvCxnSpPr/>
          <p:nvPr/>
        </p:nvCxnSpPr>
        <p:spPr>
          <a:xfrm>
            <a:off x="4495800" y="30480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9"/>
          <p:cNvCxnSpPr/>
          <p:nvPr/>
        </p:nvCxnSpPr>
        <p:spPr>
          <a:xfrm>
            <a:off x="1752600" y="39624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9"/>
          <p:cNvCxnSpPr/>
          <p:nvPr/>
        </p:nvCxnSpPr>
        <p:spPr>
          <a:xfrm>
            <a:off x="3886200" y="39624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9"/>
          <p:cNvCxnSpPr/>
          <p:nvPr/>
        </p:nvCxnSpPr>
        <p:spPr>
          <a:xfrm>
            <a:off x="304800" y="5943600"/>
            <a:ext cx="830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8" name="Google Shape;148;p19"/>
          <p:cNvSpPr txBox="1"/>
          <p:nvPr/>
        </p:nvSpPr>
        <p:spPr>
          <a:xfrm>
            <a:off x="7620000" y="5638800"/>
            <a:ext cx="10477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7543800" y="5867400"/>
            <a:ext cx="11366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990600" y="6172200"/>
            <a:ext cx="1524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 Disk</a:t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3124200" y="6172200"/>
            <a:ext cx="1524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Floppy Disk</a:t>
            </a:r>
            <a:endParaRPr/>
          </a:p>
        </p:txBody>
      </p:sp>
      <p:cxnSp>
        <p:nvCxnSpPr>
          <p:cNvPr id="152" name="Google Shape;152;p19"/>
          <p:cNvCxnSpPr/>
          <p:nvPr/>
        </p:nvCxnSpPr>
        <p:spPr>
          <a:xfrm>
            <a:off x="1676400" y="5257800"/>
            <a:ext cx="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9"/>
          <p:cNvCxnSpPr/>
          <p:nvPr/>
        </p:nvCxnSpPr>
        <p:spPr>
          <a:xfrm>
            <a:off x="3886200" y="5257800"/>
            <a:ext cx="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19"/>
          <p:cNvSpPr txBox="1"/>
          <p:nvPr/>
        </p:nvSpPr>
        <p:spPr>
          <a:xfrm>
            <a:off x="6400800" y="5029200"/>
            <a:ext cx="18811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Linux Kernel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Limitations in Ext</a:t>
            </a:r>
            <a:endParaRPr/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problems with the Ext filesystem  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Lacked support for 3 timestamps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Accessed, Inode Modified, Data Modified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linked-lists to track free blocks/inodes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Poor performance over time 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Lists became unsorted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Files became fragmented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Did not provide room for future extensibility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Xia and Ext2 filesystems</a:t>
            </a:r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new filesystems introduced in 1993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tried to overcome Ext’s limitations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Xia was based on existing minix code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Ext2 was based on Torvalds’ Ext code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Xia was initially more stable (smaller)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flaws in Ext2 were eventually fixed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Ext2 soon became a ‘de facto’ standard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Filesystem Comparison</a:t>
            </a:r>
            <a:endParaRPr/>
          </a:p>
        </p:txBody>
      </p:sp>
      <p:graphicFrame>
        <p:nvGraphicFramePr>
          <p:cNvPr id="172" name="Google Shape;172;p22"/>
          <p:cNvGraphicFramePr/>
          <p:nvPr/>
        </p:nvGraphicFramePr>
        <p:xfrm>
          <a:off x="2895600" y="20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{E3BD684B-DDC4-42C1-AFA7-B6245CE00573}</a:tableStyleId>
              </a:tblPr>
              <a:tblGrid>
                <a:gridCol w="1466850"/>
                <a:gridCol w="1466850"/>
                <a:gridCol w="1466850"/>
                <a:gridCol w="1466850"/>
              </a:tblGrid>
              <a:tr h="587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3" name="Google Shape;173;p22"/>
          <p:cNvSpPr txBox="1"/>
          <p:nvPr/>
        </p:nvSpPr>
        <p:spPr>
          <a:xfrm>
            <a:off x="3048000" y="1628775"/>
            <a:ext cx="8969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Minix</a:t>
            </a:r>
            <a:endParaRPr/>
          </a:p>
        </p:txBody>
      </p:sp>
      <p:sp>
        <p:nvSpPr>
          <p:cNvPr id="174" name="Google Shape;174;p22"/>
          <p:cNvSpPr txBox="1"/>
          <p:nvPr/>
        </p:nvSpPr>
        <p:spPr>
          <a:xfrm>
            <a:off x="4648200" y="1600200"/>
            <a:ext cx="623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</a:t>
            </a:r>
            <a:endParaRPr/>
          </a:p>
        </p:txBody>
      </p:sp>
      <p:sp>
        <p:nvSpPr>
          <p:cNvPr id="175" name="Google Shape;175;p22"/>
          <p:cNvSpPr txBox="1"/>
          <p:nvPr/>
        </p:nvSpPr>
        <p:spPr>
          <a:xfrm>
            <a:off x="6156325" y="1563688"/>
            <a:ext cx="6254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Xia</a:t>
            </a:r>
            <a:endParaRPr/>
          </a:p>
        </p:txBody>
      </p:sp>
      <p:sp>
        <p:nvSpPr>
          <p:cNvPr id="176" name="Google Shape;176;p22"/>
          <p:cNvSpPr txBox="1"/>
          <p:nvPr/>
        </p:nvSpPr>
        <p:spPr>
          <a:xfrm>
            <a:off x="7604125" y="1563688"/>
            <a:ext cx="79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Ext2</a:t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838200" y="2209800"/>
            <a:ext cx="18605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Maximal FS size</a:t>
            </a: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990600" y="2743200"/>
            <a:ext cx="17970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Maximal filesize</a:t>
            </a:r>
            <a:endParaRPr/>
          </a:p>
        </p:txBody>
      </p:sp>
      <p:sp>
        <p:nvSpPr>
          <p:cNvPr id="179" name="Google Shape;179;p22"/>
          <p:cNvSpPr txBox="1"/>
          <p:nvPr/>
        </p:nvSpPr>
        <p:spPr>
          <a:xfrm>
            <a:off x="3200400" y="2209800"/>
            <a:ext cx="7810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64MB</a:t>
            </a:r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4724400" y="2209800"/>
            <a:ext cx="6413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2GB</a:t>
            </a:r>
            <a:endParaRPr/>
          </a:p>
        </p:txBody>
      </p:sp>
      <p:sp>
        <p:nvSpPr>
          <p:cNvPr id="181" name="Google Shape;181;p22"/>
          <p:cNvSpPr txBox="1"/>
          <p:nvPr/>
        </p:nvSpPr>
        <p:spPr>
          <a:xfrm>
            <a:off x="6172200" y="2209800"/>
            <a:ext cx="6413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2GB</a:t>
            </a:r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7772400" y="2209800"/>
            <a:ext cx="6032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4TB</a:t>
            </a:r>
            <a:endParaRPr/>
          </a:p>
        </p:txBody>
      </p:sp>
      <p:sp>
        <p:nvSpPr>
          <p:cNvPr id="183" name="Google Shape;183;p22"/>
          <p:cNvSpPr txBox="1"/>
          <p:nvPr/>
        </p:nvSpPr>
        <p:spPr>
          <a:xfrm>
            <a:off x="3184525" y="2779713"/>
            <a:ext cx="781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64MB</a:t>
            </a:r>
            <a:endParaRPr/>
          </a:p>
        </p:txBody>
      </p:sp>
      <p:sp>
        <p:nvSpPr>
          <p:cNvPr id="184" name="Google Shape;184;p22"/>
          <p:cNvSpPr txBox="1"/>
          <p:nvPr/>
        </p:nvSpPr>
        <p:spPr>
          <a:xfrm>
            <a:off x="4708525" y="2779713"/>
            <a:ext cx="641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2GB</a:t>
            </a:r>
            <a:endParaRPr/>
          </a:p>
        </p:txBody>
      </p:sp>
      <p:sp>
        <p:nvSpPr>
          <p:cNvPr id="185" name="Google Shape;185;p22"/>
          <p:cNvSpPr txBox="1"/>
          <p:nvPr/>
        </p:nvSpPr>
        <p:spPr>
          <a:xfrm>
            <a:off x="6172200" y="2819400"/>
            <a:ext cx="7810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64MB</a:t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7680325" y="2779713"/>
            <a:ext cx="641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2GB</a:t>
            </a:r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838200" y="3352800"/>
            <a:ext cx="1962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Maximal filename</a:t>
            </a:r>
            <a:endParaRPr/>
          </a:p>
        </p:txBody>
      </p:sp>
      <p:sp>
        <p:nvSpPr>
          <p:cNvPr id="188" name="Google Shape;188;p22"/>
          <p:cNvSpPr txBox="1"/>
          <p:nvPr/>
        </p:nvSpPr>
        <p:spPr>
          <a:xfrm>
            <a:off x="2895600" y="3352800"/>
            <a:ext cx="13779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14/30 chars</a:t>
            </a:r>
            <a:endParaRPr/>
          </a:p>
        </p:txBody>
      </p:sp>
      <p:sp>
        <p:nvSpPr>
          <p:cNvPr id="189" name="Google Shape;189;p22"/>
          <p:cNvSpPr txBox="1"/>
          <p:nvPr/>
        </p:nvSpPr>
        <p:spPr>
          <a:xfrm>
            <a:off x="4495800" y="3352800"/>
            <a:ext cx="1187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255 chars</a:t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5943600" y="3352800"/>
            <a:ext cx="1187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248 chars</a:t>
            </a:r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7467600" y="3352800"/>
            <a:ext cx="1187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255 chars</a:t>
            </a:r>
            <a:endParaRPr/>
          </a:p>
        </p:txBody>
      </p:sp>
      <p:sp>
        <p:nvSpPr>
          <p:cNvPr id="192" name="Google Shape;192;p22"/>
          <p:cNvSpPr txBox="1"/>
          <p:nvPr/>
        </p:nvSpPr>
        <p:spPr>
          <a:xfrm>
            <a:off x="1219200" y="3886200"/>
            <a:ext cx="15430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timestamps</a:t>
            </a:r>
            <a:endParaRPr/>
          </a:p>
        </p:txBody>
      </p:sp>
      <p:sp>
        <p:nvSpPr>
          <p:cNvPr id="193" name="Google Shape;193;p22"/>
          <p:cNvSpPr txBox="1"/>
          <p:nvPr/>
        </p:nvSpPr>
        <p:spPr>
          <a:xfrm>
            <a:off x="3352800" y="3886200"/>
            <a:ext cx="438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194" name="Google Shape;194;p22"/>
          <p:cNvSpPr txBox="1"/>
          <p:nvPr/>
        </p:nvSpPr>
        <p:spPr>
          <a:xfrm>
            <a:off x="1371600" y="4495800"/>
            <a:ext cx="13652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Extensible?</a:t>
            </a:r>
            <a:endParaRPr/>
          </a:p>
        </p:txBody>
      </p:sp>
      <p:sp>
        <p:nvSpPr>
          <p:cNvPr id="195" name="Google Shape;195;p22"/>
          <p:cNvSpPr txBox="1"/>
          <p:nvPr/>
        </p:nvSpPr>
        <p:spPr>
          <a:xfrm>
            <a:off x="533400" y="5105400"/>
            <a:ext cx="22923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vary block size?</a:t>
            </a:r>
            <a:endParaRPr/>
          </a:p>
        </p:txBody>
      </p:sp>
      <p:sp>
        <p:nvSpPr>
          <p:cNvPr id="196" name="Google Shape;196;p22"/>
          <p:cNvSpPr txBox="1"/>
          <p:nvPr/>
        </p:nvSpPr>
        <p:spPr>
          <a:xfrm>
            <a:off x="609600" y="5638800"/>
            <a:ext cx="22669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is maintained?</a:t>
            </a:r>
            <a:endParaRPr/>
          </a:p>
        </p:txBody>
      </p:sp>
      <p:sp>
        <p:nvSpPr>
          <p:cNvPr id="197" name="Google Shape;197;p22"/>
          <p:cNvSpPr txBox="1"/>
          <p:nvPr/>
        </p:nvSpPr>
        <p:spPr>
          <a:xfrm>
            <a:off x="3352800" y="4495800"/>
            <a:ext cx="438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198" name="Google Shape;198;p22"/>
          <p:cNvSpPr txBox="1"/>
          <p:nvPr/>
        </p:nvSpPr>
        <p:spPr>
          <a:xfrm>
            <a:off x="3352800" y="5105400"/>
            <a:ext cx="438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3260725" y="5675313"/>
            <a:ext cx="539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200" name="Google Shape;200;p22"/>
          <p:cNvSpPr txBox="1"/>
          <p:nvPr/>
        </p:nvSpPr>
        <p:spPr>
          <a:xfrm>
            <a:off x="4860925" y="3922713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4860925" y="3922713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4860925" y="4456113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203" name="Google Shape;203;p22"/>
          <p:cNvSpPr txBox="1"/>
          <p:nvPr/>
        </p:nvSpPr>
        <p:spPr>
          <a:xfrm>
            <a:off x="4876800" y="5029200"/>
            <a:ext cx="438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204" name="Google Shape;204;p22"/>
          <p:cNvSpPr txBox="1"/>
          <p:nvPr/>
        </p:nvSpPr>
        <p:spPr>
          <a:xfrm>
            <a:off x="4860925" y="5599113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7680325" y="3922713"/>
            <a:ext cx="539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6156325" y="3922713"/>
            <a:ext cx="539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7680325" y="4456113"/>
            <a:ext cx="539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208" name="Google Shape;208;p22"/>
          <p:cNvSpPr txBox="1"/>
          <p:nvPr/>
        </p:nvSpPr>
        <p:spPr>
          <a:xfrm>
            <a:off x="7680325" y="5065713"/>
            <a:ext cx="539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209" name="Google Shape;209;p22"/>
          <p:cNvSpPr txBox="1"/>
          <p:nvPr/>
        </p:nvSpPr>
        <p:spPr>
          <a:xfrm>
            <a:off x="7680325" y="5599113"/>
            <a:ext cx="539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210" name="Google Shape;210;p22"/>
          <p:cNvSpPr txBox="1"/>
          <p:nvPr/>
        </p:nvSpPr>
        <p:spPr>
          <a:xfrm>
            <a:off x="6232525" y="4456113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211" name="Google Shape;211;p22"/>
          <p:cNvSpPr txBox="1"/>
          <p:nvPr/>
        </p:nvSpPr>
        <p:spPr>
          <a:xfrm>
            <a:off x="6232525" y="5065713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212" name="Google Shape;212;p22"/>
          <p:cNvSpPr txBox="1"/>
          <p:nvPr/>
        </p:nvSpPr>
        <p:spPr>
          <a:xfrm>
            <a:off x="6248400" y="563880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