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1066800" y="210185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5029200" y="210185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11430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2038350" y="4351338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066800" y="838200"/>
            <a:ext cx="7772400" cy="537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 rot="5400000">
            <a:off x="5178425" y="2555875"/>
            <a:ext cx="537845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 rot="5400000">
            <a:off x="1216025" y="688975"/>
            <a:ext cx="537845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 rot="5400000">
            <a:off x="2895600" y="27305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rgbClr val="666699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5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A50021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rgbClr val="666699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5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152400" y="0"/>
            <a:ext cx="14478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1676400" y="0"/>
            <a:ext cx="7467600" cy="1219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Stationery" id="8" name="Google Shape;8;p1"/>
          <p:cNvSpPr txBox="1"/>
          <p:nvPr/>
        </p:nvSpPr>
        <p:spPr>
          <a:xfrm>
            <a:off x="457200" y="0"/>
            <a:ext cx="1219200" cy="762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Stationery" id="9" name="Google Shape;9;p1"/>
          <p:cNvSpPr txBox="1"/>
          <p:nvPr/>
        </p:nvSpPr>
        <p:spPr>
          <a:xfrm>
            <a:off x="0" y="0"/>
            <a:ext cx="457200" cy="6858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anabnr2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28725" y="0"/>
            <a:ext cx="7915275" cy="75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228600" y="3200400"/>
            <a:ext cx="8763000" cy="1341437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NABNR2" id="87" name="Google Shape;87;p13"/>
          <p:cNvPicPr preferRelativeResize="0"/>
          <p:nvPr/>
        </p:nvPicPr>
        <p:blipFill rotWithShape="1">
          <a:blip r:embed="rId1">
            <a:alphaModFix/>
          </a:blip>
          <a:srcRect b="-36960" l="-900" r="0" t="-1312"/>
          <a:stretch/>
        </p:blipFill>
        <p:spPr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795337" y="2895600"/>
            <a:ext cx="304800" cy="99060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62000" y="5334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2-D Geometric Transformations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38200" y="1524000"/>
            <a:ext cx="807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manipulate an object in 2-D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space, we must apply various transformation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to the object. This allows us to change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position, size, and orientation of the objects.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complementary points of view for describing object movement.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1.)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Geometric Transformation :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object itself is moved relative to a stationary coordinate system or background.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1066800" y="10668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Changing the size of an object is called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. We scale an object by scaling the x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y coordinates of each vertex in the object. </a:t>
            </a:r>
            <a:endParaRPr/>
          </a:p>
          <a:p>
            <a: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505200"/>
            <a:ext cx="62484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1066800" y="11430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scaling constraints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are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scaling factors are used to produce the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transformed coordinates (x’, y’).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x’ = x . sx ,       y’ = y . sy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factor sx scales objects in the x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direction, while sy scales objects in the y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direction. The transformation equations can be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written in the matrix form: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x’   =    sx    0    .    x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y’   =    0     sy        y</a:t>
            </a:r>
            <a:endParaRPr/>
          </a:p>
          <a:p>
            <a: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7" name="Google Shape;187;p25"/>
          <p:cNvCxnSpPr/>
          <p:nvPr/>
        </p:nvCxnSpPr>
        <p:spPr>
          <a:xfrm>
            <a:off x="1905000" y="54864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25"/>
          <p:cNvCxnSpPr/>
          <p:nvPr/>
        </p:nvCxnSpPr>
        <p:spPr>
          <a:xfrm>
            <a:off x="2514600" y="54864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3200400" y="54864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495800" y="54864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>
            <a:off x="5105400" y="54864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" name="Google Shape;192;p25"/>
          <p:cNvCxnSpPr/>
          <p:nvPr/>
        </p:nvCxnSpPr>
        <p:spPr>
          <a:xfrm>
            <a:off x="5638800" y="54864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" name="Google Shape;193;p25"/>
          <p:cNvCxnSpPr/>
          <p:nvPr/>
        </p:nvCxnSpPr>
        <p:spPr>
          <a:xfrm>
            <a:off x="1905000" y="54864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4" name="Google Shape;194;p25"/>
          <p:cNvCxnSpPr/>
          <p:nvPr/>
        </p:nvCxnSpPr>
        <p:spPr>
          <a:xfrm>
            <a:off x="1905000" y="64008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" name="Google Shape;195;p25"/>
          <p:cNvCxnSpPr/>
          <p:nvPr/>
        </p:nvCxnSpPr>
        <p:spPr>
          <a:xfrm>
            <a:off x="2438400" y="54864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2438400" y="64770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" name="Google Shape;197;p25"/>
          <p:cNvCxnSpPr/>
          <p:nvPr/>
        </p:nvCxnSpPr>
        <p:spPr>
          <a:xfrm>
            <a:off x="3200400" y="54864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" name="Google Shape;198;p25"/>
          <p:cNvCxnSpPr/>
          <p:nvPr/>
        </p:nvCxnSpPr>
        <p:spPr>
          <a:xfrm>
            <a:off x="3200400" y="6400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" name="Google Shape;199;p25"/>
          <p:cNvCxnSpPr/>
          <p:nvPr/>
        </p:nvCxnSpPr>
        <p:spPr>
          <a:xfrm>
            <a:off x="4343400" y="54864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" name="Google Shape;200;p25"/>
          <p:cNvCxnSpPr/>
          <p:nvPr/>
        </p:nvCxnSpPr>
        <p:spPr>
          <a:xfrm>
            <a:off x="4343400" y="64770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1" name="Google Shape;201;p25"/>
          <p:cNvCxnSpPr/>
          <p:nvPr/>
        </p:nvCxnSpPr>
        <p:spPr>
          <a:xfrm>
            <a:off x="5105400" y="54864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2" name="Google Shape;202;p25"/>
          <p:cNvCxnSpPr/>
          <p:nvPr/>
        </p:nvCxnSpPr>
        <p:spPr>
          <a:xfrm>
            <a:off x="5105400" y="65532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3" name="Google Shape;203;p25"/>
          <p:cNvCxnSpPr/>
          <p:nvPr/>
        </p:nvCxnSpPr>
        <p:spPr>
          <a:xfrm>
            <a:off x="5562600" y="54864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" name="Google Shape;204;p25"/>
          <p:cNvCxnSpPr/>
          <p:nvPr/>
        </p:nvCxnSpPr>
        <p:spPr>
          <a:xfrm>
            <a:off x="5486400" y="65532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1066800" y="10668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60400" lvl="0" marL="66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         P’ = S . P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scaling factors: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AutoNum type="romanLcParenBoth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scaling constant &gt; 1  indicates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expansion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length ie. Magnification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AutoNum type="romanLcParenBoth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scaling constant &lt; 1  indicates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length ie. reduction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AutoNum type="romanLcParenBoth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scaling constant = 1  leaves the size of object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unchanged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assigned the same value, a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produced &amp; for unequal values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differential  scaling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produced.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1066800" y="10668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60400" lvl="0" marL="66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reflection is a transformation that produces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mirror image of an object. Since the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P’ of an object point P is located the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distance from the mirror as P.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AutoNum type="romanLcParenBoth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mirror reflection transformation Mx about the x-axis is given by: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P’ = Mx (P)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      x’ =  x    &amp;   y’ = -y 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represented in matrix form as:</a:t>
            </a:r>
            <a:endParaRPr/>
          </a:p>
          <a:p>
            <a:pPr indent="-660400" lvl="0" marL="660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1066800" y="10668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P’ =  x’        Mx =   1   0        P =  x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y’                    0  -1               y</a:t>
            </a:r>
            <a:endParaRPr/>
          </a:p>
          <a:p>
            <a: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0" name="Google Shape;220;p28"/>
          <p:cNvCxnSpPr/>
          <p:nvPr/>
        </p:nvCxnSpPr>
        <p:spPr>
          <a:xfrm>
            <a:off x="2362200" y="11430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1" name="Google Shape;221;p28"/>
          <p:cNvCxnSpPr/>
          <p:nvPr/>
        </p:nvCxnSpPr>
        <p:spPr>
          <a:xfrm>
            <a:off x="2971800" y="11430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2" name="Google Shape;222;p28"/>
          <p:cNvCxnSpPr/>
          <p:nvPr/>
        </p:nvCxnSpPr>
        <p:spPr>
          <a:xfrm>
            <a:off x="4648200" y="11430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" name="Google Shape;223;p28"/>
          <p:cNvCxnSpPr/>
          <p:nvPr/>
        </p:nvCxnSpPr>
        <p:spPr>
          <a:xfrm>
            <a:off x="5715000" y="11430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4" name="Google Shape;224;p28"/>
          <p:cNvCxnSpPr/>
          <p:nvPr/>
        </p:nvCxnSpPr>
        <p:spPr>
          <a:xfrm>
            <a:off x="7010400" y="1143000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5" name="Google Shape;225;p28"/>
          <p:cNvCxnSpPr/>
          <p:nvPr/>
        </p:nvCxnSpPr>
        <p:spPr>
          <a:xfrm>
            <a:off x="7543800" y="1143000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6" name="Google Shape;226;p28"/>
          <p:cNvCxnSpPr/>
          <p:nvPr/>
        </p:nvCxnSpPr>
        <p:spPr>
          <a:xfrm>
            <a:off x="2362200" y="11430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7" name="Google Shape;227;p28"/>
          <p:cNvCxnSpPr/>
          <p:nvPr/>
        </p:nvCxnSpPr>
        <p:spPr>
          <a:xfrm>
            <a:off x="2362200" y="2209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8" name="Google Shape;228;p28"/>
          <p:cNvCxnSpPr/>
          <p:nvPr/>
        </p:nvCxnSpPr>
        <p:spPr>
          <a:xfrm>
            <a:off x="2895600" y="11430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9" name="Google Shape;229;p28"/>
          <p:cNvCxnSpPr/>
          <p:nvPr/>
        </p:nvCxnSpPr>
        <p:spPr>
          <a:xfrm>
            <a:off x="2895600" y="22098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0" name="Google Shape;230;p28"/>
          <p:cNvCxnSpPr/>
          <p:nvPr/>
        </p:nvCxnSpPr>
        <p:spPr>
          <a:xfrm>
            <a:off x="4648200" y="11430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1" name="Google Shape;231;p28"/>
          <p:cNvCxnSpPr/>
          <p:nvPr/>
        </p:nvCxnSpPr>
        <p:spPr>
          <a:xfrm>
            <a:off x="4648200" y="2209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2" name="Google Shape;232;p28"/>
          <p:cNvCxnSpPr/>
          <p:nvPr/>
        </p:nvCxnSpPr>
        <p:spPr>
          <a:xfrm>
            <a:off x="5562600" y="11430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3" name="Google Shape;233;p28"/>
          <p:cNvCxnSpPr/>
          <p:nvPr/>
        </p:nvCxnSpPr>
        <p:spPr>
          <a:xfrm>
            <a:off x="5562600" y="2209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4" name="Google Shape;234;p28"/>
          <p:cNvCxnSpPr/>
          <p:nvPr/>
        </p:nvCxnSpPr>
        <p:spPr>
          <a:xfrm>
            <a:off x="7010400" y="11430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5" name="Google Shape;235;p28"/>
          <p:cNvCxnSpPr/>
          <p:nvPr/>
        </p:nvCxnSpPr>
        <p:spPr>
          <a:xfrm>
            <a:off x="7010400" y="22860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7467600" y="11430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7" name="Google Shape;237;p28"/>
          <p:cNvCxnSpPr/>
          <p:nvPr/>
        </p:nvCxnSpPr>
        <p:spPr>
          <a:xfrm>
            <a:off x="7391400" y="22860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/>
          <p:nvPr/>
        </p:nvCxnSpPr>
        <p:spPr>
          <a:xfrm>
            <a:off x="4648200" y="2819400"/>
            <a:ext cx="0" cy="350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39" name="Google Shape;239;p28"/>
          <p:cNvCxnSpPr/>
          <p:nvPr/>
        </p:nvCxnSpPr>
        <p:spPr>
          <a:xfrm>
            <a:off x="1981200" y="4495800"/>
            <a:ext cx="518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0" name="Google Shape;240;p28"/>
          <p:cNvCxnSpPr/>
          <p:nvPr/>
        </p:nvCxnSpPr>
        <p:spPr>
          <a:xfrm>
            <a:off x="3276600" y="3505200"/>
            <a:ext cx="274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1" name="Google Shape;241;p28"/>
          <p:cNvCxnSpPr/>
          <p:nvPr/>
        </p:nvCxnSpPr>
        <p:spPr>
          <a:xfrm>
            <a:off x="6019800" y="3505200"/>
            <a:ext cx="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2" name="Google Shape;242;p28"/>
          <p:cNvSpPr/>
          <p:nvPr/>
        </p:nvSpPr>
        <p:spPr>
          <a:xfrm>
            <a:off x="3124200" y="34290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5943600" y="34290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5943600" y="53340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4708525" y="247967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7239000" y="4308475"/>
            <a:ext cx="22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2498725" y="2936875"/>
            <a:ext cx="1217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P’(-x, y)</a:t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6080125" y="2936875"/>
            <a:ext cx="10144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P(x, y)</a:t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5699125" y="5451475"/>
            <a:ext cx="1217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P’(x, -y)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1066800" y="10668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The mirror reflection transformation My about y-axis is given by: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P’ = My(P)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where,     x’ = -x     &amp;    y’ = 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represented in matrix form as: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P’ =  x’          My =  -1     0         P =  x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y’                      0      1               y</a:t>
            </a:r>
            <a:endParaRPr/>
          </a:p>
        </p:txBody>
      </p:sp>
      <p:cxnSp>
        <p:nvCxnSpPr>
          <p:cNvPr id="255" name="Google Shape;255;p29"/>
          <p:cNvCxnSpPr/>
          <p:nvPr/>
        </p:nvCxnSpPr>
        <p:spPr>
          <a:xfrm>
            <a:off x="2286000" y="3962400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6" name="Google Shape;256;p29"/>
          <p:cNvCxnSpPr/>
          <p:nvPr/>
        </p:nvCxnSpPr>
        <p:spPr>
          <a:xfrm>
            <a:off x="2819400" y="3962400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7" name="Google Shape;257;p29"/>
          <p:cNvCxnSpPr/>
          <p:nvPr/>
        </p:nvCxnSpPr>
        <p:spPr>
          <a:xfrm>
            <a:off x="4724400" y="3962400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8" name="Google Shape;258;p29"/>
          <p:cNvCxnSpPr/>
          <p:nvPr/>
        </p:nvCxnSpPr>
        <p:spPr>
          <a:xfrm>
            <a:off x="6096000" y="3962400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9" name="Google Shape;259;p29"/>
          <p:cNvCxnSpPr/>
          <p:nvPr/>
        </p:nvCxnSpPr>
        <p:spPr>
          <a:xfrm>
            <a:off x="7391400" y="38862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0" name="Google Shape;260;p29"/>
          <p:cNvCxnSpPr/>
          <p:nvPr/>
        </p:nvCxnSpPr>
        <p:spPr>
          <a:xfrm>
            <a:off x="7924800" y="38862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1" name="Google Shape;261;p29"/>
          <p:cNvCxnSpPr/>
          <p:nvPr/>
        </p:nvCxnSpPr>
        <p:spPr>
          <a:xfrm>
            <a:off x="2286000" y="39624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2286000" y="51054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3" name="Google Shape;263;p29"/>
          <p:cNvCxnSpPr/>
          <p:nvPr/>
        </p:nvCxnSpPr>
        <p:spPr>
          <a:xfrm>
            <a:off x="2743200" y="39624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4" name="Google Shape;264;p29"/>
          <p:cNvCxnSpPr/>
          <p:nvPr/>
        </p:nvCxnSpPr>
        <p:spPr>
          <a:xfrm>
            <a:off x="2667000" y="51054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5" name="Google Shape;265;p29"/>
          <p:cNvCxnSpPr/>
          <p:nvPr/>
        </p:nvCxnSpPr>
        <p:spPr>
          <a:xfrm>
            <a:off x="4724400" y="39624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6" name="Google Shape;266;p29"/>
          <p:cNvCxnSpPr/>
          <p:nvPr/>
        </p:nvCxnSpPr>
        <p:spPr>
          <a:xfrm>
            <a:off x="4724400" y="51054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7" name="Google Shape;267;p29"/>
          <p:cNvCxnSpPr/>
          <p:nvPr/>
        </p:nvCxnSpPr>
        <p:spPr>
          <a:xfrm>
            <a:off x="6019800" y="39624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8" name="Google Shape;268;p29"/>
          <p:cNvCxnSpPr/>
          <p:nvPr/>
        </p:nvCxnSpPr>
        <p:spPr>
          <a:xfrm>
            <a:off x="5943600" y="51054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" name="Google Shape;269;p29"/>
          <p:cNvCxnSpPr/>
          <p:nvPr/>
        </p:nvCxnSpPr>
        <p:spPr>
          <a:xfrm>
            <a:off x="7391400" y="38862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0" name="Google Shape;270;p29"/>
          <p:cNvCxnSpPr/>
          <p:nvPr/>
        </p:nvCxnSpPr>
        <p:spPr>
          <a:xfrm>
            <a:off x="7391400" y="51054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1" name="Google Shape;271;p29"/>
          <p:cNvCxnSpPr/>
          <p:nvPr/>
        </p:nvCxnSpPr>
        <p:spPr>
          <a:xfrm>
            <a:off x="7848600" y="38862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2" name="Google Shape;272;p29"/>
          <p:cNvCxnSpPr/>
          <p:nvPr/>
        </p:nvCxnSpPr>
        <p:spPr>
          <a:xfrm>
            <a:off x="7848600" y="51054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1066800" y="10668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shear transformation distorts an object by scaling one coordinate using the other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Data          Y Shear                 X Shear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048000"/>
            <a:ext cx="77724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1066800" y="11430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x-direction shear relative to the x axis is produced with the transformation matrix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1   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0     1     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transforms coordinate position as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x’ = x 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.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,        y’ = 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a y-direction shear relative to the 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axis is produced with the transformation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</a:t>
            </a:r>
            <a:endParaRPr/>
          </a:p>
        </p:txBody>
      </p:sp>
      <p:cxnSp>
        <p:nvCxnSpPr>
          <p:cNvPr id="284" name="Google Shape;284;p31"/>
          <p:cNvCxnSpPr/>
          <p:nvPr/>
        </p:nvCxnSpPr>
        <p:spPr>
          <a:xfrm>
            <a:off x="3352800" y="22098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5" name="Google Shape;285;p31"/>
          <p:cNvCxnSpPr/>
          <p:nvPr/>
        </p:nvCxnSpPr>
        <p:spPr>
          <a:xfrm>
            <a:off x="4800600" y="22098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1066800" y="10668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1    0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1    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which transforms coordinate position as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y’ = x .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,        x’ = x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Take (x,y) = (1,1) &amp;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 = x 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Y            y’ = 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= 1 + 2 . 1                y’ = 1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= 1 + 2  = 3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(x’, y’) = (3,1)</a:t>
            </a:r>
            <a:endParaRPr/>
          </a:p>
          <a:p>
            <a: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p32"/>
          <p:cNvCxnSpPr/>
          <p:nvPr/>
        </p:nvCxnSpPr>
        <p:spPr>
          <a:xfrm>
            <a:off x="3200400" y="10668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2" name="Google Shape;292;p32"/>
          <p:cNvCxnSpPr/>
          <p:nvPr/>
        </p:nvCxnSpPr>
        <p:spPr>
          <a:xfrm>
            <a:off x="4495800" y="10668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idx="1" type="body"/>
          </p:nvPr>
        </p:nvSpPr>
        <p:spPr>
          <a:xfrm>
            <a:off x="1066800" y="10668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8" name="Google Shape;298;p33"/>
          <p:cNvCxnSpPr/>
          <p:nvPr/>
        </p:nvCxnSpPr>
        <p:spPr>
          <a:xfrm>
            <a:off x="3200400" y="1600200"/>
            <a:ext cx="0" cy="19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9" name="Google Shape;299;p33"/>
          <p:cNvCxnSpPr/>
          <p:nvPr/>
        </p:nvCxnSpPr>
        <p:spPr>
          <a:xfrm>
            <a:off x="3200400" y="3581400"/>
            <a:ext cx="274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" name="Google Shape;300;p33"/>
          <p:cNvCxnSpPr/>
          <p:nvPr/>
        </p:nvCxnSpPr>
        <p:spPr>
          <a:xfrm>
            <a:off x="3200400" y="4191000"/>
            <a:ext cx="0" cy="19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1" name="Google Shape;301;p33"/>
          <p:cNvCxnSpPr/>
          <p:nvPr/>
        </p:nvCxnSpPr>
        <p:spPr>
          <a:xfrm>
            <a:off x="3200400" y="6172200"/>
            <a:ext cx="266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2" name="Google Shape;302;p33"/>
          <p:cNvCxnSpPr/>
          <p:nvPr/>
        </p:nvCxnSpPr>
        <p:spPr>
          <a:xfrm>
            <a:off x="3200400" y="25908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3" name="Google Shape;303;p33"/>
          <p:cNvCxnSpPr/>
          <p:nvPr/>
        </p:nvCxnSpPr>
        <p:spPr>
          <a:xfrm>
            <a:off x="4343400" y="25908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4" name="Google Shape;304;p33"/>
          <p:cNvSpPr txBox="1"/>
          <p:nvPr/>
        </p:nvSpPr>
        <p:spPr>
          <a:xfrm>
            <a:off x="2574925" y="3470275"/>
            <a:ext cx="565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0,0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4038600" y="3505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1,0</a:t>
            </a:r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2651125" y="2327275"/>
            <a:ext cx="565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0,1</a:t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4343400" y="2251075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endParaRPr/>
          </a:p>
        </p:txBody>
      </p:sp>
      <p:cxnSp>
        <p:nvCxnSpPr>
          <p:cNvPr id="308" name="Google Shape;308;p33"/>
          <p:cNvCxnSpPr/>
          <p:nvPr/>
        </p:nvCxnSpPr>
        <p:spPr>
          <a:xfrm flipH="1" rot="10800000">
            <a:off x="3200400" y="5257800"/>
            <a:ext cx="11430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9" name="Google Shape;309;p33"/>
          <p:cNvCxnSpPr/>
          <p:nvPr/>
        </p:nvCxnSpPr>
        <p:spPr>
          <a:xfrm flipH="1" rot="10800000">
            <a:off x="4343400" y="5257800"/>
            <a:ext cx="12954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0" name="Google Shape;310;p33"/>
          <p:cNvCxnSpPr/>
          <p:nvPr/>
        </p:nvCxnSpPr>
        <p:spPr>
          <a:xfrm>
            <a:off x="4343400" y="52578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1" name="Google Shape;311;p33"/>
          <p:cNvSpPr txBox="1"/>
          <p:nvPr/>
        </p:nvSpPr>
        <p:spPr>
          <a:xfrm>
            <a:off x="3946525" y="4876800"/>
            <a:ext cx="565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2,1</a:t>
            </a:r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5638800" y="4953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3,1</a:t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2727325" y="6061075"/>
            <a:ext cx="565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0,0</a:t>
            </a:r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4038600" y="60960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066800" y="11430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2.)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 transformation :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object is held stationary while the coordinate system is moved relative to the object.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geometric transformations are: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idx="1" type="body"/>
          </p:nvPr>
        </p:nvSpPr>
        <p:spPr>
          <a:xfrm>
            <a:off x="1066800" y="10668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Inverse Geometric Transformations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geometric transformation has an inverse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described by the opposite operation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by the transformation: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 T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-v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translation in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opposite direction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-θ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rotation in opposite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sx,sy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S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1/sx,1/sy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M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066800" y="11430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an object is called a translation. We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point by moving to the x and 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coordinates, the amount the point should be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shifted in the x and y directions. We translate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by translating each vertex in the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 </a:t>
            </a: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x’ = x + tx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y’ = y + ty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371600"/>
            <a:ext cx="69215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066800" y="10668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translating distance pair( tx, ty) is called a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 vector or shift vector.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also write this equation in a single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using column vectors: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 =  x1           P’ =  x1’           T =   tx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x2                    x2’                    ty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or,    P’ = P + 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is, every point on the object is translated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the same amount.</a:t>
            </a: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>
            <a:off x="2438400" y="35052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3200400" y="35052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4876800" y="35052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5638800" y="35052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7391400" y="35052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" name="Google Shape;131;p19"/>
          <p:cNvCxnSpPr/>
          <p:nvPr/>
        </p:nvCxnSpPr>
        <p:spPr>
          <a:xfrm>
            <a:off x="8001000" y="35052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2438400" y="35052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" name="Google Shape;133;p19"/>
          <p:cNvCxnSpPr/>
          <p:nvPr/>
        </p:nvCxnSpPr>
        <p:spPr>
          <a:xfrm>
            <a:off x="2438400" y="4495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" name="Google Shape;134;p19"/>
          <p:cNvCxnSpPr/>
          <p:nvPr/>
        </p:nvCxnSpPr>
        <p:spPr>
          <a:xfrm>
            <a:off x="3124200" y="35052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3048000" y="4495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4876800" y="35052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4876800" y="4495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/>
          <p:nvPr/>
        </p:nvCxnSpPr>
        <p:spPr>
          <a:xfrm>
            <a:off x="5562600" y="35052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5486400" y="4495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7391400" y="35052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7391400" y="45720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7924800" y="35052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924800" y="44958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066800" y="762000"/>
            <a:ext cx="7772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can be rotated about the origin by a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rotation angle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the position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1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,y</a:t>
            </a:r>
            <a:r>
              <a:rPr b="1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rotation point about which the object is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rotated.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 values for the rotation angle define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counterclockwise rotations &amp; -ve defines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clockwise direction. This transformation can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be described as a rotation about the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axis that is perpendicular to the xy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plane.</a:t>
            </a:r>
            <a:endParaRPr/>
          </a:p>
          <a:p>
            <a: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19200"/>
            <a:ext cx="6172200" cy="480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1"/>
          <p:cNvCxnSpPr/>
          <p:nvPr/>
        </p:nvCxnSpPr>
        <p:spPr>
          <a:xfrm>
            <a:off x="4800600" y="2362200"/>
            <a:ext cx="0" cy="320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6324600" y="3581400"/>
            <a:ext cx="0" cy="19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6" name="Google Shape;156;p21"/>
          <p:cNvCxnSpPr/>
          <p:nvPr/>
        </p:nvCxnSpPr>
        <p:spPr>
          <a:xfrm>
            <a:off x="2971800" y="53340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2971800" y="49530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8" name="Google Shape;158;p21"/>
          <p:cNvSpPr txBox="1"/>
          <p:nvPr/>
        </p:nvSpPr>
        <p:spPr>
          <a:xfrm>
            <a:off x="3048000" y="47244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3048000" y="51816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1066800" y="10668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fig., r is the constant distance of the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from the origin, angle Φ is the original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position of the point from the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horizontal, &amp; θ is the rotation angle.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express the coordinates as: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 = r cos(Φ+θ) = r cosΦ cosθ – r sinΦ sinθ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y2 = r sin(Φ+θ) = r cosΦ sinθ + r sinΦ cosθ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original coordinates of the points in the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polar coordinates are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x = r cosΦ ,  y = r sinΦ</a:t>
            </a:r>
            <a:endParaRPr/>
          </a:p>
          <a:p>
            <a:pPr indent="-304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1066800" y="1066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obtain the transformation equations for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rotating a point (x,y) through an angle θ about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origin is: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x2 = x cos θ – y sin θ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y2 = x sin θ + y cos θ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write the rotation equations in the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form:             P’ = R . P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the rotation matrix is  R =  cos θ  -sin θ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sin θ   cos θ</a:t>
            </a:r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>
            <a:off x="5867400" y="5334000"/>
            <a:ext cx="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8077200" y="5257800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" name="Google Shape;172;p23"/>
          <p:cNvCxnSpPr/>
          <p:nvPr/>
        </p:nvCxnSpPr>
        <p:spPr>
          <a:xfrm>
            <a:off x="5867400" y="53340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" name="Google Shape;173;p23"/>
          <p:cNvCxnSpPr/>
          <p:nvPr/>
        </p:nvCxnSpPr>
        <p:spPr>
          <a:xfrm>
            <a:off x="5867400" y="63246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7924800" y="5257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924800" y="6400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