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3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95FB415-6068-4D82-AAFF-416EEB92D3FE}">
  <a:tblStyle styleId="{995FB415-6068-4D82-AAFF-416EEB92D3F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39" orient="horz"/>
        <p:guide pos="287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comp.dit.ie/bmacnamee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 rot="5400000">
            <a:off x="1809750" y="-19050"/>
            <a:ext cx="552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 rot="5400000">
            <a:off x="4629150" y="2343150"/>
            <a:ext cx="6858000" cy="21717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 rot="5400000">
            <a:off x="209550" y="247650"/>
            <a:ext cx="6858000" cy="6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057400" y="4400550"/>
            <a:ext cx="6400800" cy="123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64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/>
        </p:nvSpPr>
        <p:spPr>
          <a:xfrm>
            <a:off x="0" y="6465888"/>
            <a:ext cx="9144000" cy="392112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Course Website:</a:t>
            </a:r>
            <a:r>
              <a:rPr lang="en-I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E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http://www.comp.dit.ie/bmacnamee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457200" y="1333500"/>
            <a:ext cx="4038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648200" y="1333500"/>
            <a:ext cx="4038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0" y="0"/>
            <a:ext cx="657225" cy="1228725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E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br>
              <a:rPr b="0" i="0" lang="en-IE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E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br>
              <a:rPr b="0" i="0" lang="en-IE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E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39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25.png"/><Relationship Id="rId6" Type="http://schemas.openxmlformats.org/officeDocument/2006/relationships/image" Target="../media/image24.png"/><Relationship Id="rId7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33.png"/><Relationship Id="rId5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Relationship Id="rId4" Type="http://schemas.openxmlformats.org/officeDocument/2006/relationships/image" Target="../media/image27.png"/><Relationship Id="rId5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Relationship Id="rId4" Type="http://schemas.openxmlformats.org/officeDocument/2006/relationships/image" Target="../media/image31.png"/><Relationship Id="rId5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image" Target="../media/image14.png"/><Relationship Id="rId6" Type="http://schemas.openxmlformats.org/officeDocument/2006/relationships/image" Target="../media/image3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/>
          <p:nvPr/>
        </p:nvSpPr>
        <p:spPr>
          <a:xfrm>
            <a:off x="6402388" y="1233488"/>
            <a:ext cx="2741612" cy="56245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3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Bresenham Line Algorithm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333500"/>
            <a:ext cx="5775325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Bresenham Algorithm is another incremental scan conversion algorithm</a:t>
            </a:r>
            <a:endParaRPr/>
          </a:p>
          <a:p>
            <a:pPr indent="0" lvl="0" marL="0" marR="0" rtl="0" algn="just">
              <a:spcBef>
                <a:spcPts val="64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big advantage of this algorithm is that it uses only integer calculations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3">
            <a:alphaModFix/>
          </a:blip>
          <a:srcRect b="21924" l="36816" r="27932" t="12697"/>
          <a:stretch/>
        </p:blipFill>
        <p:spPr>
          <a:xfrm>
            <a:off x="6524625" y="1316038"/>
            <a:ext cx="2538413" cy="313848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/>
        </p:nvSpPr>
        <p:spPr>
          <a:xfrm>
            <a:off x="6400800" y="4514850"/>
            <a:ext cx="2743200" cy="222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Jack Bresenham worked for 27 years at IBM before entering academia. Bresenham developed his famous algorithms at IBM in the early 1960s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Bresenham Line Algorithm (cont…)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457200" y="3246438"/>
            <a:ext cx="8229600" cy="361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algorithm and derivation above assumes slopes are less than 1. for other slopes we need to adjust the algorithm slightly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457200" y="1376363"/>
            <a:ext cx="8229600" cy="184467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Otherwise, the next point to plot is (</a:t>
            </a:r>
            <a:r>
              <a:rPr i="1" lang="en-IE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-IE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i="1" lang="en-IE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+1, y</a:t>
            </a:r>
            <a:r>
              <a:rPr baseline="-25000" i="1" lang="en-IE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i="1" lang="en-IE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</a:t>
            </a:r>
            <a:r>
              <a:rPr lang="en-IE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and:</a:t>
            </a:r>
            <a:endParaRPr/>
          </a:p>
          <a:p>
            <a:pPr indent="-609600" lvl="0" marL="60960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9600" lvl="0" marL="609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 startAt="5"/>
            </a:pPr>
            <a:r>
              <a:rPr lang="en-IE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 step 4 (</a:t>
            </a:r>
            <a:r>
              <a:rPr lang="en-IE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i="1" lang="en-IE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IE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1) times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8288" y="1895475"/>
            <a:ext cx="3497262" cy="582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Bresenham Example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have a go at this</a:t>
            </a:r>
            <a:endParaRPr/>
          </a:p>
          <a:p>
            <a:pPr indent="0" lvl="0" marL="0" marR="0" rtl="0" algn="just">
              <a:spcBef>
                <a:spcPts val="64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plot the line from (20, 10) to (30, 18)</a:t>
            </a:r>
            <a:endParaRPr/>
          </a:p>
          <a:p>
            <a:pPr indent="0" lvl="0" marL="0" marR="0" rtl="0" algn="just">
              <a:spcBef>
                <a:spcPts val="64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off calculate all of the constants:</a:t>
            </a:r>
            <a:endParaRPr/>
          </a:p>
          <a:p>
            <a:pPr indent="-285750" lvl="1" marL="827088" marR="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–"/>
            </a:pPr>
            <a:r>
              <a:rPr b="0" i="0" lang="en-IE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b="0" i="1" lang="en-IE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IE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10</a:t>
            </a:r>
            <a:endParaRPr/>
          </a:p>
          <a:p>
            <a:pPr indent="-285750" lvl="1" marL="827088" marR="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–"/>
            </a:pPr>
            <a:r>
              <a:rPr b="0" i="0" lang="en-IE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b="0" i="1" lang="en-IE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IE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8</a:t>
            </a:r>
            <a:endParaRPr b="0" i="1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827088" marR="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–"/>
            </a:pPr>
            <a:r>
              <a:rPr b="0" i="0" lang="en-IE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2Δ</a:t>
            </a:r>
            <a:r>
              <a:rPr b="0" i="1" lang="en-IE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IE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16</a:t>
            </a:r>
            <a:endParaRPr b="0" i="1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827088" marR="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–"/>
            </a:pPr>
            <a:r>
              <a:rPr b="0" i="0" lang="en-IE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2Δ</a:t>
            </a:r>
            <a:r>
              <a:rPr b="0" i="1" lang="en-IE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- </a:t>
            </a:r>
            <a:r>
              <a:rPr b="0" i="0" lang="en-IE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2Δ</a:t>
            </a:r>
            <a:r>
              <a:rPr b="0" i="1" lang="en-IE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IE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-4</a:t>
            </a:r>
            <a:endParaRPr/>
          </a:p>
          <a:p>
            <a:pPr indent="0" lvl="0" marL="0" marR="0" rtl="0" algn="just">
              <a:spcBef>
                <a:spcPts val="72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the initial decision parameter 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baseline="-2500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85750" lvl="1" marL="827088" marR="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–"/>
            </a:pPr>
            <a:r>
              <a:rPr b="0" i="1" lang="en-IE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p0</a:t>
            </a:r>
            <a:r>
              <a:rPr b="0" i="0" lang="en-IE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2Δ</a:t>
            </a:r>
            <a:r>
              <a:rPr b="0" i="1" lang="en-IE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IE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Δ</a:t>
            </a:r>
            <a:r>
              <a:rPr b="0" i="1" lang="en-IE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IE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6</a:t>
            </a:r>
            <a:endParaRPr b="0" i="1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Bresenham Example (cont…)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p24"/>
          <p:cNvGrpSpPr/>
          <p:nvPr/>
        </p:nvGrpSpPr>
        <p:grpSpPr>
          <a:xfrm>
            <a:off x="133350" y="1406525"/>
            <a:ext cx="6287294" cy="5278438"/>
            <a:chOff x="84" y="886"/>
            <a:chExt cx="3961" cy="3325"/>
          </a:xfrm>
        </p:grpSpPr>
        <p:grpSp>
          <p:nvGrpSpPr>
            <p:cNvPr id="202" name="Google Shape;202;p24"/>
            <p:cNvGrpSpPr/>
            <p:nvPr/>
          </p:nvGrpSpPr>
          <p:grpSpPr>
            <a:xfrm>
              <a:off x="556" y="886"/>
              <a:ext cx="3211" cy="3090"/>
              <a:chOff x="2066" y="90"/>
              <a:chExt cx="3118" cy="3644"/>
            </a:xfrm>
          </p:grpSpPr>
          <p:cxnSp>
            <p:nvCxnSpPr>
              <p:cNvPr id="203" name="Google Shape;203;p24"/>
              <p:cNvCxnSpPr/>
              <p:nvPr/>
            </p:nvCxnSpPr>
            <p:spPr>
              <a:xfrm rot="10800000">
                <a:off x="2376" y="90"/>
                <a:ext cx="0" cy="364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" name="Google Shape;204;p24"/>
              <p:cNvCxnSpPr/>
              <p:nvPr/>
            </p:nvCxnSpPr>
            <p:spPr>
              <a:xfrm rot="10800000">
                <a:off x="2690" y="90"/>
                <a:ext cx="0" cy="364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5" name="Google Shape;205;p24"/>
              <p:cNvCxnSpPr/>
              <p:nvPr/>
            </p:nvCxnSpPr>
            <p:spPr>
              <a:xfrm rot="10800000">
                <a:off x="3016" y="90"/>
                <a:ext cx="0" cy="364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6" name="Google Shape;206;p24"/>
              <p:cNvCxnSpPr/>
              <p:nvPr/>
            </p:nvCxnSpPr>
            <p:spPr>
              <a:xfrm rot="10800000">
                <a:off x="3317" y="90"/>
                <a:ext cx="0" cy="364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7" name="Google Shape;207;p24"/>
              <p:cNvCxnSpPr/>
              <p:nvPr/>
            </p:nvCxnSpPr>
            <p:spPr>
              <a:xfrm rot="10800000">
                <a:off x="3644" y="90"/>
                <a:ext cx="0" cy="364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8" name="Google Shape;208;p24"/>
              <p:cNvCxnSpPr/>
              <p:nvPr/>
            </p:nvCxnSpPr>
            <p:spPr>
              <a:xfrm rot="10800000">
                <a:off x="3957" y="90"/>
                <a:ext cx="0" cy="364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9" name="Google Shape;209;p24"/>
              <p:cNvCxnSpPr/>
              <p:nvPr/>
            </p:nvCxnSpPr>
            <p:spPr>
              <a:xfrm rot="10800000">
                <a:off x="4271" y="90"/>
                <a:ext cx="0" cy="364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0" name="Google Shape;210;p24"/>
              <p:cNvCxnSpPr/>
              <p:nvPr/>
            </p:nvCxnSpPr>
            <p:spPr>
              <a:xfrm rot="10800000">
                <a:off x="4572" y="90"/>
                <a:ext cx="0" cy="364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1" name="Google Shape;211;p24"/>
              <p:cNvCxnSpPr/>
              <p:nvPr/>
            </p:nvCxnSpPr>
            <p:spPr>
              <a:xfrm rot="10800000">
                <a:off x="2066" y="90"/>
                <a:ext cx="0" cy="364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2" name="Google Shape;212;p24"/>
              <p:cNvCxnSpPr/>
              <p:nvPr/>
            </p:nvCxnSpPr>
            <p:spPr>
              <a:xfrm rot="10800000">
                <a:off x="4879" y="90"/>
                <a:ext cx="0" cy="364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3" name="Google Shape;213;p24"/>
              <p:cNvCxnSpPr/>
              <p:nvPr/>
            </p:nvCxnSpPr>
            <p:spPr>
              <a:xfrm rot="10800000">
                <a:off x="5184" y="90"/>
                <a:ext cx="0" cy="364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14" name="Google Shape;214;p24"/>
            <p:cNvCxnSpPr/>
            <p:nvPr/>
          </p:nvCxnSpPr>
          <p:spPr>
            <a:xfrm rot="10800000">
              <a:off x="2183" y="-710"/>
              <a:ext cx="0" cy="372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" name="Google Shape;215;p24"/>
            <p:cNvCxnSpPr/>
            <p:nvPr/>
          </p:nvCxnSpPr>
          <p:spPr>
            <a:xfrm rot="10800000">
              <a:off x="2183" y="-389"/>
              <a:ext cx="0" cy="372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24"/>
            <p:cNvCxnSpPr/>
            <p:nvPr/>
          </p:nvCxnSpPr>
          <p:spPr>
            <a:xfrm rot="10800000">
              <a:off x="2183" y="-65"/>
              <a:ext cx="0" cy="372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p24"/>
            <p:cNvCxnSpPr/>
            <p:nvPr/>
          </p:nvCxnSpPr>
          <p:spPr>
            <a:xfrm rot="10800000">
              <a:off x="2183" y="257"/>
              <a:ext cx="0" cy="372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" name="Google Shape;218;p24"/>
            <p:cNvCxnSpPr/>
            <p:nvPr/>
          </p:nvCxnSpPr>
          <p:spPr>
            <a:xfrm rot="10800000">
              <a:off x="2183" y="581"/>
              <a:ext cx="0" cy="372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" name="Google Shape;219;p24"/>
            <p:cNvCxnSpPr/>
            <p:nvPr/>
          </p:nvCxnSpPr>
          <p:spPr>
            <a:xfrm rot="10800000">
              <a:off x="2183" y="901"/>
              <a:ext cx="0" cy="372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0" name="Google Shape;220;p24"/>
            <p:cNvSpPr/>
            <p:nvPr/>
          </p:nvSpPr>
          <p:spPr>
            <a:xfrm>
              <a:off x="1063" y="1982"/>
              <a:ext cx="270" cy="27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1399" y="1982"/>
              <a:ext cx="271" cy="27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3001" y="1975"/>
              <a:ext cx="270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740" y="1981"/>
              <a:ext cx="270" cy="27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1709" y="1982"/>
              <a:ext cx="270" cy="27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2045" y="1981"/>
              <a:ext cx="270" cy="27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2369" y="1981"/>
              <a:ext cx="270" cy="27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2692" y="1981"/>
              <a:ext cx="269" cy="27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1065" y="1663"/>
              <a:ext cx="269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1400" y="1663"/>
              <a:ext cx="271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3003" y="1654"/>
              <a:ext cx="269" cy="27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741" y="1661"/>
              <a:ext cx="270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1710" y="1663"/>
              <a:ext cx="271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4"/>
            <p:cNvSpPr/>
            <p:nvPr/>
          </p:nvSpPr>
          <p:spPr>
            <a:xfrm>
              <a:off x="2047" y="1661"/>
              <a:ext cx="269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4"/>
            <p:cNvSpPr/>
            <p:nvPr/>
          </p:nvSpPr>
          <p:spPr>
            <a:xfrm>
              <a:off x="2369" y="1661"/>
              <a:ext cx="271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2693" y="1661"/>
              <a:ext cx="270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1063" y="1343"/>
              <a:ext cx="270" cy="26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1399" y="1343"/>
              <a:ext cx="271" cy="26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4"/>
            <p:cNvSpPr/>
            <p:nvPr/>
          </p:nvSpPr>
          <p:spPr>
            <a:xfrm>
              <a:off x="3001" y="1334"/>
              <a:ext cx="270" cy="27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4"/>
            <p:cNvSpPr/>
            <p:nvPr/>
          </p:nvSpPr>
          <p:spPr>
            <a:xfrm>
              <a:off x="740" y="1341"/>
              <a:ext cx="270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1709" y="1343"/>
              <a:ext cx="270" cy="26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4"/>
            <p:cNvSpPr/>
            <p:nvPr/>
          </p:nvSpPr>
          <p:spPr>
            <a:xfrm>
              <a:off x="2045" y="1341"/>
              <a:ext cx="270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4"/>
            <p:cNvSpPr/>
            <p:nvPr/>
          </p:nvSpPr>
          <p:spPr>
            <a:xfrm>
              <a:off x="2369" y="1341"/>
              <a:ext cx="270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2692" y="1341"/>
              <a:ext cx="269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4"/>
            <p:cNvSpPr/>
            <p:nvPr/>
          </p:nvSpPr>
          <p:spPr>
            <a:xfrm>
              <a:off x="1065" y="1022"/>
              <a:ext cx="269" cy="26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1400" y="1022"/>
              <a:ext cx="271" cy="26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3003" y="1013"/>
              <a:ext cx="269" cy="27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741" y="1020"/>
              <a:ext cx="270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1710" y="1022"/>
              <a:ext cx="271" cy="26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2047" y="1020"/>
              <a:ext cx="269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4"/>
            <p:cNvSpPr/>
            <p:nvPr/>
          </p:nvSpPr>
          <p:spPr>
            <a:xfrm>
              <a:off x="2369" y="1020"/>
              <a:ext cx="271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4"/>
            <p:cNvSpPr/>
            <p:nvPr/>
          </p:nvSpPr>
          <p:spPr>
            <a:xfrm>
              <a:off x="2693" y="1020"/>
              <a:ext cx="270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1063" y="2632"/>
              <a:ext cx="270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1399" y="2632"/>
              <a:ext cx="271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3001" y="2623"/>
              <a:ext cx="270" cy="27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740" y="2631"/>
              <a:ext cx="270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1709" y="2632"/>
              <a:ext cx="270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2045" y="2631"/>
              <a:ext cx="270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2369" y="2631"/>
              <a:ext cx="270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2692" y="2631"/>
              <a:ext cx="269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4"/>
            <p:cNvSpPr/>
            <p:nvPr/>
          </p:nvSpPr>
          <p:spPr>
            <a:xfrm>
              <a:off x="1063" y="2312"/>
              <a:ext cx="270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1399" y="2312"/>
              <a:ext cx="271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3001" y="2303"/>
              <a:ext cx="270" cy="27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740" y="2311"/>
              <a:ext cx="270" cy="26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1709" y="2312"/>
              <a:ext cx="270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2045" y="2311"/>
              <a:ext cx="270" cy="26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2369" y="2311"/>
              <a:ext cx="270" cy="26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2692" y="2311"/>
              <a:ext cx="269" cy="26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421" y="1973"/>
              <a:ext cx="269" cy="26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22" y="1652"/>
              <a:ext cx="270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421" y="1331"/>
              <a:ext cx="269" cy="27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422" y="1011"/>
              <a:ext cx="270" cy="27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421" y="2621"/>
              <a:ext cx="269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421" y="2301"/>
              <a:ext cx="269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3318" y="1983"/>
              <a:ext cx="269" cy="27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3319" y="1664"/>
              <a:ext cx="268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3318" y="1343"/>
              <a:ext cx="269" cy="27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3319" y="1023"/>
              <a:ext cx="268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3318" y="2634"/>
              <a:ext cx="269" cy="26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3318" y="2313"/>
              <a:ext cx="269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3631" y="1990"/>
              <a:ext cx="270" cy="26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3632" y="1669"/>
              <a:ext cx="270" cy="27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3631" y="1348"/>
              <a:ext cx="270" cy="27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3632" y="1028"/>
              <a:ext cx="270" cy="270"/>
            </a:xfrm>
            <a:prstGeom prst="ellipse">
              <a:avLst/>
            </a:prstGeom>
            <a:solidFill>
              <a:srgbClr val="000080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3631" y="2639"/>
              <a:ext cx="270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3631" y="2318"/>
              <a:ext cx="270" cy="27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6" name="Google Shape;286;p24"/>
            <p:cNvCxnSpPr/>
            <p:nvPr/>
          </p:nvCxnSpPr>
          <p:spPr>
            <a:xfrm rot="10800000">
              <a:off x="2172" y="1228"/>
              <a:ext cx="0" cy="372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24"/>
            <p:cNvCxnSpPr/>
            <p:nvPr/>
          </p:nvCxnSpPr>
          <p:spPr>
            <a:xfrm rot="10800000">
              <a:off x="2172" y="1553"/>
              <a:ext cx="0" cy="372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24"/>
            <p:cNvCxnSpPr/>
            <p:nvPr/>
          </p:nvCxnSpPr>
          <p:spPr>
            <a:xfrm rot="10800000">
              <a:off x="2172" y="1872"/>
              <a:ext cx="0" cy="372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9" name="Google Shape;289;p24"/>
            <p:cNvSpPr/>
            <p:nvPr/>
          </p:nvSpPr>
          <p:spPr>
            <a:xfrm>
              <a:off x="1063" y="2954"/>
              <a:ext cx="270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4"/>
            <p:cNvSpPr/>
            <p:nvPr/>
          </p:nvSpPr>
          <p:spPr>
            <a:xfrm>
              <a:off x="1399" y="2954"/>
              <a:ext cx="271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4"/>
            <p:cNvSpPr/>
            <p:nvPr/>
          </p:nvSpPr>
          <p:spPr>
            <a:xfrm>
              <a:off x="3001" y="2946"/>
              <a:ext cx="270" cy="27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4"/>
            <p:cNvSpPr/>
            <p:nvPr/>
          </p:nvSpPr>
          <p:spPr>
            <a:xfrm>
              <a:off x="740" y="2951"/>
              <a:ext cx="270" cy="27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4"/>
            <p:cNvSpPr/>
            <p:nvPr/>
          </p:nvSpPr>
          <p:spPr>
            <a:xfrm>
              <a:off x="1709" y="2954"/>
              <a:ext cx="270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4"/>
            <p:cNvSpPr/>
            <p:nvPr/>
          </p:nvSpPr>
          <p:spPr>
            <a:xfrm>
              <a:off x="2045" y="2951"/>
              <a:ext cx="270" cy="27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4"/>
            <p:cNvSpPr/>
            <p:nvPr/>
          </p:nvSpPr>
          <p:spPr>
            <a:xfrm>
              <a:off x="2369" y="2951"/>
              <a:ext cx="270" cy="27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2692" y="2951"/>
              <a:ext cx="269" cy="27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4"/>
            <p:cNvSpPr/>
            <p:nvPr/>
          </p:nvSpPr>
          <p:spPr>
            <a:xfrm>
              <a:off x="1063" y="3603"/>
              <a:ext cx="270" cy="26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4"/>
            <p:cNvSpPr/>
            <p:nvPr/>
          </p:nvSpPr>
          <p:spPr>
            <a:xfrm>
              <a:off x="1399" y="3603"/>
              <a:ext cx="271" cy="26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3001" y="3594"/>
              <a:ext cx="270" cy="27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740" y="3601"/>
              <a:ext cx="270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1709" y="3603"/>
              <a:ext cx="270" cy="26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4"/>
            <p:cNvSpPr/>
            <p:nvPr/>
          </p:nvSpPr>
          <p:spPr>
            <a:xfrm>
              <a:off x="2045" y="3601"/>
              <a:ext cx="270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4"/>
            <p:cNvSpPr/>
            <p:nvPr/>
          </p:nvSpPr>
          <p:spPr>
            <a:xfrm>
              <a:off x="2369" y="3601"/>
              <a:ext cx="270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2692" y="3601"/>
              <a:ext cx="269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1063" y="3283"/>
              <a:ext cx="270" cy="26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1399" y="3283"/>
              <a:ext cx="271" cy="26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3001" y="3274"/>
              <a:ext cx="270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740" y="3281"/>
              <a:ext cx="270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1709" y="3283"/>
              <a:ext cx="270" cy="26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2045" y="3281"/>
              <a:ext cx="270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2369" y="3281"/>
              <a:ext cx="270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2692" y="3281"/>
              <a:ext cx="269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4"/>
            <p:cNvSpPr/>
            <p:nvPr/>
          </p:nvSpPr>
          <p:spPr>
            <a:xfrm>
              <a:off x="421" y="2943"/>
              <a:ext cx="269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4"/>
            <p:cNvSpPr/>
            <p:nvPr/>
          </p:nvSpPr>
          <p:spPr>
            <a:xfrm>
              <a:off x="421" y="3591"/>
              <a:ext cx="269" cy="271"/>
            </a:xfrm>
            <a:prstGeom prst="ellipse">
              <a:avLst/>
            </a:prstGeom>
            <a:solidFill>
              <a:srgbClr val="000080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4"/>
            <p:cNvSpPr/>
            <p:nvPr/>
          </p:nvSpPr>
          <p:spPr>
            <a:xfrm>
              <a:off x="421" y="3271"/>
              <a:ext cx="269" cy="27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4"/>
            <p:cNvSpPr/>
            <p:nvPr/>
          </p:nvSpPr>
          <p:spPr>
            <a:xfrm>
              <a:off x="3318" y="2955"/>
              <a:ext cx="269" cy="27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4"/>
            <p:cNvSpPr/>
            <p:nvPr/>
          </p:nvSpPr>
          <p:spPr>
            <a:xfrm>
              <a:off x="3318" y="3604"/>
              <a:ext cx="269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4"/>
            <p:cNvSpPr/>
            <p:nvPr/>
          </p:nvSpPr>
          <p:spPr>
            <a:xfrm>
              <a:off x="3318" y="3283"/>
              <a:ext cx="269" cy="27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3631" y="2960"/>
              <a:ext cx="270" cy="27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4"/>
            <p:cNvSpPr/>
            <p:nvPr/>
          </p:nvSpPr>
          <p:spPr>
            <a:xfrm>
              <a:off x="3631" y="3609"/>
              <a:ext cx="270" cy="27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3631" y="3288"/>
              <a:ext cx="270" cy="27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4"/>
            <p:cNvSpPr txBox="1"/>
            <p:nvPr/>
          </p:nvSpPr>
          <p:spPr>
            <a:xfrm>
              <a:off x="84" y="1356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4"/>
            <p:cNvSpPr txBox="1"/>
            <p:nvPr/>
          </p:nvSpPr>
          <p:spPr>
            <a:xfrm>
              <a:off x="84" y="1679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4"/>
            <p:cNvSpPr txBox="1"/>
            <p:nvPr/>
          </p:nvSpPr>
          <p:spPr>
            <a:xfrm>
              <a:off x="84" y="2002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4"/>
            <p:cNvSpPr txBox="1"/>
            <p:nvPr/>
          </p:nvSpPr>
          <p:spPr>
            <a:xfrm>
              <a:off x="84" y="2324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4"/>
            <p:cNvSpPr txBox="1"/>
            <p:nvPr/>
          </p:nvSpPr>
          <p:spPr>
            <a:xfrm>
              <a:off x="84" y="2647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4"/>
            <p:cNvSpPr txBox="1"/>
            <p:nvPr/>
          </p:nvSpPr>
          <p:spPr>
            <a:xfrm>
              <a:off x="84" y="2968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4"/>
            <p:cNvSpPr txBox="1"/>
            <p:nvPr/>
          </p:nvSpPr>
          <p:spPr>
            <a:xfrm>
              <a:off x="84" y="3292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4"/>
            <p:cNvSpPr txBox="1"/>
            <p:nvPr/>
          </p:nvSpPr>
          <p:spPr>
            <a:xfrm>
              <a:off x="84" y="3615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4"/>
            <p:cNvSpPr txBox="1"/>
            <p:nvPr/>
          </p:nvSpPr>
          <p:spPr>
            <a:xfrm>
              <a:off x="84" y="1034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18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4"/>
            <p:cNvSpPr txBox="1"/>
            <p:nvPr/>
          </p:nvSpPr>
          <p:spPr>
            <a:xfrm>
              <a:off x="3308" y="3980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29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4"/>
            <p:cNvSpPr txBox="1"/>
            <p:nvPr/>
          </p:nvSpPr>
          <p:spPr>
            <a:xfrm>
              <a:off x="2684" y="3980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4"/>
            <p:cNvSpPr txBox="1"/>
            <p:nvPr/>
          </p:nvSpPr>
          <p:spPr>
            <a:xfrm>
              <a:off x="2360" y="3980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26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4"/>
            <p:cNvSpPr txBox="1"/>
            <p:nvPr/>
          </p:nvSpPr>
          <p:spPr>
            <a:xfrm>
              <a:off x="2036" y="3980"/>
              <a:ext cx="27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25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4"/>
            <p:cNvSpPr txBox="1"/>
            <p:nvPr/>
          </p:nvSpPr>
          <p:spPr>
            <a:xfrm>
              <a:off x="1697" y="3980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24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4"/>
            <p:cNvSpPr txBox="1"/>
            <p:nvPr/>
          </p:nvSpPr>
          <p:spPr>
            <a:xfrm>
              <a:off x="1397" y="3980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4"/>
            <p:cNvSpPr txBox="1"/>
            <p:nvPr/>
          </p:nvSpPr>
          <p:spPr>
            <a:xfrm>
              <a:off x="1058" y="3980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4"/>
            <p:cNvSpPr txBox="1"/>
            <p:nvPr/>
          </p:nvSpPr>
          <p:spPr>
            <a:xfrm>
              <a:off x="725" y="3980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4"/>
            <p:cNvSpPr txBox="1"/>
            <p:nvPr/>
          </p:nvSpPr>
          <p:spPr>
            <a:xfrm>
              <a:off x="409" y="3980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4"/>
            <p:cNvSpPr txBox="1"/>
            <p:nvPr/>
          </p:nvSpPr>
          <p:spPr>
            <a:xfrm>
              <a:off x="2991" y="3980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28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4"/>
            <p:cNvSpPr txBox="1"/>
            <p:nvPr/>
          </p:nvSpPr>
          <p:spPr>
            <a:xfrm>
              <a:off x="3621" y="3980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2" name="Google Shape;342;p24"/>
            <p:cNvCxnSpPr/>
            <p:nvPr/>
          </p:nvCxnSpPr>
          <p:spPr>
            <a:xfrm flipH="1" rot="10800000">
              <a:off x="553" y="1149"/>
              <a:ext cx="3218" cy="2587"/>
            </a:xfrm>
            <a:prstGeom prst="straightConnector1">
              <a:avLst/>
            </a:prstGeom>
            <a:noFill/>
            <a:ln cap="flat" cmpd="sng" w="5080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aphicFrame>
        <p:nvGraphicFramePr>
          <p:cNvPr id="343" name="Google Shape;343;p24"/>
          <p:cNvGraphicFramePr/>
          <p:nvPr/>
        </p:nvGraphicFramePr>
        <p:xfrm>
          <a:off x="6569075" y="133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{995FB415-6068-4D82-AAFF-416EEB92D3FE}</a:tableStyleId>
              </a:tblPr>
              <a:tblGrid>
                <a:gridCol w="471500"/>
                <a:gridCol w="666750"/>
                <a:gridCol w="1320800"/>
              </a:tblGrid>
              <a:tr h="81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IE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IE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b="0" baseline="-25000" i="0" lang="en-IE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IE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(x</a:t>
                      </a:r>
                      <a:r>
                        <a:rPr b="0" baseline="-25000" i="0" lang="en-IE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k+1</a:t>
                      </a:r>
                      <a:r>
                        <a:rPr b="0" i="0" lang="en-IE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,y</a:t>
                      </a:r>
                      <a:r>
                        <a:rPr b="0" baseline="-25000" i="0" lang="en-IE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k+1</a:t>
                      </a:r>
                      <a:r>
                        <a:rPr b="0" i="0" lang="en-IE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6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IE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IE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IE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IE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IE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IE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IE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IE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IE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IE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5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Bresenham Exercise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5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through the steps of the Bresenham line drawing algorithm for a line going from (21,12) to (29,16)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6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Bresenham Exercise (cont…)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5" name="Google Shape;355;p26"/>
          <p:cNvGrpSpPr/>
          <p:nvPr/>
        </p:nvGrpSpPr>
        <p:grpSpPr>
          <a:xfrm>
            <a:off x="133350" y="1406525"/>
            <a:ext cx="6287294" cy="5278438"/>
            <a:chOff x="84" y="886"/>
            <a:chExt cx="3961" cy="3325"/>
          </a:xfrm>
        </p:grpSpPr>
        <p:grpSp>
          <p:nvGrpSpPr>
            <p:cNvPr id="356" name="Google Shape;356;p26"/>
            <p:cNvGrpSpPr/>
            <p:nvPr/>
          </p:nvGrpSpPr>
          <p:grpSpPr>
            <a:xfrm>
              <a:off x="556" y="886"/>
              <a:ext cx="3211" cy="3090"/>
              <a:chOff x="2066" y="90"/>
              <a:chExt cx="3118" cy="3644"/>
            </a:xfrm>
          </p:grpSpPr>
          <p:cxnSp>
            <p:nvCxnSpPr>
              <p:cNvPr id="357" name="Google Shape;357;p26"/>
              <p:cNvCxnSpPr/>
              <p:nvPr/>
            </p:nvCxnSpPr>
            <p:spPr>
              <a:xfrm rot="10800000">
                <a:off x="2376" y="90"/>
                <a:ext cx="0" cy="364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8" name="Google Shape;358;p26"/>
              <p:cNvCxnSpPr/>
              <p:nvPr/>
            </p:nvCxnSpPr>
            <p:spPr>
              <a:xfrm rot="10800000">
                <a:off x="2690" y="90"/>
                <a:ext cx="0" cy="364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9" name="Google Shape;359;p26"/>
              <p:cNvCxnSpPr/>
              <p:nvPr/>
            </p:nvCxnSpPr>
            <p:spPr>
              <a:xfrm rot="10800000">
                <a:off x="3016" y="90"/>
                <a:ext cx="0" cy="364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0" name="Google Shape;360;p26"/>
              <p:cNvCxnSpPr/>
              <p:nvPr/>
            </p:nvCxnSpPr>
            <p:spPr>
              <a:xfrm rot="10800000">
                <a:off x="3317" y="90"/>
                <a:ext cx="0" cy="364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1" name="Google Shape;361;p26"/>
              <p:cNvCxnSpPr/>
              <p:nvPr/>
            </p:nvCxnSpPr>
            <p:spPr>
              <a:xfrm rot="10800000">
                <a:off x="3644" y="90"/>
                <a:ext cx="0" cy="364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2" name="Google Shape;362;p26"/>
              <p:cNvCxnSpPr/>
              <p:nvPr/>
            </p:nvCxnSpPr>
            <p:spPr>
              <a:xfrm rot="10800000">
                <a:off x="3957" y="90"/>
                <a:ext cx="0" cy="364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3" name="Google Shape;363;p26"/>
              <p:cNvCxnSpPr/>
              <p:nvPr/>
            </p:nvCxnSpPr>
            <p:spPr>
              <a:xfrm rot="10800000">
                <a:off x="4271" y="90"/>
                <a:ext cx="0" cy="364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4" name="Google Shape;364;p26"/>
              <p:cNvCxnSpPr/>
              <p:nvPr/>
            </p:nvCxnSpPr>
            <p:spPr>
              <a:xfrm rot="10800000">
                <a:off x="4572" y="90"/>
                <a:ext cx="0" cy="364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5" name="Google Shape;365;p26"/>
              <p:cNvCxnSpPr/>
              <p:nvPr/>
            </p:nvCxnSpPr>
            <p:spPr>
              <a:xfrm rot="10800000">
                <a:off x="2066" y="90"/>
                <a:ext cx="0" cy="364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6" name="Google Shape;366;p26"/>
              <p:cNvCxnSpPr/>
              <p:nvPr/>
            </p:nvCxnSpPr>
            <p:spPr>
              <a:xfrm rot="10800000">
                <a:off x="4879" y="90"/>
                <a:ext cx="0" cy="364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7" name="Google Shape;367;p26"/>
              <p:cNvCxnSpPr/>
              <p:nvPr/>
            </p:nvCxnSpPr>
            <p:spPr>
              <a:xfrm rot="10800000">
                <a:off x="5184" y="90"/>
                <a:ext cx="0" cy="364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68" name="Google Shape;368;p26"/>
            <p:cNvCxnSpPr/>
            <p:nvPr/>
          </p:nvCxnSpPr>
          <p:spPr>
            <a:xfrm rot="10800000">
              <a:off x="2183" y="-710"/>
              <a:ext cx="0" cy="372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26"/>
            <p:cNvCxnSpPr/>
            <p:nvPr/>
          </p:nvCxnSpPr>
          <p:spPr>
            <a:xfrm rot="10800000">
              <a:off x="2183" y="-389"/>
              <a:ext cx="0" cy="372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26"/>
            <p:cNvCxnSpPr/>
            <p:nvPr/>
          </p:nvCxnSpPr>
          <p:spPr>
            <a:xfrm rot="10800000">
              <a:off x="2183" y="-65"/>
              <a:ext cx="0" cy="372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26"/>
            <p:cNvCxnSpPr/>
            <p:nvPr/>
          </p:nvCxnSpPr>
          <p:spPr>
            <a:xfrm rot="10800000">
              <a:off x="2183" y="257"/>
              <a:ext cx="0" cy="372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26"/>
            <p:cNvCxnSpPr/>
            <p:nvPr/>
          </p:nvCxnSpPr>
          <p:spPr>
            <a:xfrm rot="10800000">
              <a:off x="2183" y="581"/>
              <a:ext cx="0" cy="372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26"/>
            <p:cNvCxnSpPr/>
            <p:nvPr/>
          </p:nvCxnSpPr>
          <p:spPr>
            <a:xfrm rot="10800000">
              <a:off x="2183" y="901"/>
              <a:ext cx="0" cy="372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4" name="Google Shape;374;p26"/>
            <p:cNvSpPr/>
            <p:nvPr/>
          </p:nvSpPr>
          <p:spPr>
            <a:xfrm>
              <a:off x="1063" y="1982"/>
              <a:ext cx="270" cy="27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1399" y="1982"/>
              <a:ext cx="271" cy="27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3001" y="1975"/>
              <a:ext cx="270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740" y="1981"/>
              <a:ext cx="270" cy="27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1709" y="1982"/>
              <a:ext cx="270" cy="27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2045" y="1981"/>
              <a:ext cx="270" cy="27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2369" y="1981"/>
              <a:ext cx="270" cy="27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2692" y="1981"/>
              <a:ext cx="269" cy="27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1065" y="1663"/>
              <a:ext cx="269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1400" y="1663"/>
              <a:ext cx="271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3003" y="1654"/>
              <a:ext cx="269" cy="27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741" y="1661"/>
              <a:ext cx="270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1710" y="1663"/>
              <a:ext cx="271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2047" y="1661"/>
              <a:ext cx="269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2369" y="1661"/>
              <a:ext cx="271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2693" y="1661"/>
              <a:ext cx="270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1063" y="1343"/>
              <a:ext cx="270" cy="26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1399" y="1343"/>
              <a:ext cx="271" cy="26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3001" y="1334"/>
              <a:ext cx="270" cy="27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740" y="1341"/>
              <a:ext cx="270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1709" y="1343"/>
              <a:ext cx="270" cy="26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2045" y="1341"/>
              <a:ext cx="270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2369" y="1341"/>
              <a:ext cx="270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2692" y="1341"/>
              <a:ext cx="269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1065" y="1022"/>
              <a:ext cx="269" cy="26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1400" y="1022"/>
              <a:ext cx="271" cy="26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3003" y="1013"/>
              <a:ext cx="269" cy="27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741" y="1020"/>
              <a:ext cx="270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1710" y="1022"/>
              <a:ext cx="271" cy="26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2047" y="1020"/>
              <a:ext cx="269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2369" y="1020"/>
              <a:ext cx="271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2693" y="1020"/>
              <a:ext cx="270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1063" y="2632"/>
              <a:ext cx="270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1399" y="2632"/>
              <a:ext cx="271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3001" y="2623"/>
              <a:ext cx="270" cy="27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740" y="2631"/>
              <a:ext cx="270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1709" y="2632"/>
              <a:ext cx="270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2045" y="2631"/>
              <a:ext cx="270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2369" y="2631"/>
              <a:ext cx="270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2692" y="2631"/>
              <a:ext cx="269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1063" y="2312"/>
              <a:ext cx="270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1399" y="2312"/>
              <a:ext cx="271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3001" y="2303"/>
              <a:ext cx="270" cy="27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740" y="2311"/>
              <a:ext cx="270" cy="26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1709" y="2312"/>
              <a:ext cx="270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2045" y="2311"/>
              <a:ext cx="270" cy="26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2369" y="2311"/>
              <a:ext cx="270" cy="26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2692" y="2311"/>
              <a:ext cx="269" cy="26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421" y="1973"/>
              <a:ext cx="269" cy="26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422" y="1652"/>
              <a:ext cx="270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421" y="1331"/>
              <a:ext cx="269" cy="27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6"/>
            <p:cNvSpPr/>
            <p:nvPr/>
          </p:nvSpPr>
          <p:spPr>
            <a:xfrm>
              <a:off x="422" y="1011"/>
              <a:ext cx="270" cy="27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421" y="2621"/>
              <a:ext cx="269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421" y="2301"/>
              <a:ext cx="269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6"/>
            <p:cNvSpPr/>
            <p:nvPr/>
          </p:nvSpPr>
          <p:spPr>
            <a:xfrm>
              <a:off x="3318" y="1983"/>
              <a:ext cx="269" cy="27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6"/>
            <p:cNvSpPr/>
            <p:nvPr/>
          </p:nvSpPr>
          <p:spPr>
            <a:xfrm>
              <a:off x="3319" y="1664"/>
              <a:ext cx="268" cy="269"/>
            </a:xfrm>
            <a:prstGeom prst="ellipse">
              <a:avLst/>
            </a:prstGeom>
            <a:solidFill>
              <a:srgbClr val="000080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6"/>
            <p:cNvSpPr/>
            <p:nvPr/>
          </p:nvSpPr>
          <p:spPr>
            <a:xfrm>
              <a:off x="3318" y="1343"/>
              <a:ext cx="269" cy="27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6"/>
            <p:cNvSpPr/>
            <p:nvPr/>
          </p:nvSpPr>
          <p:spPr>
            <a:xfrm>
              <a:off x="3319" y="1023"/>
              <a:ext cx="268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3318" y="2634"/>
              <a:ext cx="269" cy="26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3318" y="2313"/>
              <a:ext cx="269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6"/>
            <p:cNvSpPr/>
            <p:nvPr/>
          </p:nvSpPr>
          <p:spPr>
            <a:xfrm>
              <a:off x="3631" y="1990"/>
              <a:ext cx="270" cy="26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6"/>
            <p:cNvSpPr/>
            <p:nvPr/>
          </p:nvSpPr>
          <p:spPr>
            <a:xfrm>
              <a:off x="3632" y="1669"/>
              <a:ext cx="270" cy="27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3631" y="1348"/>
              <a:ext cx="270" cy="27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3632" y="1028"/>
              <a:ext cx="270" cy="27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3631" y="2639"/>
              <a:ext cx="270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6"/>
            <p:cNvSpPr/>
            <p:nvPr/>
          </p:nvSpPr>
          <p:spPr>
            <a:xfrm>
              <a:off x="3631" y="2318"/>
              <a:ext cx="270" cy="27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0" name="Google Shape;440;p26"/>
            <p:cNvCxnSpPr/>
            <p:nvPr/>
          </p:nvCxnSpPr>
          <p:spPr>
            <a:xfrm rot="10800000">
              <a:off x="2172" y="1228"/>
              <a:ext cx="0" cy="372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1" name="Google Shape;441;p26"/>
            <p:cNvCxnSpPr/>
            <p:nvPr/>
          </p:nvCxnSpPr>
          <p:spPr>
            <a:xfrm rot="10800000">
              <a:off x="2172" y="1553"/>
              <a:ext cx="0" cy="372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Google Shape;442;p26"/>
            <p:cNvCxnSpPr/>
            <p:nvPr/>
          </p:nvCxnSpPr>
          <p:spPr>
            <a:xfrm rot="10800000">
              <a:off x="2172" y="1872"/>
              <a:ext cx="0" cy="372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3" name="Google Shape;443;p26"/>
            <p:cNvSpPr/>
            <p:nvPr/>
          </p:nvSpPr>
          <p:spPr>
            <a:xfrm>
              <a:off x="1063" y="2954"/>
              <a:ext cx="270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1399" y="2954"/>
              <a:ext cx="271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3001" y="2946"/>
              <a:ext cx="270" cy="27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740" y="2951"/>
              <a:ext cx="270" cy="271"/>
            </a:xfrm>
            <a:prstGeom prst="ellipse">
              <a:avLst/>
            </a:prstGeom>
            <a:solidFill>
              <a:srgbClr val="000080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1709" y="2954"/>
              <a:ext cx="270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2045" y="2951"/>
              <a:ext cx="270" cy="27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2369" y="2951"/>
              <a:ext cx="270" cy="27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2692" y="2951"/>
              <a:ext cx="269" cy="27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1063" y="3603"/>
              <a:ext cx="270" cy="26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1399" y="3603"/>
              <a:ext cx="271" cy="26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3001" y="3594"/>
              <a:ext cx="270" cy="27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740" y="3601"/>
              <a:ext cx="270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1709" y="3603"/>
              <a:ext cx="270" cy="26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2045" y="3601"/>
              <a:ext cx="270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2369" y="3601"/>
              <a:ext cx="270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2692" y="3601"/>
              <a:ext cx="269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1063" y="3283"/>
              <a:ext cx="270" cy="26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1399" y="3283"/>
              <a:ext cx="271" cy="26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3001" y="3274"/>
              <a:ext cx="270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740" y="3281"/>
              <a:ext cx="270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1709" y="3283"/>
              <a:ext cx="270" cy="26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2045" y="3281"/>
              <a:ext cx="270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2369" y="3281"/>
              <a:ext cx="270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2692" y="3281"/>
              <a:ext cx="269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6"/>
            <p:cNvSpPr/>
            <p:nvPr/>
          </p:nvSpPr>
          <p:spPr>
            <a:xfrm>
              <a:off x="421" y="2943"/>
              <a:ext cx="269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6"/>
            <p:cNvSpPr/>
            <p:nvPr/>
          </p:nvSpPr>
          <p:spPr>
            <a:xfrm>
              <a:off x="421" y="3591"/>
              <a:ext cx="269" cy="27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6"/>
            <p:cNvSpPr/>
            <p:nvPr/>
          </p:nvSpPr>
          <p:spPr>
            <a:xfrm>
              <a:off x="421" y="3271"/>
              <a:ext cx="269" cy="27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6"/>
            <p:cNvSpPr/>
            <p:nvPr/>
          </p:nvSpPr>
          <p:spPr>
            <a:xfrm>
              <a:off x="3318" y="2955"/>
              <a:ext cx="269" cy="27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6"/>
            <p:cNvSpPr/>
            <p:nvPr/>
          </p:nvSpPr>
          <p:spPr>
            <a:xfrm>
              <a:off x="3318" y="3604"/>
              <a:ext cx="269" cy="26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6"/>
            <p:cNvSpPr/>
            <p:nvPr/>
          </p:nvSpPr>
          <p:spPr>
            <a:xfrm>
              <a:off x="3318" y="3283"/>
              <a:ext cx="269" cy="27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6"/>
            <p:cNvSpPr/>
            <p:nvPr/>
          </p:nvSpPr>
          <p:spPr>
            <a:xfrm>
              <a:off x="3631" y="2960"/>
              <a:ext cx="270" cy="27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3631" y="3609"/>
              <a:ext cx="270" cy="27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3631" y="3288"/>
              <a:ext cx="270" cy="27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6"/>
            <p:cNvSpPr txBox="1"/>
            <p:nvPr/>
          </p:nvSpPr>
          <p:spPr>
            <a:xfrm>
              <a:off x="84" y="1356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6"/>
            <p:cNvSpPr txBox="1"/>
            <p:nvPr/>
          </p:nvSpPr>
          <p:spPr>
            <a:xfrm>
              <a:off x="84" y="1679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6"/>
            <p:cNvSpPr txBox="1"/>
            <p:nvPr/>
          </p:nvSpPr>
          <p:spPr>
            <a:xfrm>
              <a:off x="84" y="2002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6"/>
            <p:cNvSpPr txBox="1"/>
            <p:nvPr/>
          </p:nvSpPr>
          <p:spPr>
            <a:xfrm>
              <a:off x="84" y="2324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6"/>
            <p:cNvSpPr txBox="1"/>
            <p:nvPr/>
          </p:nvSpPr>
          <p:spPr>
            <a:xfrm>
              <a:off x="84" y="2647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6"/>
            <p:cNvSpPr txBox="1"/>
            <p:nvPr/>
          </p:nvSpPr>
          <p:spPr>
            <a:xfrm>
              <a:off x="84" y="2968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6"/>
            <p:cNvSpPr txBox="1"/>
            <p:nvPr/>
          </p:nvSpPr>
          <p:spPr>
            <a:xfrm>
              <a:off x="84" y="3292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6"/>
            <p:cNvSpPr txBox="1"/>
            <p:nvPr/>
          </p:nvSpPr>
          <p:spPr>
            <a:xfrm>
              <a:off x="84" y="3615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6"/>
            <p:cNvSpPr txBox="1"/>
            <p:nvPr/>
          </p:nvSpPr>
          <p:spPr>
            <a:xfrm>
              <a:off x="84" y="1034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18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6"/>
            <p:cNvSpPr txBox="1"/>
            <p:nvPr/>
          </p:nvSpPr>
          <p:spPr>
            <a:xfrm>
              <a:off x="3308" y="3980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29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6"/>
            <p:cNvSpPr txBox="1"/>
            <p:nvPr/>
          </p:nvSpPr>
          <p:spPr>
            <a:xfrm>
              <a:off x="2684" y="3980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6"/>
            <p:cNvSpPr txBox="1"/>
            <p:nvPr/>
          </p:nvSpPr>
          <p:spPr>
            <a:xfrm>
              <a:off x="2360" y="3980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26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6"/>
            <p:cNvSpPr txBox="1"/>
            <p:nvPr/>
          </p:nvSpPr>
          <p:spPr>
            <a:xfrm>
              <a:off x="2036" y="3980"/>
              <a:ext cx="27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25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6"/>
            <p:cNvSpPr txBox="1"/>
            <p:nvPr/>
          </p:nvSpPr>
          <p:spPr>
            <a:xfrm>
              <a:off x="1697" y="3980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24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6"/>
            <p:cNvSpPr txBox="1"/>
            <p:nvPr/>
          </p:nvSpPr>
          <p:spPr>
            <a:xfrm>
              <a:off x="1397" y="3980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6"/>
            <p:cNvSpPr txBox="1"/>
            <p:nvPr/>
          </p:nvSpPr>
          <p:spPr>
            <a:xfrm>
              <a:off x="1058" y="3980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6"/>
            <p:cNvSpPr txBox="1"/>
            <p:nvPr/>
          </p:nvSpPr>
          <p:spPr>
            <a:xfrm>
              <a:off x="725" y="3980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6"/>
            <p:cNvSpPr txBox="1"/>
            <p:nvPr/>
          </p:nvSpPr>
          <p:spPr>
            <a:xfrm>
              <a:off x="409" y="3980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6"/>
            <p:cNvSpPr txBox="1"/>
            <p:nvPr/>
          </p:nvSpPr>
          <p:spPr>
            <a:xfrm>
              <a:off x="2991" y="3980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28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6"/>
            <p:cNvSpPr txBox="1"/>
            <p:nvPr/>
          </p:nvSpPr>
          <p:spPr>
            <a:xfrm>
              <a:off x="3621" y="3980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6" name="Google Shape;496;p26"/>
            <p:cNvCxnSpPr/>
            <p:nvPr/>
          </p:nvCxnSpPr>
          <p:spPr>
            <a:xfrm flipH="1" rot="10800000">
              <a:off x="881" y="1792"/>
              <a:ext cx="2568" cy="1285"/>
            </a:xfrm>
            <a:prstGeom prst="straightConnector1">
              <a:avLst/>
            </a:prstGeom>
            <a:noFill/>
            <a:ln cap="flat" cmpd="sng" w="5080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aphicFrame>
        <p:nvGraphicFramePr>
          <p:cNvPr id="497" name="Google Shape;497;p26"/>
          <p:cNvGraphicFramePr/>
          <p:nvPr/>
        </p:nvGraphicFramePr>
        <p:xfrm>
          <a:off x="6569075" y="133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{995FB415-6068-4D82-AAFF-416EEB92D3FE}</a:tableStyleId>
              </a:tblPr>
              <a:tblGrid>
                <a:gridCol w="471500"/>
                <a:gridCol w="666750"/>
                <a:gridCol w="1320800"/>
              </a:tblGrid>
              <a:tr h="81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IE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IE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b="0" baseline="-25000" i="0" lang="en-IE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IE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(x</a:t>
                      </a:r>
                      <a:r>
                        <a:rPr b="0" baseline="-25000" i="0" lang="en-IE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k+1</a:t>
                      </a:r>
                      <a:r>
                        <a:rPr b="0" i="0" lang="en-IE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,y</a:t>
                      </a:r>
                      <a:r>
                        <a:rPr b="0" baseline="-25000" i="0" lang="en-IE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k+1</a:t>
                      </a:r>
                      <a:r>
                        <a:rPr b="0" i="0" lang="en-IE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6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IE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IE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IE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IE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IE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IE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IE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IE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IE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7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Bresenham Line Algorithm Summary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7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Bresenham line algorithm has the following advantages:</a:t>
            </a:r>
            <a:endParaRPr/>
          </a:p>
          <a:p>
            <a:pPr indent="-285750" lvl="1" marL="827088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IE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fast incremental algorithm</a:t>
            </a:r>
            <a:endParaRPr/>
          </a:p>
          <a:p>
            <a:pPr indent="-285750" lvl="1" marL="827088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IE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only integer calculations</a:t>
            </a:r>
            <a:endParaRPr/>
          </a:p>
          <a:p>
            <a:pPr indent="0" lvl="0" marL="0" marR="0" rtl="0" algn="just">
              <a:spcBef>
                <a:spcPts val="64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Comparing this to the DDA algorithm, DDA has the following problems:</a:t>
            </a:r>
            <a:endParaRPr/>
          </a:p>
          <a:p>
            <a:pPr indent="-285750" lvl="1" marL="827088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IE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Accumulation of round-off errors can make the pixelated line drift away from what was intended</a:t>
            </a:r>
            <a:endParaRPr/>
          </a:p>
          <a:p>
            <a:pPr indent="-285750" lvl="1" marL="827088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IE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rounding operations and floating point arithmetic involved are time consuming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8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Simple Circle Drawing Algorithm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8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equation for a circle is:</a:t>
            </a:r>
            <a:endParaRPr/>
          </a:p>
          <a:p>
            <a:pPr indent="0" lvl="0" marL="0" marR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72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radius of the circle</a:t>
            </a:r>
            <a:endParaRPr/>
          </a:p>
          <a:p>
            <a:pPr indent="0" lvl="0" marL="0" marR="0" rtl="0" algn="just">
              <a:spcBef>
                <a:spcPts val="72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So, we can write a simple circle drawing algorithm by solving the equation for 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 unit 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intervals using:</a:t>
            </a:r>
            <a:endParaRPr/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0" name="Google Shape;51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5525" y="1925638"/>
            <a:ext cx="1981200" cy="59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75025" y="5102225"/>
            <a:ext cx="2378075" cy="693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9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Simple Circle Drawing Algorithm (cont…)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9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unsurprisingly this is not a brilliant solution!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Firstly, the resulting circle has large gaps where the slope approaches the vertical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Secondly, the calculations are not very efficient</a:t>
            </a:r>
            <a:endParaRPr/>
          </a:p>
          <a:p>
            <a:pPr indent="-285750" lvl="1" marL="827088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IE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square (multiply) operations</a:t>
            </a:r>
            <a:endParaRPr/>
          </a:p>
          <a:p>
            <a:pPr indent="-285750" lvl="1" marL="827088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IE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square root operation – try really hard to avoid these!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need a more efficient, more accurate solution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9"/>
          <p:cNvSpPr/>
          <p:nvPr/>
        </p:nvSpPr>
        <p:spPr>
          <a:xfrm>
            <a:off x="4133850" y="2406650"/>
            <a:ext cx="4552950" cy="445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0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Eight-Way Symmetry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30"/>
          <p:cNvSpPr txBox="1"/>
          <p:nvPr>
            <p:ph idx="1" type="body"/>
          </p:nvPr>
        </p:nvSpPr>
        <p:spPr>
          <a:xfrm>
            <a:off x="457200" y="1333500"/>
            <a:ext cx="86868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thing we can notice to make our circle drawing algorithm more efficient is that circles centred at </a:t>
            </a:r>
            <a:r>
              <a:rPr b="0" i="0" lang="en-IE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IE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0, 0</a:t>
            </a:r>
            <a:r>
              <a:rPr b="0" i="0" lang="en-IE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have </a:t>
            </a:r>
            <a:r>
              <a:rPr b="0" i="1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eight-way symmetry</a:t>
            </a:r>
            <a:endParaRPr b="0" i="1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5" name="Google Shape;525;p30"/>
          <p:cNvGrpSpPr/>
          <p:nvPr/>
        </p:nvGrpSpPr>
        <p:grpSpPr>
          <a:xfrm>
            <a:off x="2300288" y="3063875"/>
            <a:ext cx="4414837" cy="3571875"/>
            <a:chOff x="1449" y="1930"/>
            <a:chExt cx="2781" cy="2250"/>
          </a:xfrm>
        </p:grpSpPr>
        <p:grpSp>
          <p:nvGrpSpPr>
            <p:cNvPr id="526" name="Google Shape;526;p30"/>
            <p:cNvGrpSpPr/>
            <p:nvPr/>
          </p:nvGrpSpPr>
          <p:grpSpPr>
            <a:xfrm>
              <a:off x="1449" y="1930"/>
              <a:ext cx="2781" cy="2250"/>
              <a:chOff x="1178" y="1494"/>
              <a:chExt cx="2781" cy="2250"/>
            </a:xfrm>
          </p:grpSpPr>
          <p:grpSp>
            <p:nvGrpSpPr>
              <p:cNvPr id="527" name="Google Shape;527;p30"/>
              <p:cNvGrpSpPr/>
              <p:nvPr/>
            </p:nvGrpSpPr>
            <p:grpSpPr>
              <a:xfrm>
                <a:off x="1477" y="1494"/>
                <a:ext cx="2250" cy="2250"/>
                <a:chOff x="1477" y="1494"/>
                <a:chExt cx="2250" cy="2250"/>
              </a:xfrm>
            </p:grpSpPr>
            <p:cxnSp>
              <p:nvCxnSpPr>
                <p:cNvPr id="528" name="Google Shape;528;p30"/>
                <p:cNvCxnSpPr/>
                <p:nvPr/>
              </p:nvCxnSpPr>
              <p:spPr>
                <a:xfrm rot="10800000">
                  <a:off x="2602" y="1494"/>
                  <a:ext cx="0" cy="22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triangle"/>
                  <a:tailEnd len="med" w="med" type="triangle"/>
                </a:ln>
              </p:spPr>
            </p:cxnSp>
            <p:cxnSp>
              <p:nvCxnSpPr>
                <p:cNvPr id="529" name="Google Shape;529;p30"/>
                <p:cNvCxnSpPr/>
                <p:nvPr/>
              </p:nvCxnSpPr>
              <p:spPr>
                <a:xfrm rot="10800000">
                  <a:off x="2602" y="1494"/>
                  <a:ext cx="0" cy="22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triangle"/>
                  <a:tailEnd len="med" w="med" type="triangle"/>
                </a:ln>
              </p:spPr>
            </p:cxnSp>
          </p:grpSp>
          <p:sp>
            <p:nvSpPr>
              <p:cNvPr id="530" name="Google Shape;530;p30"/>
              <p:cNvSpPr/>
              <p:nvPr/>
            </p:nvSpPr>
            <p:spPr>
              <a:xfrm>
                <a:off x="1728" y="1737"/>
                <a:ext cx="1746" cy="1746"/>
              </a:xfrm>
              <a:prstGeom prst="ellipse">
                <a:avLst/>
              </a:prstGeom>
              <a:noFill/>
              <a:ln cap="flat" cmpd="sng" w="25400">
                <a:solidFill>
                  <a:srgbClr val="0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30"/>
              <p:cNvSpPr/>
              <p:nvPr/>
            </p:nvSpPr>
            <p:spPr>
              <a:xfrm>
                <a:off x="2816" y="1739"/>
                <a:ext cx="77" cy="77"/>
              </a:xfrm>
              <a:prstGeom prst="ellipse">
                <a:avLst/>
              </a:prstGeom>
              <a:solidFill>
                <a:srgbClr val="FF6600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30"/>
              <p:cNvSpPr/>
              <p:nvPr/>
            </p:nvSpPr>
            <p:spPr>
              <a:xfrm>
                <a:off x="2321" y="1739"/>
                <a:ext cx="77" cy="77"/>
              </a:xfrm>
              <a:prstGeom prst="ellipse">
                <a:avLst/>
              </a:prstGeom>
              <a:solidFill>
                <a:srgbClr val="FF6600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30"/>
              <p:cNvSpPr/>
              <p:nvPr/>
            </p:nvSpPr>
            <p:spPr>
              <a:xfrm>
                <a:off x="2816" y="3407"/>
                <a:ext cx="77" cy="77"/>
              </a:xfrm>
              <a:prstGeom prst="ellipse">
                <a:avLst/>
              </a:prstGeom>
              <a:solidFill>
                <a:srgbClr val="FF6600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30"/>
              <p:cNvSpPr/>
              <p:nvPr/>
            </p:nvSpPr>
            <p:spPr>
              <a:xfrm>
                <a:off x="2321" y="3407"/>
                <a:ext cx="77" cy="77"/>
              </a:xfrm>
              <a:prstGeom prst="ellipse">
                <a:avLst/>
              </a:prstGeom>
              <a:solidFill>
                <a:srgbClr val="FF6600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30"/>
              <p:cNvSpPr/>
              <p:nvPr/>
            </p:nvSpPr>
            <p:spPr>
              <a:xfrm rot="5400000">
                <a:off x="1724" y="2831"/>
                <a:ext cx="77" cy="77"/>
              </a:xfrm>
              <a:prstGeom prst="ellipse">
                <a:avLst/>
              </a:prstGeom>
              <a:solidFill>
                <a:srgbClr val="FF6600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30"/>
              <p:cNvSpPr/>
              <p:nvPr/>
            </p:nvSpPr>
            <p:spPr>
              <a:xfrm rot="5400000">
                <a:off x="1724" y="2336"/>
                <a:ext cx="77" cy="77"/>
              </a:xfrm>
              <a:prstGeom prst="ellipse">
                <a:avLst/>
              </a:prstGeom>
              <a:solidFill>
                <a:srgbClr val="FF6600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30"/>
              <p:cNvSpPr/>
              <p:nvPr/>
            </p:nvSpPr>
            <p:spPr>
              <a:xfrm rot="5400000">
                <a:off x="3396" y="2831"/>
                <a:ext cx="77" cy="77"/>
              </a:xfrm>
              <a:prstGeom prst="ellipse">
                <a:avLst/>
              </a:prstGeom>
              <a:solidFill>
                <a:srgbClr val="FF6600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30"/>
              <p:cNvSpPr/>
              <p:nvPr/>
            </p:nvSpPr>
            <p:spPr>
              <a:xfrm rot="5400000">
                <a:off x="3396" y="2336"/>
                <a:ext cx="77" cy="77"/>
              </a:xfrm>
              <a:prstGeom prst="ellipse">
                <a:avLst/>
              </a:prstGeom>
              <a:solidFill>
                <a:srgbClr val="FF6600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30"/>
              <p:cNvSpPr txBox="1"/>
              <p:nvPr/>
            </p:nvSpPr>
            <p:spPr>
              <a:xfrm>
                <a:off x="2847" y="1529"/>
                <a:ext cx="488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IE" sz="2200">
                    <a:solidFill>
                      <a:srgbClr val="FF66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(x, y)</a:t>
                </a:r>
                <a:endParaRPr b="1" i="1" sz="2200">
                  <a:solidFill>
                    <a:srgbClr val="FF66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0" name="Google Shape;540;p30"/>
              <p:cNvSpPr txBox="1"/>
              <p:nvPr/>
            </p:nvSpPr>
            <p:spPr>
              <a:xfrm>
                <a:off x="3440" y="2165"/>
                <a:ext cx="488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IE" sz="2200">
                    <a:solidFill>
                      <a:srgbClr val="FF66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(y, x)</a:t>
                </a:r>
                <a:endParaRPr b="1" i="1" sz="2200">
                  <a:solidFill>
                    <a:srgbClr val="FF66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1" name="Google Shape;541;p30"/>
              <p:cNvSpPr txBox="1"/>
              <p:nvPr/>
            </p:nvSpPr>
            <p:spPr>
              <a:xfrm>
                <a:off x="3412" y="2807"/>
                <a:ext cx="547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IE" sz="2200">
                    <a:solidFill>
                      <a:srgbClr val="FF66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(y, -x)</a:t>
                </a:r>
                <a:endParaRPr b="1" i="1" sz="2200">
                  <a:solidFill>
                    <a:srgbClr val="FF66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2" name="Google Shape;542;p30"/>
              <p:cNvSpPr txBox="1"/>
              <p:nvPr/>
            </p:nvSpPr>
            <p:spPr>
              <a:xfrm>
                <a:off x="2847" y="3393"/>
                <a:ext cx="547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IE" sz="2200">
                    <a:solidFill>
                      <a:srgbClr val="FF66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(x, -y)</a:t>
                </a:r>
                <a:endParaRPr b="1" i="1" sz="2200">
                  <a:solidFill>
                    <a:srgbClr val="FF66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3" name="Google Shape;543;p30"/>
              <p:cNvSpPr txBox="1"/>
              <p:nvPr/>
            </p:nvSpPr>
            <p:spPr>
              <a:xfrm>
                <a:off x="1794" y="3393"/>
                <a:ext cx="606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IE" sz="2200">
                    <a:solidFill>
                      <a:srgbClr val="FF66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(-x, -y)</a:t>
                </a:r>
                <a:endParaRPr b="1" i="1" sz="2200">
                  <a:solidFill>
                    <a:srgbClr val="FF66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4" name="Google Shape;544;p30"/>
              <p:cNvSpPr txBox="1"/>
              <p:nvPr/>
            </p:nvSpPr>
            <p:spPr>
              <a:xfrm>
                <a:off x="1178" y="2807"/>
                <a:ext cx="606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IE" sz="2200">
                    <a:solidFill>
                      <a:srgbClr val="FF66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(-y, -x)</a:t>
                </a:r>
                <a:endParaRPr b="1" i="1" sz="2200">
                  <a:solidFill>
                    <a:srgbClr val="FF66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5" name="Google Shape;545;p30"/>
              <p:cNvSpPr txBox="1"/>
              <p:nvPr/>
            </p:nvSpPr>
            <p:spPr>
              <a:xfrm>
                <a:off x="1232" y="2165"/>
                <a:ext cx="547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IE" sz="2200">
                    <a:solidFill>
                      <a:srgbClr val="FF66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(-y, x)</a:t>
                </a:r>
                <a:endParaRPr b="1" i="1" sz="2200">
                  <a:solidFill>
                    <a:srgbClr val="FF66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6" name="Google Shape;546;p30"/>
              <p:cNvSpPr txBox="1"/>
              <p:nvPr/>
            </p:nvSpPr>
            <p:spPr>
              <a:xfrm>
                <a:off x="1853" y="1529"/>
                <a:ext cx="547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IE" sz="2200">
                    <a:solidFill>
                      <a:srgbClr val="FF66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(-x, y)</a:t>
                </a:r>
                <a:endParaRPr b="1" i="1" sz="2200">
                  <a:solidFill>
                    <a:srgbClr val="FF66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547" name="Google Shape;547;p30"/>
            <p:cNvCxnSpPr/>
            <p:nvPr/>
          </p:nvCxnSpPr>
          <p:spPr>
            <a:xfrm flipH="1" rot="10800000">
              <a:off x="2201" y="2392"/>
              <a:ext cx="1335" cy="1335"/>
            </a:xfrm>
            <a:prstGeom prst="straightConnector1">
              <a:avLst/>
            </a:prstGeom>
            <a:noFill/>
            <a:ln cap="flat" cmpd="sng" w="25400">
              <a:solidFill>
                <a:srgbClr val="99CC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30"/>
            <p:cNvCxnSpPr/>
            <p:nvPr/>
          </p:nvCxnSpPr>
          <p:spPr>
            <a:xfrm>
              <a:off x="3491" y="3028"/>
              <a:ext cx="0" cy="60"/>
            </a:xfrm>
            <a:prstGeom prst="straightConnector1">
              <a:avLst/>
            </a:prstGeom>
            <a:noFill/>
            <a:ln cap="flat" cmpd="sng" w="25400">
              <a:solidFill>
                <a:srgbClr val="99CC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549" name="Google Shape;549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403" y="3088"/>
              <a:ext cx="165" cy="26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50" name="Google Shape;550;p30"/>
            <p:cNvCxnSpPr/>
            <p:nvPr/>
          </p:nvCxnSpPr>
          <p:spPr>
            <a:xfrm rot="10800000">
              <a:off x="2201" y="2392"/>
              <a:ext cx="1335" cy="1335"/>
            </a:xfrm>
            <a:prstGeom prst="straightConnector1">
              <a:avLst/>
            </a:prstGeom>
            <a:noFill/>
            <a:ln cap="flat" cmpd="sng" w="25400">
              <a:solidFill>
                <a:srgbClr val="99CC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30"/>
            <p:cNvCxnSpPr/>
            <p:nvPr/>
          </p:nvCxnSpPr>
          <p:spPr>
            <a:xfrm rot="10800000">
              <a:off x="2871" y="2107"/>
              <a:ext cx="0" cy="1874"/>
            </a:xfrm>
            <a:prstGeom prst="straightConnector1">
              <a:avLst/>
            </a:prstGeom>
            <a:noFill/>
            <a:ln cap="flat" cmpd="sng" w="25400">
              <a:solidFill>
                <a:srgbClr val="99CC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2" name="Google Shape;552;p30"/>
            <p:cNvCxnSpPr/>
            <p:nvPr/>
          </p:nvCxnSpPr>
          <p:spPr>
            <a:xfrm rot="10800000">
              <a:off x="2871" y="2124"/>
              <a:ext cx="0" cy="1874"/>
            </a:xfrm>
            <a:prstGeom prst="straightConnector1">
              <a:avLst/>
            </a:prstGeom>
            <a:noFill/>
            <a:ln cap="flat" cmpd="sng" w="25400">
              <a:solidFill>
                <a:srgbClr val="99CC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1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Mid-Point Circle Algorithm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31"/>
          <p:cNvSpPr txBox="1"/>
          <p:nvPr>
            <p:ph idx="1" type="body"/>
          </p:nvPr>
        </p:nvSpPr>
        <p:spPr>
          <a:xfrm>
            <a:off x="457200" y="1333500"/>
            <a:ext cx="8544296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Similarly to the case with lines, there is an incremental algorithm for drawing circles – the </a:t>
            </a:r>
            <a:r>
              <a:rPr b="0" i="1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mid-point circle algorithm</a:t>
            </a:r>
            <a:endParaRPr/>
          </a:p>
          <a:p>
            <a:pPr indent="0" lvl="0" marL="0" marR="0" rtl="0" algn="just">
              <a:spcBef>
                <a:spcPts val="64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mid-point circle algorithm we use eight-way symmetry so only ever calculate the points for the top right eighth of a circle, and then use symmetry to get the rest of the points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457200" y="1333500"/>
            <a:ext cx="8229600" cy="160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 across the </a:t>
            </a:r>
            <a:r>
              <a:rPr b="0" i="1" lang="en-IE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axis in unit intervals and at each step choose between two different </a:t>
            </a:r>
            <a:r>
              <a:rPr b="0" i="1" lang="en-IE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coordinates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14"/>
          <p:cNvCxnSpPr/>
          <p:nvPr/>
        </p:nvCxnSpPr>
        <p:spPr>
          <a:xfrm>
            <a:off x="1487488" y="2994025"/>
            <a:ext cx="0" cy="32988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14"/>
          <p:cNvCxnSpPr/>
          <p:nvPr/>
        </p:nvCxnSpPr>
        <p:spPr>
          <a:xfrm>
            <a:off x="2282825" y="3016250"/>
            <a:ext cx="0" cy="329723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4"/>
          <p:cNvCxnSpPr/>
          <p:nvPr/>
        </p:nvCxnSpPr>
        <p:spPr>
          <a:xfrm>
            <a:off x="3078163" y="3035300"/>
            <a:ext cx="0" cy="32988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4"/>
          <p:cNvCxnSpPr/>
          <p:nvPr/>
        </p:nvCxnSpPr>
        <p:spPr>
          <a:xfrm>
            <a:off x="3870325" y="3052763"/>
            <a:ext cx="0" cy="32988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4"/>
          <p:cNvCxnSpPr/>
          <p:nvPr/>
        </p:nvCxnSpPr>
        <p:spPr>
          <a:xfrm>
            <a:off x="2785269" y="2420144"/>
            <a:ext cx="0" cy="36337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4"/>
          <p:cNvCxnSpPr/>
          <p:nvPr/>
        </p:nvCxnSpPr>
        <p:spPr>
          <a:xfrm>
            <a:off x="2763044" y="3215481"/>
            <a:ext cx="0" cy="36337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4"/>
          <p:cNvCxnSpPr/>
          <p:nvPr/>
        </p:nvCxnSpPr>
        <p:spPr>
          <a:xfrm>
            <a:off x="2743994" y="4007644"/>
            <a:ext cx="0" cy="36337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4"/>
          <p:cNvSpPr/>
          <p:nvPr/>
        </p:nvSpPr>
        <p:spPr>
          <a:xfrm>
            <a:off x="1352550" y="4116388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3748088" y="4116388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2151063" y="4116388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2949575" y="4116388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1355725" y="4897438"/>
            <a:ext cx="258763" cy="258762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3751263" y="4897438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2154238" y="4897438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2952750" y="4897438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1354138" y="570547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3749675" y="570547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2152650" y="570547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2951163" y="570547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" name="Google Shape;79;p14"/>
          <p:cNvCxnSpPr/>
          <p:nvPr/>
        </p:nvCxnSpPr>
        <p:spPr>
          <a:xfrm flipH="1" rot="10800000">
            <a:off x="963613" y="3244850"/>
            <a:ext cx="3362325" cy="2106613"/>
          </a:xfrm>
          <a:prstGeom prst="straightConnector1">
            <a:avLst/>
          </a:prstGeom>
          <a:noFill/>
          <a:ln cap="flat" cmpd="sng" w="317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4"/>
          <p:cNvCxnSpPr/>
          <p:nvPr/>
        </p:nvCxnSpPr>
        <p:spPr>
          <a:xfrm>
            <a:off x="2793207" y="1623219"/>
            <a:ext cx="0" cy="36337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4"/>
          <p:cNvSpPr/>
          <p:nvPr/>
        </p:nvSpPr>
        <p:spPr>
          <a:xfrm>
            <a:off x="1360488" y="3319463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3756025" y="3319463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2159000" y="3319463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2957513" y="3319463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1343025" y="629920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2135188" y="629920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2927350" y="629920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3721100" y="629920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628650" y="564832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628650" y="405130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628650" y="4849813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628650" y="3252788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4808538" y="2757488"/>
            <a:ext cx="4035425" cy="410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from position (2,3) we have to choose between (3,3) and (3,4)</a:t>
            </a:r>
            <a:endParaRPr/>
          </a:p>
          <a:p>
            <a:pPr indent="0" lvl="0" marL="0" marR="0" rtl="0" algn="just">
              <a:spcBef>
                <a:spcPts val="640"/>
              </a:spcBef>
              <a:spcAft>
                <a:spcPts val="0"/>
              </a:spcAft>
              <a:buNone/>
            </a:pPr>
            <a:r>
              <a:rPr lang="en-IE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would like the point that is closer to the original line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590550" y="4491038"/>
            <a:ext cx="719138" cy="3222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80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E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IE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lang="en-IE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lang="en-IE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1" lang="en-IE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1" baseline="-25000" lang="en-IE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lang="en-IE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2490788" y="5226050"/>
            <a:ext cx="990600" cy="3222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80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E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IE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lang="en-IE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lang="en-IE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+1, </a:t>
            </a:r>
            <a:r>
              <a:rPr b="1" i="1" lang="en-IE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1" baseline="-25000" lang="en-IE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lang="en-IE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779463" y="3633788"/>
            <a:ext cx="1262062" cy="3222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80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E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IE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lang="en-IE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lang="en-IE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+1, </a:t>
            </a:r>
            <a:r>
              <a:rPr b="1" i="1" lang="en-IE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1" baseline="-25000" lang="en-IE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lang="en-IE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+1)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7" name="Google Shape;97;p14"/>
          <p:cNvCxnSpPr/>
          <p:nvPr/>
        </p:nvCxnSpPr>
        <p:spPr>
          <a:xfrm>
            <a:off x="2032000" y="3925888"/>
            <a:ext cx="139700" cy="203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4"/>
          <p:cNvCxnSpPr/>
          <p:nvPr/>
        </p:nvCxnSpPr>
        <p:spPr>
          <a:xfrm rot="10800000">
            <a:off x="2378075" y="5154613"/>
            <a:ext cx="107950" cy="1587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4"/>
          <p:cNvCxnSpPr/>
          <p:nvPr/>
        </p:nvCxnSpPr>
        <p:spPr>
          <a:xfrm>
            <a:off x="1247775" y="4818063"/>
            <a:ext cx="120650" cy="1079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4"/>
          <p:cNvSpPr txBox="1"/>
          <p:nvPr/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Bresenham Line Algorithm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2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Mid-Point Circle Algorithm (cont…)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4" name="Google Shape;564;p32"/>
          <p:cNvGrpSpPr/>
          <p:nvPr/>
        </p:nvGrpSpPr>
        <p:grpSpPr>
          <a:xfrm>
            <a:off x="614363" y="1785938"/>
            <a:ext cx="11160917" cy="9744869"/>
            <a:chOff x="270" y="891"/>
            <a:chExt cx="7030" cy="6139"/>
          </a:xfrm>
        </p:grpSpPr>
        <p:cxnSp>
          <p:nvCxnSpPr>
            <p:cNvPr id="565" name="Google Shape;565;p32"/>
            <p:cNvCxnSpPr/>
            <p:nvPr/>
          </p:nvCxnSpPr>
          <p:spPr>
            <a:xfrm>
              <a:off x="3584" y="967"/>
              <a:ext cx="0" cy="207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32"/>
            <p:cNvCxnSpPr/>
            <p:nvPr/>
          </p:nvCxnSpPr>
          <p:spPr>
            <a:xfrm>
              <a:off x="4085" y="981"/>
              <a:ext cx="0" cy="207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32"/>
            <p:cNvCxnSpPr/>
            <p:nvPr/>
          </p:nvCxnSpPr>
          <p:spPr>
            <a:xfrm>
              <a:off x="4586" y="993"/>
              <a:ext cx="0" cy="207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32"/>
            <p:cNvCxnSpPr/>
            <p:nvPr/>
          </p:nvCxnSpPr>
          <p:spPr>
            <a:xfrm>
              <a:off x="5085" y="1004"/>
              <a:ext cx="0" cy="207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32"/>
            <p:cNvCxnSpPr/>
            <p:nvPr/>
          </p:nvCxnSpPr>
          <p:spPr>
            <a:xfrm>
              <a:off x="4402" y="605"/>
              <a:ext cx="0" cy="2289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32"/>
            <p:cNvCxnSpPr/>
            <p:nvPr/>
          </p:nvCxnSpPr>
          <p:spPr>
            <a:xfrm>
              <a:off x="4388" y="1106"/>
              <a:ext cx="0" cy="2289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32"/>
            <p:cNvCxnSpPr/>
            <p:nvPr/>
          </p:nvCxnSpPr>
          <p:spPr>
            <a:xfrm>
              <a:off x="4376" y="1605"/>
              <a:ext cx="0" cy="2289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2" name="Google Shape;572;p32"/>
            <p:cNvSpPr/>
            <p:nvPr/>
          </p:nvSpPr>
          <p:spPr>
            <a:xfrm>
              <a:off x="3499" y="1674"/>
              <a:ext cx="163" cy="1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5008" y="1674"/>
              <a:ext cx="163" cy="1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Wide upward diagonal" id="574" name="Google Shape;574;p32"/>
            <p:cNvSpPr/>
            <p:nvPr/>
          </p:nvSpPr>
          <p:spPr>
            <a:xfrm>
              <a:off x="4002" y="1674"/>
              <a:ext cx="163" cy="1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4505" y="1674"/>
              <a:ext cx="163" cy="1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3501" y="2166"/>
              <a:ext cx="163" cy="1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5010" y="2166"/>
              <a:ext cx="163" cy="1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4004" y="2166"/>
              <a:ext cx="163" cy="1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4507" y="2166"/>
              <a:ext cx="163" cy="1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3500" y="2675"/>
              <a:ext cx="163" cy="1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5009" y="2675"/>
              <a:ext cx="163" cy="1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4003" y="2675"/>
              <a:ext cx="163" cy="1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4506" y="2675"/>
              <a:ext cx="163" cy="1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4" name="Google Shape;584;p32"/>
            <p:cNvCxnSpPr/>
            <p:nvPr/>
          </p:nvCxnSpPr>
          <p:spPr>
            <a:xfrm>
              <a:off x="4407" y="103"/>
              <a:ext cx="0" cy="2289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5" name="Google Shape;585;p32"/>
            <p:cNvSpPr/>
            <p:nvPr/>
          </p:nvSpPr>
          <p:spPr>
            <a:xfrm>
              <a:off x="3504" y="1172"/>
              <a:ext cx="163" cy="163"/>
            </a:xfrm>
            <a:prstGeom prst="ellipse">
              <a:avLst/>
            </a:prstGeom>
            <a:solidFill>
              <a:schemeClr val="accent2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5013" y="1172"/>
              <a:ext cx="163" cy="1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Wide upward diagonal" id="587" name="Google Shape;587;p32"/>
            <p:cNvSpPr/>
            <p:nvPr/>
          </p:nvSpPr>
          <p:spPr>
            <a:xfrm>
              <a:off x="4007" y="1172"/>
              <a:ext cx="163" cy="1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4510" y="1172"/>
              <a:ext cx="163" cy="1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408" y="1267"/>
              <a:ext cx="5688" cy="5688"/>
            </a:xfrm>
            <a:prstGeom prst="ellipse">
              <a:avLst/>
            </a:prstGeom>
            <a:noFill/>
            <a:ln cap="flat" cmpd="sng" w="38100">
              <a:solidFill>
                <a:srgbClr val="FF6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32"/>
            <p:cNvSpPr txBox="1"/>
            <p:nvPr/>
          </p:nvSpPr>
          <p:spPr>
            <a:xfrm>
              <a:off x="3777" y="946"/>
              <a:ext cx="612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IE" sz="200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(x</a:t>
              </a:r>
              <a:r>
                <a:rPr b="1" baseline="-25000" i="1" lang="en-IE" sz="200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r>
                <a:rPr b="1" i="1" lang="en-IE" sz="200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+1, y</a:t>
              </a:r>
              <a:r>
                <a:rPr b="1" baseline="-25000" i="1" lang="en-IE" sz="200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r>
                <a:rPr b="1" i="1" lang="en-IE" sz="200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/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270" y="1055"/>
              <a:ext cx="2981" cy="597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2"/>
            <p:cNvSpPr/>
            <p:nvPr/>
          </p:nvSpPr>
          <p:spPr>
            <a:xfrm rot="5400000">
              <a:off x="2262" y="1991"/>
              <a:ext cx="3923" cy="615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5546" y="891"/>
              <a:ext cx="419" cy="241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2"/>
            <p:cNvSpPr txBox="1"/>
            <p:nvPr/>
          </p:nvSpPr>
          <p:spPr>
            <a:xfrm>
              <a:off x="3695" y="1861"/>
              <a:ext cx="745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IE" sz="200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(x</a:t>
              </a:r>
              <a:r>
                <a:rPr b="1" baseline="-25000" i="1" lang="en-IE" sz="200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r>
                <a:rPr b="1" i="1" lang="en-IE" sz="200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+1, y</a:t>
              </a:r>
              <a:r>
                <a:rPr b="1" baseline="-25000" i="1" lang="en-IE" sz="200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r>
                <a:rPr b="1" i="1" lang="en-IE" sz="200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-1)</a:t>
              </a:r>
              <a:endParaRPr/>
            </a:p>
          </p:txBody>
        </p:sp>
        <p:sp>
          <p:nvSpPr>
            <p:cNvPr id="595" name="Google Shape;595;p32"/>
            <p:cNvSpPr txBox="1"/>
            <p:nvPr/>
          </p:nvSpPr>
          <p:spPr>
            <a:xfrm>
              <a:off x="3102" y="998"/>
              <a:ext cx="441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IE" sz="200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(x</a:t>
              </a:r>
              <a:r>
                <a:rPr b="1" baseline="-25000" i="1" lang="en-IE" sz="200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r>
                <a:rPr b="1" i="1" lang="en-IE" sz="200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y</a:t>
              </a:r>
              <a:r>
                <a:rPr b="1" baseline="-25000" i="1" lang="en-IE" sz="200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r>
                <a:rPr b="1" i="1" lang="en-IE" sz="200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/>
            </a:p>
          </p:txBody>
        </p:sp>
      </p:grpSp>
      <p:sp>
        <p:nvSpPr>
          <p:cNvPr id="596" name="Google Shape;596;p32"/>
          <p:cNvSpPr txBox="1"/>
          <p:nvPr>
            <p:ph idx="1" type="body"/>
          </p:nvPr>
        </p:nvSpPr>
        <p:spPr>
          <a:xfrm>
            <a:off x="457200" y="1333500"/>
            <a:ext cx="8245475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that we have </a:t>
            </a:r>
            <a:b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 plotted point 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</a:t>
            </a:r>
            <a:r>
              <a:rPr b="0" baseline="-2500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y</a:t>
            </a:r>
            <a:r>
              <a:rPr b="0" baseline="-2500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next point is a </a:t>
            </a:r>
            <a:b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choice between 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</a:t>
            </a:r>
            <a:r>
              <a:rPr b="0" baseline="-2500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+1, y</a:t>
            </a:r>
            <a:r>
              <a:rPr b="0" baseline="-2500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b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</a:t>
            </a:r>
            <a:r>
              <a:rPr b="0" baseline="-2500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+1, y</a:t>
            </a:r>
            <a:r>
              <a:rPr b="0" baseline="-2500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-1)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would like to choose </a:t>
            </a:r>
            <a:b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point that is nearest to </a:t>
            </a:r>
            <a:b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actual circle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how do we make this choice?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3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Mid-Point Circle Algorithm (cont…)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33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re-jig the equation of the circle slightly to give us: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equation evaluates as follows: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evaluating this function at the midpoint between the candidate pixels we can make our decision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1600" y="2293938"/>
            <a:ext cx="3802063" cy="628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4" name="Google Shape;604;p33"/>
          <p:cNvGrpSpPr/>
          <p:nvPr/>
        </p:nvGrpSpPr>
        <p:grpSpPr>
          <a:xfrm>
            <a:off x="655638" y="3500438"/>
            <a:ext cx="7793037" cy="1714500"/>
            <a:chOff x="440" y="1725"/>
            <a:chExt cx="5302" cy="1167"/>
          </a:xfrm>
        </p:grpSpPr>
        <p:pic>
          <p:nvPicPr>
            <p:cNvPr id="605" name="Google Shape;605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0" y="1725"/>
              <a:ext cx="1604" cy="11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6" name="Google Shape;606;p3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971" y="1765"/>
              <a:ext cx="3645" cy="3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7" name="Google Shape;607;p3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971" y="2138"/>
              <a:ext cx="3312" cy="3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8" name="Google Shape;608;p3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971" y="2514"/>
              <a:ext cx="3771" cy="33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4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Mid-Point Circle Algorithm (cont…)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34"/>
          <p:cNvSpPr txBox="1"/>
          <p:nvPr>
            <p:ph idx="1" type="body"/>
          </p:nvPr>
        </p:nvSpPr>
        <p:spPr>
          <a:xfrm>
            <a:off x="457200" y="1333500"/>
            <a:ext cx="8448675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we have just plotted the pixel at (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,y</a:t>
            </a:r>
            <a:r>
              <a:rPr b="0" baseline="-2500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so we need to choose between (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0" i="0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,y</a:t>
            </a:r>
            <a:r>
              <a:rPr b="0" baseline="-2500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and (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0" i="0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,y</a:t>
            </a:r>
            <a:r>
              <a:rPr b="0" baseline="-2500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0" i="0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decision variable can be defined as: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baseline="-2500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 0 the midpoint is inside the circle and and the pixel at 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-2500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closer to the circle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Otherwise the midpoint is outside and 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-2500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0" i="0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closer</a:t>
            </a:r>
            <a:endParaRPr/>
          </a:p>
        </p:txBody>
      </p:sp>
      <p:pic>
        <p:nvPicPr>
          <p:cNvPr id="615" name="Google Shape;61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0600" y="3341688"/>
            <a:ext cx="4592638" cy="147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5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Mid-Point Circle Algorithm (cont…)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35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ensure things are as efficient as possible we can do all of our calculations incrementally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consider: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t/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-2500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k+1</a:t>
            </a: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either 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-2500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-2500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0" i="0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depending on the sign of 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baseline="-2500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b="0" baseline="-25000" i="1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2" name="Google Shape;62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1650" y="3201988"/>
            <a:ext cx="5578475" cy="1541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2663" y="5092700"/>
            <a:ext cx="7180262" cy="585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6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Mid-Point Circle Algorithm (cont…)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36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decision variable is given as: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if 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baseline="-2500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 0 then the next decision variable is given as:</a:t>
            </a:r>
            <a:endParaRPr/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baseline="-2500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&gt; 0 then the decision variable is: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0" name="Google Shape;63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2425" y="1862138"/>
            <a:ext cx="3328988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4200" y="5122863"/>
            <a:ext cx="2836863" cy="554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76525" y="6242050"/>
            <a:ext cx="3790950" cy="554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7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Mid-Point Circle Algorithm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37"/>
          <p:cNvSpPr txBox="1"/>
          <p:nvPr>
            <p:ph idx="1" type="body"/>
          </p:nvPr>
        </p:nvSpPr>
        <p:spPr>
          <a:xfrm>
            <a:off x="457200" y="1433513"/>
            <a:ext cx="8229600" cy="52419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MID-POINT CIRCLE ALGORITHM</a:t>
            </a:r>
            <a:endParaRPr/>
          </a:p>
          <a:p>
            <a:pPr indent="-609600" lvl="0" marL="609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radius </a:t>
            </a:r>
            <a:r>
              <a:rPr b="0" i="1" lang="en-IE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I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circle centre </a:t>
            </a:r>
            <a:r>
              <a:rPr b="0" i="1" lang="en-IE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</a:t>
            </a:r>
            <a:r>
              <a:rPr b="0" baseline="-25000" i="1" lang="en-IE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1" lang="en-IE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y</a:t>
            </a:r>
            <a:r>
              <a:rPr b="0" baseline="-25000" i="1" lang="en-IE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1" lang="en-IE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0" lang="en-I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then set the coordinates for the first point on the circumference of a circle centred on the origin as:</a:t>
            </a:r>
            <a:endParaRPr/>
          </a:p>
          <a:p>
            <a:pPr indent="-406400" lvl="0" marL="609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9600" lvl="0" marL="609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the initial value of the decision parameter as:</a:t>
            </a:r>
            <a:endParaRPr/>
          </a:p>
          <a:p>
            <a:pPr indent="-355600" lvl="0" marL="609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9600" lvl="0" marL="609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Starting with </a:t>
            </a:r>
            <a:r>
              <a:rPr b="0" i="1" lang="en-IE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= 0</a:t>
            </a:r>
            <a:r>
              <a:rPr b="0" i="0" lang="en-I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 each position </a:t>
            </a:r>
            <a:r>
              <a:rPr b="0" i="1" lang="en-IE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1" lang="en-IE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I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perform the following test. If </a:t>
            </a:r>
            <a:r>
              <a:rPr b="0" i="1" lang="en-IE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baseline="-25000" i="1" lang="en-IE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b="0" i="1" lang="en-IE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 0</a:t>
            </a:r>
            <a:r>
              <a:rPr b="0" i="0" lang="en-I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next point along the circle centred on </a:t>
            </a:r>
            <a:r>
              <a:rPr b="0" i="1" lang="en-IE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(0, 0)</a:t>
            </a:r>
            <a:r>
              <a:rPr b="0" i="0" lang="en-I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0" i="1" lang="en-IE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</a:t>
            </a:r>
            <a:r>
              <a:rPr b="0" baseline="-25000" i="1" lang="en-IE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1" lang="en-IE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+1, y</a:t>
            </a:r>
            <a:r>
              <a:rPr b="0" baseline="-25000" i="1" lang="en-IE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1" lang="en-IE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0" lang="en-I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9" name="Google Shape;63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6938" y="3079750"/>
            <a:ext cx="223520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71888" y="4089400"/>
            <a:ext cx="1782762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90875" y="6005513"/>
            <a:ext cx="2717800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8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Mid-Point Circle Algorithm (cont…)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38"/>
          <p:cNvSpPr txBox="1"/>
          <p:nvPr>
            <p:ph idx="1" type="body"/>
          </p:nvPr>
        </p:nvSpPr>
        <p:spPr>
          <a:xfrm>
            <a:off x="457200" y="1433513"/>
            <a:ext cx="8229600" cy="45307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Otherwise the next point along the circle is </a:t>
            </a:r>
            <a:r>
              <a:rPr b="0" i="1" lang="en-IE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</a:t>
            </a:r>
            <a:r>
              <a:rPr b="0" baseline="-25000" i="1" lang="en-IE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1" lang="en-IE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+1, y</a:t>
            </a:r>
            <a:r>
              <a:rPr b="0" baseline="-25000" i="1" lang="en-IE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1" lang="en-IE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-1)</a:t>
            </a:r>
            <a:r>
              <a:rPr b="0" i="0" lang="en-I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and:</a:t>
            </a:r>
            <a:endParaRPr/>
          </a:p>
          <a:p>
            <a:pPr indent="-609600" lvl="0" marL="60960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9600" lvl="0" marL="609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 startAt="4"/>
            </a:pPr>
            <a:r>
              <a:rPr b="0" i="0" lang="en-I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symmetry points in the other seven octants</a:t>
            </a:r>
            <a:endParaRPr/>
          </a:p>
          <a:p>
            <a:pPr indent="-609600" lvl="0" marL="609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 startAt="4"/>
            </a:pPr>
            <a:r>
              <a:rPr b="0" i="0" lang="en-I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 each calculated pixel position </a:t>
            </a:r>
            <a:r>
              <a:rPr b="0" i="1" lang="en-IE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(x, y)</a:t>
            </a:r>
            <a:r>
              <a:rPr b="0" i="0" lang="en-I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onto the circular path centred at </a:t>
            </a:r>
            <a:r>
              <a:rPr b="0" i="1" lang="en-IE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</a:t>
            </a:r>
            <a:r>
              <a:rPr b="0" baseline="-25000" i="1" lang="en-IE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1" lang="en-IE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y</a:t>
            </a:r>
            <a:r>
              <a:rPr b="0" baseline="-25000" i="1" lang="en-IE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1" lang="en-IE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0" lang="en-I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plot the coordinate values:</a:t>
            </a:r>
            <a:endParaRPr/>
          </a:p>
          <a:p>
            <a:pPr indent="-355600" lvl="0" marL="609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9600" lvl="0" marL="609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 startAt="4"/>
            </a:pPr>
            <a:r>
              <a:rPr b="0" i="0" lang="en-I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 steps 3 to 5 until </a:t>
            </a:r>
            <a:r>
              <a:rPr b="0" i="1" lang="en-IE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&gt;= y</a:t>
            </a:r>
            <a:endParaRPr b="0" i="1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8" name="Google Shape;64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3988" y="2298700"/>
            <a:ext cx="3714750" cy="54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9" name="Google Shape;649;p38"/>
          <p:cNvGrpSpPr/>
          <p:nvPr/>
        </p:nvGrpSpPr>
        <p:grpSpPr>
          <a:xfrm>
            <a:off x="2833688" y="4675188"/>
            <a:ext cx="3440112" cy="542925"/>
            <a:chOff x="1803" y="2945"/>
            <a:chExt cx="2167" cy="342"/>
          </a:xfrm>
        </p:grpSpPr>
        <p:pic>
          <p:nvPicPr>
            <p:cNvPr id="650" name="Google Shape;650;p3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03" y="2945"/>
              <a:ext cx="913" cy="3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1" name="Google Shape;651;p3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019" y="2945"/>
              <a:ext cx="951" cy="34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9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Mid-Point Circle Algorithm Example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39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see the mid-point circle algorithm in action lets use it to draw a circle centred at (0,0) with radius 10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0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Mid-Point Circle Algorithm Example (cont…)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3" name="Google Shape;663;p40"/>
          <p:cNvGrpSpPr/>
          <p:nvPr/>
        </p:nvGrpSpPr>
        <p:grpSpPr>
          <a:xfrm>
            <a:off x="-3249613" y="1681163"/>
            <a:ext cx="8063707" cy="8083550"/>
            <a:chOff x="-1993" y="951"/>
            <a:chExt cx="5079" cy="5092"/>
          </a:xfrm>
        </p:grpSpPr>
        <p:grpSp>
          <p:nvGrpSpPr>
            <p:cNvPr id="664" name="Google Shape;664;p40"/>
            <p:cNvGrpSpPr/>
            <p:nvPr/>
          </p:nvGrpSpPr>
          <p:grpSpPr>
            <a:xfrm>
              <a:off x="301" y="951"/>
              <a:ext cx="2785" cy="2799"/>
              <a:chOff x="541" y="945"/>
              <a:chExt cx="2785" cy="2799"/>
            </a:xfrm>
          </p:grpSpPr>
          <p:cxnSp>
            <p:nvCxnSpPr>
              <p:cNvPr id="665" name="Google Shape;665;p40"/>
              <p:cNvCxnSpPr/>
              <p:nvPr/>
            </p:nvCxnSpPr>
            <p:spPr>
              <a:xfrm rot="10800000">
                <a:off x="962" y="945"/>
                <a:ext cx="0" cy="2799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6" name="Google Shape;666;p40"/>
              <p:cNvCxnSpPr/>
              <p:nvPr/>
            </p:nvCxnSpPr>
            <p:spPr>
              <a:xfrm rot="10800000">
                <a:off x="1203" y="945"/>
                <a:ext cx="0" cy="2799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7" name="Google Shape;667;p40"/>
              <p:cNvCxnSpPr/>
              <p:nvPr/>
            </p:nvCxnSpPr>
            <p:spPr>
              <a:xfrm rot="10800000">
                <a:off x="1454" y="945"/>
                <a:ext cx="0" cy="2799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8" name="Google Shape;668;p40"/>
              <p:cNvCxnSpPr/>
              <p:nvPr/>
            </p:nvCxnSpPr>
            <p:spPr>
              <a:xfrm rot="10800000">
                <a:off x="1685" y="945"/>
                <a:ext cx="0" cy="2799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9" name="Google Shape;669;p40"/>
              <p:cNvCxnSpPr/>
              <p:nvPr/>
            </p:nvCxnSpPr>
            <p:spPr>
              <a:xfrm rot="10800000">
                <a:off x="1936" y="945"/>
                <a:ext cx="0" cy="2799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0" name="Google Shape;670;p40"/>
              <p:cNvCxnSpPr/>
              <p:nvPr/>
            </p:nvCxnSpPr>
            <p:spPr>
              <a:xfrm rot="10800000">
                <a:off x="2177" y="945"/>
                <a:ext cx="0" cy="2799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1" name="Google Shape;671;p40"/>
              <p:cNvCxnSpPr/>
              <p:nvPr/>
            </p:nvCxnSpPr>
            <p:spPr>
              <a:xfrm rot="10800000">
                <a:off x="2418" y="945"/>
                <a:ext cx="0" cy="2799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2" name="Google Shape;672;p40"/>
              <p:cNvCxnSpPr/>
              <p:nvPr/>
            </p:nvCxnSpPr>
            <p:spPr>
              <a:xfrm rot="10800000">
                <a:off x="2649" y="945"/>
                <a:ext cx="0" cy="2799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3" name="Google Shape;673;p40"/>
              <p:cNvCxnSpPr/>
              <p:nvPr/>
            </p:nvCxnSpPr>
            <p:spPr>
              <a:xfrm rot="10800000">
                <a:off x="724" y="945"/>
                <a:ext cx="0" cy="2799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4" name="Google Shape;674;p40"/>
              <p:cNvCxnSpPr/>
              <p:nvPr/>
            </p:nvCxnSpPr>
            <p:spPr>
              <a:xfrm rot="10800000">
                <a:off x="2885" y="945"/>
                <a:ext cx="0" cy="2799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5" name="Google Shape;675;p40"/>
              <p:cNvCxnSpPr/>
              <p:nvPr/>
            </p:nvCxnSpPr>
            <p:spPr>
              <a:xfrm rot="10800000">
                <a:off x="3119" y="945"/>
                <a:ext cx="0" cy="2799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6" name="Google Shape;676;p40"/>
              <p:cNvCxnSpPr/>
              <p:nvPr/>
            </p:nvCxnSpPr>
            <p:spPr>
              <a:xfrm rot="10800000">
                <a:off x="1938" y="-236"/>
                <a:ext cx="0" cy="277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7" name="Google Shape;677;p40"/>
              <p:cNvCxnSpPr/>
              <p:nvPr/>
            </p:nvCxnSpPr>
            <p:spPr>
              <a:xfrm rot="10800000">
                <a:off x="1938" y="7"/>
                <a:ext cx="0" cy="277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8" name="Google Shape;678;p40"/>
              <p:cNvCxnSpPr/>
              <p:nvPr/>
            </p:nvCxnSpPr>
            <p:spPr>
              <a:xfrm rot="10800000">
                <a:off x="1938" y="249"/>
                <a:ext cx="0" cy="277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9" name="Google Shape;679;p40"/>
              <p:cNvCxnSpPr/>
              <p:nvPr/>
            </p:nvCxnSpPr>
            <p:spPr>
              <a:xfrm rot="10800000">
                <a:off x="1938" y="488"/>
                <a:ext cx="0" cy="277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0" name="Google Shape;680;p40"/>
              <p:cNvCxnSpPr/>
              <p:nvPr/>
            </p:nvCxnSpPr>
            <p:spPr>
              <a:xfrm rot="10800000">
                <a:off x="1938" y="730"/>
                <a:ext cx="0" cy="277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1" name="Google Shape;681;p40"/>
              <p:cNvCxnSpPr/>
              <p:nvPr/>
            </p:nvCxnSpPr>
            <p:spPr>
              <a:xfrm rot="10800000">
                <a:off x="1938" y="969"/>
                <a:ext cx="0" cy="277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2" name="Google Shape;682;p40"/>
              <p:cNvCxnSpPr/>
              <p:nvPr/>
            </p:nvCxnSpPr>
            <p:spPr>
              <a:xfrm rot="10800000">
                <a:off x="1938" y="1211"/>
                <a:ext cx="0" cy="277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3" name="Google Shape;683;p40"/>
              <p:cNvCxnSpPr/>
              <p:nvPr/>
            </p:nvCxnSpPr>
            <p:spPr>
              <a:xfrm rot="10800000">
                <a:off x="1938" y="1450"/>
                <a:ext cx="0" cy="277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84" name="Google Shape;684;p40"/>
              <p:cNvSpPr/>
              <p:nvPr/>
            </p:nvSpPr>
            <p:spPr>
              <a:xfrm>
                <a:off x="1102" y="2257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40"/>
              <p:cNvSpPr/>
              <p:nvPr/>
            </p:nvSpPr>
            <p:spPr>
              <a:xfrm>
                <a:off x="1353" y="2257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40"/>
              <p:cNvSpPr/>
              <p:nvPr/>
            </p:nvSpPr>
            <p:spPr>
              <a:xfrm>
                <a:off x="2548" y="2251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861" y="2256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40"/>
              <p:cNvSpPr/>
              <p:nvPr/>
            </p:nvSpPr>
            <p:spPr>
              <a:xfrm>
                <a:off x="1584" y="2257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40"/>
              <p:cNvSpPr/>
              <p:nvPr/>
            </p:nvSpPr>
            <p:spPr>
              <a:xfrm>
                <a:off x="1835" y="2256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40"/>
              <p:cNvSpPr/>
              <p:nvPr/>
            </p:nvSpPr>
            <p:spPr>
              <a:xfrm>
                <a:off x="2076" y="2256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40"/>
              <p:cNvSpPr/>
              <p:nvPr/>
            </p:nvSpPr>
            <p:spPr>
              <a:xfrm>
                <a:off x="2317" y="2256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40"/>
              <p:cNvSpPr/>
              <p:nvPr/>
            </p:nvSpPr>
            <p:spPr>
              <a:xfrm>
                <a:off x="1103" y="2018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40"/>
              <p:cNvSpPr/>
              <p:nvPr/>
            </p:nvSpPr>
            <p:spPr>
              <a:xfrm>
                <a:off x="1354" y="2018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40"/>
              <p:cNvSpPr/>
              <p:nvPr/>
            </p:nvSpPr>
            <p:spPr>
              <a:xfrm>
                <a:off x="2549" y="2012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40"/>
              <p:cNvSpPr/>
              <p:nvPr/>
            </p:nvSpPr>
            <p:spPr>
              <a:xfrm>
                <a:off x="862" y="2017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40"/>
              <p:cNvSpPr/>
              <p:nvPr/>
            </p:nvSpPr>
            <p:spPr>
              <a:xfrm>
                <a:off x="1585" y="2018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40"/>
              <p:cNvSpPr/>
              <p:nvPr/>
            </p:nvSpPr>
            <p:spPr>
              <a:xfrm>
                <a:off x="1836" y="2017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40"/>
              <p:cNvSpPr/>
              <p:nvPr/>
            </p:nvSpPr>
            <p:spPr>
              <a:xfrm>
                <a:off x="2077" y="2017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40"/>
              <p:cNvSpPr/>
              <p:nvPr/>
            </p:nvSpPr>
            <p:spPr>
              <a:xfrm>
                <a:off x="2318" y="2017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40"/>
              <p:cNvSpPr/>
              <p:nvPr/>
            </p:nvSpPr>
            <p:spPr>
              <a:xfrm>
                <a:off x="1102" y="1779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40"/>
              <p:cNvSpPr/>
              <p:nvPr/>
            </p:nvSpPr>
            <p:spPr>
              <a:xfrm>
                <a:off x="1353" y="1779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40"/>
              <p:cNvSpPr/>
              <p:nvPr/>
            </p:nvSpPr>
            <p:spPr>
              <a:xfrm>
                <a:off x="2548" y="1773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40"/>
              <p:cNvSpPr/>
              <p:nvPr/>
            </p:nvSpPr>
            <p:spPr>
              <a:xfrm>
                <a:off x="861" y="1778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40"/>
              <p:cNvSpPr/>
              <p:nvPr/>
            </p:nvSpPr>
            <p:spPr>
              <a:xfrm>
                <a:off x="1584" y="1779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40"/>
              <p:cNvSpPr/>
              <p:nvPr/>
            </p:nvSpPr>
            <p:spPr>
              <a:xfrm>
                <a:off x="1835" y="1778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40"/>
              <p:cNvSpPr/>
              <p:nvPr/>
            </p:nvSpPr>
            <p:spPr>
              <a:xfrm>
                <a:off x="2076" y="1778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40"/>
              <p:cNvSpPr/>
              <p:nvPr/>
            </p:nvSpPr>
            <p:spPr>
              <a:xfrm>
                <a:off x="2317" y="1778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40"/>
              <p:cNvSpPr/>
              <p:nvPr/>
            </p:nvSpPr>
            <p:spPr>
              <a:xfrm>
                <a:off x="1103" y="1540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40"/>
              <p:cNvSpPr/>
              <p:nvPr/>
            </p:nvSpPr>
            <p:spPr>
              <a:xfrm>
                <a:off x="1354" y="1540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40"/>
              <p:cNvSpPr/>
              <p:nvPr/>
            </p:nvSpPr>
            <p:spPr>
              <a:xfrm>
                <a:off x="2549" y="1534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40"/>
              <p:cNvSpPr/>
              <p:nvPr/>
            </p:nvSpPr>
            <p:spPr>
              <a:xfrm>
                <a:off x="862" y="1539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40"/>
              <p:cNvSpPr/>
              <p:nvPr/>
            </p:nvSpPr>
            <p:spPr>
              <a:xfrm>
                <a:off x="1585" y="1540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40"/>
              <p:cNvSpPr/>
              <p:nvPr/>
            </p:nvSpPr>
            <p:spPr>
              <a:xfrm>
                <a:off x="1836" y="1539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40"/>
              <p:cNvSpPr/>
              <p:nvPr/>
            </p:nvSpPr>
            <p:spPr>
              <a:xfrm>
                <a:off x="2077" y="1539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40"/>
              <p:cNvSpPr/>
              <p:nvPr/>
            </p:nvSpPr>
            <p:spPr>
              <a:xfrm>
                <a:off x="2318" y="1539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40"/>
              <p:cNvSpPr/>
              <p:nvPr/>
            </p:nvSpPr>
            <p:spPr>
              <a:xfrm>
                <a:off x="1103" y="1288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40"/>
              <p:cNvSpPr/>
              <p:nvPr/>
            </p:nvSpPr>
            <p:spPr>
              <a:xfrm>
                <a:off x="1354" y="1288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40"/>
              <p:cNvSpPr/>
              <p:nvPr/>
            </p:nvSpPr>
            <p:spPr>
              <a:xfrm>
                <a:off x="2549" y="1282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40"/>
              <p:cNvSpPr/>
              <p:nvPr/>
            </p:nvSpPr>
            <p:spPr>
              <a:xfrm>
                <a:off x="862" y="1287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40"/>
              <p:cNvSpPr/>
              <p:nvPr/>
            </p:nvSpPr>
            <p:spPr>
              <a:xfrm>
                <a:off x="1585" y="1288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40"/>
              <p:cNvSpPr/>
              <p:nvPr/>
            </p:nvSpPr>
            <p:spPr>
              <a:xfrm>
                <a:off x="1836" y="1287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40"/>
              <p:cNvSpPr/>
              <p:nvPr/>
            </p:nvSpPr>
            <p:spPr>
              <a:xfrm>
                <a:off x="2077" y="1287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40"/>
              <p:cNvSpPr/>
              <p:nvPr/>
            </p:nvSpPr>
            <p:spPr>
              <a:xfrm>
                <a:off x="2318" y="1287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40"/>
              <p:cNvSpPr/>
              <p:nvPr/>
            </p:nvSpPr>
            <p:spPr>
              <a:xfrm>
                <a:off x="1103" y="1049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40"/>
              <p:cNvSpPr/>
              <p:nvPr/>
            </p:nvSpPr>
            <p:spPr>
              <a:xfrm>
                <a:off x="1354" y="1049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40"/>
              <p:cNvSpPr/>
              <p:nvPr/>
            </p:nvSpPr>
            <p:spPr>
              <a:xfrm>
                <a:off x="2549" y="1043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40"/>
              <p:cNvSpPr/>
              <p:nvPr/>
            </p:nvSpPr>
            <p:spPr>
              <a:xfrm>
                <a:off x="862" y="1048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40"/>
              <p:cNvSpPr/>
              <p:nvPr/>
            </p:nvSpPr>
            <p:spPr>
              <a:xfrm>
                <a:off x="1585" y="1049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40"/>
              <p:cNvSpPr/>
              <p:nvPr/>
            </p:nvSpPr>
            <p:spPr>
              <a:xfrm>
                <a:off x="1836" y="1048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40"/>
              <p:cNvSpPr/>
              <p:nvPr/>
            </p:nvSpPr>
            <p:spPr>
              <a:xfrm>
                <a:off x="2077" y="1048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40"/>
              <p:cNvSpPr/>
              <p:nvPr/>
            </p:nvSpPr>
            <p:spPr>
              <a:xfrm>
                <a:off x="2318" y="1048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40"/>
              <p:cNvSpPr/>
              <p:nvPr/>
            </p:nvSpPr>
            <p:spPr>
              <a:xfrm>
                <a:off x="1102" y="2741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40"/>
              <p:cNvSpPr/>
              <p:nvPr/>
            </p:nvSpPr>
            <p:spPr>
              <a:xfrm>
                <a:off x="1353" y="2741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40"/>
              <p:cNvSpPr/>
              <p:nvPr/>
            </p:nvSpPr>
            <p:spPr>
              <a:xfrm>
                <a:off x="2548" y="2735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40"/>
              <p:cNvSpPr/>
              <p:nvPr/>
            </p:nvSpPr>
            <p:spPr>
              <a:xfrm>
                <a:off x="861" y="2740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40"/>
              <p:cNvSpPr/>
              <p:nvPr/>
            </p:nvSpPr>
            <p:spPr>
              <a:xfrm>
                <a:off x="1584" y="2741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40"/>
              <p:cNvSpPr/>
              <p:nvPr/>
            </p:nvSpPr>
            <p:spPr>
              <a:xfrm>
                <a:off x="1835" y="2740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40"/>
              <p:cNvSpPr/>
              <p:nvPr/>
            </p:nvSpPr>
            <p:spPr>
              <a:xfrm>
                <a:off x="2076" y="2740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40"/>
              <p:cNvSpPr/>
              <p:nvPr/>
            </p:nvSpPr>
            <p:spPr>
              <a:xfrm>
                <a:off x="2317" y="2740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40"/>
              <p:cNvSpPr/>
              <p:nvPr/>
            </p:nvSpPr>
            <p:spPr>
              <a:xfrm>
                <a:off x="1102" y="2502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40"/>
              <p:cNvSpPr/>
              <p:nvPr/>
            </p:nvSpPr>
            <p:spPr>
              <a:xfrm>
                <a:off x="1353" y="2502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40"/>
              <p:cNvSpPr/>
              <p:nvPr/>
            </p:nvSpPr>
            <p:spPr>
              <a:xfrm>
                <a:off x="2548" y="2496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40"/>
              <p:cNvSpPr/>
              <p:nvPr/>
            </p:nvSpPr>
            <p:spPr>
              <a:xfrm>
                <a:off x="861" y="2501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40"/>
              <p:cNvSpPr/>
              <p:nvPr/>
            </p:nvSpPr>
            <p:spPr>
              <a:xfrm>
                <a:off x="1584" y="2502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40"/>
              <p:cNvSpPr/>
              <p:nvPr/>
            </p:nvSpPr>
            <p:spPr>
              <a:xfrm>
                <a:off x="1835" y="2501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40"/>
              <p:cNvSpPr/>
              <p:nvPr/>
            </p:nvSpPr>
            <p:spPr>
              <a:xfrm>
                <a:off x="2076" y="2501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40"/>
              <p:cNvSpPr/>
              <p:nvPr/>
            </p:nvSpPr>
            <p:spPr>
              <a:xfrm>
                <a:off x="2317" y="2501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40"/>
              <p:cNvSpPr/>
              <p:nvPr/>
            </p:nvSpPr>
            <p:spPr>
              <a:xfrm>
                <a:off x="623" y="2249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40"/>
              <p:cNvSpPr/>
              <p:nvPr/>
            </p:nvSpPr>
            <p:spPr>
              <a:xfrm>
                <a:off x="624" y="2010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40"/>
              <p:cNvSpPr/>
              <p:nvPr/>
            </p:nvSpPr>
            <p:spPr>
              <a:xfrm>
                <a:off x="623" y="1771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40"/>
              <p:cNvSpPr/>
              <p:nvPr/>
            </p:nvSpPr>
            <p:spPr>
              <a:xfrm>
                <a:off x="624" y="1532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40"/>
              <p:cNvSpPr/>
              <p:nvPr/>
            </p:nvSpPr>
            <p:spPr>
              <a:xfrm>
                <a:off x="624" y="1280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40"/>
              <p:cNvSpPr/>
              <p:nvPr/>
            </p:nvSpPr>
            <p:spPr>
              <a:xfrm>
                <a:off x="624" y="1041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40"/>
              <p:cNvSpPr/>
              <p:nvPr/>
            </p:nvSpPr>
            <p:spPr>
              <a:xfrm>
                <a:off x="623" y="2733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40"/>
              <p:cNvSpPr/>
              <p:nvPr/>
            </p:nvSpPr>
            <p:spPr>
              <a:xfrm>
                <a:off x="623" y="2494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40"/>
              <p:cNvSpPr/>
              <p:nvPr/>
            </p:nvSpPr>
            <p:spPr>
              <a:xfrm>
                <a:off x="2784" y="2258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40"/>
              <p:cNvSpPr/>
              <p:nvPr/>
            </p:nvSpPr>
            <p:spPr>
              <a:xfrm>
                <a:off x="2785" y="2019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40"/>
              <p:cNvSpPr/>
              <p:nvPr/>
            </p:nvSpPr>
            <p:spPr>
              <a:xfrm>
                <a:off x="2784" y="1780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40"/>
              <p:cNvSpPr/>
              <p:nvPr/>
            </p:nvSpPr>
            <p:spPr>
              <a:xfrm>
                <a:off x="2785" y="1541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40"/>
              <p:cNvSpPr/>
              <p:nvPr/>
            </p:nvSpPr>
            <p:spPr>
              <a:xfrm>
                <a:off x="2785" y="1289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40"/>
              <p:cNvSpPr/>
              <p:nvPr/>
            </p:nvSpPr>
            <p:spPr>
              <a:xfrm>
                <a:off x="2785" y="1050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40"/>
              <p:cNvSpPr/>
              <p:nvPr/>
            </p:nvSpPr>
            <p:spPr>
              <a:xfrm>
                <a:off x="2784" y="2742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40"/>
              <p:cNvSpPr/>
              <p:nvPr/>
            </p:nvSpPr>
            <p:spPr>
              <a:xfrm>
                <a:off x="2784" y="2503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40"/>
              <p:cNvSpPr/>
              <p:nvPr/>
            </p:nvSpPr>
            <p:spPr>
              <a:xfrm>
                <a:off x="3018" y="2262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40"/>
              <p:cNvSpPr/>
              <p:nvPr/>
            </p:nvSpPr>
            <p:spPr>
              <a:xfrm>
                <a:off x="3019" y="2023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40"/>
              <p:cNvSpPr/>
              <p:nvPr/>
            </p:nvSpPr>
            <p:spPr>
              <a:xfrm>
                <a:off x="3018" y="1784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40"/>
              <p:cNvSpPr/>
              <p:nvPr/>
            </p:nvSpPr>
            <p:spPr>
              <a:xfrm>
                <a:off x="3019" y="1545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40"/>
              <p:cNvSpPr/>
              <p:nvPr/>
            </p:nvSpPr>
            <p:spPr>
              <a:xfrm>
                <a:off x="3019" y="1293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40"/>
              <p:cNvSpPr/>
              <p:nvPr/>
            </p:nvSpPr>
            <p:spPr>
              <a:xfrm>
                <a:off x="3019" y="1054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40"/>
              <p:cNvSpPr/>
              <p:nvPr/>
            </p:nvSpPr>
            <p:spPr>
              <a:xfrm>
                <a:off x="3018" y="2746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40"/>
              <p:cNvSpPr/>
              <p:nvPr/>
            </p:nvSpPr>
            <p:spPr>
              <a:xfrm>
                <a:off x="3018" y="2507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72" name="Google Shape;772;p40"/>
              <p:cNvCxnSpPr/>
              <p:nvPr/>
            </p:nvCxnSpPr>
            <p:spPr>
              <a:xfrm rot="10800000">
                <a:off x="1930" y="1693"/>
                <a:ext cx="0" cy="277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3" name="Google Shape;773;p40"/>
              <p:cNvCxnSpPr/>
              <p:nvPr/>
            </p:nvCxnSpPr>
            <p:spPr>
              <a:xfrm rot="10800000">
                <a:off x="1930" y="1935"/>
                <a:ext cx="0" cy="277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4" name="Google Shape;774;p40"/>
              <p:cNvCxnSpPr/>
              <p:nvPr/>
            </p:nvCxnSpPr>
            <p:spPr>
              <a:xfrm rot="10800000">
                <a:off x="1930" y="2174"/>
                <a:ext cx="0" cy="277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75" name="Google Shape;775;p40"/>
              <p:cNvSpPr/>
              <p:nvPr/>
            </p:nvSpPr>
            <p:spPr>
              <a:xfrm>
                <a:off x="1102" y="2981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40"/>
              <p:cNvSpPr/>
              <p:nvPr/>
            </p:nvSpPr>
            <p:spPr>
              <a:xfrm>
                <a:off x="1353" y="2981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40"/>
              <p:cNvSpPr/>
              <p:nvPr/>
            </p:nvSpPr>
            <p:spPr>
              <a:xfrm>
                <a:off x="2548" y="2975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40"/>
              <p:cNvSpPr/>
              <p:nvPr/>
            </p:nvSpPr>
            <p:spPr>
              <a:xfrm>
                <a:off x="861" y="2980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40"/>
              <p:cNvSpPr/>
              <p:nvPr/>
            </p:nvSpPr>
            <p:spPr>
              <a:xfrm>
                <a:off x="1584" y="2981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40"/>
              <p:cNvSpPr/>
              <p:nvPr/>
            </p:nvSpPr>
            <p:spPr>
              <a:xfrm>
                <a:off x="1835" y="2980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40"/>
              <p:cNvSpPr/>
              <p:nvPr/>
            </p:nvSpPr>
            <p:spPr>
              <a:xfrm>
                <a:off x="2076" y="2980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40"/>
              <p:cNvSpPr/>
              <p:nvPr/>
            </p:nvSpPr>
            <p:spPr>
              <a:xfrm>
                <a:off x="2317" y="2980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40"/>
              <p:cNvSpPr/>
              <p:nvPr/>
            </p:nvSpPr>
            <p:spPr>
              <a:xfrm>
                <a:off x="1102" y="3465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40"/>
              <p:cNvSpPr/>
              <p:nvPr/>
            </p:nvSpPr>
            <p:spPr>
              <a:xfrm>
                <a:off x="1353" y="3465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40"/>
              <p:cNvSpPr/>
              <p:nvPr/>
            </p:nvSpPr>
            <p:spPr>
              <a:xfrm>
                <a:off x="2548" y="3459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40"/>
              <p:cNvSpPr/>
              <p:nvPr/>
            </p:nvSpPr>
            <p:spPr>
              <a:xfrm>
                <a:off x="861" y="3464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40"/>
              <p:cNvSpPr/>
              <p:nvPr/>
            </p:nvSpPr>
            <p:spPr>
              <a:xfrm>
                <a:off x="1584" y="3465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40"/>
              <p:cNvSpPr/>
              <p:nvPr/>
            </p:nvSpPr>
            <p:spPr>
              <a:xfrm>
                <a:off x="1835" y="3464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40"/>
              <p:cNvSpPr/>
              <p:nvPr/>
            </p:nvSpPr>
            <p:spPr>
              <a:xfrm>
                <a:off x="2076" y="3464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40"/>
              <p:cNvSpPr/>
              <p:nvPr/>
            </p:nvSpPr>
            <p:spPr>
              <a:xfrm>
                <a:off x="2317" y="3464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40"/>
              <p:cNvSpPr/>
              <p:nvPr/>
            </p:nvSpPr>
            <p:spPr>
              <a:xfrm>
                <a:off x="1102" y="3226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40"/>
              <p:cNvSpPr/>
              <p:nvPr/>
            </p:nvSpPr>
            <p:spPr>
              <a:xfrm>
                <a:off x="1353" y="3226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40"/>
              <p:cNvSpPr/>
              <p:nvPr/>
            </p:nvSpPr>
            <p:spPr>
              <a:xfrm>
                <a:off x="2548" y="3220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40"/>
              <p:cNvSpPr/>
              <p:nvPr/>
            </p:nvSpPr>
            <p:spPr>
              <a:xfrm>
                <a:off x="861" y="3225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40"/>
              <p:cNvSpPr/>
              <p:nvPr/>
            </p:nvSpPr>
            <p:spPr>
              <a:xfrm>
                <a:off x="1584" y="3226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40"/>
              <p:cNvSpPr/>
              <p:nvPr/>
            </p:nvSpPr>
            <p:spPr>
              <a:xfrm>
                <a:off x="1835" y="3225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40"/>
              <p:cNvSpPr/>
              <p:nvPr/>
            </p:nvSpPr>
            <p:spPr>
              <a:xfrm>
                <a:off x="2076" y="3225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40"/>
              <p:cNvSpPr/>
              <p:nvPr/>
            </p:nvSpPr>
            <p:spPr>
              <a:xfrm>
                <a:off x="2317" y="3225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40"/>
              <p:cNvSpPr/>
              <p:nvPr/>
            </p:nvSpPr>
            <p:spPr>
              <a:xfrm>
                <a:off x="623" y="2973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40"/>
              <p:cNvSpPr/>
              <p:nvPr/>
            </p:nvSpPr>
            <p:spPr>
              <a:xfrm>
                <a:off x="623" y="3457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40"/>
              <p:cNvSpPr/>
              <p:nvPr/>
            </p:nvSpPr>
            <p:spPr>
              <a:xfrm>
                <a:off x="623" y="3218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40"/>
              <p:cNvSpPr/>
              <p:nvPr/>
            </p:nvSpPr>
            <p:spPr>
              <a:xfrm>
                <a:off x="2784" y="2982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40"/>
              <p:cNvSpPr/>
              <p:nvPr/>
            </p:nvSpPr>
            <p:spPr>
              <a:xfrm>
                <a:off x="2784" y="3466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40"/>
              <p:cNvSpPr/>
              <p:nvPr/>
            </p:nvSpPr>
            <p:spPr>
              <a:xfrm>
                <a:off x="2784" y="3227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40"/>
              <p:cNvSpPr/>
              <p:nvPr/>
            </p:nvSpPr>
            <p:spPr>
              <a:xfrm>
                <a:off x="3018" y="2986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40"/>
              <p:cNvSpPr/>
              <p:nvPr/>
            </p:nvSpPr>
            <p:spPr>
              <a:xfrm>
                <a:off x="3018" y="3470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40"/>
              <p:cNvSpPr/>
              <p:nvPr/>
            </p:nvSpPr>
            <p:spPr>
              <a:xfrm>
                <a:off x="3018" y="3231"/>
                <a:ext cx="201" cy="201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08" name="Google Shape;808;p40"/>
            <p:cNvSpPr txBox="1"/>
            <p:nvPr/>
          </p:nvSpPr>
          <p:spPr>
            <a:xfrm>
              <a:off x="142" y="128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40"/>
            <p:cNvSpPr txBox="1"/>
            <p:nvPr/>
          </p:nvSpPr>
          <p:spPr>
            <a:xfrm>
              <a:off x="142" y="176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40"/>
            <p:cNvSpPr txBox="1"/>
            <p:nvPr/>
          </p:nvSpPr>
          <p:spPr>
            <a:xfrm>
              <a:off x="142" y="200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40"/>
            <p:cNvSpPr txBox="1"/>
            <p:nvPr/>
          </p:nvSpPr>
          <p:spPr>
            <a:xfrm>
              <a:off x="142" y="2246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40"/>
            <p:cNvSpPr txBox="1"/>
            <p:nvPr/>
          </p:nvSpPr>
          <p:spPr>
            <a:xfrm>
              <a:off x="142" y="2486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40"/>
            <p:cNvSpPr txBox="1"/>
            <p:nvPr/>
          </p:nvSpPr>
          <p:spPr>
            <a:xfrm>
              <a:off x="142" y="272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40"/>
            <p:cNvSpPr txBox="1"/>
            <p:nvPr/>
          </p:nvSpPr>
          <p:spPr>
            <a:xfrm>
              <a:off x="142" y="296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40"/>
            <p:cNvSpPr txBox="1"/>
            <p:nvPr/>
          </p:nvSpPr>
          <p:spPr>
            <a:xfrm>
              <a:off x="142" y="320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40"/>
            <p:cNvSpPr txBox="1"/>
            <p:nvPr/>
          </p:nvSpPr>
          <p:spPr>
            <a:xfrm>
              <a:off x="142" y="3449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40"/>
            <p:cNvSpPr txBox="1"/>
            <p:nvPr/>
          </p:nvSpPr>
          <p:spPr>
            <a:xfrm>
              <a:off x="142" y="152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40"/>
            <p:cNvSpPr txBox="1"/>
            <p:nvPr/>
          </p:nvSpPr>
          <p:spPr>
            <a:xfrm>
              <a:off x="2542" y="375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40"/>
            <p:cNvSpPr txBox="1"/>
            <p:nvPr/>
          </p:nvSpPr>
          <p:spPr>
            <a:xfrm>
              <a:off x="2077" y="375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40"/>
            <p:cNvSpPr txBox="1"/>
            <p:nvPr/>
          </p:nvSpPr>
          <p:spPr>
            <a:xfrm>
              <a:off x="1835" y="375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40"/>
            <p:cNvSpPr txBox="1"/>
            <p:nvPr/>
          </p:nvSpPr>
          <p:spPr>
            <a:xfrm>
              <a:off x="1594" y="375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40"/>
            <p:cNvSpPr txBox="1"/>
            <p:nvPr/>
          </p:nvSpPr>
          <p:spPr>
            <a:xfrm>
              <a:off x="1340" y="375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40"/>
            <p:cNvSpPr txBox="1"/>
            <p:nvPr/>
          </p:nvSpPr>
          <p:spPr>
            <a:xfrm>
              <a:off x="1116" y="375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40"/>
            <p:cNvSpPr txBox="1"/>
            <p:nvPr/>
          </p:nvSpPr>
          <p:spPr>
            <a:xfrm>
              <a:off x="863" y="375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40"/>
            <p:cNvSpPr txBox="1"/>
            <p:nvPr/>
          </p:nvSpPr>
          <p:spPr>
            <a:xfrm>
              <a:off x="615" y="375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0"/>
            <p:cNvSpPr txBox="1"/>
            <p:nvPr/>
          </p:nvSpPr>
          <p:spPr>
            <a:xfrm>
              <a:off x="380" y="375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0"/>
            <p:cNvSpPr txBox="1"/>
            <p:nvPr/>
          </p:nvSpPr>
          <p:spPr>
            <a:xfrm>
              <a:off x="2306" y="375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-1932" y="1155"/>
              <a:ext cx="4812" cy="4812"/>
            </a:xfrm>
            <a:prstGeom prst="ellipse">
              <a:avLst/>
            </a:prstGeom>
            <a:noFill/>
            <a:ln cap="flat" cmpd="sng" w="31750">
              <a:solidFill>
                <a:srgbClr val="FF6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2715" y="3681"/>
              <a:ext cx="330" cy="6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30" name="Google Shape;830;p40"/>
            <p:cNvCxnSpPr/>
            <p:nvPr/>
          </p:nvCxnSpPr>
          <p:spPr>
            <a:xfrm>
              <a:off x="2880" y="3672"/>
              <a:ext cx="0" cy="7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31" name="Google Shape;831;p40"/>
            <p:cNvSpPr txBox="1"/>
            <p:nvPr/>
          </p:nvSpPr>
          <p:spPr>
            <a:xfrm>
              <a:off x="2736" y="3753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0"/>
            <p:cNvSpPr/>
            <p:nvPr/>
          </p:nvSpPr>
          <p:spPr>
            <a:xfrm>
              <a:off x="-138" y="1092"/>
              <a:ext cx="516" cy="20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33" name="Google Shape;833;p40"/>
            <p:cNvCxnSpPr/>
            <p:nvPr/>
          </p:nvCxnSpPr>
          <p:spPr>
            <a:xfrm rot="10800000">
              <a:off x="315" y="1158"/>
              <a:ext cx="6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34" name="Google Shape;834;p40"/>
            <p:cNvSpPr txBox="1"/>
            <p:nvPr/>
          </p:nvSpPr>
          <p:spPr>
            <a:xfrm>
              <a:off x="62" y="1043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35" name="Google Shape;835;p40"/>
            <p:cNvCxnSpPr/>
            <p:nvPr/>
          </p:nvCxnSpPr>
          <p:spPr>
            <a:xfrm flipH="1" rot="10800000">
              <a:off x="288" y="1006"/>
              <a:ext cx="2757" cy="2757"/>
            </a:xfrm>
            <a:prstGeom prst="straightConnector1">
              <a:avLst/>
            </a:prstGeom>
            <a:noFill/>
            <a:ln cap="flat" cmpd="sng" w="31750">
              <a:solidFill>
                <a:srgbClr val="00008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836" name="Google Shape;836;p40"/>
            <p:cNvSpPr/>
            <p:nvPr/>
          </p:nvSpPr>
          <p:spPr>
            <a:xfrm>
              <a:off x="-1993" y="1061"/>
              <a:ext cx="1993" cy="498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0"/>
            <p:cNvSpPr/>
            <p:nvPr/>
          </p:nvSpPr>
          <p:spPr>
            <a:xfrm>
              <a:off x="-192" y="4329"/>
              <a:ext cx="3218" cy="171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838" name="Google Shape;838;p40"/>
          <p:cNvGraphicFramePr/>
          <p:nvPr/>
        </p:nvGraphicFramePr>
        <p:xfrm>
          <a:off x="5053013" y="1785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{995FB415-6068-4D82-AAFF-416EEB92D3FE}</a:tableStyleId>
              </a:tblPr>
              <a:tblGrid>
                <a:gridCol w="492125"/>
                <a:gridCol w="695325"/>
                <a:gridCol w="1379525"/>
                <a:gridCol w="720725"/>
                <a:gridCol w="617550"/>
              </a:tblGrid>
              <a:tr h="67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IE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IE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b="0" baseline="-25000" i="0" lang="en-IE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IE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(x</a:t>
                      </a:r>
                      <a:r>
                        <a:rPr b="0" baseline="-25000" i="0" lang="en-IE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k+1</a:t>
                      </a:r>
                      <a:r>
                        <a:rPr b="0" i="0" lang="en-IE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,y</a:t>
                      </a:r>
                      <a:r>
                        <a:rPr b="0" baseline="-25000" i="0" lang="en-IE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k+1</a:t>
                      </a:r>
                      <a:r>
                        <a:rPr b="0" i="0" lang="en-IE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IE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2x</a:t>
                      </a:r>
                      <a:r>
                        <a:rPr b="0" baseline="-25000" i="0" lang="en-IE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k+1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IE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2y</a:t>
                      </a:r>
                      <a:r>
                        <a:rPr b="0" baseline="-25000" i="0" lang="en-IE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k+1</a:t>
                      </a:r>
                      <a:endParaRPr b="0" baseline="-25000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4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IE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IE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IE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IE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IE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IE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IE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41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Mid-Point Circle Algorithm Exercise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41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mid-point circle algorithm to draw the circle centred at (0,0) with radius 15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474663" y="4017963"/>
            <a:ext cx="8680450" cy="284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i="1" lang="en-IE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IE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coordinate on the mathematical line at </a:t>
            </a:r>
            <a:r>
              <a:rPr i="1" lang="en-IE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-IE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i="1" lang="en-IE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en-IE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IE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is:</a:t>
            </a:r>
            <a:endParaRPr baseline="-25000" i="1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5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Deriving The Bresenham Line Algorithm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457202" y="1320007"/>
            <a:ext cx="4475162" cy="284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sample position 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0" i="0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vertical separations from the mathematical line are labelled 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baseline="-2500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upper</a:t>
            </a: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baseline="-2500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</a:t>
            </a:r>
            <a:endParaRPr b="0" baseline="-25000" i="1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3538" y="5372100"/>
            <a:ext cx="3290887" cy="7223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15"/>
          <p:cNvGrpSpPr/>
          <p:nvPr/>
        </p:nvGrpSpPr>
        <p:grpSpPr>
          <a:xfrm>
            <a:off x="4814888" y="1475582"/>
            <a:ext cx="4267200" cy="2535238"/>
            <a:chOff x="2937" y="1065"/>
            <a:chExt cx="2688" cy="1597"/>
          </a:xfrm>
        </p:grpSpPr>
        <p:cxnSp>
          <p:nvCxnSpPr>
            <p:cNvPr id="110" name="Google Shape;110;p15"/>
            <p:cNvCxnSpPr/>
            <p:nvPr/>
          </p:nvCxnSpPr>
          <p:spPr>
            <a:xfrm rot="10800000">
              <a:off x="3416" y="1065"/>
              <a:ext cx="0" cy="133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1" name="Google Shape;111;p15"/>
            <p:cNvCxnSpPr/>
            <p:nvPr/>
          </p:nvCxnSpPr>
          <p:spPr>
            <a:xfrm rot="10800000">
              <a:off x="4493" y="1213"/>
              <a:ext cx="0" cy="226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2" name="Google Shape;112;p15"/>
            <p:cNvCxnSpPr/>
            <p:nvPr/>
          </p:nvCxnSpPr>
          <p:spPr>
            <a:xfrm flipH="1" rot="10800000">
              <a:off x="3659" y="1191"/>
              <a:ext cx="1481" cy="1100"/>
            </a:xfrm>
            <a:prstGeom prst="straightConnector1">
              <a:avLst/>
            </a:prstGeom>
            <a:noFill/>
            <a:ln cap="flat" cmpd="sng" w="317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15"/>
            <p:cNvCxnSpPr/>
            <p:nvPr/>
          </p:nvCxnSpPr>
          <p:spPr>
            <a:xfrm>
              <a:off x="3359" y="1708"/>
              <a:ext cx="114" cy="0"/>
            </a:xfrm>
            <a:prstGeom prst="straightConnector1">
              <a:avLst/>
            </a:prstGeom>
            <a:noFill/>
            <a:ln cap="flat" cmpd="sng" w="12700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Google Shape;114;p15"/>
            <p:cNvCxnSpPr/>
            <p:nvPr/>
          </p:nvCxnSpPr>
          <p:spPr>
            <a:xfrm>
              <a:off x="3359" y="1331"/>
              <a:ext cx="114" cy="0"/>
            </a:xfrm>
            <a:prstGeom prst="straightConnector1">
              <a:avLst/>
            </a:prstGeom>
            <a:noFill/>
            <a:ln cap="flat" cmpd="sng" w="12700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15"/>
            <p:cNvCxnSpPr/>
            <p:nvPr/>
          </p:nvCxnSpPr>
          <p:spPr>
            <a:xfrm>
              <a:off x="4446" y="2279"/>
              <a:ext cx="0" cy="119"/>
            </a:xfrm>
            <a:prstGeom prst="straightConnector1">
              <a:avLst/>
            </a:prstGeom>
            <a:noFill/>
            <a:ln cap="flat" cmpd="sng" w="12700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6" name="Google Shape;116;p15"/>
            <p:cNvSpPr/>
            <p:nvPr/>
          </p:nvSpPr>
          <p:spPr>
            <a:xfrm>
              <a:off x="4412" y="2031"/>
              <a:ext cx="74" cy="75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4412" y="1671"/>
              <a:ext cx="74" cy="75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4412" y="1293"/>
              <a:ext cx="74" cy="75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5"/>
            <p:cNvSpPr txBox="1"/>
            <p:nvPr/>
          </p:nvSpPr>
          <p:spPr>
            <a:xfrm>
              <a:off x="3168" y="1520"/>
              <a:ext cx="215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IE" sz="2800">
                  <a:solidFill>
                    <a:srgbClr val="FF99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 b="1" i="1" sz="2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0" name="Google Shape;120;p15"/>
            <p:cNvSpPr txBox="1"/>
            <p:nvPr/>
          </p:nvSpPr>
          <p:spPr>
            <a:xfrm>
              <a:off x="3100" y="1836"/>
              <a:ext cx="291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IE" sz="2800">
                  <a:solidFill>
                    <a:srgbClr val="FF99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b="1" baseline="-25000" i="1" lang="en-IE" sz="2800">
                  <a:solidFill>
                    <a:srgbClr val="FF99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endParaRPr b="1" i="1" sz="2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1" name="Google Shape;121;p15"/>
            <p:cNvSpPr txBox="1"/>
            <p:nvPr/>
          </p:nvSpPr>
          <p:spPr>
            <a:xfrm>
              <a:off x="2937" y="1142"/>
              <a:ext cx="454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IE" sz="2800">
                  <a:solidFill>
                    <a:srgbClr val="FF99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b="1" baseline="-25000" i="1" lang="en-IE" sz="2800">
                  <a:solidFill>
                    <a:srgbClr val="FF99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k+</a:t>
              </a:r>
              <a:r>
                <a:rPr b="1" baseline="-25000" lang="en-IE" sz="2800">
                  <a:solidFill>
                    <a:srgbClr val="FF99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="1" sz="2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" name="Google Shape;122;p15"/>
            <p:cNvSpPr txBox="1"/>
            <p:nvPr/>
          </p:nvSpPr>
          <p:spPr>
            <a:xfrm>
              <a:off x="4208" y="2335"/>
              <a:ext cx="544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IE" sz="2800">
                  <a:solidFill>
                    <a:srgbClr val="FF99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1" baseline="-25000" i="1" lang="en-IE" sz="2800">
                  <a:solidFill>
                    <a:srgbClr val="FF99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r>
                <a:rPr b="1" i="1" lang="en-IE" sz="2800">
                  <a:solidFill>
                    <a:srgbClr val="FF99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</a:t>
              </a:r>
              <a:r>
                <a:rPr b="1" lang="en-IE" sz="2800">
                  <a:solidFill>
                    <a:srgbClr val="FF99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="1" sz="2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4499" y="1704"/>
              <a:ext cx="74" cy="367"/>
            </a:xfrm>
            <a:prstGeom prst="rightBrace">
              <a:avLst>
                <a:gd fmla="val 41329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 flipH="1">
              <a:off x="4317" y="1336"/>
              <a:ext cx="90" cy="368"/>
            </a:xfrm>
            <a:prstGeom prst="rightBrace">
              <a:avLst>
                <a:gd fmla="val 34074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5"/>
            <p:cNvSpPr txBox="1"/>
            <p:nvPr/>
          </p:nvSpPr>
          <p:spPr>
            <a:xfrm>
              <a:off x="4551" y="1687"/>
              <a:ext cx="573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IE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r>
                <a:rPr baseline="-25000" i="1" lang="en-IE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lower</a:t>
              </a:r>
              <a:endParaRPr i="1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6" name="Google Shape;126;p15"/>
            <p:cNvSpPr txBox="1"/>
            <p:nvPr/>
          </p:nvSpPr>
          <p:spPr>
            <a:xfrm>
              <a:off x="3781" y="1325"/>
              <a:ext cx="582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IE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r>
                <a:rPr baseline="-25000" i="1" lang="en-IE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upper</a:t>
              </a:r>
              <a:endParaRPr i="1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7" name="Google Shape;127;p15"/>
            <p:cNvCxnSpPr/>
            <p:nvPr/>
          </p:nvCxnSpPr>
          <p:spPr>
            <a:xfrm>
              <a:off x="3358" y="2068"/>
              <a:ext cx="114" cy="0"/>
            </a:xfrm>
            <a:prstGeom prst="straightConnector1">
              <a:avLst/>
            </a:prstGeom>
            <a:noFill/>
            <a:ln cap="flat" cmpd="sng" w="12700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2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Mid-Point Circle Algorithm Example (cont…)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0" name="Google Shape;850;p42"/>
          <p:cNvGraphicFramePr/>
          <p:nvPr/>
        </p:nvGraphicFramePr>
        <p:xfrm>
          <a:off x="5543550" y="134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{995FB415-6068-4D82-AAFF-416EEB92D3FE}</a:tableStyleId>
              </a:tblPr>
              <a:tblGrid>
                <a:gridCol w="430225"/>
                <a:gridCol w="606425"/>
                <a:gridCol w="1204900"/>
                <a:gridCol w="628650"/>
                <a:gridCol w="539750"/>
              </a:tblGrid>
              <a:tr h="85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Arial"/>
                        <a:buNone/>
                      </a:pPr>
                      <a:r>
                        <a:rPr b="0" i="0" lang="en-IE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Arial"/>
                        <a:buNone/>
                      </a:pPr>
                      <a:r>
                        <a:rPr b="0" i="0" lang="en-IE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b="0" baseline="-25000" i="0" lang="en-IE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Arial"/>
                        <a:buNone/>
                      </a:pPr>
                      <a:r>
                        <a:rPr b="0" i="0" lang="en-IE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(x</a:t>
                      </a:r>
                      <a:r>
                        <a:rPr b="0" baseline="-25000" i="0" lang="en-IE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k+1</a:t>
                      </a:r>
                      <a:r>
                        <a:rPr b="0" i="0" lang="en-IE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,y</a:t>
                      </a:r>
                      <a:r>
                        <a:rPr b="0" baseline="-25000" i="0" lang="en-IE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k+1</a:t>
                      </a:r>
                      <a:r>
                        <a:rPr b="0" i="0" lang="en-IE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IE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2x</a:t>
                      </a:r>
                      <a:r>
                        <a:rPr b="0" baseline="-25000" i="0" lang="en-IE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k+1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IE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2y</a:t>
                      </a:r>
                      <a:r>
                        <a:rPr b="0" baseline="-25000" i="0" lang="en-IE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k+1</a:t>
                      </a:r>
                      <a:endParaRPr b="0" baseline="-2500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06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IE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7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IE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7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IE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7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IE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7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IE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7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IE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7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IE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7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IE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7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IE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7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IE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7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IE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7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IE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7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IE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851" name="Google Shape;851;p42"/>
          <p:cNvGrpSpPr/>
          <p:nvPr/>
        </p:nvGrpSpPr>
        <p:grpSpPr>
          <a:xfrm>
            <a:off x="-4076700" y="1358900"/>
            <a:ext cx="9461500" cy="9512300"/>
            <a:chOff x="-2568" y="856"/>
            <a:chExt cx="5960" cy="5992"/>
          </a:xfrm>
        </p:grpSpPr>
        <p:grpSp>
          <p:nvGrpSpPr>
            <p:cNvPr id="852" name="Google Shape;852;p42"/>
            <p:cNvGrpSpPr/>
            <p:nvPr/>
          </p:nvGrpSpPr>
          <p:grpSpPr>
            <a:xfrm>
              <a:off x="382" y="856"/>
              <a:ext cx="2875" cy="3209"/>
              <a:chOff x="166" y="2080"/>
              <a:chExt cx="2875" cy="2105"/>
            </a:xfrm>
          </p:grpSpPr>
          <p:cxnSp>
            <p:nvCxnSpPr>
              <p:cNvPr id="853" name="Google Shape;853;p42"/>
              <p:cNvCxnSpPr/>
              <p:nvPr/>
            </p:nvCxnSpPr>
            <p:spPr>
              <a:xfrm rot="10800000">
                <a:off x="345" y="2081"/>
                <a:ext cx="0" cy="210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4" name="Google Shape;854;p42"/>
              <p:cNvCxnSpPr/>
              <p:nvPr/>
            </p:nvCxnSpPr>
            <p:spPr>
              <a:xfrm rot="10800000">
                <a:off x="526" y="2081"/>
                <a:ext cx="0" cy="210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5" name="Google Shape;855;p42"/>
              <p:cNvCxnSpPr/>
              <p:nvPr/>
            </p:nvCxnSpPr>
            <p:spPr>
              <a:xfrm rot="10800000">
                <a:off x="714" y="2081"/>
                <a:ext cx="0" cy="210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6" name="Google Shape;856;p42"/>
              <p:cNvCxnSpPr/>
              <p:nvPr/>
            </p:nvCxnSpPr>
            <p:spPr>
              <a:xfrm rot="10800000">
                <a:off x="888" y="2081"/>
                <a:ext cx="0" cy="210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7" name="Google Shape;857;p42"/>
              <p:cNvCxnSpPr/>
              <p:nvPr/>
            </p:nvCxnSpPr>
            <p:spPr>
              <a:xfrm rot="10800000">
                <a:off x="1077" y="2081"/>
                <a:ext cx="0" cy="210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8" name="Google Shape;858;p42"/>
              <p:cNvCxnSpPr/>
              <p:nvPr/>
            </p:nvCxnSpPr>
            <p:spPr>
              <a:xfrm rot="10800000">
                <a:off x="1258" y="2081"/>
                <a:ext cx="0" cy="210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9" name="Google Shape;859;p42"/>
              <p:cNvCxnSpPr/>
              <p:nvPr/>
            </p:nvCxnSpPr>
            <p:spPr>
              <a:xfrm rot="10800000">
                <a:off x="1439" y="2081"/>
                <a:ext cx="0" cy="210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0" name="Google Shape;860;p42"/>
              <p:cNvCxnSpPr/>
              <p:nvPr/>
            </p:nvCxnSpPr>
            <p:spPr>
              <a:xfrm rot="10800000">
                <a:off x="1613" y="2081"/>
                <a:ext cx="0" cy="210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1" name="Google Shape;861;p42"/>
              <p:cNvCxnSpPr/>
              <p:nvPr/>
            </p:nvCxnSpPr>
            <p:spPr>
              <a:xfrm rot="10800000">
                <a:off x="166" y="2081"/>
                <a:ext cx="0" cy="210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2" name="Google Shape;862;p42"/>
              <p:cNvCxnSpPr/>
              <p:nvPr/>
            </p:nvCxnSpPr>
            <p:spPr>
              <a:xfrm rot="10800000">
                <a:off x="1790" y="2081"/>
                <a:ext cx="0" cy="210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3" name="Google Shape;863;p42"/>
              <p:cNvCxnSpPr/>
              <p:nvPr/>
            </p:nvCxnSpPr>
            <p:spPr>
              <a:xfrm rot="10800000">
                <a:off x="1966" y="2081"/>
                <a:ext cx="0" cy="210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4" name="Google Shape;864;p42"/>
              <p:cNvCxnSpPr/>
              <p:nvPr/>
            </p:nvCxnSpPr>
            <p:spPr>
              <a:xfrm rot="10800000">
                <a:off x="2152" y="2080"/>
                <a:ext cx="0" cy="210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5" name="Google Shape;865;p42"/>
              <p:cNvCxnSpPr/>
              <p:nvPr/>
            </p:nvCxnSpPr>
            <p:spPr>
              <a:xfrm rot="10800000">
                <a:off x="2333" y="2080"/>
                <a:ext cx="0" cy="210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6" name="Google Shape;866;p42"/>
              <p:cNvCxnSpPr/>
              <p:nvPr/>
            </p:nvCxnSpPr>
            <p:spPr>
              <a:xfrm rot="10800000">
                <a:off x="2514" y="2080"/>
                <a:ext cx="0" cy="210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7" name="Google Shape;867;p42"/>
              <p:cNvCxnSpPr/>
              <p:nvPr/>
            </p:nvCxnSpPr>
            <p:spPr>
              <a:xfrm rot="10800000">
                <a:off x="2688" y="2080"/>
                <a:ext cx="0" cy="210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8" name="Google Shape;868;p42"/>
              <p:cNvCxnSpPr/>
              <p:nvPr/>
            </p:nvCxnSpPr>
            <p:spPr>
              <a:xfrm rot="10800000">
                <a:off x="2865" y="2080"/>
                <a:ext cx="0" cy="210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9" name="Google Shape;869;p42"/>
              <p:cNvCxnSpPr/>
              <p:nvPr/>
            </p:nvCxnSpPr>
            <p:spPr>
              <a:xfrm rot="10800000">
                <a:off x="3041" y="2080"/>
                <a:ext cx="0" cy="210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870" name="Google Shape;870;p42"/>
            <p:cNvCxnSpPr/>
            <p:nvPr/>
          </p:nvCxnSpPr>
          <p:spPr>
            <a:xfrm rot="10800000">
              <a:off x="1809" y="561"/>
              <a:ext cx="0" cy="311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1" name="Google Shape;871;p42"/>
            <p:cNvCxnSpPr/>
            <p:nvPr/>
          </p:nvCxnSpPr>
          <p:spPr>
            <a:xfrm rot="10800000">
              <a:off x="1809" y="744"/>
              <a:ext cx="0" cy="311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2" name="Google Shape;872;p42"/>
            <p:cNvCxnSpPr/>
            <p:nvPr/>
          </p:nvCxnSpPr>
          <p:spPr>
            <a:xfrm rot="10800000">
              <a:off x="1809" y="926"/>
              <a:ext cx="0" cy="311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3" name="Google Shape;873;p42"/>
            <p:cNvCxnSpPr/>
            <p:nvPr/>
          </p:nvCxnSpPr>
          <p:spPr>
            <a:xfrm rot="10800000">
              <a:off x="1809" y="1106"/>
              <a:ext cx="0" cy="311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4" name="Google Shape;874;p42"/>
            <p:cNvCxnSpPr/>
            <p:nvPr/>
          </p:nvCxnSpPr>
          <p:spPr>
            <a:xfrm rot="10800000">
              <a:off x="1809" y="1287"/>
              <a:ext cx="0" cy="311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5" name="Google Shape;875;p42"/>
            <p:cNvCxnSpPr/>
            <p:nvPr/>
          </p:nvCxnSpPr>
          <p:spPr>
            <a:xfrm rot="10800000">
              <a:off x="1809" y="1467"/>
              <a:ext cx="0" cy="311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6" name="Google Shape;876;p42"/>
            <p:cNvCxnSpPr/>
            <p:nvPr/>
          </p:nvCxnSpPr>
          <p:spPr>
            <a:xfrm rot="10800000">
              <a:off x="1809" y="1649"/>
              <a:ext cx="0" cy="311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7" name="Google Shape;877;p42"/>
            <p:cNvCxnSpPr/>
            <p:nvPr/>
          </p:nvCxnSpPr>
          <p:spPr>
            <a:xfrm rot="10800000">
              <a:off x="1809" y="1829"/>
              <a:ext cx="0" cy="311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8" name="Google Shape;878;p42"/>
            <p:cNvCxnSpPr/>
            <p:nvPr/>
          </p:nvCxnSpPr>
          <p:spPr>
            <a:xfrm rot="10800000">
              <a:off x="1800" y="2011"/>
              <a:ext cx="0" cy="311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9" name="Google Shape;879;p42"/>
            <p:cNvCxnSpPr/>
            <p:nvPr/>
          </p:nvCxnSpPr>
          <p:spPr>
            <a:xfrm rot="10800000">
              <a:off x="1800" y="2193"/>
              <a:ext cx="0" cy="311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0" name="Google Shape;880;p42"/>
            <p:cNvCxnSpPr/>
            <p:nvPr/>
          </p:nvCxnSpPr>
          <p:spPr>
            <a:xfrm rot="10800000">
              <a:off x="1800" y="2373"/>
              <a:ext cx="0" cy="311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81" name="Google Shape;881;p42"/>
            <p:cNvSpPr/>
            <p:nvPr/>
          </p:nvSpPr>
          <p:spPr>
            <a:xfrm>
              <a:off x="666" y="2947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42"/>
            <p:cNvSpPr/>
            <p:nvPr/>
          </p:nvSpPr>
          <p:spPr>
            <a:xfrm>
              <a:off x="855" y="2947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42"/>
            <p:cNvSpPr/>
            <p:nvPr/>
          </p:nvSpPr>
          <p:spPr>
            <a:xfrm>
              <a:off x="1753" y="2943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42"/>
            <p:cNvSpPr/>
            <p:nvPr/>
          </p:nvSpPr>
          <p:spPr>
            <a:xfrm>
              <a:off x="485" y="2946"/>
              <a:ext cx="151" cy="15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42"/>
            <p:cNvSpPr/>
            <p:nvPr/>
          </p:nvSpPr>
          <p:spPr>
            <a:xfrm>
              <a:off x="1028" y="2947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42"/>
            <p:cNvSpPr/>
            <p:nvPr/>
          </p:nvSpPr>
          <p:spPr>
            <a:xfrm>
              <a:off x="1217" y="2946"/>
              <a:ext cx="151" cy="15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42"/>
            <p:cNvSpPr/>
            <p:nvPr/>
          </p:nvSpPr>
          <p:spPr>
            <a:xfrm>
              <a:off x="1398" y="2946"/>
              <a:ext cx="151" cy="15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42"/>
            <p:cNvSpPr/>
            <p:nvPr/>
          </p:nvSpPr>
          <p:spPr>
            <a:xfrm>
              <a:off x="1579" y="2946"/>
              <a:ext cx="151" cy="15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42"/>
            <p:cNvSpPr/>
            <p:nvPr/>
          </p:nvSpPr>
          <p:spPr>
            <a:xfrm>
              <a:off x="667" y="2768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42"/>
            <p:cNvSpPr/>
            <p:nvPr/>
          </p:nvSpPr>
          <p:spPr>
            <a:xfrm>
              <a:off x="855" y="2768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42"/>
            <p:cNvSpPr/>
            <p:nvPr/>
          </p:nvSpPr>
          <p:spPr>
            <a:xfrm>
              <a:off x="1754" y="2763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42"/>
            <p:cNvSpPr/>
            <p:nvPr/>
          </p:nvSpPr>
          <p:spPr>
            <a:xfrm>
              <a:off x="485" y="2767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42"/>
            <p:cNvSpPr/>
            <p:nvPr/>
          </p:nvSpPr>
          <p:spPr>
            <a:xfrm>
              <a:off x="1029" y="2768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42"/>
            <p:cNvSpPr/>
            <p:nvPr/>
          </p:nvSpPr>
          <p:spPr>
            <a:xfrm>
              <a:off x="1218" y="2767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42"/>
            <p:cNvSpPr/>
            <p:nvPr/>
          </p:nvSpPr>
          <p:spPr>
            <a:xfrm>
              <a:off x="1399" y="2767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42"/>
            <p:cNvSpPr/>
            <p:nvPr/>
          </p:nvSpPr>
          <p:spPr>
            <a:xfrm>
              <a:off x="1580" y="2767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42"/>
            <p:cNvSpPr/>
            <p:nvPr/>
          </p:nvSpPr>
          <p:spPr>
            <a:xfrm>
              <a:off x="666" y="2588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42"/>
            <p:cNvSpPr/>
            <p:nvPr/>
          </p:nvSpPr>
          <p:spPr>
            <a:xfrm>
              <a:off x="855" y="2588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42"/>
            <p:cNvSpPr/>
            <p:nvPr/>
          </p:nvSpPr>
          <p:spPr>
            <a:xfrm>
              <a:off x="1753" y="2583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42"/>
            <p:cNvSpPr/>
            <p:nvPr/>
          </p:nvSpPr>
          <p:spPr>
            <a:xfrm>
              <a:off x="485" y="2587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42"/>
            <p:cNvSpPr/>
            <p:nvPr/>
          </p:nvSpPr>
          <p:spPr>
            <a:xfrm>
              <a:off x="1028" y="2588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42"/>
            <p:cNvSpPr/>
            <p:nvPr/>
          </p:nvSpPr>
          <p:spPr>
            <a:xfrm>
              <a:off x="1217" y="2587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42"/>
            <p:cNvSpPr/>
            <p:nvPr/>
          </p:nvSpPr>
          <p:spPr>
            <a:xfrm>
              <a:off x="1398" y="2587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42"/>
            <p:cNvSpPr/>
            <p:nvPr/>
          </p:nvSpPr>
          <p:spPr>
            <a:xfrm>
              <a:off x="1579" y="2587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42"/>
            <p:cNvSpPr/>
            <p:nvPr/>
          </p:nvSpPr>
          <p:spPr>
            <a:xfrm>
              <a:off x="667" y="2408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42"/>
            <p:cNvSpPr/>
            <p:nvPr/>
          </p:nvSpPr>
          <p:spPr>
            <a:xfrm>
              <a:off x="855" y="2408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42"/>
            <p:cNvSpPr/>
            <p:nvPr/>
          </p:nvSpPr>
          <p:spPr>
            <a:xfrm>
              <a:off x="1754" y="2404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42"/>
            <p:cNvSpPr/>
            <p:nvPr/>
          </p:nvSpPr>
          <p:spPr>
            <a:xfrm>
              <a:off x="485" y="2408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42"/>
            <p:cNvSpPr/>
            <p:nvPr/>
          </p:nvSpPr>
          <p:spPr>
            <a:xfrm>
              <a:off x="1029" y="2408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42"/>
            <p:cNvSpPr/>
            <p:nvPr/>
          </p:nvSpPr>
          <p:spPr>
            <a:xfrm>
              <a:off x="1218" y="2408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42"/>
            <p:cNvSpPr/>
            <p:nvPr/>
          </p:nvSpPr>
          <p:spPr>
            <a:xfrm>
              <a:off x="1399" y="2408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42"/>
            <p:cNvSpPr/>
            <p:nvPr/>
          </p:nvSpPr>
          <p:spPr>
            <a:xfrm>
              <a:off x="1580" y="2408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42"/>
            <p:cNvSpPr/>
            <p:nvPr/>
          </p:nvSpPr>
          <p:spPr>
            <a:xfrm>
              <a:off x="667" y="2219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42"/>
            <p:cNvSpPr/>
            <p:nvPr/>
          </p:nvSpPr>
          <p:spPr>
            <a:xfrm>
              <a:off x="855" y="2219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42"/>
            <p:cNvSpPr/>
            <p:nvPr/>
          </p:nvSpPr>
          <p:spPr>
            <a:xfrm>
              <a:off x="1754" y="2214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42"/>
            <p:cNvSpPr/>
            <p:nvPr/>
          </p:nvSpPr>
          <p:spPr>
            <a:xfrm>
              <a:off x="485" y="2218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42"/>
            <p:cNvSpPr/>
            <p:nvPr/>
          </p:nvSpPr>
          <p:spPr>
            <a:xfrm>
              <a:off x="1029" y="2219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42"/>
            <p:cNvSpPr/>
            <p:nvPr/>
          </p:nvSpPr>
          <p:spPr>
            <a:xfrm>
              <a:off x="1218" y="2218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42"/>
            <p:cNvSpPr/>
            <p:nvPr/>
          </p:nvSpPr>
          <p:spPr>
            <a:xfrm>
              <a:off x="1399" y="2218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42"/>
            <p:cNvSpPr/>
            <p:nvPr/>
          </p:nvSpPr>
          <p:spPr>
            <a:xfrm>
              <a:off x="1580" y="2218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42"/>
            <p:cNvSpPr/>
            <p:nvPr/>
          </p:nvSpPr>
          <p:spPr>
            <a:xfrm>
              <a:off x="667" y="2039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42"/>
            <p:cNvSpPr/>
            <p:nvPr/>
          </p:nvSpPr>
          <p:spPr>
            <a:xfrm>
              <a:off x="855" y="2039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42"/>
            <p:cNvSpPr/>
            <p:nvPr/>
          </p:nvSpPr>
          <p:spPr>
            <a:xfrm>
              <a:off x="1754" y="2035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42"/>
            <p:cNvSpPr/>
            <p:nvPr/>
          </p:nvSpPr>
          <p:spPr>
            <a:xfrm>
              <a:off x="485" y="2038"/>
              <a:ext cx="151" cy="15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42"/>
            <p:cNvSpPr/>
            <p:nvPr/>
          </p:nvSpPr>
          <p:spPr>
            <a:xfrm>
              <a:off x="1029" y="2039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42"/>
            <p:cNvSpPr/>
            <p:nvPr/>
          </p:nvSpPr>
          <p:spPr>
            <a:xfrm>
              <a:off x="1218" y="2038"/>
              <a:ext cx="151" cy="15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42"/>
            <p:cNvSpPr/>
            <p:nvPr/>
          </p:nvSpPr>
          <p:spPr>
            <a:xfrm>
              <a:off x="1399" y="2038"/>
              <a:ext cx="151" cy="15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42"/>
            <p:cNvSpPr/>
            <p:nvPr/>
          </p:nvSpPr>
          <p:spPr>
            <a:xfrm>
              <a:off x="1580" y="2038"/>
              <a:ext cx="151" cy="15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42"/>
            <p:cNvSpPr/>
            <p:nvPr/>
          </p:nvSpPr>
          <p:spPr>
            <a:xfrm>
              <a:off x="666" y="3311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42"/>
            <p:cNvSpPr/>
            <p:nvPr/>
          </p:nvSpPr>
          <p:spPr>
            <a:xfrm>
              <a:off x="855" y="3311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42"/>
            <p:cNvSpPr/>
            <p:nvPr/>
          </p:nvSpPr>
          <p:spPr>
            <a:xfrm>
              <a:off x="1753" y="3307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42"/>
            <p:cNvSpPr/>
            <p:nvPr/>
          </p:nvSpPr>
          <p:spPr>
            <a:xfrm>
              <a:off x="485" y="3310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42"/>
            <p:cNvSpPr/>
            <p:nvPr/>
          </p:nvSpPr>
          <p:spPr>
            <a:xfrm>
              <a:off x="1028" y="3311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42"/>
            <p:cNvSpPr/>
            <p:nvPr/>
          </p:nvSpPr>
          <p:spPr>
            <a:xfrm>
              <a:off x="1217" y="3310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42"/>
            <p:cNvSpPr/>
            <p:nvPr/>
          </p:nvSpPr>
          <p:spPr>
            <a:xfrm>
              <a:off x="1398" y="3310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42"/>
            <p:cNvSpPr/>
            <p:nvPr/>
          </p:nvSpPr>
          <p:spPr>
            <a:xfrm>
              <a:off x="1579" y="3310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42"/>
            <p:cNvSpPr/>
            <p:nvPr/>
          </p:nvSpPr>
          <p:spPr>
            <a:xfrm>
              <a:off x="666" y="3131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42"/>
            <p:cNvSpPr/>
            <p:nvPr/>
          </p:nvSpPr>
          <p:spPr>
            <a:xfrm>
              <a:off x="855" y="3131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42"/>
            <p:cNvSpPr/>
            <p:nvPr/>
          </p:nvSpPr>
          <p:spPr>
            <a:xfrm>
              <a:off x="1753" y="3127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42"/>
            <p:cNvSpPr/>
            <p:nvPr/>
          </p:nvSpPr>
          <p:spPr>
            <a:xfrm>
              <a:off x="485" y="3131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42"/>
            <p:cNvSpPr/>
            <p:nvPr/>
          </p:nvSpPr>
          <p:spPr>
            <a:xfrm>
              <a:off x="1028" y="3131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42"/>
            <p:cNvSpPr/>
            <p:nvPr/>
          </p:nvSpPr>
          <p:spPr>
            <a:xfrm>
              <a:off x="1217" y="3131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42"/>
            <p:cNvSpPr/>
            <p:nvPr/>
          </p:nvSpPr>
          <p:spPr>
            <a:xfrm>
              <a:off x="1398" y="3131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42"/>
            <p:cNvSpPr/>
            <p:nvPr/>
          </p:nvSpPr>
          <p:spPr>
            <a:xfrm>
              <a:off x="1579" y="3131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42"/>
            <p:cNvSpPr/>
            <p:nvPr/>
          </p:nvSpPr>
          <p:spPr>
            <a:xfrm>
              <a:off x="306" y="2941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42"/>
            <p:cNvSpPr/>
            <p:nvPr/>
          </p:nvSpPr>
          <p:spPr>
            <a:xfrm>
              <a:off x="306" y="2762"/>
              <a:ext cx="152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42"/>
            <p:cNvSpPr/>
            <p:nvPr/>
          </p:nvSpPr>
          <p:spPr>
            <a:xfrm>
              <a:off x="306" y="2582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42"/>
            <p:cNvSpPr/>
            <p:nvPr/>
          </p:nvSpPr>
          <p:spPr>
            <a:xfrm>
              <a:off x="306" y="2402"/>
              <a:ext cx="152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42"/>
            <p:cNvSpPr/>
            <p:nvPr/>
          </p:nvSpPr>
          <p:spPr>
            <a:xfrm>
              <a:off x="306" y="2213"/>
              <a:ext cx="152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42"/>
            <p:cNvSpPr/>
            <p:nvPr/>
          </p:nvSpPr>
          <p:spPr>
            <a:xfrm>
              <a:off x="306" y="2033"/>
              <a:ext cx="152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42"/>
            <p:cNvSpPr/>
            <p:nvPr/>
          </p:nvSpPr>
          <p:spPr>
            <a:xfrm>
              <a:off x="306" y="3305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42"/>
            <p:cNvSpPr/>
            <p:nvPr/>
          </p:nvSpPr>
          <p:spPr>
            <a:xfrm>
              <a:off x="306" y="3125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2"/>
            <p:cNvSpPr/>
            <p:nvPr/>
          </p:nvSpPr>
          <p:spPr>
            <a:xfrm>
              <a:off x="1930" y="2948"/>
              <a:ext cx="152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42"/>
            <p:cNvSpPr/>
            <p:nvPr/>
          </p:nvSpPr>
          <p:spPr>
            <a:xfrm>
              <a:off x="1931" y="2768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42"/>
            <p:cNvSpPr/>
            <p:nvPr/>
          </p:nvSpPr>
          <p:spPr>
            <a:xfrm>
              <a:off x="1930" y="2589"/>
              <a:ext cx="152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42"/>
            <p:cNvSpPr/>
            <p:nvPr/>
          </p:nvSpPr>
          <p:spPr>
            <a:xfrm>
              <a:off x="1931" y="2409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42"/>
            <p:cNvSpPr/>
            <p:nvPr/>
          </p:nvSpPr>
          <p:spPr>
            <a:xfrm>
              <a:off x="1931" y="2220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42"/>
            <p:cNvSpPr/>
            <p:nvPr/>
          </p:nvSpPr>
          <p:spPr>
            <a:xfrm>
              <a:off x="1931" y="2040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42"/>
            <p:cNvSpPr/>
            <p:nvPr/>
          </p:nvSpPr>
          <p:spPr>
            <a:xfrm>
              <a:off x="1930" y="3312"/>
              <a:ext cx="152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42"/>
            <p:cNvSpPr/>
            <p:nvPr/>
          </p:nvSpPr>
          <p:spPr>
            <a:xfrm>
              <a:off x="1930" y="3132"/>
              <a:ext cx="152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42"/>
            <p:cNvSpPr/>
            <p:nvPr/>
          </p:nvSpPr>
          <p:spPr>
            <a:xfrm>
              <a:off x="2106" y="2951"/>
              <a:ext cx="152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42"/>
            <p:cNvSpPr/>
            <p:nvPr/>
          </p:nvSpPr>
          <p:spPr>
            <a:xfrm>
              <a:off x="2107" y="2771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42"/>
            <p:cNvSpPr/>
            <p:nvPr/>
          </p:nvSpPr>
          <p:spPr>
            <a:xfrm>
              <a:off x="2106" y="2592"/>
              <a:ext cx="152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42"/>
            <p:cNvSpPr/>
            <p:nvPr/>
          </p:nvSpPr>
          <p:spPr>
            <a:xfrm>
              <a:off x="2107" y="2412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42"/>
            <p:cNvSpPr/>
            <p:nvPr/>
          </p:nvSpPr>
          <p:spPr>
            <a:xfrm>
              <a:off x="2107" y="2223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42"/>
            <p:cNvSpPr/>
            <p:nvPr/>
          </p:nvSpPr>
          <p:spPr>
            <a:xfrm>
              <a:off x="2107" y="2043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42"/>
            <p:cNvSpPr/>
            <p:nvPr/>
          </p:nvSpPr>
          <p:spPr>
            <a:xfrm>
              <a:off x="2106" y="3315"/>
              <a:ext cx="152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42"/>
            <p:cNvSpPr/>
            <p:nvPr/>
          </p:nvSpPr>
          <p:spPr>
            <a:xfrm>
              <a:off x="2106" y="3135"/>
              <a:ext cx="152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42"/>
            <p:cNvSpPr/>
            <p:nvPr/>
          </p:nvSpPr>
          <p:spPr>
            <a:xfrm>
              <a:off x="666" y="3491"/>
              <a:ext cx="151" cy="15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42"/>
            <p:cNvSpPr/>
            <p:nvPr/>
          </p:nvSpPr>
          <p:spPr>
            <a:xfrm>
              <a:off x="855" y="3491"/>
              <a:ext cx="151" cy="15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42"/>
            <p:cNvSpPr/>
            <p:nvPr/>
          </p:nvSpPr>
          <p:spPr>
            <a:xfrm>
              <a:off x="1753" y="3487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42"/>
            <p:cNvSpPr/>
            <p:nvPr/>
          </p:nvSpPr>
          <p:spPr>
            <a:xfrm>
              <a:off x="485" y="3491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42"/>
            <p:cNvSpPr/>
            <p:nvPr/>
          </p:nvSpPr>
          <p:spPr>
            <a:xfrm>
              <a:off x="1028" y="3491"/>
              <a:ext cx="151" cy="15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42"/>
            <p:cNvSpPr/>
            <p:nvPr/>
          </p:nvSpPr>
          <p:spPr>
            <a:xfrm>
              <a:off x="1217" y="3491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42"/>
            <p:cNvSpPr/>
            <p:nvPr/>
          </p:nvSpPr>
          <p:spPr>
            <a:xfrm>
              <a:off x="1398" y="3491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42"/>
            <p:cNvSpPr/>
            <p:nvPr/>
          </p:nvSpPr>
          <p:spPr>
            <a:xfrm>
              <a:off x="1579" y="3491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42"/>
            <p:cNvSpPr/>
            <p:nvPr/>
          </p:nvSpPr>
          <p:spPr>
            <a:xfrm>
              <a:off x="666" y="3855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42"/>
            <p:cNvSpPr/>
            <p:nvPr/>
          </p:nvSpPr>
          <p:spPr>
            <a:xfrm>
              <a:off x="855" y="3855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42"/>
            <p:cNvSpPr/>
            <p:nvPr/>
          </p:nvSpPr>
          <p:spPr>
            <a:xfrm>
              <a:off x="1753" y="3851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42"/>
            <p:cNvSpPr/>
            <p:nvPr/>
          </p:nvSpPr>
          <p:spPr>
            <a:xfrm>
              <a:off x="485" y="3855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42"/>
            <p:cNvSpPr/>
            <p:nvPr/>
          </p:nvSpPr>
          <p:spPr>
            <a:xfrm>
              <a:off x="1028" y="3855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42"/>
            <p:cNvSpPr/>
            <p:nvPr/>
          </p:nvSpPr>
          <p:spPr>
            <a:xfrm>
              <a:off x="1217" y="3855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42"/>
            <p:cNvSpPr/>
            <p:nvPr/>
          </p:nvSpPr>
          <p:spPr>
            <a:xfrm>
              <a:off x="1398" y="3855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42"/>
            <p:cNvSpPr/>
            <p:nvPr/>
          </p:nvSpPr>
          <p:spPr>
            <a:xfrm>
              <a:off x="1579" y="3855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42"/>
            <p:cNvSpPr/>
            <p:nvPr/>
          </p:nvSpPr>
          <p:spPr>
            <a:xfrm>
              <a:off x="666" y="3676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42"/>
            <p:cNvSpPr/>
            <p:nvPr/>
          </p:nvSpPr>
          <p:spPr>
            <a:xfrm>
              <a:off x="855" y="3676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42"/>
            <p:cNvSpPr/>
            <p:nvPr/>
          </p:nvSpPr>
          <p:spPr>
            <a:xfrm>
              <a:off x="1753" y="3671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42"/>
            <p:cNvSpPr/>
            <p:nvPr/>
          </p:nvSpPr>
          <p:spPr>
            <a:xfrm>
              <a:off x="485" y="3675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42"/>
            <p:cNvSpPr/>
            <p:nvPr/>
          </p:nvSpPr>
          <p:spPr>
            <a:xfrm>
              <a:off x="1028" y="3676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42"/>
            <p:cNvSpPr/>
            <p:nvPr/>
          </p:nvSpPr>
          <p:spPr>
            <a:xfrm>
              <a:off x="1217" y="3675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42"/>
            <p:cNvSpPr/>
            <p:nvPr/>
          </p:nvSpPr>
          <p:spPr>
            <a:xfrm>
              <a:off x="1398" y="3675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42"/>
            <p:cNvSpPr/>
            <p:nvPr/>
          </p:nvSpPr>
          <p:spPr>
            <a:xfrm>
              <a:off x="1579" y="3675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42"/>
            <p:cNvSpPr/>
            <p:nvPr/>
          </p:nvSpPr>
          <p:spPr>
            <a:xfrm>
              <a:off x="306" y="3485"/>
              <a:ext cx="151" cy="15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42"/>
            <p:cNvSpPr/>
            <p:nvPr/>
          </p:nvSpPr>
          <p:spPr>
            <a:xfrm>
              <a:off x="306" y="3849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42"/>
            <p:cNvSpPr/>
            <p:nvPr/>
          </p:nvSpPr>
          <p:spPr>
            <a:xfrm>
              <a:off x="306" y="3670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42"/>
            <p:cNvSpPr/>
            <p:nvPr/>
          </p:nvSpPr>
          <p:spPr>
            <a:xfrm>
              <a:off x="1930" y="3492"/>
              <a:ext cx="152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42"/>
            <p:cNvSpPr/>
            <p:nvPr/>
          </p:nvSpPr>
          <p:spPr>
            <a:xfrm>
              <a:off x="1930" y="3856"/>
              <a:ext cx="152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42"/>
            <p:cNvSpPr/>
            <p:nvPr/>
          </p:nvSpPr>
          <p:spPr>
            <a:xfrm>
              <a:off x="1930" y="3676"/>
              <a:ext cx="152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42"/>
            <p:cNvSpPr/>
            <p:nvPr/>
          </p:nvSpPr>
          <p:spPr>
            <a:xfrm>
              <a:off x="2106" y="3495"/>
              <a:ext cx="152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42"/>
            <p:cNvSpPr/>
            <p:nvPr/>
          </p:nvSpPr>
          <p:spPr>
            <a:xfrm>
              <a:off x="2106" y="3859"/>
              <a:ext cx="152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42"/>
            <p:cNvSpPr/>
            <p:nvPr/>
          </p:nvSpPr>
          <p:spPr>
            <a:xfrm>
              <a:off x="2106" y="3679"/>
              <a:ext cx="152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42"/>
            <p:cNvSpPr txBox="1"/>
            <p:nvPr/>
          </p:nvSpPr>
          <p:spPr>
            <a:xfrm>
              <a:off x="78" y="218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42"/>
            <p:cNvSpPr txBox="1"/>
            <p:nvPr/>
          </p:nvSpPr>
          <p:spPr>
            <a:xfrm>
              <a:off x="78" y="254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42"/>
            <p:cNvSpPr txBox="1"/>
            <p:nvPr/>
          </p:nvSpPr>
          <p:spPr>
            <a:xfrm>
              <a:off x="78" y="2729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42"/>
            <p:cNvSpPr txBox="1"/>
            <p:nvPr/>
          </p:nvSpPr>
          <p:spPr>
            <a:xfrm>
              <a:off x="78" y="291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42"/>
            <p:cNvSpPr txBox="1"/>
            <p:nvPr/>
          </p:nvSpPr>
          <p:spPr>
            <a:xfrm>
              <a:off x="78" y="3091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42"/>
            <p:cNvSpPr txBox="1"/>
            <p:nvPr/>
          </p:nvSpPr>
          <p:spPr>
            <a:xfrm>
              <a:off x="78" y="327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42"/>
            <p:cNvSpPr txBox="1"/>
            <p:nvPr/>
          </p:nvSpPr>
          <p:spPr>
            <a:xfrm>
              <a:off x="78" y="345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42"/>
            <p:cNvSpPr txBox="1"/>
            <p:nvPr/>
          </p:nvSpPr>
          <p:spPr>
            <a:xfrm>
              <a:off x="78" y="363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42"/>
            <p:cNvSpPr txBox="1"/>
            <p:nvPr/>
          </p:nvSpPr>
          <p:spPr>
            <a:xfrm>
              <a:off x="78" y="381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42"/>
            <p:cNvSpPr txBox="1"/>
            <p:nvPr/>
          </p:nvSpPr>
          <p:spPr>
            <a:xfrm>
              <a:off x="78" y="2369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42"/>
            <p:cNvSpPr txBox="1"/>
            <p:nvPr/>
          </p:nvSpPr>
          <p:spPr>
            <a:xfrm>
              <a:off x="1905" y="406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42"/>
            <p:cNvSpPr txBox="1"/>
            <p:nvPr/>
          </p:nvSpPr>
          <p:spPr>
            <a:xfrm>
              <a:off x="1556" y="406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42"/>
            <p:cNvSpPr txBox="1"/>
            <p:nvPr/>
          </p:nvSpPr>
          <p:spPr>
            <a:xfrm>
              <a:off x="1373" y="406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42"/>
            <p:cNvSpPr txBox="1"/>
            <p:nvPr/>
          </p:nvSpPr>
          <p:spPr>
            <a:xfrm>
              <a:off x="1193" y="406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42"/>
            <p:cNvSpPr txBox="1"/>
            <p:nvPr/>
          </p:nvSpPr>
          <p:spPr>
            <a:xfrm>
              <a:off x="1001" y="406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42"/>
            <p:cNvSpPr txBox="1"/>
            <p:nvPr/>
          </p:nvSpPr>
          <p:spPr>
            <a:xfrm>
              <a:off x="833" y="406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42"/>
            <p:cNvSpPr txBox="1"/>
            <p:nvPr/>
          </p:nvSpPr>
          <p:spPr>
            <a:xfrm>
              <a:off x="642" y="406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42"/>
            <p:cNvSpPr txBox="1"/>
            <p:nvPr/>
          </p:nvSpPr>
          <p:spPr>
            <a:xfrm>
              <a:off x="456" y="406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42"/>
            <p:cNvSpPr txBox="1"/>
            <p:nvPr/>
          </p:nvSpPr>
          <p:spPr>
            <a:xfrm>
              <a:off x="279" y="406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42"/>
            <p:cNvSpPr txBox="1"/>
            <p:nvPr/>
          </p:nvSpPr>
          <p:spPr>
            <a:xfrm>
              <a:off x="1727" y="406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42"/>
            <p:cNvSpPr txBox="1"/>
            <p:nvPr/>
          </p:nvSpPr>
          <p:spPr>
            <a:xfrm>
              <a:off x="2041" y="4068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42"/>
            <p:cNvSpPr/>
            <p:nvPr/>
          </p:nvSpPr>
          <p:spPr>
            <a:xfrm>
              <a:off x="-86" y="2067"/>
              <a:ext cx="388" cy="15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24" name="Google Shape;1024;p42"/>
            <p:cNvCxnSpPr/>
            <p:nvPr/>
          </p:nvCxnSpPr>
          <p:spPr>
            <a:xfrm rot="10800000">
              <a:off x="257" y="2117"/>
              <a:ext cx="5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25" name="Google Shape;1025;p42"/>
            <p:cNvSpPr txBox="1"/>
            <p:nvPr/>
          </p:nvSpPr>
          <p:spPr>
            <a:xfrm>
              <a:off x="-2" y="2006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42"/>
            <p:cNvSpPr/>
            <p:nvPr/>
          </p:nvSpPr>
          <p:spPr>
            <a:xfrm>
              <a:off x="-1480" y="2044"/>
              <a:ext cx="1498" cy="374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42"/>
            <p:cNvSpPr/>
            <p:nvPr/>
          </p:nvSpPr>
          <p:spPr>
            <a:xfrm>
              <a:off x="-126" y="4500"/>
              <a:ext cx="2419" cy="128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42"/>
            <p:cNvSpPr/>
            <p:nvPr/>
          </p:nvSpPr>
          <p:spPr>
            <a:xfrm>
              <a:off x="2828" y="2942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42"/>
            <p:cNvSpPr/>
            <p:nvPr/>
          </p:nvSpPr>
          <p:spPr>
            <a:xfrm>
              <a:off x="2292" y="2945"/>
              <a:ext cx="151" cy="15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42"/>
            <p:cNvSpPr/>
            <p:nvPr/>
          </p:nvSpPr>
          <p:spPr>
            <a:xfrm>
              <a:off x="2473" y="2945"/>
              <a:ext cx="151" cy="15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42"/>
            <p:cNvSpPr/>
            <p:nvPr/>
          </p:nvSpPr>
          <p:spPr>
            <a:xfrm>
              <a:off x="2654" y="2945"/>
              <a:ext cx="151" cy="15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42"/>
            <p:cNvSpPr/>
            <p:nvPr/>
          </p:nvSpPr>
          <p:spPr>
            <a:xfrm>
              <a:off x="2829" y="2762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42"/>
            <p:cNvSpPr/>
            <p:nvPr/>
          </p:nvSpPr>
          <p:spPr>
            <a:xfrm>
              <a:off x="2293" y="2766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42"/>
            <p:cNvSpPr/>
            <p:nvPr/>
          </p:nvSpPr>
          <p:spPr>
            <a:xfrm>
              <a:off x="2474" y="2766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42"/>
            <p:cNvSpPr/>
            <p:nvPr/>
          </p:nvSpPr>
          <p:spPr>
            <a:xfrm>
              <a:off x="2655" y="2766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42"/>
            <p:cNvSpPr/>
            <p:nvPr/>
          </p:nvSpPr>
          <p:spPr>
            <a:xfrm>
              <a:off x="2828" y="2582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42"/>
            <p:cNvSpPr/>
            <p:nvPr/>
          </p:nvSpPr>
          <p:spPr>
            <a:xfrm>
              <a:off x="2292" y="2586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42"/>
            <p:cNvSpPr/>
            <p:nvPr/>
          </p:nvSpPr>
          <p:spPr>
            <a:xfrm>
              <a:off x="2473" y="2586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42"/>
            <p:cNvSpPr/>
            <p:nvPr/>
          </p:nvSpPr>
          <p:spPr>
            <a:xfrm>
              <a:off x="2654" y="2586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42"/>
            <p:cNvSpPr/>
            <p:nvPr/>
          </p:nvSpPr>
          <p:spPr>
            <a:xfrm>
              <a:off x="2829" y="2403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42"/>
            <p:cNvSpPr/>
            <p:nvPr/>
          </p:nvSpPr>
          <p:spPr>
            <a:xfrm>
              <a:off x="2293" y="2407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42"/>
            <p:cNvSpPr/>
            <p:nvPr/>
          </p:nvSpPr>
          <p:spPr>
            <a:xfrm>
              <a:off x="2474" y="2407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42"/>
            <p:cNvSpPr/>
            <p:nvPr/>
          </p:nvSpPr>
          <p:spPr>
            <a:xfrm>
              <a:off x="2655" y="2407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42"/>
            <p:cNvSpPr/>
            <p:nvPr/>
          </p:nvSpPr>
          <p:spPr>
            <a:xfrm>
              <a:off x="2829" y="2213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42"/>
            <p:cNvSpPr/>
            <p:nvPr/>
          </p:nvSpPr>
          <p:spPr>
            <a:xfrm>
              <a:off x="2293" y="2217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42"/>
            <p:cNvSpPr/>
            <p:nvPr/>
          </p:nvSpPr>
          <p:spPr>
            <a:xfrm>
              <a:off x="2474" y="2217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42"/>
            <p:cNvSpPr/>
            <p:nvPr/>
          </p:nvSpPr>
          <p:spPr>
            <a:xfrm>
              <a:off x="2655" y="2217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42"/>
            <p:cNvSpPr/>
            <p:nvPr/>
          </p:nvSpPr>
          <p:spPr>
            <a:xfrm>
              <a:off x="2829" y="2034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42"/>
            <p:cNvSpPr/>
            <p:nvPr/>
          </p:nvSpPr>
          <p:spPr>
            <a:xfrm>
              <a:off x="2293" y="2037"/>
              <a:ext cx="151" cy="15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42"/>
            <p:cNvSpPr/>
            <p:nvPr/>
          </p:nvSpPr>
          <p:spPr>
            <a:xfrm>
              <a:off x="2474" y="2037"/>
              <a:ext cx="151" cy="15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42"/>
            <p:cNvSpPr/>
            <p:nvPr/>
          </p:nvSpPr>
          <p:spPr>
            <a:xfrm>
              <a:off x="2655" y="2037"/>
              <a:ext cx="151" cy="15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42"/>
            <p:cNvSpPr/>
            <p:nvPr/>
          </p:nvSpPr>
          <p:spPr>
            <a:xfrm>
              <a:off x="2828" y="3306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42"/>
            <p:cNvSpPr/>
            <p:nvPr/>
          </p:nvSpPr>
          <p:spPr>
            <a:xfrm>
              <a:off x="2292" y="3309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42"/>
            <p:cNvSpPr/>
            <p:nvPr/>
          </p:nvSpPr>
          <p:spPr>
            <a:xfrm>
              <a:off x="2473" y="3309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42"/>
            <p:cNvSpPr/>
            <p:nvPr/>
          </p:nvSpPr>
          <p:spPr>
            <a:xfrm>
              <a:off x="2654" y="3309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42"/>
            <p:cNvSpPr/>
            <p:nvPr/>
          </p:nvSpPr>
          <p:spPr>
            <a:xfrm>
              <a:off x="2828" y="3126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42"/>
            <p:cNvSpPr/>
            <p:nvPr/>
          </p:nvSpPr>
          <p:spPr>
            <a:xfrm>
              <a:off x="2292" y="3130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42"/>
            <p:cNvSpPr/>
            <p:nvPr/>
          </p:nvSpPr>
          <p:spPr>
            <a:xfrm>
              <a:off x="2473" y="3130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42"/>
            <p:cNvSpPr/>
            <p:nvPr/>
          </p:nvSpPr>
          <p:spPr>
            <a:xfrm>
              <a:off x="2654" y="3130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42"/>
            <p:cNvSpPr/>
            <p:nvPr/>
          </p:nvSpPr>
          <p:spPr>
            <a:xfrm>
              <a:off x="3005" y="2947"/>
              <a:ext cx="152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42"/>
            <p:cNvSpPr/>
            <p:nvPr/>
          </p:nvSpPr>
          <p:spPr>
            <a:xfrm>
              <a:off x="3006" y="2767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42"/>
            <p:cNvSpPr/>
            <p:nvPr/>
          </p:nvSpPr>
          <p:spPr>
            <a:xfrm>
              <a:off x="3005" y="2588"/>
              <a:ext cx="152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42"/>
            <p:cNvSpPr/>
            <p:nvPr/>
          </p:nvSpPr>
          <p:spPr>
            <a:xfrm>
              <a:off x="3006" y="2408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42"/>
            <p:cNvSpPr/>
            <p:nvPr/>
          </p:nvSpPr>
          <p:spPr>
            <a:xfrm>
              <a:off x="3006" y="2219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42"/>
            <p:cNvSpPr/>
            <p:nvPr/>
          </p:nvSpPr>
          <p:spPr>
            <a:xfrm>
              <a:off x="3006" y="2039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42"/>
            <p:cNvSpPr/>
            <p:nvPr/>
          </p:nvSpPr>
          <p:spPr>
            <a:xfrm>
              <a:off x="3005" y="3311"/>
              <a:ext cx="152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42"/>
            <p:cNvSpPr/>
            <p:nvPr/>
          </p:nvSpPr>
          <p:spPr>
            <a:xfrm>
              <a:off x="3005" y="3131"/>
              <a:ext cx="152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42"/>
            <p:cNvSpPr/>
            <p:nvPr/>
          </p:nvSpPr>
          <p:spPr>
            <a:xfrm>
              <a:off x="3181" y="2950"/>
              <a:ext cx="152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42"/>
            <p:cNvSpPr/>
            <p:nvPr/>
          </p:nvSpPr>
          <p:spPr>
            <a:xfrm>
              <a:off x="3182" y="2770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42"/>
            <p:cNvSpPr/>
            <p:nvPr/>
          </p:nvSpPr>
          <p:spPr>
            <a:xfrm>
              <a:off x="3181" y="2591"/>
              <a:ext cx="152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3182" y="2411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3182" y="2222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42"/>
            <p:cNvSpPr/>
            <p:nvPr/>
          </p:nvSpPr>
          <p:spPr>
            <a:xfrm>
              <a:off x="3182" y="2042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42"/>
            <p:cNvSpPr/>
            <p:nvPr/>
          </p:nvSpPr>
          <p:spPr>
            <a:xfrm>
              <a:off x="3181" y="3314"/>
              <a:ext cx="152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42"/>
            <p:cNvSpPr/>
            <p:nvPr/>
          </p:nvSpPr>
          <p:spPr>
            <a:xfrm>
              <a:off x="3181" y="3134"/>
              <a:ext cx="152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42"/>
            <p:cNvSpPr/>
            <p:nvPr/>
          </p:nvSpPr>
          <p:spPr>
            <a:xfrm>
              <a:off x="2828" y="3486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42"/>
            <p:cNvSpPr/>
            <p:nvPr/>
          </p:nvSpPr>
          <p:spPr>
            <a:xfrm>
              <a:off x="2292" y="3490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42"/>
            <p:cNvSpPr/>
            <p:nvPr/>
          </p:nvSpPr>
          <p:spPr>
            <a:xfrm>
              <a:off x="2473" y="3490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42"/>
            <p:cNvSpPr/>
            <p:nvPr/>
          </p:nvSpPr>
          <p:spPr>
            <a:xfrm>
              <a:off x="2654" y="3490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42"/>
            <p:cNvSpPr/>
            <p:nvPr/>
          </p:nvSpPr>
          <p:spPr>
            <a:xfrm>
              <a:off x="2828" y="3850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42"/>
            <p:cNvSpPr/>
            <p:nvPr/>
          </p:nvSpPr>
          <p:spPr>
            <a:xfrm>
              <a:off x="2292" y="3854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42"/>
            <p:cNvSpPr/>
            <p:nvPr/>
          </p:nvSpPr>
          <p:spPr>
            <a:xfrm>
              <a:off x="2473" y="3854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42"/>
            <p:cNvSpPr/>
            <p:nvPr/>
          </p:nvSpPr>
          <p:spPr>
            <a:xfrm>
              <a:off x="2654" y="3854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42"/>
            <p:cNvSpPr/>
            <p:nvPr/>
          </p:nvSpPr>
          <p:spPr>
            <a:xfrm>
              <a:off x="2828" y="3670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42"/>
            <p:cNvSpPr/>
            <p:nvPr/>
          </p:nvSpPr>
          <p:spPr>
            <a:xfrm>
              <a:off x="2292" y="3674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42"/>
            <p:cNvSpPr/>
            <p:nvPr/>
          </p:nvSpPr>
          <p:spPr>
            <a:xfrm>
              <a:off x="2473" y="3674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42"/>
            <p:cNvSpPr/>
            <p:nvPr/>
          </p:nvSpPr>
          <p:spPr>
            <a:xfrm>
              <a:off x="2654" y="3674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42"/>
            <p:cNvSpPr/>
            <p:nvPr/>
          </p:nvSpPr>
          <p:spPr>
            <a:xfrm>
              <a:off x="3005" y="3491"/>
              <a:ext cx="152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42"/>
            <p:cNvSpPr/>
            <p:nvPr/>
          </p:nvSpPr>
          <p:spPr>
            <a:xfrm>
              <a:off x="3005" y="3855"/>
              <a:ext cx="152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42"/>
            <p:cNvSpPr/>
            <p:nvPr/>
          </p:nvSpPr>
          <p:spPr>
            <a:xfrm>
              <a:off x="3005" y="3675"/>
              <a:ext cx="152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42"/>
            <p:cNvSpPr/>
            <p:nvPr/>
          </p:nvSpPr>
          <p:spPr>
            <a:xfrm>
              <a:off x="3181" y="3494"/>
              <a:ext cx="152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42"/>
            <p:cNvSpPr/>
            <p:nvPr/>
          </p:nvSpPr>
          <p:spPr>
            <a:xfrm>
              <a:off x="3181" y="3858"/>
              <a:ext cx="152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42"/>
            <p:cNvSpPr/>
            <p:nvPr/>
          </p:nvSpPr>
          <p:spPr>
            <a:xfrm>
              <a:off x="3181" y="3678"/>
              <a:ext cx="152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42"/>
            <p:cNvSpPr txBox="1"/>
            <p:nvPr/>
          </p:nvSpPr>
          <p:spPr>
            <a:xfrm>
              <a:off x="2591" y="4067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42"/>
            <p:cNvSpPr txBox="1"/>
            <p:nvPr/>
          </p:nvSpPr>
          <p:spPr>
            <a:xfrm>
              <a:off x="2408" y="4067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42"/>
            <p:cNvSpPr txBox="1"/>
            <p:nvPr/>
          </p:nvSpPr>
          <p:spPr>
            <a:xfrm>
              <a:off x="2228" y="4067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42"/>
            <p:cNvSpPr txBox="1"/>
            <p:nvPr/>
          </p:nvSpPr>
          <p:spPr>
            <a:xfrm>
              <a:off x="2762" y="4067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98" name="Google Shape;1098;p42"/>
            <p:cNvCxnSpPr/>
            <p:nvPr/>
          </p:nvCxnSpPr>
          <p:spPr>
            <a:xfrm>
              <a:off x="3258" y="4006"/>
              <a:ext cx="0" cy="5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9" name="Google Shape;1099;p42"/>
            <p:cNvCxnSpPr/>
            <p:nvPr/>
          </p:nvCxnSpPr>
          <p:spPr>
            <a:xfrm rot="10800000">
              <a:off x="1807" y="-539"/>
              <a:ext cx="0" cy="311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0" name="Google Shape;1100;p42"/>
            <p:cNvCxnSpPr/>
            <p:nvPr/>
          </p:nvCxnSpPr>
          <p:spPr>
            <a:xfrm rot="10800000">
              <a:off x="1807" y="-356"/>
              <a:ext cx="0" cy="311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1" name="Google Shape;1101;p42"/>
            <p:cNvCxnSpPr/>
            <p:nvPr/>
          </p:nvCxnSpPr>
          <p:spPr>
            <a:xfrm rot="10800000">
              <a:off x="1807" y="-174"/>
              <a:ext cx="0" cy="311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2" name="Google Shape;1102;p42"/>
            <p:cNvCxnSpPr/>
            <p:nvPr/>
          </p:nvCxnSpPr>
          <p:spPr>
            <a:xfrm rot="10800000">
              <a:off x="1807" y="6"/>
              <a:ext cx="0" cy="311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3" name="Google Shape;1103;p42"/>
            <p:cNvCxnSpPr/>
            <p:nvPr/>
          </p:nvCxnSpPr>
          <p:spPr>
            <a:xfrm rot="10800000">
              <a:off x="1807" y="187"/>
              <a:ext cx="0" cy="311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4" name="Google Shape;1104;p42"/>
            <p:cNvCxnSpPr/>
            <p:nvPr/>
          </p:nvCxnSpPr>
          <p:spPr>
            <a:xfrm rot="10800000">
              <a:off x="1807" y="367"/>
              <a:ext cx="0" cy="311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05" name="Google Shape;1105;p42"/>
            <p:cNvSpPr/>
            <p:nvPr/>
          </p:nvSpPr>
          <p:spPr>
            <a:xfrm>
              <a:off x="664" y="1847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42"/>
            <p:cNvSpPr/>
            <p:nvPr/>
          </p:nvSpPr>
          <p:spPr>
            <a:xfrm>
              <a:off x="853" y="1847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42"/>
            <p:cNvSpPr/>
            <p:nvPr/>
          </p:nvSpPr>
          <p:spPr>
            <a:xfrm>
              <a:off x="1751" y="1843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42"/>
            <p:cNvSpPr/>
            <p:nvPr/>
          </p:nvSpPr>
          <p:spPr>
            <a:xfrm>
              <a:off x="483" y="1846"/>
              <a:ext cx="151" cy="15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1026" y="1847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1215" y="1846"/>
              <a:ext cx="151" cy="15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1396" y="1846"/>
              <a:ext cx="151" cy="15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42"/>
            <p:cNvSpPr/>
            <p:nvPr/>
          </p:nvSpPr>
          <p:spPr>
            <a:xfrm>
              <a:off x="1577" y="1846"/>
              <a:ext cx="151" cy="15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42"/>
            <p:cNvSpPr/>
            <p:nvPr/>
          </p:nvSpPr>
          <p:spPr>
            <a:xfrm>
              <a:off x="665" y="1668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853" y="1668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1752" y="1663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483" y="1667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42"/>
            <p:cNvSpPr/>
            <p:nvPr/>
          </p:nvSpPr>
          <p:spPr>
            <a:xfrm>
              <a:off x="1027" y="1668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42"/>
            <p:cNvSpPr/>
            <p:nvPr/>
          </p:nvSpPr>
          <p:spPr>
            <a:xfrm>
              <a:off x="1216" y="1667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42"/>
            <p:cNvSpPr/>
            <p:nvPr/>
          </p:nvSpPr>
          <p:spPr>
            <a:xfrm>
              <a:off x="1397" y="1667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42"/>
            <p:cNvSpPr/>
            <p:nvPr/>
          </p:nvSpPr>
          <p:spPr>
            <a:xfrm>
              <a:off x="1578" y="1667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664" y="1488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42"/>
            <p:cNvSpPr/>
            <p:nvPr/>
          </p:nvSpPr>
          <p:spPr>
            <a:xfrm>
              <a:off x="853" y="1488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42"/>
            <p:cNvSpPr/>
            <p:nvPr/>
          </p:nvSpPr>
          <p:spPr>
            <a:xfrm>
              <a:off x="1751" y="1483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42"/>
            <p:cNvSpPr/>
            <p:nvPr/>
          </p:nvSpPr>
          <p:spPr>
            <a:xfrm>
              <a:off x="483" y="1487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42"/>
            <p:cNvSpPr/>
            <p:nvPr/>
          </p:nvSpPr>
          <p:spPr>
            <a:xfrm>
              <a:off x="1026" y="1488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42"/>
            <p:cNvSpPr/>
            <p:nvPr/>
          </p:nvSpPr>
          <p:spPr>
            <a:xfrm>
              <a:off x="1215" y="1487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42"/>
            <p:cNvSpPr/>
            <p:nvPr/>
          </p:nvSpPr>
          <p:spPr>
            <a:xfrm>
              <a:off x="1396" y="1487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42"/>
            <p:cNvSpPr/>
            <p:nvPr/>
          </p:nvSpPr>
          <p:spPr>
            <a:xfrm>
              <a:off x="1577" y="1487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42"/>
            <p:cNvSpPr/>
            <p:nvPr/>
          </p:nvSpPr>
          <p:spPr>
            <a:xfrm>
              <a:off x="665" y="1308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42"/>
            <p:cNvSpPr/>
            <p:nvPr/>
          </p:nvSpPr>
          <p:spPr>
            <a:xfrm>
              <a:off x="853" y="1308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1752" y="1304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42"/>
            <p:cNvSpPr/>
            <p:nvPr/>
          </p:nvSpPr>
          <p:spPr>
            <a:xfrm>
              <a:off x="483" y="1308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42"/>
            <p:cNvSpPr/>
            <p:nvPr/>
          </p:nvSpPr>
          <p:spPr>
            <a:xfrm>
              <a:off x="1027" y="1308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42"/>
            <p:cNvSpPr/>
            <p:nvPr/>
          </p:nvSpPr>
          <p:spPr>
            <a:xfrm>
              <a:off x="1216" y="1308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42"/>
            <p:cNvSpPr/>
            <p:nvPr/>
          </p:nvSpPr>
          <p:spPr>
            <a:xfrm>
              <a:off x="1397" y="1308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42"/>
            <p:cNvSpPr/>
            <p:nvPr/>
          </p:nvSpPr>
          <p:spPr>
            <a:xfrm>
              <a:off x="1578" y="1308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42"/>
            <p:cNvSpPr/>
            <p:nvPr/>
          </p:nvSpPr>
          <p:spPr>
            <a:xfrm>
              <a:off x="665" y="1119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42"/>
            <p:cNvSpPr/>
            <p:nvPr/>
          </p:nvSpPr>
          <p:spPr>
            <a:xfrm>
              <a:off x="853" y="1119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42"/>
            <p:cNvSpPr/>
            <p:nvPr/>
          </p:nvSpPr>
          <p:spPr>
            <a:xfrm>
              <a:off x="1752" y="1114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42"/>
            <p:cNvSpPr/>
            <p:nvPr/>
          </p:nvSpPr>
          <p:spPr>
            <a:xfrm>
              <a:off x="483" y="1118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42"/>
            <p:cNvSpPr/>
            <p:nvPr/>
          </p:nvSpPr>
          <p:spPr>
            <a:xfrm>
              <a:off x="1027" y="1119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42"/>
            <p:cNvSpPr/>
            <p:nvPr/>
          </p:nvSpPr>
          <p:spPr>
            <a:xfrm>
              <a:off x="1216" y="1118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42"/>
            <p:cNvSpPr/>
            <p:nvPr/>
          </p:nvSpPr>
          <p:spPr>
            <a:xfrm>
              <a:off x="1397" y="1118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42"/>
            <p:cNvSpPr/>
            <p:nvPr/>
          </p:nvSpPr>
          <p:spPr>
            <a:xfrm>
              <a:off x="1578" y="1118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42"/>
            <p:cNvSpPr/>
            <p:nvPr/>
          </p:nvSpPr>
          <p:spPr>
            <a:xfrm>
              <a:off x="665" y="939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42"/>
            <p:cNvSpPr/>
            <p:nvPr/>
          </p:nvSpPr>
          <p:spPr>
            <a:xfrm>
              <a:off x="853" y="939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42"/>
            <p:cNvSpPr/>
            <p:nvPr/>
          </p:nvSpPr>
          <p:spPr>
            <a:xfrm>
              <a:off x="1752" y="935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42"/>
            <p:cNvSpPr/>
            <p:nvPr/>
          </p:nvSpPr>
          <p:spPr>
            <a:xfrm>
              <a:off x="483" y="938"/>
              <a:ext cx="151" cy="15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42"/>
            <p:cNvSpPr/>
            <p:nvPr/>
          </p:nvSpPr>
          <p:spPr>
            <a:xfrm>
              <a:off x="1027" y="939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42"/>
            <p:cNvSpPr/>
            <p:nvPr/>
          </p:nvSpPr>
          <p:spPr>
            <a:xfrm>
              <a:off x="1216" y="938"/>
              <a:ext cx="151" cy="15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1397" y="938"/>
              <a:ext cx="151" cy="15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1578" y="938"/>
              <a:ext cx="151" cy="15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42"/>
            <p:cNvSpPr/>
            <p:nvPr/>
          </p:nvSpPr>
          <p:spPr>
            <a:xfrm>
              <a:off x="304" y="1841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42"/>
            <p:cNvSpPr/>
            <p:nvPr/>
          </p:nvSpPr>
          <p:spPr>
            <a:xfrm>
              <a:off x="304" y="1662"/>
              <a:ext cx="152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42"/>
            <p:cNvSpPr/>
            <p:nvPr/>
          </p:nvSpPr>
          <p:spPr>
            <a:xfrm>
              <a:off x="304" y="1482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42"/>
            <p:cNvSpPr/>
            <p:nvPr/>
          </p:nvSpPr>
          <p:spPr>
            <a:xfrm>
              <a:off x="304" y="1302"/>
              <a:ext cx="152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42"/>
            <p:cNvSpPr/>
            <p:nvPr/>
          </p:nvSpPr>
          <p:spPr>
            <a:xfrm>
              <a:off x="304" y="1113"/>
              <a:ext cx="152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42"/>
            <p:cNvSpPr/>
            <p:nvPr/>
          </p:nvSpPr>
          <p:spPr>
            <a:xfrm>
              <a:off x="304" y="933"/>
              <a:ext cx="152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42"/>
            <p:cNvSpPr/>
            <p:nvPr/>
          </p:nvSpPr>
          <p:spPr>
            <a:xfrm>
              <a:off x="1928" y="1848"/>
              <a:ext cx="152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42"/>
            <p:cNvSpPr/>
            <p:nvPr/>
          </p:nvSpPr>
          <p:spPr>
            <a:xfrm>
              <a:off x="1929" y="1668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42"/>
            <p:cNvSpPr/>
            <p:nvPr/>
          </p:nvSpPr>
          <p:spPr>
            <a:xfrm>
              <a:off x="1928" y="1489"/>
              <a:ext cx="152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42"/>
            <p:cNvSpPr/>
            <p:nvPr/>
          </p:nvSpPr>
          <p:spPr>
            <a:xfrm>
              <a:off x="1929" y="1309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42"/>
            <p:cNvSpPr/>
            <p:nvPr/>
          </p:nvSpPr>
          <p:spPr>
            <a:xfrm>
              <a:off x="1929" y="1120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42"/>
            <p:cNvSpPr/>
            <p:nvPr/>
          </p:nvSpPr>
          <p:spPr>
            <a:xfrm>
              <a:off x="1929" y="940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42"/>
            <p:cNvSpPr/>
            <p:nvPr/>
          </p:nvSpPr>
          <p:spPr>
            <a:xfrm>
              <a:off x="2104" y="1851"/>
              <a:ext cx="152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42"/>
            <p:cNvSpPr/>
            <p:nvPr/>
          </p:nvSpPr>
          <p:spPr>
            <a:xfrm>
              <a:off x="2105" y="1671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42"/>
            <p:cNvSpPr/>
            <p:nvPr/>
          </p:nvSpPr>
          <p:spPr>
            <a:xfrm>
              <a:off x="2104" y="1492"/>
              <a:ext cx="152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42"/>
            <p:cNvSpPr/>
            <p:nvPr/>
          </p:nvSpPr>
          <p:spPr>
            <a:xfrm>
              <a:off x="2105" y="1312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42"/>
            <p:cNvSpPr/>
            <p:nvPr/>
          </p:nvSpPr>
          <p:spPr>
            <a:xfrm>
              <a:off x="2105" y="1123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42"/>
            <p:cNvSpPr/>
            <p:nvPr/>
          </p:nvSpPr>
          <p:spPr>
            <a:xfrm>
              <a:off x="2105" y="943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42"/>
            <p:cNvSpPr txBox="1"/>
            <p:nvPr/>
          </p:nvSpPr>
          <p:spPr>
            <a:xfrm>
              <a:off x="-4" y="1087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42"/>
            <p:cNvSpPr txBox="1"/>
            <p:nvPr/>
          </p:nvSpPr>
          <p:spPr>
            <a:xfrm>
              <a:off x="-4" y="1448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42"/>
            <p:cNvSpPr txBox="1"/>
            <p:nvPr/>
          </p:nvSpPr>
          <p:spPr>
            <a:xfrm>
              <a:off x="-4" y="1629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42"/>
            <p:cNvSpPr txBox="1"/>
            <p:nvPr/>
          </p:nvSpPr>
          <p:spPr>
            <a:xfrm>
              <a:off x="-4" y="1269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42"/>
            <p:cNvSpPr/>
            <p:nvPr/>
          </p:nvSpPr>
          <p:spPr>
            <a:xfrm>
              <a:off x="2826" y="1842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42"/>
            <p:cNvSpPr/>
            <p:nvPr/>
          </p:nvSpPr>
          <p:spPr>
            <a:xfrm>
              <a:off x="2290" y="1845"/>
              <a:ext cx="151" cy="15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42"/>
            <p:cNvSpPr/>
            <p:nvPr/>
          </p:nvSpPr>
          <p:spPr>
            <a:xfrm>
              <a:off x="2471" y="1845"/>
              <a:ext cx="151" cy="15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42"/>
            <p:cNvSpPr/>
            <p:nvPr/>
          </p:nvSpPr>
          <p:spPr>
            <a:xfrm>
              <a:off x="2652" y="1845"/>
              <a:ext cx="151" cy="15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42"/>
            <p:cNvSpPr/>
            <p:nvPr/>
          </p:nvSpPr>
          <p:spPr>
            <a:xfrm>
              <a:off x="2827" y="1662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42"/>
            <p:cNvSpPr/>
            <p:nvPr/>
          </p:nvSpPr>
          <p:spPr>
            <a:xfrm>
              <a:off x="2291" y="1666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42"/>
            <p:cNvSpPr/>
            <p:nvPr/>
          </p:nvSpPr>
          <p:spPr>
            <a:xfrm>
              <a:off x="2472" y="1666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42"/>
            <p:cNvSpPr/>
            <p:nvPr/>
          </p:nvSpPr>
          <p:spPr>
            <a:xfrm>
              <a:off x="2653" y="1666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42"/>
            <p:cNvSpPr/>
            <p:nvPr/>
          </p:nvSpPr>
          <p:spPr>
            <a:xfrm>
              <a:off x="2826" y="1482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42"/>
            <p:cNvSpPr/>
            <p:nvPr/>
          </p:nvSpPr>
          <p:spPr>
            <a:xfrm>
              <a:off x="2290" y="1486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42"/>
            <p:cNvSpPr/>
            <p:nvPr/>
          </p:nvSpPr>
          <p:spPr>
            <a:xfrm>
              <a:off x="2471" y="1486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42"/>
            <p:cNvSpPr/>
            <p:nvPr/>
          </p:nvSpPr>
          <p:spPr>
            <a:xfrm>
              <a:off x="2652" y="1486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42"/>
            <p:cNvSpPr/>
            <p:nvPr/>
          </p:nvSpPr>
          <p:spPr>
            <a:xfrm>
              <a:off x="2827" y="1303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42"/>
            <p:cNvSpPr/>
            <p:nvPr/>
          </p:nvSpPr>
          <p:spPr>
            <a:xfrm>
              <a:off x="2291" y="1307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42"/>
            <p:cNvSpPr/>
            <p:nvPr/>
          </p:nvSpPr>
          <p:spPr>
            <a:xfrm>
              <a:off x="2472" y="1307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42"/>
            <p:cNvSpPr/>
            <p:nvPr/>
          </p:nvSpPr>
          <p:spPr>
            <a:xfrm>
              <a:off x="2653" y="1307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42"/>
            <p:cNvSpPr/>
            <p:nvPr/>
          </p:nvSpPr>
          <p:spPr>
            <a:xfrm>
              <a:off x="2827" y="1113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42"/>
            <p:cNvSpPr/>
            <p:nvPr/>
          </p:nvSpPr>
          <p:spPr>
            <a:xfrm>
              <a:off x="2291" y="1117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42"/>
            <p:cNvSpPr/>
            <p:nvPr/>
          </p:nvSpPr>
          <p:spPr>
            <a:xfrm>
              <a:off x="2472" y="1117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42"/>
            <p:cNvSpPr/>
            <p:nvPr/>
          </p:nvSpPr>
          <p:spPr>
            <a:xfrm>
              <a:off x="2653" y="1117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42"/>
            <p:cNvSpPr/>
            <p:nvPr/>
          </p:nvSpPr>
          <p:spPr>
            <a:xfrm>
              <a:off x="2827" y="934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42"/>
            <p:cNvSpPr/>
            <p:nvPr/>
          </p:nvSpPr>
          <p:spPr>
            <a:xfrm>
              <a:off x="2291" y="937"/>
              <a:ext cx="151" cy="15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42"/>
            <p:cNvSpPr/>
            <p:nvPr/>
          </p:nvSpPr>
          <p:spPr>
            <a:xfrm>
              <a:off x="2472" y="937"/>
              <a:ext cx="151" cy="15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42"/>
            <p:cNvSpPr/>
            <p:nvPr/>
          </p:nvSpPr>
          <p:spPr>
            <a:xfrm>
              <a:off x="2653" y="937"/>
              <a:ext cx="151" cy="15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42"/>
            <p:cNvSpPr/>
            <p:nvPr/>
          </p:nvSpPr>
          <p:spPr>
            <a:xfrm>
              <a:off x="3003" y="1847"/>
              <a:ext cx="152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42"/>
            <p:cNvSpPr/>
            <p:nvPr/>
          </p:nvSpPr>
          <p:spPr>
            <a:xfrm>
              <a:off x="3004" y="1667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42"/>
            <p:cNvSpPr/>
            <p:nvPr/>
          </p:nvSpPr>
          <p:spPr>
            <a:xfrm>
              <a:off x="3003" y="1488"/>
              <a:ext cx="152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42"/>
            <p:cNvSpPr/>
            <p:nvPr/>
          </p:nvSpPr>
          <p:spPr>
            <a:xfrm>
              <a:off x="3004" y="1308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42"/>
            <p:cNvSpPr/>
            <p:nvPr/>
          </p:nvSpPr>
          <p:spPr>
            <a:xfrm>
              <a:off x="3004" y="1119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42"/>
            <p:cNvSpPr/>
            <p:nvPr/>
          </p:nvSpPr>
          <p:spPr>
            <a:xfrm>
              <a:off x="3004" y="939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42"/>
            <p:cNvSpPr/>
            <p:nvPr/>
          </p:nvSpPr>
          <p:spPr>
            <a:xfrm>
              <a:off x="3179" y="1850"/>
              <a:ext cx="152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42"/>
            <p:cNvSpPr/>
            <p:nvPr/>
          </p:nvSpPr>
          <p:spPr>
            <a:xfrm>
              <a:off x="3180" y="1670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42"/>
            <p:cNvSpPr/>
            <p:nvPr/>
          </p:nvSpPr>
          <p:spPr>
            <a:xfrm>
              <a:off x="3179" y="1491"/>
              <a:ext cx="152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42"/>
            <p:cNvSpPr/>
            <p:nvPr/>
          </p:nvSpPr>
          <p:spPr>
            <a:xfrm>
              <a:off x="3180" y="1311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42"/>
            <p:cNvSpPr/>
            <p:nvPr/>
          </p:nvSpPr>
          <p:spPr>
            <a:xfrm>
              <a:off x="3180" y="1122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42"/>
            <p:cNvSpPr/>
            <p:nvPr/>
          </p:nvSpPr>
          <p:spPr>
            <a:xfrm>
              <a:off x="3180" y="942"/>
              <a:ext cx="151" cy="151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42"/>
            <p:cNvSpPr txBox="1"/>
            <p:nvPr/>
          </p:nvSpPr>
          <p:spPr>
            <a:xfrm>
              <a:off x="-6" y="1807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12" name="Google Shape;1212;p42"/>
            <p:cNvCxnSpPr/>
            <p:nvPr/>
          </p:nvCxnSpPr>
          <p:spPr>
            <a:xfrm flipH="1" rot="10800000">
              <a:off x="235" y="1036"/>
              <a:ext cx="3014" cy="3039"/>
            </a:xfrm>
            <a:prstGeom prst="straightConnector1">
              <a:avLst/>
            </a:prstGeom>
            <a:noFill/>
            <a:ln cap="flat" cmpd="sng" w="31750">
              <a:solidFill>
                <a:srgbClr val="00008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1213" name="Google Shape;1213;p42"/>
            <p:cNvSpPr/>
            <p:nvPr/>
          </p:nvSpPr>
          <p:spPr>
            <a:xfrm>
              <a:off x="-2568" y="1016"/>
              <a:ext cx="5831" cy="5832"/>
            </a:xfrm>
            <a:prstGeom prst="ellipse">
              <a:avLst/>
            </a:prstGeom>
            <a:noFill/>
            <a:ln cap="flat" cmpd="sng" w="31750">
              <a:solidFill>
                <a:srgbClr val="FF6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42"/>
            <p:cNvSpPr/>
            <p:nvPr/>
          </p:nvSpPr>
          <p:spPr>
            <a:xfrm>
              <a:off x="-88" y="967"/>
              <a:ext cx="388" cy="15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42"/>
            <p:cNvSpPr txBox="1"/>
            <p:nvPr/>
          </p:nvSpPr>
          <p:spPr>
            <a:xfrm>
              <a:off x="-4" y="906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16" name="Google Shape;1216;p42"/>
            <p:cNvCxnSpPr/>
            <p:nvPr/>
          </p:nvCxnSpPr>
          <p:spPr>
            <a:xfrm rot="10800000">
              <a:off x="255" y="1017"/>
              <a:ext cx="5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17" name="Google Shape;1217;p42"/>
            <p:cNvSpPr/>
            <p:nvPr/>
          </p:nvSpPr>
          <p:spPr>
            <a:xfrm>
              <a:off x="3138" y="4013"/>
              <a:ext cx="248" cy="48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18" name="Google Shape;1218;p42"/>
            <p:cNvCxnSpPr/>
            <p:nvPr/>
          </p:nvCxnSpPr>
          <p:spPr>
            <a:xfrm>
              <a:off x="3262" y="4007"/>
              <a:ext cx="0" cy="5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19" name="Google Shape;1219;p42"/>
            <p:cNvSpPr txBox="1"/>
            <p:nvPr/>
          </p:nvSpPr>
          <p:spPr>
            <a:xfrm>
              <a:off x="2940" y="4067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42"/>
            <p:cNvSpPr txBox="1"/>
            <p:nvPr/>
          </p:nvSpPr>
          <p:spPr>
            <a:xfrm>
              <a:off x="3116" y="4067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43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Mid-Point Circle Algorithm Summary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43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key insights in the mid-point circle algorithm are:</a:t>
            </a:r>
            <a:endParaRPr/>
          </a:p>
          <a:p>
            <a:pPr indent="-285750" lvl="1" marL="827088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IE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Eight-way symmetry can hugely reduce the work in drawing a circle</a:t>
            </a:r>
            <a:endParaRPr/>
          </a:p>
          <a:p>
            <a:pPr indent="-285750" lvl="1" marL="827088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IE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Moving in unit steps along the x axis at each point along the circle’s edge we need to choose between two possible y coordinates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idx="1" type="body"/>
          </p:nvPr>
        </p:nvSpPr>
        <p:spPr>
          <a:xfrm>
            <a:off x="457200" y="1333500"/>
            <a:ext cx="86868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So, 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baseline="-2500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upper</a:t>
            </a: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baseline="-2500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</a:t>
            </a: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given as follows:</a:t>
            </a:r>
            <a:endParaRPr/>
          </a:p>
          <a:p>
            <a:pPr indent="0" lvl="0" marL="0" marR="0" rtl="0" algn="just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72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64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and:</a:t>
            </a:r>
            <a:endParaRPr/>
          </a:p>
          <a:p>
            <a:pPr indent="0" lvl="0" marL="0" marR="0" rtl="0" algn="just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64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use these to make a simple decision about which pixel is closer to the mathematical line</a:t>
            </a:r>
            <a:endParaRPr/>
          </a:p>
        </p:txBody>
      </p:sp>
      <p:sp>
        <p:nvSpPr>
          <p:cNvPr id="133" name="Google Shape;133;p16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Deriving The Bresenham Line Algorithm (cont…)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16"/>
          <p:cNvGrpSpPr/>
          <p:nvPr/>
        </p:nvGrpSpPr>
        <p:grpSpPr>
          <a:xfrm>
            <a:off x="2465388" y="2146300"/>
            <a:ext cx="4197350" cy="1247775"/>
            <a:chOff x="1030" y="2059"/>
            <a:chExt cx="2644" cy="786"/>
          </a:xfrm>
        </p:grpSpPr>
        <p:pic>
          <p:nvPicPr>
            <p:cNvPr id="135" name="Google Shape;135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30" y="2059"/>
              <a:ext cx="1493" cy="3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32" y="2450"/>
              <a:ext cx="2042" cy="39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" name="Google Shape;137;p16"/>
          <p:cNvGrpSpPr/>
          <p:nvPr/>
        </p:nvGrpSpPr>
        <p:grpSpPr>
          <a:xfrm>
            <a:off x="2179638" y="3833813"/>
            <a:ext cx="4762500" cy="1265237"/>
            <a:chOff x="1018" y="3070"/>
            <a:chExt cx="3000" cy="797"/>
          </a:xfrm>
        </p:grpSpPr>
        <p:pic>
          <p:nvPicPr>
            <p:cNvPr id="138" name="Google Shape;138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18" y="3070"/>
              <a:ext cx="2019" cy="4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624" y="3472"/>
              <a:ext cx="2394" cy="39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idx="1" type="body"/>
          </p:nvPr>
        </p:nvSpPr>
        <p:spPr>
          <a:xfrm>
            <a:off x="457200" y="1333500"/>
            <a:ext cx="86868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simple decision is based on the difference between the two pixel positions:</a:t>
            </a:r>
            <a:endParaRPr/>
          </a:p>
          <a:p>
            <a:pPr indent="0" lvl="0" marL="0" marR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72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substitute 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∆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/∆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where ∆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∆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the differences between the end-points: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7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Deriving The Bresenham Line Algorithm (cont…)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488" y="2462213"/>
            <a:ext cx="7164387" cy="719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2663" y="4360863"/>
            <a:ext cx="7650162" cy="98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33788" y="5487988"/>
            <a:ext cx="5499100" cy="53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32200" y="6188075"/>
            <a:ext cx="3586163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So, a decision parameter 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baseline="-2500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the 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 step along a line is given by:</a:t>
            </a:r>
            <a:endParaRPr/>
          </a:p>
          <a:p>
            <a:pPr indent="0" lvl="0" marL="0" marR="0" rtl="0" algn="just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72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sign of the decision parameter 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baseline="-2500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same as that of 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baseline="-2500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</a:t>
            </a: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baseline="-2500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upper</a:t>
            </a:r>
            <a:endParaRPr b="0" baseline="-25000" i="1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72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baseline="-2500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negative, then we choose the lower pixel, otherwise we choose the upper pixel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8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Deriving The Bresenham Line Algorithm (cont…)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1563" y="2486025"/>
            <a:ext cx="4459287" cy="125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Remember coordinate changes occur along the 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axis in unit steps so we can do everything with integer calculations</a:t>
            </a:r>
            <a:endParaRPr/>
          </a:p>
          <a:p>
            <a:pPr indent="0" lvl="0" marL="0" marR="0" rtl="0" algn="just">
              <a:spcBef>
                <a:spcPts val="72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step 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+1 the decision parameter is given as:</a:t>
            </a:r>
            <a:endParaRPr/>
          </a:p>
          <a:p>
            <a:pPr indent="0" lvl="0" marL="0" marR="0" rtl="0" algn="just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72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Subtracting 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baseline="-2500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this we get: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9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Deriving The Bresenham Line Algorithm (cont…)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6438" y="4060825"/>
            <a:ext cx="5191125" cy="62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0125" y="5505450"/>
            <a:ext cx="7142163" cy="627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But, 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k+</a:t>
            </a:r>
            <a:r>
              <a:rPr b="0" baseline="-25000" i="0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same as 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0" i="0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so:</a:t>
            </a:r>
            <a:endParaRPr/>
          </a:p>
          <a:p>
            <a:pPr indent="0" lvl="0" marL="0" marR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72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-2500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k+1 </a:t>
            </a: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</a:t>
            </a:r>
            <a:r>
              <a:rPr b="0" baseline="-2500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either 0 or 1 depending on the sign of </a:t>
            </a:r>
            <a:r>
              <a:rPr b="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baseline="-25000" i="1" lang="en-IE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b="0" baseline="-25000" i="1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64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decision parameter p0 is evaluated at (x0, y0) is given as: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0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Deriving The Bresenham Line Algorithm (cont…)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6738" y="2095500"/>
            <a:ext cx="5468937" cy="62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13113" y="5156200"/>
            <a:ext cx="2473325" cy="627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Bresenham Line Algorithm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457200" y="1376363"/>
            <a:ext cx="8229600" cy="533558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BRESENHAM’S LINE DRAWING ALGORITHM</a:t>
            </a:r>
            <a:br>
              <a:rPr lang="en-IE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E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(for |</a:t>
            </a:r>
            <a:r>
              <a:rPr i="1" lang="en-IE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IE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&lt; 1.0)</a:t>
            </a:r>
            <a:endParaRPr/>
          </a:p>
          <a:p>
            <a:pPr indent="-609600" lvl="0" marL="6096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IE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the two line end-points, storing the left end-point in </a:t>
            </a:r>
            <a:r>
              <a:rPr lang="en-IE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IE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-IE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i="1" lang="en-IE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y</a:t>
            </a:r>
            <a:r>
              <a:rPr baseline="-25000" i="1" lang="en-IE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IE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609600" lvl="0" marL="6096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IE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Plot the point </a:t>
            </a:r>
            <a:r>
              <a:rPr lang="en-IE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IE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-IE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i="1" lang="en-IE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y</a:t>
            </a:r>
            <a:r>
              <a:rPr baseline="-25000" i="1" lang="en-IE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IE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609600" lvl="0" marL="6096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IE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the constants </a:t>
            </a:r>
            <a:r>
              <a:rPr lang="en-IE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i="1" lang="en-IE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IE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E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i="1" lang="en-IE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IE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E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2Δ</a:t>
            </a:r>
            <a:r>
              <a:rPr i="1" lang="en-IE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IE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(</a:t>
            </a:r>
            <a:r>
              <a:rPr lang="en-IE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2Δ</a:t>
            </a:r>
            <a:r>
              <a:rPr i="1" lang="en-IE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- </a:t>
            </a:r>
            <a:r>
              <a:rPr lang="en-IE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2Δ</a:t>
            </a:r>
            <a:r>
              <a:rPr i="1" lang="en-IE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IE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and get the first value for the decision parameter as: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6096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9600" lvl="0" marL="609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IE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each </a:t>
            </a:r>
            <a:r>
              <a:rPr i="1" lang="en-IE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-IE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IE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along the line, starting at </a:t>
            </a:r>
            <a:r>
              <a:rPr i="1" lang="en-IE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= 0</a:t>
            </a:r>
            <a:r>
              <a:rPr lang="en-IE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perform the following test. If </a:t>
            </a:r>
            <a:r>
              <a:rPr i="1" lang="en-IE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i="1" lang="en-IE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i="1" lang="en-IE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0</a:t>
            </a:r>
            <a:r>
              <a:rPr lang="en-IE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next point to plot is </a:t>
            </a:r>
            <a:br>
              <a:rPr lang="en-IE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n-IE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</a:t>
            </a:r>
            <a:r>
              <a:rPr baseline="-25000" i="1" lang="en-IE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i="1" lang="en-IE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+1, y</a:t>
            </a:r>
            <a:r>
              <a:rPr baseline="-25000" i="1" lang="en-IE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i="1" lang="en-IE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IE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8838" y="4306888"/>
            <a:ext cx="2298700" cy="582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97238" y="6108700"/>
            <a:ext cx="2525712" cy="582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riansTemplate">
  <a:themeElements>
    <a:clrScheme name="Brians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