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0" name="Google Shape;4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7" name="Google Shape;4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8" name="Google Shape;4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9" name="Google Shape;4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6" name="Google Shape;4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7" name="Google Shape;5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5" name="Google Shape;5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3" name="Google Shape;5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3" name="Google Shape;53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4" name="Google Shape;5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0" name="Google Shape;55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1" name="Google Shape;5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2" name="Google Shape;5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Google Shape;151;p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4629150" y="2343150"/>
            <a:ext cx="6856413" cy="217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210344" y="246857"/>
            <a:ext cx="6856413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rot="5400000">
            <a:off x="1809750" y="-19050"/>
            <a:ext cx="5522912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5353843" y="3015456"/>
            <a:ext cx="43513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1334294" y="1119982"/>
            <a:ext cx="43513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457200" y="1333500"/>
            <a:ext cx="4037013" cy="552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4646613" y="1333500"/>
            <a:ext cx="4038600" cy="552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http://www.comp.dit.ie/bmacname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2130425"/>
            <a:ext cx="7770812" cy="146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057400" y="4400550"/>
            <a:ext cx="6399212" cy="123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add Text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0" y="6465887"/>
            <a:ext cx="9144000" cy="3683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"/>
              </a:rPr>
              <a:t>http://www.comp.dit.ie/bmacnamee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85800" y="1939925"/>
            <a:ext cx="7772400" cy="310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Graphics: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Illumination</a:t>
            </a:r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0" y="838200"/>
            <a:ext cx="9144000" cy="762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Lighting?</a:t>
            </a:r>
            <a:endParaRPr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don’t have lighting effects nothing looks three dimensional!</a:t>
            </a:r>
            <a:endParaRPr/>
          </a:p>
        </p:txBody>
      </p: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9487" y="2703512"/>
            <a:ext cx="3340100" cy="334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703512"/>
            <a:ext cx="3355975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Lighting? (cont…)</a:t>
            </a:r>
            <a:endParaRPr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 rotWithShape="1">
          <a:blip r:embed="rId3">
            <a:alphaModFix/>
          </a:blip>
          <a:srcRect b="772" l="50541" r="891" t="51820"/>
          <a:stretch/>
        </p:blipFill>
        <p:spPr>
          <a:xfrm>
            <a:off x="581025" y="1962150"/>
            <a:ext cx="3887787" cy="3935412"/>
          </a:xfrm>
          <a:prstGeom prst="rect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73" name="Google Shape;173;p36"/>
          <p:cNvPicPr preferRelativeResize="0"/>
          <p:nvPr/>
        </p:nvPicPr>
        <p:blipFill rotWithShape="1">
          <a:blip r:embed="rId4">
            <a:alphaModFix/>
          </a:blip>
          <a:srcRect b="838" l="50189" r="868" t="51979"/>
          <a:stretch/>
        </p:blipFill>
        <p:spPr>
          <a:xfrm>
            <a:off x="4673600" y="1962150"/>
            <a:ext cx="3917950" cy="3916362"/>
          </a:xfrm>
          <a:prstGeom prst="rect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Surface Lighting Effects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amount of incident light reflected by a surface depends on the type of material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Shiny materials reflect more of the incident light and dull surfaces absorb more of the incident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transparent surfaces some of the light is also transmitted through the material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Illumination by Local Light Model  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reflection: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Crude approximation to global effects of light.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Accounts for the general brightness in a scene from light scattering in all directions from all surfaces.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Surfaces that are rough or grainy tend to reflect light in all directions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scattered light is called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39"/>
          <p:cNvGrpSpPr/>
          <p:nvPr/>
        </p:nvGrpSpPr>
        <p:grpSpPr>
          <a:xfrm>
            <a:off x="2147887" y="3752850"/>
            <a:ext cx="4819650" cy="1822449"/>
            <a:chOff x="2147887" y="3752850"/>
            <a:chExt cx="4819650" cy="1822449"/>
          </a:xfrm>
        </p:grpSpPr>
        <p:pic>
          <p:nvPicPr>
            <p:cNvPr id="195" name="Google Shape;195;p39"/>
            <p:cNvPicPr preferRelativeResize="0"/>
            <p:nvPr/>
          </p:nvPicPr>
          <p:blipFill rotWithShape="1">
            <a:blip r:embed="rId3">
              <a:alphaModFix/>
            </a:blip>
            <a:srcRect b="50975" l="37142" r="35489" t="42386"/>
            <a:stretch/>
          </p:blipFill>
          <p:spPr>
            <a:xfrm>
              <a:off x="2736850" y="4919662"/>
              <a:ext cx="3603625" cy="655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6" name="Google Shape;196;p39"/>
            <p:cNvCxnSpPr/>
            <p:nvPr/>
          </p:nvCxnSpPr>
          <p:spPr>
            <a:xfrm rot="10800000">
              <a:off x="2147887" y="4311650"/>
              <a:ext cx="739775" cy="839787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97" name="Google Shape;197;p39"/>
            <p:cNvCxnSpPr/>
            <p:nvPr/>
          </p:nvCxnSpPr>
          <p:spPr>
            <a:xfrm rot="10800000">
              <a:off x="2919412" y="4049712"/>
              <a:ext cx="479425" cy="9239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98" name="Google Shape;198;p39"/>
            <p:cNvCxnSpPr/>
            <p:nvPr/>
          </p:nvCxnSpPr>
          <p:spPr>
            <a:xfrm rot="10800000">
              <a:off x="3763962" y="3883025"/>
              <a:ext cx="206375" cy="99377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99" name="Google Shape;199;p39"/>
            <p:cNvCxnSpPr/>
            <p:nvPr/>
          </p:nvCxnSpPr>
          <p:spPr>
            <a:xfrm flipH="1" rot="10800000">
              <a:off x="6230937" y="4332287"/>
              <a:ext cx="736600" cy="839787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00" name="Google Shape;200;p39"/>
            <p:cNvCxnSpPr/>
            <p:nvPr/>
          </p:nvCxnSpPr>
          <p:spPr>
            <a:xfrm flipH="1" rot="10800000">
              <a:off x="5719762" y="4070350"/>
              <a:ext cx="476250" cy="9239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01" name="Google Shape;201;p39"/>
            <p:cNvCxnSpPr/>
            <p:nvPr/>
          </p:nvCxnSpPr>
          <p:spPr>
            <a:xfrm flipH="1" rot="10800000">
              <a:off x="5148262" y="3903662"/>
              <a:ext cx="203200" cy="99377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02" name="Google Shape;202;p39"/>
            <p:cNvCxnSpPr/>
            <p:nvPr/>
          </p:nvCxnSpPr>
          <p:spPr>
            <a:xfrm flipH="1" rot="10800000">
              <a:off x="4511675" y="3752850"/>
              <a:ext cx="6350" cy="10763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 to diffuse reflection some of the reflected light is concentrated into a highlight or bright spot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endParaRPr/>
          </a:p>
        </p:txBody>
      </p:sp>
      <p:grpSp>
        <p:nvGrpSpPr>
          <p:cNvPr id="210" name="Google Shape;210;p40"/>
          <p:cNvGrpSpPr/>
          <p:nvPr/>
        </p:nvGrpSpPr>
        <p:grpSpPr>
          <a:xfrm>
            <a:off x="2151062" y="3748087"/>
            <a:ext cx="4819650" cy="2490787"/>
            <a:chOff x="2151062" y="3748087"/>
            <a:chExt cx="4819650" cy="2490787"/>
          </a:xfrm>
        </p:grpSpPr>
        <p:pic>
          <p:nvPicPr>
            <p:cNvPr id="211" name="Google Shape;211;p40"/>
            <p:cNvPicPr preferRelativeResize="0"/>
            <p:nvPr/>
          </p:nvPicPr>
          <p:blipFill rotWithShape="1">
            <a:blip r:embed="rId3">
              <a:alphaModFix/>
            </a:blip>
            <a:srcRect b="50975" l="37142" r="35489" t="42386"/>
            <a:stretch/>
          </p:blipFill>
          <p:spPr>
            <a:xfrm>
              <a:off x="2740025" y="5583237"/>
              <a:ext cx="3603625" cy="655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0"/>
            <p:cNvCxnSpPr/>
            <p:nvPr/>
          </p:nvCxnSpPr>
          <p:spPr>
            <a:xfrm rot="10800000">
              <a:off x="2151062" y="4975225"/>
              <a:ext cx="739775" cy="839787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3" name="Google Shape;213;p40"/>
            <p:cNvCxnSpPr/>
            <p:nvPr/>
          </p:nvCxnSpPr>
          <p:spPr>
            <a:xfrm rot="10800000">
              <a:off x="2922587" y="4713287"/>
              <a:ext cx="479425" cy="9239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4" name="Google Shape;214;p40"/>
            <p:cNvCxnSpPr/>
            <p:nvPr/>
          </p:nvCxnSpPr>
          <p:spPr>
            <a:xfrm rot="10800000">
              <a:off x="3767137" y="4546600"/>
              <a:ext cx="206375" cy="99377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5" name="Google Shape;215;p40"/>
            <p:cNvCxnSpPr/>
            <p:nvPr/>
          </p:nvCxnSpPr>
          <p:spPr>
            <a:xfrm flipH="1" rot="10800000">
              <a:off x="6234112" y="4995862"/>
              <a:ext cx="736600" cy="839787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6" name="Google Shape;216;p40"/>
            <p:cNvCxnSpPr/>
            <p:nvPr/>
          </p:nvCxnSpPr>
          <p:spPr>
            <a:xfrm flipH="1" rot="10800000">
              <a:off x="5722937" y="4733925"/>
              <a:ext cx="476250" cy="9239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7" name="Google Shape;217;p40"/>
            <p:cNvCxnSpPr/>
            <p:nvPr/>
          </p:nvCxnSpPr>
          <p:spPr>
            <a:xfrm flipH="1" rot="10800000">
              <a:off x="5151437" y="4567237"/>
              <a:ext cx="203200" cy="99377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8" name="Google Shape;218;p40"/>
            <p:cNvCxnSpPr/>
            <p:nvPr/>
          </p:nvCxnSpPr>
          <p:spPr>
            <a:xfrm flipH="1" rot="10800000">
              <a:off x="4514850" y="4416425"/>
              <a:ext cx="6350" cy="1076325"/>
            </a:xfrm>
            <a:prstGeom prst="straightConnector1">
              <a:avLst/>
            </a:prstGeom>
            <a:noFill/>
            <a:ln cap="sq" cmpd="sng" w="38150">
              <a:solidFill>
                <a:srgbClr val="FF66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219" name="Google Shape;219;p40"/>
            <p:cNvCxnSpPr/>
            <p:nvPr/>
          </p:nvCxnSpPr>
          <p:spPr>
            <a:xfrm flipH="1" rot="10800000">
              <a:off x="5486400" y="3748087"/>
              <a:ext cx="560387" cy="1825625"/>
            </a:xfrm>
            <a:prstGeom prst="straightConnector1">
              <a:avLst/>
            </a:prstGeom>
            <a:noFill/>
            <a:ln cap="sq" cmpd="sng" w="633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457200" y="1333500"/>
            <a:ext cx="472122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surface that is not exposed to direct light may still be lit up by reflections from other nearby objects –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total reflected light from a surface is the sum of the contributions from light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and reflected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/>
          </a:p>
        </p:txBody>
      </p:sp>
      <p:sp>
        <p:nvSpPr>
          <p:cNvPr id="227" name="Google Shape;227;p41"/>
          <p:cNvSpPr/>
          <p:nvPr/>
        </p:nvSpPr>
        <p:spPr>
          <a:xfrm>
            <a:off x="7939087" y="2868612"/>
            <a:ext cx="1012825" cy="2303462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3CC33"/>
              </a:gs>
              <a:gs pos="100000">
                <a:srgbClr val="175E17"/>
              </a:gs>
            </a:gsLst>
            <a:lin ang="0" scaled="0"/>
          </a:gra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5051425" y="4529137"/>
            <a:ext cx="1447800" cy="1376362"/>
          </a:xfrm>
          <a:prstGeom prst="cube">
            <a:avLst>
              <a:gd fmla="val 25000" name="adj"/>
            </a:avLst>
          </a:prstGeom>
          <a:solidFill>
            <a:srgbClr val="BBE0E3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41"/>
          <p:cNvCxnSpPr/>
          <p:nvPr/>
        </p:nvCxnSpPr>
        <p:spPr>
          <a:xfrm>
            <a:off x="7045325" y="2386012"/>
            <a:ext cx="390525" cy="604837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41"/>
          <p:cNvCxnSpPr/>
          <p:nvPr/>
        </p:nvCxnSpPr>
        <p:spPr>
          <a:xfrm flipH="1">
            <a:off x="7173912" y="3783012"/>
            <a:ext cx="774700" cy="622300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41"/>
          <p:cNvCxnSpPr/>
          <p:nvPr/>
        </p:nvCxnSpPr>
        <p:spPr>
          <a:xfrm flipH="1">
            <a:off x="6689725" y="2398712"/>
            <a:ext cx="368300" cy="1384300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41"/>
          <p:cNvCxnSpPr/>
          <p:nvPr/>
        </p:nvCxnSpPr>
        <p:spPr>
          <a:xfrm>
            <a:off x="6367462" y="5070475"/>
            <a:ext cx="1282700" cy="557212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33" name="Google Shape;233;p41"/>
          <p:cNvGrpSpPr/>
          <p:nvPr/>
        </p:nvGrpSpPr>
        <p:grpSpPr>
          <a:xfrm>
            <a:off x="7498140" y="4969721"/>
            <a:ext cx="1161027" cy="1357030"/>
            <a:chOff x="7498140" y="4969721"/>
            <a:chExt cx="1161027" cy="1357030"/>
          </a:xfrm>
        </p:grpSpPr>
        <p:sp>
          <p:nvSpPr>
            <p:cNvPr id="234" name="Google Shape;234;p41"/>
            <p:cNvSpPr/>
            <p:nvPr/>
          </p:nvSpPr>
          <p:spPr>
            <a:xfrm flipH="1" rot="780000">
              <a:off x="7689850" y="5448300"/>
              <a:ext cx="723900" cy="723900"/>
            </a:xfrm>
            <a:prstGeom prst="ellipse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1"/>
            <p:cNvSpPr txBox="1"/>
            <p:nvPr/>
          </p:nvSpPr>
          <p:spPr>
            <a:xfrm flipH="1" rot="120000">
              <a:off x="7504112" y="5945187"/>
              <a:ext cx="1130300" cy="36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1"/>
            <p:cNvSpPr txBox="1"/>
            <p:nvPr/>
          </p:nvSpPr>
          <p:spPr>
            <a:xfrm rot="2940000">
              <a:off x="7586662" y="5334000"/>
              <a:ext cx="1130300" cy="36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41"/>
            <p:cNvCxnSpPr/>
            <p:nvPr/>
          </p:nvCxnSpPr>
          <p:spPr>
            <a:xfrm rot="10800000">
              <a:off x="7824787" y="5427662"/>
              <a:ext cx="411162" cy="496887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41"/>
            <p:cNvCxnSpPr/>
            <p:nvPr/>
          </p:nvCxnSpPr>
          <p:spPr>
            <a:xfrm rot="10800000">
              <a:off x="7643812" y="5907087"/>
              <a:ext cx="592137" cy="31750"/>
            </a:xfrm>
            <a:prstGeom prst="straightConnector1">
              <a:avLst/>
            </a:prstGeom>
            <a:noFill/>
            <a:ln cap="sq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9" name="Google Shape;239;p41"/>
            <p:cNvSpPr/>
            <p:nvPr/>
          </p:nvSpPr>
          <p:spPr>
            <a:xfrm flipH="1" rot="780000">
              <a:off x="7697787" y="5581650"/>
              <a:ext cx="114300" cy="201612"/>
            </a:xfrm>
            <a:prstGeom prst="ellipse">
              <a:avLst/>
            </a:prstGeom>
            <a:solidFill>
              <a:srgbClr val="000000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0" name="Google Shape;240;p41"/>
          <p:cNvCxnSpPr/>
          <p:nvPr/>
        </p:nvCxnSpPr>
        <p:spPr>
          <a:xfrm>
            <a:off x="7045325" y="2386012"/>
            <a:ext cx="901700" cy="1397000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Google Shape;241;p41"/>
          <p:cNvCxnSpPr/>
          <p:nvPr/>
        </p:nvCxnSpPr>
        <p:spPr>
          <a:xfrm flipH="1">
            <a:off x="6345237" y="2398712"/>
            <a:ext cx="712787" cy="2687637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41"/>
          <p:cNvCxnSpPr/>
          <p:nvPr/>
        </p:nvCxnSpPr>
        <p:spPr>
          <a:xfrm flipH="1">
            <a:off x="6330950" y="3783012"/>
            <a:ext cx="1617662" cy="1303337"/>
          </a:xfrm>
          <a:prstGeom prst="straightConnector1">
            <a:avLst/>
          </a:prstGeom>
          <a:noFill/>
          <a:ln cap="sq" cmpd="sng" w="3167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43" name="Google Shape;243;p41"/>
          <p:cNvGrpSpPr/>
          <p:nvPr/>
        </p:nvGrpSpPr>
        <p:grpSpPr>
          <a:xfrm>
            <a:off x="6530101" y="1749425"/>
            <a:ext cx="1174911" cy="1233696"/>
            <a:chOff x="6530101" y="1749425"/>
            <a:chExt cx="1174911" cy="1233696"/>
          </a:xfrm>
        </p:grpSpPr>
        <p:sp>
          <p:nvSpPr>
            <p:cNvPr id="244" name="Google Shape;244;p41"/>
            <p:cNvSpPr/>
            <p:nvPr/>
          </p:nvSpPr>
          <p:spPr>
            <a:xfrm rot="4080000">
              <a:off x="6718300" y="1963737"/>
              <a:ext cx="798512" cy="944562"/>
            </a:xfrm>
            <a:prstGeom prst="irregularSeal2">
              <a:avLst/>
            </a:prstGeom>
            <a:gradFill>
              <a:gsLst>
                <a:gs pos="0">
                  <a:srgbClr val="D1C39F"/>
                </a:gs>
                <a:gs pos="100000">
                  <a:srgbClr val="FFEFD1"/>
                </a:gs>
              </a:gsLst>
              <a:path path="circle">
                <a:fillToRect b="50%" l="50%" r="50%" t="50%"/>
              </a:path>
              <a:tileRect/>
            </a:gra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1"/>
            <p:cNvSpPr/>
            <p:nvPr/>
          </p:nvSpPr>
          <p:spPr>
            <a:xfrm rot="10800000">
              <a:off x="6827837" y="1749425"/>
              <a:ext cx="504825" cy="758825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gradFill>
              <a:gsLst>
                <a:gs pos="0">
                  <a:srgbClr val="D1C39F"/>
                </a:gs>
                <a:gs pos="100000">
                  <a:srgbClr val="FFEFD1"/>
                </a:gs>
              </a:gsLst>
              <a:path path="circle">
                <a:fillToRect b="50%" l="50%" r="50%" t="50%"/>
              </a:path>
              <a:tileRect/>
            </a:gradFill>
            <a:ln cap="sq" cmpd="sng" w="572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462" y="1943100"/>
            <a:ext cx="601345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14863" l="49987" r="0" t="0"/>
          <a:stretch/>
        </p:blipFill>
        <p:spPr>
          <a:xfrm>
            <a:off x="1735137" y="3994150"/>
            <a:ext cx="5670550" cy="26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16300" l="0" r="50242" t="0"/>
          <a:stretch/>
        </p:blipFill>
        <p:spPr>
          <a:xfrm>
            <a:off x="1684337" y="1289050"/>
            <a:ext cx="5640387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/>
        </p:nvSpPr>
        <p:spPr>
          <a:xfrm>
            <a:off x="774700" y="2354262"/>
            <a:ext cx="10175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</a:t>
            </a:r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7297737" y="2416175"/>
            <a:ext cx="8858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</a:t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717550" y="5140325"/>
            <a:ext cx="1079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</a:t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7297737" y="4973637"/>
            <a:ext cx="814387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b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Illumination Model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consider a basic illumination model (using local light model) which gives reasonably good results and is used in most graphics 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important components are: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most part we will consider only monochromatic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Illumination equation: </a:t>
            </a: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I=k</a:t>
            </a:r>
            <a:r>
              <a:rPr b="1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resulting illumination and </a:t>
            </a: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intrinsic intensity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Illumination (lighting) model: determine the color of a surface point by simulating some light attributes.</a:t>
            </a:r>
            <a:endParaRPr/>
          </a:p>
          <a:p>
            <a:pPr indent="-341312" lvl="0" marL="341312" marR="0" rtl="0" algn="l">
              <a:lnSpc>
                <a:spcPct val="120000"/>
              </a:lnSpc>
              <a:spcBef>
                <a:spcPts val="290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Shading model: applies the illumination models at a set of points and colors the whole image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2303462" y="457200"/>
            <a:ext cx="45370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 VS Shading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incorporate background light we simply set a general brightness level for a scene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approximates the global diffuse reflections from various surfaces within the scene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denote this value as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illumination equation becomes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I=I</a:t>
            </a:r>
            <a:r>
              <a:rPr b="0" baseline="-2500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K</a:t>
            </a:r>
            <a:r>
              <a:rPr b="0" baseline="-2500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                 (i)</a:t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5"/>
          <p:cNvCxnSpPr/>
          <p:nvPr/>
        </p:nvCxnSpPr>
        <p:spPr>
          <a:xfrm>
            <a:off x="2514600" y="5638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we assume that surfaces reflect incident light with equal intensity in all directions</a:t>
            </a:r>
            <a:endParaRPr b="0" baseline="-25000" i="1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surfaces are referred to as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diffuse reflectors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Lambertian reflectors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 (cont…)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parameter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set for each surface that determines the fraction of incident light that is to be scattered as diffuse reflections from that surface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parameter is known as 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diffuse-reflection coefficient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 reflectivity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assigned a value between 0.0 and 1.0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0.0: dull surface that absorbs almost all light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1.0: shiny surface that reflects almost all light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 – Ambient Light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background lighting effects we can assume that every surface is fully illuminated by the scene’s ambient light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the ambient contribution to the diffuse reflection is given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 alone is very uninteresting so we need some other lights in a scene as well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650" y="3949700"/>
            <a:ext cx="2039937" cy="103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 (cont…)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surface is illuminated by a light source, the amount of incident light depends on the orientation of the surface relative to the light source direction</a:t>
            </a:r>
            <a:endParaRPr/>
          </a:p>
        </p:txBody>
      </p:sp>
      <p:sp>
        <p:nvSpPr>
          <p:cNvPr id="310" name="Google Shape;310;p49"/>
          <p:cNvSpPr txBox="1"/>
          <p:nvPr/>
        </p:nvSpPr>
        <p:spPr>
          <a:xfrm>
            <a:off x="3536950" y="3816350"/>
            <a:ext cx="214312" cy="2374900"/>
          </a:xfrm>
          <a:prstGeom prst="rect">
            <a:avLst/>
          </a:prstGeom>
          <a:solidFill>
            <a:srgbClr val="00008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49"/>
          <p:cNvCxnSpPr/>
          <p:nvPr/>
        </p:nvCxnSpPr>
        <p:spPr>
          <a:xfrm>
            <a:off x="793750" y="3890962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49"/>
          <p:cNvCxnSpPr/>
          <p:nvPr/>
        </p:nvCxnSpPr>
        <p:spPr>
          <a:xfrm>
            <a:off x="793750" y="4260850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49"/>
          <p:cNvCxnSpPr/>
          <p:nvPr/>
        </p:nvCxnSpPr>
        <p:spPr>
          <a:xfrm>
            <a:off x="793750" y="4630737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49"/>
          <p:cNvCxnSpPr/>
          <p:nvPr/>
        </p:nvCxnSpPr>
        <p:spPr>
          <a:xfrm>
            <a:off x="793750" y="5000625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49"/>
          <p:cNvCxnSpPr/>
          <p:nvPr/>
        </p:nvCxnSpPr>
        <p:spPr>
          <a:xfrm>
            <a:off x="793750" y="5370512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49"/>
          <p:cNvCxnSpPr/>
          <p:nvPr/>
        </p:nvCxnSpPr>
        <p:spPr>
          <a:xfrm>
            <a:off x="793750" y="5740400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49"/>
          <p:cNvCxnSpPr/>
          <p:nvPr/>
        </p:nvCxnSpPr>
        <p:spPr>
          <a:xfrm>
            <a:off x="793750" y="6111875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8" name="Google Shape;318;p49"/>
          <p:cNvSpPr txBox="1"/>
          <p:nvPr/>
        </p:nvSpPr>
        <p:spPr>
          <a:xfrm rot="2760000">
            <a:off x="7065168" y="3918743"/>
            <a:ext cx="214312" cy="2374900"/>
          </a:xfrm>
          <a:prstGeom prst="rect">
            <a:avLst/>
          </a:prstGeom>
          <a:solidFill>
            <a:srgbClr val="00008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49"/>
          <p:cNvCxnSpPr/>
          <p:nvPr/>
        </p:nvCxnSpPr>
        <p:spPr>
          <a:xfrm>
            <a:off x="5141912" y="3922712"/>
            <a:ext cx="3182937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0" name="Google Shape;320;p49"/>
          <p:cNvCxnSpPr/>
          <p:nvPr/>
        </p:nvCxnSpPr>
        <p:spPr>
          <a:xfrm>
            <a:off x="5141912" y="4292600"/>
            <a:ext cx="261302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1" name="Google Shape;321;p49"/>
          <p:cNvCxnSpPr/>
          <p:nvPr/>
        </p:nvCxnSpPr>
        <p:spPr>
          <a:xfrm>
            <a:off x="5141912" y="4662487"/>
            <a:ext cx="2112962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" name="Google Shape;322;p49"/>
          <p:cNvCxnSpPr/>
          <p:nvPr/>
        </p:nvCxnSpPr>
        <p:spPr>
          <a:xfrm>
            <a:off x="5141912" y="5032375"/>
            <a:ext cx="1852612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3" name="Google Shape;323;p49"/>
          <p:cNvCxnSpPr/>
          <p:nvPr/>
        </p:nvCxnSpPr>
        <p:spPr>
          <a:xfrm>
            <a:off x="5141912" y="5402262"/>
            <a:ext cx="1460500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4" name="Google Shape;324;p49"/>
          <p:cNvCxnSpPr/>
          <p:nvPr/>
        </p:nvCxnSpPr>
        <p:spPr>
          <a:xfrm>
            <a:off x="5141912" y="5772150"/>
            <a:ext cx="1057275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49"/>
          <p:cNvCxnSpPr/>
          <p:nvPr/>
        </p:nvCxnSpPr>
        <p:spPr>
          <a:xfrm>
            <a:off x="5141912" y="6143625"/>
            <a:ext cx="3243262" cy="1587"/>
          </a:xfrm>
          <a:prstGeom prst="straightConnector1">
            <a:avLst/>
          </a:prstGeom>
          <a:noFill/>
          <a:ln cap="sq" cmpd="sng" w="4750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angle between the incoming light direction and a surface normal is referred to as 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angle of incidence 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as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0"/>
          <p:cNvPicPr preferRelativeResize="0"/>
          <p:nvPr/>
        </p:nvPicPr>
        <p:blipFill rotWithShape="1">
          <a:blip r:embed="rId3">
            <a:alphaModFix/>
          </a:blip>
          <a:srcRect b="50486" l="35246" r="35246" t="30302"/>
          <a:stretch/>
        </p:blipFill>
        <p:spPr>
          <a:xfrm>
            <a:off x="2097087" y="3744912"/>
            <a:ext cx="4721225" cy="2308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50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335" name="Google Shape;335;p50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336" name="Google Shape;336;p50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 (cont…)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amount of incident light on a surface for diffuse reflections can be modelled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normalized N and L 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cosθ becomes: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/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300" y="2543175"/>
            <a:ext cx="2338387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676775"/>
            <a:ext cx="2403475" cy="839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51"/>
          <p:cNvCxnSpPr/>
          <p:nvPr/>
        </p:nvCxnSpPr>
        <p:spPr>
          <a:xfrm>
            <a:off x="5638800" y="51054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Diffuse Reflection (cont…)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we denote the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for a surface as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unit direction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to the light source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So: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2"/>
          <p:cNvPicPr preferRelativeResize="0"/>
          <p:nvPr/>
        </p:nvPicPr>
        <p:blipFill rotWithShape="1">
          <a:blip r:embed="rId3">
            <a:alphaModFix/>
          </a:blip>
          <a:srcRect b="50486" l="35246" r="35246" t="30302"/>
          <a:stretch/>
        </p:blipFill>
        <p:spPr>
          <a:xfrm>
            <a:off x="5430837" y="1604962"/>
            <a:ext cx="3421062" cy="1673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52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355" name="Google Shape;355;p52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356" name="Google Shape;356;p52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0362" y="4119562"/>
            <a:ext cx="21367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Combining Ambient And Incident Diffuse Reflections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457200" y="13335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combining the diffuse reflections arising from ambient and incident light</a:t>
            </a:r>
            <a:endParaRPr/>
          </a:p>
          <a:p>
            <a:pPr indent="-285750" lvl="1" marL="825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–"/>
            </a:pPr>
            <a:r>
              <a:rPr b="0" i="1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ambient light </a:t>
            </a:r>
            <a:endParaRPr/>
          </a:p>
          <a:p>
            <a:pPr indent="-285750" lvl="1" marL="825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–"/>
            </a:pPr>
            <a:r>
              <a:rPr b="0" i="1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incident light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total diffuse reflection equation for a single point source can then be given as: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     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(iii)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724400"/>
            <a:ext cx="5286375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53"/>
          <p:cNvCxnSpPr/>
          <p:nvPr/>
        </p:nvCxnSpPr>
        <p:spPr>
          <a:xfrm>
            <a:off x="6172200" y="5189537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 Light Sources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point source is the simplest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we can use for a light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simply define: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position of the light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RGB values for the colour of the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is emitted in all directions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small light sources</a:t>
            </a:r>
            <a:endParaRPr/>
          </a:p>
        </p:txBody>
      </p:sp>
      <p:grpSp>
        <p:nvGrpSpPr>
          <p:cNvPr id="374" name="Google Shape;374;p54"/>
          <p:cNvGrpSpPr/>
          <p:nvPr/>
        </p:nvGrpSpPr>
        <p:grpSpPr>
          <a:xfrm>
            <a:off x="6035675" y="1487487"/>
            <a:ext cx="2663824" cy="2513013"/>
            <a:chOff x="6035675" y="1487487"/>
            <a:chExt cx="2663824" cy="2513013"/>
          </a:xfrm>
        </p:grpSpPr>
        <p:cxnSp>
          <p:nvCxnSpPr>
            <p:cNvPr id="375" name="Google Shape;375;p54"/>
            <p:cNvCxnSpPr/>
            <p:nvPr/>
          </p:nvCxnSpPr>
          <p:spPr>
            <a:xfrm rot="10800000">
              <a:off x="7366000" y="1487487"/>
              <a:ext cx="0" cy="1177925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6" name="Google Shape;376;p54"/>
            <p:cNvCxnSpPr/>
            <p:nvPr/>
          </p:nvCxnSpPr>
          <p:spPr>
            <a:xfrm flipH="1" rot="10800000">
              <a:off x="7408862" y="1693862"/>
              <a:ext cx="557212" cy="968375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7" name="Google Shape;377;p54"/>
            <p:cNvCxnSpPr/>
            <p:nvPr/>
          </p:nvCxnSpPr>
          <p:spPr>
            <a:xfrm flipH="1" rot="10800000">
              <a:off x="7445375" y="2119312"/>
              <a:ext cx="1008062" cy="58420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8" name="Google Shape;378;p54"/>
            <p:cNvCxnSpPr/>
            <p:nvPr/>
          </p:nvCxnSpPr>
          <p:spPr>
            <a:xfrm>
              <a:off x="7466012" y="2741612"/>
              <a:ext cx="1233487" cy="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9" name="Google Shape;379;p54"/>
            <p:cNvCxnSpPr/>
            <p:nvPr/>
          </p:nvCxnSpPr>
          <p:spPr>
            <a:xfrm rot="10800000">
              <a:off x="6769100" y="1695450"/>
              <a:ext cx="560387" cy="968375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0" name="Google Shape;380;p54"/>
            <p:cNvCxnSpPr/>
            <p:nvPr/>
          </p:nvCxnSpPr>
          <p:spPr>
            <a:xfrm rot="10800000">
              <a:off x="6281737" y="2120900"/>
              <a:ext cx="1011237" cy="58420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1" name="Google Shape;381;p54"/>
            <p:cNvCxnSpPr/>
            <p:nvPr/>
          </p:nvCxnSpPr>
          <p:spPr>
            <a:xfrm rot="10800000">
              <a:off x="6035675" y="2743200"/>
              <a:ext cx="1236662" cy="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2" name="Google Shape;382;p54"/>
            <p:cNvCxnSpPr/>
            <p:nvPr/>
          </p:nvCxnSpPr>
          <p:spPr>
            <a:xfrm>
              <a:off x="7369175" y="2825750"/>
              <a:ext cx="0" cy="117475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3" name="Google Shape;383;p54"/>
            <p:cNvCxnSpPr/>
            <p:nvPr/>
          </p:nvCxnSpPr>
          <p:spPr>
            <a:xfrm>
              <a:off x="7412037" y="2828925"/>
              <a:ext cx="557212" cy="96520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4" name="Google Shape;384;p54"/>
            <p:cNvCxnSpPr/>
            <p:nvPr/>
          </p:nvCxnSpPr>
          <p:spPr>
            <a:xfrm>
              <a:off x="7448550" y="2787650"/>
              <a:ext cx="1008062" cy="581025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5" name="Google Shape;385;p54"/>
            <p:cNvCxnSpPr/>
            <p:nvPr/>
          </p:nvCxnSpPr>
          <p:spPr>
            <a:xfrm flipH="1">
              <a:off x="6772275" y="2827337"/>
              <a:ext cx="560387" cy="965200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6" name="Google Shape;386;p54"/>
            <p:cNvCxnSpPr/>
            <p:nvPr/>
          </p:nvCxnSpPr>
          <p:spPr>
            <a:xfrm flipH="1">
              <a:off x="6284912" y="2786062"/>
              <a:ext cx="1011237" cy="581025"/>
            </a:xfrm>
            <a:prstGeom prst="straightConnector1">
              <a:avLst/>
            </a:prstGeom>
            <a:noFill/>
            <a:ln cap="sq" cmpd="sng" w="5075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7" name="Google Shape;387;p54"/>
            <p:cNvSpPr/>
            <p:nvPr/>
          </p:nvSpPr>
          <p:spPr>
            <a:xfrm>
              <a:off x="7272337" y="2657475"/>
              <a:ext cx="188912" cy="188912"/>
            </a:xfrm>
            <a:prstGeom prst="ellipse">
              <a:avLst/>
            </a:prstGeom>
            <a:solidFill>
              <a:srgbClr val="000080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idx="4294967295" type="body"/>
          </p:nvPr>
        </p:nvSpPr>
        <p:spPr>
          <a:xfrm>
            <a:off x="381000" y="12954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plays an important part in computer graphics for rendering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realistic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lighting models, we can simulate shading, reflection and refraction of light, comparable to what we see in the real world.</a:t>
            </a:r>
            <a:endParaRPr/>
          </a:p>
        </p:txBody>
      </p:sp>
      <p:pic>
        <p:nvPicPr>
          <p:cNvPr descr="purple2_big" id="112" name="Google Shape;1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962400"/>
            <a:ext cx="3709987" cy="27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 Source Attenuation</a:t>
            </a:r>
            <a:endParaRPr/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457200" y="1333500"/>
            <a:ext cx="8407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light moves from a light source its intensity diminished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any distance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away from the light source the intensity diminishes by a factor of</a:t>
            </a: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using the factor        does not produce very good results so we use something different</a:t>
            </a:r>
            <a:endParaRPr/>
          </a:p>
        </p:txBody>
      </p:sp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4725" y="3017837"/>
            <a:ext cx="754062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287" y="3657600"/>
            <a:ext cx="754062" cy="72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 Source Attenuation (cont…)</a:t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instead in inverse quadratic function of the form: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the coefficients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varied to produce optimal results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the illumination equation: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(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87" y="2420937"/>
            <a:ext cx="4491037" cy="11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75" y="5257800"/>
            <a:ext cx="5918200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56"/>
          <p:cNvCxnSpPr/>
          <p:nvPr/>
        </p:nvCxnSpPr>
        <p:spPr>
          <a:xfrm>
            <a:off x="6365875" y="5722937"/>
            <a:ext cx="1177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Reflected Light</a:t>
            </a:r>
            <a:endParaRPr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colours that we perceive are determined by the nature of the light reflected from an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if white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is shone onto a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object most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wavelengths are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absorbed, while green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is reflected from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</a:t>
            </a:r>
            <a:endParaRPr/>
          </a:p>
        </p:txBody>
      </p:sp>
      <p:sp>
        <p:nvSpPr>
          <p:cNvPr id="414" name="Google Shape;414;p57"/>
          <p:cNvSpPr/>
          <p:nvPr/>
        </p:nvSpPr>
        <p:spPr>
          <a:xfrm>
            <a:off x="7402512" y="3422650"/>
            <a:ext cx="1012825" cy="2303462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3CC33"/>
              </a:gs>
              <a:gs pos="100000">
                <a:srgbClr val="175E17"/>
              </a:gs>
            </a:gsLst>
            <a:lin ang="0" scaled="0"/>
          </a:gra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7"/>
          <p:cNvSpPr/>
          <p:nvPr/>
        </p:nvSpPr>
        <p:spPr>
          <a:xfrm rot="1200000">
            <a:off x="5562600" y="3695700"/>
            <a:ext cx="1876425" cy="7016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Light</a:t>
            </a:r>
            <a:endParaRPr/>
          </a:p>
        </p:txBody>
      </p:sp>
      <p:sp>
        <p:nvSpPr>
          <p:cNvPr id="416" name="Google Shape;416;p57"/>
          <p:cNvSpPr/>
          <p:nvPr/>
        </p:nvSpPr>
        <p:spPr>
          <a:xfrm>
            <a:off x="6945312" y="3902075"/>
            <a:ext cx="1239837" cy="1239837"/>
          </a:xfrm>
          <a:prstGeom prst="irregularSeal1">
            <a:avLst/>
          </a:prstGeom>
          <a:gradFill>
            <a:gsLst>
              <a:gs pos="0">
                <a:srgbClr val="FF3399"/>
              </a:gs>
              <a:gs pos="100000">
                <a:srgbClr val="3366FF"/>
              </a:gs>
            </a:gsLst>
            <a:lin ang="5400000" scaled="0"/>
          </a:gra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Colours Absorbed</a:t>
            </a:r>
            <a:endParaRPr/>
          </a:p>
        </p:txBody>
      </p:sp>
      <p:sp>
        <p:nvSpPr>
          <p:cNvPr id="417" name="Google Shape;417;p57"/>
          <p:cNvSpPr/>
          <p:nvPr/>
        </p:nvSpPr>
        <p:spPr>
          <a:xfrm rot="-780000">
            <a:off x="5549900" y="4670425"/>
            <a:ext cx="1811337" cy="70167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3CC33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Light</a:t>
            </a:r>
            <a:endParaRPr/>
          </a:p>
        </p:txBody>
      </p:sp>
      <p:sp>
        <p:nvSpPr>
          <p:cNvPr id="418" name="Google Shape;418;p57"/>
          <p:cNvSpPr/>
          <p:nvPr/>
        </p:nvSpPr>
        <p:spPr>
          <a:xfrm rot="-300000">
            <a:off x="5006975" y="3152775"/>
            <a:ext cx="800100" cy="946150"/>
          </a:xfrm>
          <a:prstGeom prst="irregularSeal2">
            <a:avLst/>
          </a:prstGeom>
          <a:gradFill>
            <a:gsLst>
              <a:gs pos="0">
                <a:srgbClr val="D1C39F"/>
              </a:gs>
              <a:gs pos="100000">
                <a:srgbClr val="FFEFD1"/>
              </a:gs>
            </a:gsLst>
            <a:path path="circle">
              <a:fillToRect b="50%" l="50%" r="50%" t="50%"/>
            </a:path>
            <a:tileRect/>
          </a:gra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7"/>
          <p:cNvSpPr/>
          <p:nvPr/>
        </p:nvSpPr>
        <p:spPr>
          <a:xfrm rot="6480000">
            <a:off x="4856162" y="3162300"/>
            <a:ext cx="506412" cy="760412"/>
          </a:xfrm>
          <a:custGeom>
            <a:rect b="b" l="l" r="r" t="t"/>
            <a:pathLst>
              <a:path extrusionOk="0" h="21600" w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extrusionOk="0" h="21600" w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gradFill>
            <a:gsLst>
              <a:gs pos="0">
                <a:srgbClr val="D1C39F"/>
              </a:gs>
              <a:gs pos="100000">
                <a:srgbClr val="FFEFD1"/>
              </a:gs>
            </a:gsLst>
            <a:path path="circle">
              <a:fillToRect b="50%" l="50%" r="50%" t="50%"/>
            </a:path>
            <a:tileRect/>
          </a:gradFill>
          <a:ln cap="sq" cmpd="sng" w="572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7"/>
          <p:cNvSpPr/>
          <p:nvPr/>
        </p:nvSpPr>
        <p:spPr>
          <a:xfrm>
            <a:off x="4789487" y="4941887"/>
            <a:ext cx="725487" cy="725487"/>
          </a:xfrm>
          <a:prstGeom prst="ellipse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 rot="600000">
            <a:off x="4502150" y="5427662"/>
            <a:ext cx="1131887" cy="363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7"/>
          <p:cNvSpPr txBox="1"/>
          <p:nvPr/>
        </p:nvSpPr>
        <p:spPr>
          <a:xfrm flipH="1" rot="-2160000">
            <a:off x="4556125" y="4814887"/>
            <a:ext cx="1131887" cy="363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57"/>
          <p:cNvCxnSpPr/>
          <p:nvPr/>
        </p:nvCxnSpPr>
        <p:spPr>
          <a:xfrm flipH="1" rot="10800000">
            <a:off x="4949825" y="4981575"/>
            <a:ext cx="508000" cy="3952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57"/>
          <p:cNvCxnSpPr/>
          <p:nvPr/>
        </p:nvCxnSpPr>
        <p:spPr>
          <a:xfrm>
            <a:off x="4946650" y="5389562"/>
            <a:ext cx="582612" cy="1016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5" name="Google Shape;425;p57"/>
          <p:cNvSpPr/>
          <p:nvPr/>
        </p:nvSpPr>
        <p:spPr>
          <a:xfrm>
            <a:off x="5413375" y="5143500"/>
            <a:ext cx="115887" cy="203200"/>
          </a:xfrm>
          <a:prstGeom prst="ellipse">
            <a:avLst/>
          </a:prstGeom>
          <a:solidFill>
            <a:srgbClr val="0000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8"/>
          <p:cNvPicPr preferRelativeResize="0"/>
          <p:nvPr/>
        </p:nvPicPr>
        <p:blipFill rotWithShape="1">
          <a:blip r:embed="rId3">
            <a:alphaModFix/>
          </a:blip>
          <a:srcRect b="34054" l="0" r="433" t="0"/>
          <a:stretch/>
        </p:blipFill>
        <p:spPr>
          <a:xfrm>
            <a:off x="1811337" y="2228850"/>
            <a:ext cx="54991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Specular Reflection</a:t>
            </a:r>
            <a:endParaRPr/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bright spot that we see on a shiny surface is the result of near total of the incident light in a concentrated region around 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 reflection angle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specular reflection angle equals the angle of the incident light</a:t>
            </a:r>
            <a:endParaRPr/>
          </a:p>
        </p:txBody>
      </p:sp>
      <p:pic>
        <p:nvPicPr>
          <p:cNvPr id="441" name="Google Shape;441;p59"/>
          <p:cNvPicPr preferRelativeResize="0"/>
          <p:nvPr/>
        </p:nvPicPr>
        <p:blipFill rotWithShape="1">
          <a:blip r:embed="rId3">
            <a:alphaModFix/>
          </a:blip>
          <a:srcRect b="47711" l="36030" r="36149" t="33589"/>
          <a:stretch/>
        </p:blipFill>
        <p:spPr>
          <a:xfrm>
            <a:off x="2451100" y="4692650"/>
            <a:ext cx="4225925" cy="21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59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443" name="Google Shape;443;p59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444" name="Google Shape;444;p59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Specular Reflection (cont…)</a:t>
            </a:r>
            <a:endParaRPr/>
          </a:p>
        </p:txBody>
      </p:sp>
      <p:sp>
        <p:nvSpPr>
          <p:cNvPr id="451" name="Google Shape;451;p6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perfect mirror reflects light only in the specular-reflection 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objects exhibit specular reflections over a finite range of viewing positions around vector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pic>
        <p:nvPicPr>
          <p:cNvPr id="452" name="Google Shape;452;p60"/>
          <p:cNvPicPr preferRelativeResize="0"/>
          <p:nvPr/>
        </p:nvPicPr>
        <p:blipFill rotWithShape="1">
          <a:blip r:embed="rId3">
            <a:alphaModFix/>
          </a:blip>
          <a:srcRect b="40255" l="16760" r="16899" t="27708"/>
          <a:stretch/>
        </p:blipFill>
        <p:spPr>
          <a:xfrm>
            <a:off x="911225" y="4024312"/>
            <a:ext cx="7304087" cy="2649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60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454" name="Google Shape;454;p60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455" name="Google Shape;455;p60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1"/>
          <p:cNvPicPr preferRelativeResize="0"/>
          <p:nvPr/>
        </p:nvPicPr>
        <p:blipFill rotWithShape="1">
          <a:blip r:embed="rId3">
            <a:alphaModFix/>
          </a:blip>
          <a:srcRect b="47711" l="36030" r="36149" t="33589"/>
          <a:stretch/>
        </p:blipFill>
        <p:spPr>
          <a:xfrm>
            <a:off x="4797425" y="4046537"/>
            <a:ext cx="4102100" cy="207168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Phong Specular Reflection Model</a:t>
            </a:r>
            <a:endParaRPr/>
          </a:p>
        </p:txBody>
      </p:sp>
      <p:sp>
        <p:nvSpPr>
          <p:cNvPr id="463" name="Google Shape;463;p6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Phong specular reflection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or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Phong model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empirical model for calculating specular reflection range developed in 1973 by Phong Bui Tuong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Phong model sets the intensity of specular reflection as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proportional to the angle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the viewing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and the specular </a:t>
            </a:r>
            <a:b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reflection vector</a:t>
            </a:r>
            <a:endParaRPr/>
          </a:p>
        </p:txBody>
      </p:sp>
      <p:grpSp>
        <p:nvGrpSpPr>
          <p:cNvPr id="464" name="Google Shape;464;p61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465" name="Google Shape;465;p61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466" name="Google Shape;466;p61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Phong Specular Reflection Model (cont…)</a:t>
            </a:r>
            <a:endParaRPr/>
          </a:p>
        </p:txBody>
      </p:sp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457200" y="1333500"/>
            <a:ext cx="8359775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the specular reflection intensity is proportional to</a:t>
            </a: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angle 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varied between 0° and 90° so that cos</a:t>
            </a: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varies from 1.0 to 0.0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specular-reflection exponent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determined by the type of surface we want to display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Shiny surfaces have a very large value (&gt;100)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 surfaces would have a value near 1</a:t>
            </a:r>
            <a:endParaRPr/>
          </a:p>
        </p:txBody>
      </p:sp>
      <p:pic>
        <p:nvPicPr>
          <p:cNvPr id="474" name="Google Shape;4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75" y="1865312"/>
            <a:ext cx="1376362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Phong Specular Reflection Model (cont…)</a:t>
            </a:r>
            <a:endParaRPr/>
          </a:p>
        </p:txBody>
      </p:sp>
      <p:sp>
        <p:nvSpPr>
          <p:cNvPr id="481" name="Google Shape;481;p6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graphs below show the effect of </a:t>
            </a:r>
            <a:r>
              <a:rPr b="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1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angular range in which we can expect to see specular reflections</a:t>
            </a:r>
            <a:endParaRPr/>
          </a:p>
        </p:txBody>
      </p:sp>
      <p:pic>
        <p:nvPicPr>
          <p:cNvPr id="482" name="Google Shape;482;p63"/>
          <p:cNvPicPr preferRelativeResize="0"/>
          <p:nvPr/>
        </p:nvPicPr>
        <p:blipFill rotWithShape="1">
          <a:blip r:embed="rId3">
            <a:alphaModFix/>
          </a:blip>
          <a:srcRect b="32823" l="7148" r="7669" t="19212"/>
          <a:stretch/>
        </p:blipFill>
        <p:spPr>
          <a:xfrm>
            <a:off x="361950" y="3060700"/>
            <a:ext cx="8648700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63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484" name="Google Shape;484;p63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485" name="Google Shape;485;p63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Phong Specular Reflection Model (cont…)</a:t>
            </a:r>
            <a:endParaRPr/>
          </a:p>
        </p:txBody>
      </p:sp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materials the amount of specular reflection depends heavily on the angle of the incident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Fresnel’s Laws of Reflection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 in great detail how specular reflections behave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we don’t need to worry about this and instead approximate the specular effects with a constant specular reflection coefficient </a:t>
            </a:r>
            <a:r>
              <a:rPr b="0" i="1"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baseline="-25000" i="1"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baseline="-25000" i="1" sz="36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429000"/>
            <a:ext cx="6019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9"/>
          <p:cNvSpPr txBox="1"/>
          <p:nvPr>
            <p:ph type="title"/>
          </p:nvPr>
        </p:nvSpPr>
        <p:spPr>
          <a:xfrm>
            <a:off x="685800" y="-1587"/>
            <a:ext cx="8458200" cy="12636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Light Model</a:t>
            </a:r>
            <a:endParaRPr/>
          </a:p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Illumination models: take into account the interaction of light from all the surfaces in the scene.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Phong Specular Reflection Model (cont…)</a:t>
            </a:r>
            <a:endParaRPr/>
          </a:p>
        </p:txBody>
      </p:sp>
      <p:sp>
        <p:nvSpPr>
          <p:cNvPr id="499" name="Google Shape;499;p6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specular reflection intensity is given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normalized V and 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illumination equation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also known as Phongs Model 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137" y="2247900"/>
            <a:ext cx="2351087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525" y="3175000"/>
            <a:ext cx="2070100" cy="5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7712" y="3671887"/>
            <a:ext cx="24415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9712" y="5016500"/>
            <a:ext cx="6103937" cy="9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510" name="Google Shape;510;p6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12" y="1479550"/>
            <a:ext cx="5087937" cy="508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Combining Diffuse &amp; Specular Reflections</a:t>
            </a:r>
            <a:endParaRPr/>
          </a:p>
        </p:txBody>
      </p:sp>
      <p:sp>
        <p:nvSpPr>
          <p:cNvPr id="518" name="Google Shape;518;p6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single light source we can combine the effects of diffuse and specular reflections simply as follows:</a:t>
            </a:r>
            <a:endParaRPr/>
          </a:p>
        </p:txBody>
      </p:sp>
      <p:pic>
        <p:nvPicPr>
          <p:cNvPr id="519" name="Google Shape;51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150" y="3051175"/>
            <a:ext cx="5697537" cy="1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RGB Colour Considerations</a:t>
            </a:r>
            <a:endParaRPr/>
          </a:p>
        </p:txBody>
      </p:sp>
      <p:sp>
        <p:nvSpPr>
          <p:cNvPr id="526" name="Google Shape;526;p68"/>
          <p:cNvSpPr txBox="1"/>
          <p:nvPr>
            <p:ph idx="1" type="body"/>
          </p:nvPr>
        </p:nvSpPr>
        <p:spPr>
          <a:xfrm>
            <a:off x="457200" y="1333500"/>
            <a:ext cx="8335962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 RGB colour description each intensity specification is a three element vector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for each light source: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all parameters are given as vectors:</a:t>
            </a:r>
            <a:endParaRPr/>
          </a:p>
        </p:txBody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62" y="3084512"/>
            <a:ext cx="2713037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7625" y="4424362"/>
            <a:ext cx="2984500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3137" y="4424362"/>
            <a:ext cx="3017837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3562" y="5246687"/>
            <a:ext cx="2916237" cy="61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RGB Colour Considerations (cont…)</a:t>
            </a:r>
            <a:endParaRPr/>
          </a:p>
        </p:txBody>
      </p:sp>
      <p:sp>
        <p:nvSpPr>
          <p:cNvPr id="537" name="Google Shape;537;p6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component of the surface colour is then calculated with a separate expression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  <p:pic>
        <p:nvPicPr>
          <p:cNvPr id="538" name="Google Shape;53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387" y="4568825"/>
            <a:ext cx="3425825" cy="6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6387" y="3086100"/>
            <a:ext cx="3425825" cy="6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6387" y="3827462"/>
            <a:ext cx="3494087" cy="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47" name="Google Shape;547;p7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realistic (or even semi-realistic) looking scenes we must model light correctly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successfully model lighting effects we need to consider: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 reflections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Specular reflections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Infinitely Distant Light Sources</a:t>
            </a:r>
            <a:endParaRPr/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light source, like the sun, can be modelled as a point light 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it will have very little directional effect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source att. is not used atmospheric att. used</a:t>
            </a:r>
            <a:endParaRPr/>
          </a:p>
        </p:txBody>
      </p:sp>
      <p:pic>
        <p:nvPicPr>
          <p:cNvPr id="555" name="Google Shape;555;p71"/>
          <p:cNvPicPr preferRelativeResize="0"/>
          <p:nvPr/>
        </p:nvPicPr>
        <p:blipFill rotWithShape="1">
          <a:blip r:embed="rId3">
            <a:alphaModFix/>
          </a:blip>
          <a:srcRect b="34114" l="15379" r="15510" t="19731"/>
          <a:stretch/>
        </p:blipFill>
        <p:spPr>
          <a:xfrm>
            <a:off x="2133600" y="3608387"/>
            <a:ext cx="6484937" cy="324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71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557" name="Google Shape;557;p71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558" name="Google Shape;558;p71"/>
            <p:cNvPicPr preferRelativeResize="0"/>
            <p:nvPr/>
          </p:nvPicPr>
          <p:blipFill rotWithShape="1">
            <a:blip r:embed="rId4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Atmospheric attenuation</a:t>
            </a:r>
            <a:endParaRPr/>
          </a:p>
        </p:txBody>
      </p:sp>
      <p:sp>
        <p:nvSpPr>
          <p:cNvPr id="565" name="Google Shape;565;p72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cueing: More distant objects are rendered with lower intensity than closer ones</a:t>
            </a:r>
            <a:endParaRPr/>
          </a:p>
        </p:txBody>
      </p:sp>
      <p:grpSp>
        <p:nvGrpSpPr>
          <p:cNvPr id="566" name="Google Shape;566;p72"/>
          <p:cNvGrpSpPr/>
          <p:nvPr/>
        </p:nvGrpSpPr>
        <p:grpSpPr>
          <a:xfrm>
            <a:off x="-3175" y="1763712"/>
            <a:ext cx="280987" cy="5092700"/>
            <a:chOff x="-3175" y="1763712"/>
            <a:chExt cx="280987" cy="5092700"/>
          </a:xfrm>
        </p:grpSpPr>
        <p:sp>
          <p:nvSpPr>
            <p:cNvPr id="567" name="Google Shape;567;p72"/>
            <p:cNvSpPr txBox="1"/>
            <p:nvPr/>
          </p:nvSpPr>
          <p:spPr>
            <a:xfrm rot="-5400000">
              <a:off x="-2299493" y="4069556"/>
              <a:ext cx="4878387" cy="266700"/>
            </a:xfrm>
            <a:prstGeom prst="rect">
              <a:avLst/>
            </a:prstGeom>
            <a:solidFill>
              <a:srgbClr val="333399"/>
            </a:solidFill>
            <a:ln cap="sq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Images taken from Hearn &amp; Baker, “Computer Graphics with OpenGL” (2004)</a:t>
              </a:r>
              <a:endParaRPr/>
            </a:p>
          </p:txBody>
        </p:sp>
        <p:pic>
          <p:nvPicPr>
            <p:cNvPr id="568" name="Google Shape;568;p72"/>
            <p:cNvPicPr preferRelativeResize="0"/>
            <p:nvPr/>
          </p:nvPicPr>
          <p:blipFill rotWithShape="1">
            <a:blip r:embed="rId3">
              <a:alphaModFix/>
            </a:blip>
            <a:srcRect b="13243" l="0" r="0" t="12170"/>
            <a:stretch/>
          </p:blipFill>
          <p:spPr>
            <a:xfrm>
              <a:off x="-3175" y="6646862"/>
              <a:ext cx="280987" cy="20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9" name="Google Shape;56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575" y="3381375"/>
            <a:ext cx="3213100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3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sp>
        <p:nvSpPr>
          <p:cNvPr id="575" name="Google Shape;575;p73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intensity of reflected light at a point (20, 15, 100) on a sphere when I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=0.2, k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=0.5, I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=0.8 and k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=0.6. Assume the light source is at (50, 30, 500)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Light Model</a:t>
            </a:r>
            <a:endParaRPr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illumination refers to the interaction of light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surfaces in a scene.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direct light from source to object </a:t>
            </a:r>
            <a:endParaRPr/>
          </a:p>
          <a:p>
            <a:pPr indent="-457200" lvl="1" marL="8572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mutual reflection among the various objects in the scene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computational complexity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realistic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Recursive ray tracing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52462" y="19050"/>
            <a:ext cx="8491537" cy="12001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Light Model</a:t>
            </a:r>
            <a:endParaRPr/>
          </a:p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52462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illumination refers to direct interaction between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source and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surface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consider the light, the observer position, and the object material properties</a:t>
            </a:r>
            <a:endParaRPr/>
          </a:p>
        </p:txBody>
      </p:sp>
      <p:pic>
        <p:nvPicPr>
          <p:cNvPr id="134" name="Google Shape;1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87" y="3733800"/>
            <a:ext cx="6000750" cy="258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85800" y="0"/>
            <a:ext cx="8458200" cy="12684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Light Model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and fast method for calculating surface intensity at a given point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Lighting calculation are based on: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background lighting conditions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light source specification: color, position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properties of surfaces: </a:t>
            </a:r>
            <a:endParaRPr/>
          </a:p>
          <a:p>
            <a:pPr indent="-227012" lvl="2" marL="11414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Glossy OR matte</a:t>
            </a:r>
            <a:endParaRPr/>
          </a:p>
          <a:p>
            <a:pPr indent="-227012" lvl="2" marL="11414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Opaque OR transparent (control refection and absorption)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638175" y="0"/>
            <a:ext cx="8504237" cy="1230312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Light Model</a:t>
            </a:r>
            <a:endParaRPr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457200" y="1333500"/>
            <a:ext cx="8228012" cy="55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compute direct light from source to object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mutual reflections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lighting the scene assume constant ambient light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mathematical cost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realism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TRADEOFF: Use local model in graphics and animation.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rgbClr val="333399"/>
          </a:solidFill>
          <a:ln cap="sq" cmpd="sng" w="2555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 we will start to look at illumination models in computer graphics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 we need illumination models?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kinds of lights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kinds of reflections</a:t>
            </a:r>
            <a:endParaRPr/>
          </a:p>
          <a:p>
            <a:pPr indent="-285750" lvl="1" marL="825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lighting model</a:t>
            </a:r>
            <a:endParaRPr/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