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9" name="Google Shape;69;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Google Shape;76;p1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7" name="Google Shape;77;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4"/>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5"/>
          <p:cNvSpPr txBox="1"/>
          <p:nvPr>
            <p:ph idx="1" type="body"/>
          </p:nvPr>
        </p:nvSpPr>
        <p:spPr>
          <a:xfrm rot="5400000">
            <a:off x="2396331" y="57943"/>
            <a:ext cx="4351337"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Google Shape;37;p6"/>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9" name="Google Shape;39;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Google Shape;44;p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5" name="Google Shape;55;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Google Shape;60;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Google Shape;61;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Google Shape;63;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Shadow_mas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122362"/>
            <a:ext cx="77724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660066"/>
              </a:buClr>
              <a:buSzPts val="4400"/>
              <a:buFont typeface="Times New Roman"/>
              <a:buNone/>
            </a:pPr>
            <a:r>
              <a:rPr b="1" i="0" lang="en-US" sz="4400" u="none" cap="none" strike="noStrike">
                <a:solidFill>
                  <a:srgbClr val="660066"/>
                </a:solidFill>
                <a:latin typeface="Times New Roman"/>
                <a:ea typeface="Times New Roman"/>
                <a:cs typeface="Times New Roman"/>
                <a:sym typeface="Times New Roman"/>
              </a:rPr>
              <a:t>CATHODE RAY TUBE</a:t>
            </a:r>
            <a:endParaRPr/>
          </a:p>
        </p:txBody>
      </p:sp>
      <p:sp>
        <p:nvSpPr>
          <p:cNvPr id="85" name="Google Shape;85;p13"/>
          <p:cNvSpPr txBox="1"/>
          <p:nvPr>
            <p:ph idx="1" type="subTitle"/>
          </p:nvPr>
        </p:nvSpPr>
        <p:spPr>
          <a:xfrm>
            <a:off x="1752600" y="5143500"/>
            <a:ext cx="6858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r>
              <a:rPr b="1" i="0" lang="en-US" sz="1400" u="none" cap="none" strike="noStrike">
                <a:solidFill>
                  <a:srgbClr val="CC0000"/>
                </a:solidFill>
                <a:latin typeface="Times New Roman"/>
                <a:ea typeface="Times New Roman"/>
                <a:cs typeface="Times New Roman"/>
                <a:sym typeface="Times New Roman"/>
              </a:rPr>
              <a:t>PREPARED BY  </a:t>
            </a:r>
            <a:endParaRPr/>
          </a:p>
          <a:p>
            <a:pPr indent="0" lvl="0" marL="0" marR="0" rtl="0" algn="ctr">
              <a:lnSpc>
                <a:spcPct val="90000"/>
              </a:lnSpc>
              <a:spcBef>
                <a:spcPts val="1000"/>
              </a:spcBef>
              <a:spcAft>
                <a:spcPts val="0"/>
              </a:spcAft>
              <a:buClr>
                <a:srgbClr val="CC0000"/>
              </a:buClr>
              <a:buSzPts val="1400"/>
              <a:buFont typeface="Arial"/>
              <a:buNone/>
            </a:pPr>
            <a:r>
              <a:rPr b="1" i="0" lang="en-US" sz="1400" u="none" cap="none" strike="noStrike">
                <a:solidFill>
                  <a:srgbClr val="CC0000"/>
                </a:solidFill>
                <a:latin typeface="Times New Roman"/>
                <a:ea typeface="Times New Roman"/>
                <a:cs typeface="Times New Roman"/>
                <a:sym typeface="Times New Roman"/>
              </a:rPr>
              <a:t>					ALKA LEEKHA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381000" y="365125"/>
            <a:ext cx="813435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660033"/>
              </a:buClr>
              <a:buSzPts val="4400"/>
              <a:buFont typeface="Times New Roman"/>
              <a:buNone/>
            </a:pPr>
            <a:r>
              <a:rPr b="1" i="0" lang="en-US" sz="4400" u="none" cap="none" strike="noStrike">
                <a:solidFill>
                  <a:srgbClr val="660033"/>
                </a:solidFill>
                <a:latin typeface="Times New Roman"/>
                <a:ea typeface="Times New Roman"/>
                <a:cs typeface="Times New Roman"/>
                <a:sym typeface="Times New Roman"/>
              </a:rPr>
              <a:t> </a:t>
            </a:r>
            <a:r>
              <a:rPr b="1" i="0" lang="en-US" sz="4400" u="none" cap="none" strike="noStrike">
                <a:solidFill>
                  <a:schemeClr val="dk1"/>
                </a:solidFill>
                <a:latin typeface="Times New Roman"/>
                <a:ea typeface="Times New Roman"/>
                <a:cs typeface="Times New Roman"/>
                <a:sym typeface="Times New Roman"/>
              </a:rPr>
              <a:t>Monochrome Cathode Ray Tube</a:t>
            </a:r>
            <a:endParaRPr/>
          </a:p>
        </p:txBody>
      </p:sp>
      <p:sp>
        <p:nvSpPr>
          <p:cNvPr id="91" name="Google Shape;91;p14"/>
          <p:cNvSpPr txBox="1"/>
          <p:nvPr>
            <p:ph idx="1" type="body"/>
          </p:nvPr>
        </p:nvSpPr>
        <p:spPr>
          <a:xfrm>
            <a:off x="1828800" y="1825625"/>
            <a:ext cx="70104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Invented in 1896 by </a:t>
            </a:r>
            <a:r>
              <a:rPr b="1" i="0" lang="en-US" sz="2400" u="none" cap="none" strike="noStrike">
                <a:solidFill>
                  <a:schemeClr val="dk1"/>
                </a:solidFill>
                <a:latin typeface="Times New Roman"/>
                <a:ea typeface="Times New Roman"/>
                <a:cs typeface="Times New Roman"/>
                <a:sym typeface="Times New Roman"/>
              </a:rPr>
              <a:t>Ferdinand Braun</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First used for </a:t>
            </a:r>
            <a:r>
              <a:rPr b="1" i="0" lang="en-US" sz="2400" u="none" cap="none" strike="noStrike">
                <a:solidFill>
                  <a:schemeClr val="dk1"/>
                </a:solidFill>
                <a:latin typeface="Times New Roman"/>
                <a:ea typeface="Times New Roman"/>
                <a:cs typeface="Times New Roman"/>
                <a:sym typeface="Times New Roman"/>
              </a:rPr>
              <a:t>oscilloscopes</a:t>
            </a:r>
            <a:r>
              <a:rPr b="0" i="0" lang="en-US" sz="2400" u="none" cap="none" strike="noStrike">
                <a:solidFill>
                  <a:schemeClr val="dk1"/>
                </a:solidFill>
                <a:latin typeface="Times New Roman"/>
                <a:ea typeface="Times New Roman"/>
                <a:cs typeface="Times New Roman"/>
                <a:sym typeface="Times New Roman"/>
              </a:rPr>
              <a:t>, then for </a:t>
            </a:r>
            <a:r>
              <a:rPr b="1" i="0" lang="en-US" sz="2400" u="none" cap="none" strike="noStrike">
                <a:solidFill>
                  <a:schemeClr val="dk1"/>
                </a:solidFill>
                <a:latin typeface="Times New Roman"/>
                <a:ea typeface="Times New Roman"/>
                <a:cs typeface="Times New Roman"/>
                <a:sym typeface="Times New Roman"/>
              </a:rPr>
              <a:t>television</a:t>
            </a:r>
            <a:r>
              <a:rPr b="0" i="0" lang="en-US" sz="2400" u="none" cap="none" strike="noStrike">
                <a:solidFill>
                  <a:schemeClr val="dk1"/>
                </a:solidFill>
                <a:latin typeface="Times New Roman"/>
                <a:ea typeface="Times New Roman"/>
                <a:cs typeface="Times New Roman"/>
                <a:sym typeface="Times New Roman"/>
              </a:rPr>
              <a:t>, and finally for </a:t>
            </a:r>
            <a:r>
              <a:rPr b="1" i="0" lang="en-US" sz="2400" u="none" cap="none" strike="noStrike">
                <a:solidFill>
                  <a:schemeClr val="dk1"/>
                </a:solidFill>
                <a:latin typeface="Times New Roman"/>
                <a:ea typeface="Times New Roman"/>
                <a:cs typeface="Times New Roman"/>
                <a:sym typeface="Times New Roman"/>
              </a:rPr>
              <a:t>computers</a:t>
            </a:r>
            <a:r>
              <a:rPr b="0" i="0" lang="en-US" sz="2400" u="none" cap="none" strike="noStrike">
                <a:solidFill>
                  <a:schemeClr val="dk1"/>
                </a:solidFill>
                <a:latin typeface="Times New Roman"/>
                <a:ea typeface="Times New Roman"/>
                <a:cs typeface="Times New Roman"/>
                <a:sym typeface="Times New Roman"/>
              </a:rPr>
              <a:t>. </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Philo Farnsworth developed the cathode ray tube that would be used for television and other electronic displays</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pic>
        <p:nvPicPr>
          <p:cNvPr descr="Ferdinand Braun" id="92" name="Google Shape;92;p14"/>
          <p:cNvPicPr preferRelativeResize="0"/>
          <p:nvPr/>
        </p:nvPicPr>
        <p:blipFill rotWithShape="1">
          <a:blip r:embed="rId3">
            <a:alphaModFix/>
          </a:blip>
          <a:srcRect b="0" l="0" r="0" t="0"/>
          <a:stretch/>
        </p:blipFill>
        <p:spPr>
          <a:xfrm>
            <a:off x="228600" y="1687512"/>
            <a:ext cx="1600200" cy="2263775"/>
          </a:xfrm>
          <a:prstGeom prst="rect">
            <a:avLst/>
          </a:prstGeom>
          <a:noFill/>
          <a:ln>
            <a:noFill/>
          </a:ln>
        </p:spPr>
      </p:pic>
      <p:pic>
        <p:nvPicPr>
          <p:cNvPr descr="The image “http://spds.ece.uci.edu/~gene/photogallery/oscilloscope.jpg” cannot be displayed, because it contains errors." id="93" name="Google Shape;93;p14"/>
          <p:cNvPicPr preferRelativeResize="0"/>
          <p:nvPr/>
        </p:nvPicPr>
        <p:blipFill rotWithShape="1">
          <a:blip r:embed="rId4">
            <a:alphaModFix/>
          </a:blip>
          <a:srcRect b="0" l="0" r="0" t="0"/>
          <a:stretch/>
        </p:blipFill>
        <p:spPr>
          <a:xfrm>
            <a:off x="152400" y="4191000"/>
            <a:ext cx="3200400" cy="2400300"/>
          </a:xfrm>
          <a:prstGeom prst="rect">
            <a:avLst/>
          </a:prstGeom>
          <a:noFill/>
          <a:ln>
            <a:noFill/>
          </a:ln>
        </p:spPr>
      </p:pic>
      <p:pic>
        <p:nvPicPr>
          <p:cNvPr id="94" name="Google Shape;94;p14"/>
          <p:cNvPicPr preferRelativeResize="0"/>
          <p:nvPr/>
        </p:nvPicPr>
        <p:blipFill rotWithShape="1">
          <a:blip r:embed="rId5">
            <a:alphaModFix/>
          </a:blip>
          <a:srcRect b="0" l="0" r="0" t="0"/>
          <a:stretch/>
        </p:blipFill>
        <p:spPr>
          <a:xfrm>
            <a:off x="3733800" y="3902075"/>
            <a:ext cx="5105400" cy="268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628650" y="127000"/>
            <a:ext cx="78867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660033"/>
              </a:buClr>
              <a:buSzPts val="4900"/>
              <a:buFont typeface="Times New Roman"/>
              <a:buNone/>
            </a:pPr>
            <a:r>
              <a:rPr b="1" i="0" lang="en-US" sz="4900" u="none" cap="none" strike="noStrike">
                <a:solidFill>
                  <a:srgbClr val="660033"/>
                </a:solidFill>
                <a:latin typeface="Times New Roman"/>
                <a:ea typeface="Times New Roman"/>
                <a:cs typeface="Times New Roman"/>
                <a:sym typeface="Times New Roman"/>
              </a:rPr>
              <a:t> Cathode Ray Tube</a:t>
            </a:r>
            <a:endParaRPr/>
          </a:p>
        </p:txBody>
      </p:sp>
      <p:pic>
        <p:nvPicPr>
          <p:cNvPr id="100" name="Google Shape;100;p15"/>
          <p:cNvPicPr preferRelativeResize="0"/>
          <p:nvPr>
            <p:ph idx="1" type="body"/>
          </p:nvPr>
        </p:nvPicPr>
        <p:blipFill rotWithShape="1">
          <a:blip r:embed="rId3">
            <a:alphaModFix/>
          </a:blip>
          <a:srcRect b="0" l="0" r="0" t="0"/>
          <a:stretch/>
        </p:blipFill>
        <p:spPr>
          <a:xfrm>
            <a:off x="628650" y="3240087"/>
            <a:ext cx="7886700" cy="1522412"/>
          </a:xfrm>
          <a:prstGeom prst="rect">
            <a:avLst/>
          </a:prstGeom>
          <a:noFill/>
          <a:ln>
            <a:noFill/>
          </a:ln>
        </p:spPr>
      </p:pic>
      <p:pic>
        <p:nvPicPr>
          <p:cNvPr id="101" name="Google Shape;101;p15"/>
          <p:cNvPicPr preferRelativeResize="0"/>
          <p:nvPr/>
        </p:nvPicPr>
        <p:blipFill rotWithShape="1">
          <a:blip r:embed="rId4">
            <a:alphaModFix/>
          </a:blip>
          <a:srcRect b="0" l="0" r="0" t="0"/>
          <a:stretch/>
        </p:blipFill>
        <p:spPr>
          <a:xfrm>
            <a:off x="665162" y="4762500"/>
            <a:ext cx="7696200" cy="1752600"/>
          </a:xfrm>
          <a:prstGeom prst="rect">
            <a:avLst/>
          </a:prstGeom>
          <a:noFill/>
          <a:ln>
            <a:noFill/>
          </a:ln>
        </p:spPr>
      </p:pic>
      <p:sp>
        <p:nvSpPr>
          <p:cNvPr id="102" name="Google Shape;102;p15"/>
          <p:cNvSpPr txBox="1"/>
          <p:nvPr/>
        </p:nvSpPr>
        <p:spPr>
          <a:xfrm>
            <a:off x="665162" y="1419225"/>
            <a:ext cx="8021637"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The CRT uses an evacuated glass envelope which is large, deep, heavy, and relatively fragile.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660033"/>
              </a:buClr>
              <a:buSzPts val="4400"/>
              <a:buFont typeface="Times New Roman"/>
              <a:buNone/>
            </a:pPr>
            <a:r>
              <a:rPr b="1" i="0" lang="en-US" sz="4400" u="none" cap="none" strike="noStrike">
                <a:solidFill>
                  <a:srgbClr val="660033"/>
                </a:solidFill>
                <a:latin typeface="Times New Roman"/>
                <a:ea typeface="Times New Roman"/>
                <a:cs typeface="Times New Roman"/>
                <a:sym typeface="Times New Roman"/>
              </a:rPr>
              <a:t>What is cathode ray tube?</a:t>
            </a:r>
            <a:endParaRPr/>
          </a:p>
        </p:txBody>
      </p:sp>
      <p:sp>
        <p:nvSpPr>
          <p:cNvPr id="108" name="Google Shape;108;p16"/>
          <p:cNvSpPr txBox="1"/>
          <p:nvPr>
            <p:ph idx="1" type="body"/>
          </p:nvPr>
        </p:nvSpPr>
        <p:spPr>
          <a:xfrm>
            <a:off x="0" y="1825625"/>
            <a:ext cx="9144000" cy="4351337"/>
          </a:xfrm>
          <a:prstGeom prst="rect">
            <a:avLst/>
          </a:prstGeom>
          <a:noFill/>
          <a:ln>
            <a:noFill/>
          </a:ln>
        </p:spPr>
        <p:txBody>
          <a:bodyPr anchorCtr="0" anchor="t" bIns="45700" lIns="91425" spcFirstLastPara="1" rIns="91425" wrap="square" tIns="45700">
            <a:noAutofit/>
          </a:bodyPr>
          <a:lstStyle/>
          <a:p>
            <a:pPr indent="-533400" lvl="0" marL="533400" marR="0" rtl="0" algn="just">
              <a:lnSpc>
                <a:spcPct val="90000"/>
              </a:lnSpc>
              <a:spcBef>
                <a:spcPts val="0"/>
              </a:spcBef>
              <a:spcAft>
                <a:spcPts val="0"/>
              </a:spcAft>
              <a:buClr>
                <a:schemeClr val="dk1"/>
              </a:buClr>
              <a:buSzPts val="2800"/>
              <a:buFont typeface="Arial"/>
              <a:buChar char="•"/>
            </a:pPr>
            <a:r>
              <a:rPr b="1" i="0" lang="en-US" sz="2800" u="none">
                <a:solidFill>
                  <a:schemeClr val="dk1"/>
                </a:solidFill>
                <a:latin typeface="Times New Roman"/>
                <a:ea typeface="Times New Roman"/>
                <a:cs typeface="Times New Roman"/>
                <a:sym typeface="Times New Roman"/>
              </a:rPr>
              <a:t>Cathode Ray </a:t>
            </a:r>
            <a:endParaRPr/>
          </a:p>
          <a:p>
            <a:pPr indent="-533400" lvl="0" marL="533400" marR="0" rtl="0" algn="just">
              <a:lnSpc>
                <a:spcPct val="9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beam of electrons.</a:t>
            </a:r>
            <a:endParaRPr b="0" i="0" sz="2400" u="none" cap="none" strike="noStrike">
              <a:solidFill>
                <a:schemeClr val="dk1"/>
              </a:solidFill>
              <a:latin typeface="Times New Roman"/>
              <a:ea typeface="Times New Roman"/>
              <a:cs typeface="Times New Roman"/>
              <a:sym typeface="Times New Roman"/>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emitted by an electron gun.</a:t>
            </a:r>
            <a:endParaRPr b="0" i="0" sz="2400" u="none" cap="none" strike="noStrike">
              <a:solidFill>
                <a:schemeClr val="dk1"/>
              </a:solidFill>
              <a:latin typeface="Times New Roman"/>
              <a:ea typeface="Times New Roman"/>
              <a:cs typeface="Times New Roman"/>
              <a:sym typeface="Times New Roman"/>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accelerated by a high positive voltage near the face of the                tube.</a:t>
            </a:r>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forced into a narrow stream by a focusing system.</a:t>
            </a:r>
            <a:endParaRPr b="0" i="0" sz="2400" u="none" cap="none" strike="noStrike">
              <a:solidFill>
                <a:schemeClr val="dk1"/>
              </a:solidFill>
              <a:latin typeface="Times New Roman"/>
              <a:ea typeface="Times New Roman"/>
              <a:cs typeface="Times New Roman"/>
              <a:sym typeface="Times New Roman"/>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directed toward a point on the screen by the magnetic field.     </a:t>
            </a:r>
            <a:endParaRPr b="0" i="0" sz="2400" u="none" cap="none" strike="noStrike">
              <a:solidFill>
                <a:schemeClr val="dk1"/>
              </a:solidFill>
              <a:latin typeface="Times New Roman"/>
              <a:ea typeface="Times New Roman"/>
              <a:cs typeface="Times New Roman"/>
              <a:sym typeface="Times New Roman"/>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generated by the deflection coils.</a:t>
            </a:r>
            <a:endParaRPr b="0" i="0" sz="2400" u="none" cap="none" strike="noStrike">
              <a:solidFill>
                <a:schemeClr val="dk1"/>
              </a:solidFill>
              <a:latin typeface="Times New Roman"/>
              <a:ea typeface="Times New Roman"/>
              <a:cs typeface="Times New Roman"/>
              <a:sym typeface="Times New Roman"/>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hit onto the the phosphor-coated screen.</a:t>
            </a:r>
            <a:endParaRPr b="0" i="0" sz="2400" u="none" cap="none" strike="noStrike">
              <a:solidFill>
                <a:schemeClr val="dk1"/>
              </a:solidFill>
              <a:latin typeface="Times New Roman"/>
              <a:ea typeface="Times New Roman"/>
              <a:cs typeface="Times New Roman"/>
              <a:sym typeface="Times New Roman"/>
            </a:endParaRPr>
          </a:p>
          <a:p>
            <a:pPr indent="-228600" lvl="1" marL="6858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phosphor emits visible light, whose intensity depends on the </a:t>
            </a:r>
            <a:endParaRPr/>
          </a:p>
          <a:p>
            <a:pPr indent="-228600" lvl="1" marL="685800" marR="0" rtl="0" algn="just">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number of electrons striking on the screen.</a:t>
            </a:r>
            <a:endParaRPr b="0" i="0" sz="2400" u="none" cap="none" strike="noStrike">
              <a:solidFill>
                <a:schemeClr val="dk1"/>
              </a:solidFill>
              <a:latin typeface="Times New Roman"/>
              <a:ea typeface="Times New Roman"/>
              <a:cs typeface="Times New Roman"/>
              <a:sym typeface="Times New Roman"/>
            </a:endParaRPr>
          </a:p>
          <a:p>
            <a:pPr indent="-381000" lvl="0" marL="533400" marR="0" rtl="0" algn="just">
              <a:lnSpc>
                <a:spcPct val="90000"/>
              </a:lnSpc>
              <a:spcBef>
                <a:spcPts val="1000"/>
              </a:spcBef>
              <a:spcAft>
                <a:spcPts val="0"/>
              </a:spcAft>
              <a:buClr>
                <a:schemeClr val="dk1"/>
              </a:buClr>
              <a:buSzPts val="2400"/>
              <a:buFont typeface="Arial"/>
              <a:buNone/>
            </a:pPr>
            <a:r>
              <a:t/>
            </a:r>
            <a:endParaRPr b="1" i="1" sz="2400" u="none">
              <a:solidFill>
                <a:srgbClr val="000000"/>
              </a:solidFill>
              <a:latin typeface="Times New Roman"/>
              <a:ea typeface="Times New Roman"/>
              <a:cs typeface="Times New Roman"/>
              <a:sym typeface="Times New Roman"/>
            </a:endParaRPr>
          </a:p>
          <a:p>
            <a:pPr indent="-76200" lvl="0" marL="228600" marR="0" rtl="0" algn="l">
              <a:lnSpc>
                <a:spcPct val="90000"/>
              </a:lnSpc>
              <a:spcBef>
                <a:spcPts val="1000"/>
              </a:spcBef>
              <a:spcAft>
                <a:spcPts val="0"/>
              </a:spcAft>
              <a:buClr>
                <a:schemeClr val="dk1"/>
              </a:buClr>
              <a:buSzPts val="2400"/>
              <a:buFont typeface="Arial"/>
              <a:buNone/>
            </a:pPr>
            <a:r>
              <a:t/>
            </a:r>
            <a:endParaRPr b="1" i="1"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660033"/>
              </a:buClr>
              <a:buSzPts val="4400"/>
              <a:buFont typeface="Times New Roman"/>
              <a:buNone/>
            </a:pPr>
            <a:r>
              <a:rPr b="0" i="0" lang="en-US" sz="4400" u="none" cap="none" strike="noStrike">
                <a:solidFill>
                  <a:srgbClr val="660033"/>
                </a:solidFill>
                <a:latin typeface="Times New Roman"/>
                <a:ea typeface="Times New Roman"/>
                <a:cs typeface="Times New Roman"/>
                <a:sym typeface="Times New Roman"/>
              </a:rPr>
              <a:t>How CRTs work &amp; display?</a:t>
            </a:r>
            <a:endParaRPr/>
          </a:p>
        </p:txBody>
      </p:sp>
      <p:sp>
        <p:nvSpPr>
          <p:cNvPr id="114" name="Google Shape;114;p17"/>
          <p:cNvSpPr txBox="1"/>
          <p:nvPr>
            <p:ph idx="1" type="body"/>
          </p:nvPr>
        </p:nvSpPr>
        <p:spPr>
          <a:xfrm>
            <a:off x="304800" y="1690687"/>
            <a:ext cx="8686800" cy="295751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A CRT monitor contains millions of tiny red, green, and blue phosphor dots that glow when struck by an electron beam that travels across the screen to create a visible image. </a:t>
            </a:r>
            <a:endParaRPr/>
          </a:p>
          <a:p>
            <a:pPr indent="-228600" lvl="0" marL="228600" marR="0" rtl="0" algn="just">
              <a:lnSpc>
                <a:spcPct val="8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In a CRT monitor tube, the cathode is a heated filament. </a:t>
            </a:r>
            <a:endParaRPr/>
          </a:p>
          <a:p>
            <a:pPr indent="-228600" lvl="0" marL="228600" marR="0" rtl="0" algn="just">
              <a:lnSpc>
                <a:spcPct val="8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heated filament is in a vacuum created inside a glass tube.</a:t>
            </a:r>
            <a:endParaRPr/>
          </a:p>
          <a:p>
            <a:pPr indent="-228600" lvl="0" marL="228600" marR="0" rtl="0" algn="just">
              <a:lnSpc>
                <a:spcPct val="8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electrons are negative and the screen gives a positive charge so the screen glows.</a:t>
            </a:r>
            <a:endParaRPr/>
          </a:p>
          <a:p>
            <a:pPr indent="-76200" lvl="0" marL="228600" marR="0" rtl="0" algn="l">
              <a:lnSpc>
                <a:spcPct val="80000"/>
              </a:lnSpc>
              <a:spcBef>
                <a:spcPts val="1000"/>
              </a:spcBef>
              <a:spcAft>
                <a:spcPts val="0"/>
              </a:spcAft>
              <a:buClr>
                <a:schemeClr val="dk1"/>
              </a:buClr>
              <a:buSzPts val="2400"/>
              <a:buFont typeface="Arial"/>
              <a:buNone/>
            </a:pPr>
            <a:r>
              <a:t/>
            </a:r>
            <a:endParaRPr b="1" i="1" sz="2400" u="none">
              <a:solidFill>
                <a:srgbClr val="000000"/>
              </a:solidFill>
              <a:latin typeface="Times New Roman"/>
              <a:ea typeface="Times New Roman"/>
              <a:cs typeface="Times New Roman"/>
              <a:sym typeface="Times New Roman"/>
            </a:endParaRPr>
          </a:p>
          <a:p>
            <a:pPr indent="-76200" lvl="0" marL="228600" marR="0" rtl="0" algn="l">
              <a:lnSpc>
                <a:spcPct val="90000"/>
              </a:lnSpc>
              <a:spcBef>
                <a:spcPts val="1000"/>
              </a:spcBef>
              <a:spcAft>
                <a:spcPts val="0"/>
              </a:spcAft>
              <a:buClr>
                <a:schemeClr val="dk1"/>
              </a:buClr>
              <a:buSzPts val="2400"/>
              <a:buFont typeface="Arial"/>
              <a:buNone/>
            </a:pPr>
            <a:r>
              <a:t/>
            </a:r>
            <a:endParaRPr b="1" i="1" sz="2400" u="none">
              <a:solidFill>
                <a:srgbClr val="000000"/>
              </a:solidFill>
              <a:latin typeface="Times New Roman"/>
              <a:ea typeface="Times New Roman"/>
              <a:cs typeface="Times New Roman"/>
              <a:sym typeface="Times New Roman"/>
            </a:endParaRPr>
          </a:p>
        </p:txBody>
      </p:sp>
      <p:pic>
        <p:nvPicPr>
          <p:cNvPr descr="CRT-Magnet640" id="115" name="Google Shape;115;p17"/>
          <p:cNvPicPr preferRelativeResize="0"/>
          <p:nvPr/>
        </p:nvPicPr>
        <p:blipFill rotWithShape="1">
          <a:blip r:embed="rId3">
            <a:alphaModFix/>
          </a:blip>
          <a:srcRect b="0" l="0" r="0" t="0"/>
          <a:stretch/>
        </p:blipFill>
        <p:spPr>
          <a:xfrm>
            <a:off x="628650" y="4343400"/>
            <a:ext cx="8134350" cy="216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660033"/>
              </a:buClr>
              <a:buSzPts val="4400"/>
              <a:buFont typeface="Times New Roman"/>
              <a:buNone/>
            </a:pPr>
            <a:r>
              <a:rPr b="1" i="0" lang="en-US" sz="4400" u="none" cap="none" strike="noStrike">
                <a:solidFill>
                  <a:srgbClr val="660033"/>
                </a:solidFill>
                <a:latin typeface="Times New Roman"/>
                <a:ea typeface="Times New Roman"/>
                <a:cs typeface="Times New Roman"/>
                <a:sym typeface="Times New Roman"/>
              </a:rPr>
              <a:t>Phosphor persistence</a:t>
            </a:r>
            <a:br>
              <a:rPr b="0" i="1" lang="en-US" sz="3200" u="none" cap="none" strike="noStrike">
                <a:solidFill>
                  <a:srgbClr val="660033"/>
                </a:solidFill>
                <a:latin typeface="Times New Roman"/>
                <a:ea typeface="Times New Roman"/>
                <a:cs typeface="Times New Roman"/>
                <a:sym typeface="Times New Roman"/>
              </a:rPr>
            </a:br>
            <a:endParaRPr/>
          </a:p>
        </p:txBody>
      </p:sp>
      <p:sp>
        <p:nvSpPr>
          <p:cNvPr id="121" name="Google Shape;121;p18"/>
          <p:cNvSpPr txBox="1"/>
          <p:nvPr>
            <p:ph idx="1" type="body"/>
          </p:nvPr>
        </p:nvSpPr>
        <p:spPr>
          <a:xfrm>
            <a:off x="628650" y="1825625"/>
            <a:ext cx="821055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Various phosphors are available depending upon the needs of the measurement or display application. </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brightness, color, and persistence of the illumination depends upon the type of phosphor used on the CRT screen. </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Phosphors are available with persistence's ranging from less than one microsecond to several seconds. </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For visual observation of brief transient events, a long persistence phosphor may be desirable. </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For events which are fast and repetitive, or high frequency, a short-persistence phosphor is generally preferable.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660033"/>
              </a:buClr>
              <a:buSzPts val="3200"/>
              <a:buFont typeface="Times New Roman"/>
              <a:buNone/>
            </a:pPr>
            <a:r>
              <a:rPr b="1" i="0" lang="en-US" sz="3200" u="none" cap="none" strike="noStrike">
                <a:solidFill>
                  <a:srgbClr val="660033"/>
                </a:solidFill>
                <a:latin typeface="Times New Roman"/>
                <a:ea typeface="Times New Roman"/>
                <a:cs typeface="Times New Roman"/>
                <a:sym typeface="Times New Roman"/>
              </a:rPr>
              <a:t>Color CRTs</a:t>
            </a:r>
            <a:br>
              <a:rPr b="0" i="1" lang="en-US" sz="3200" u="none" cap="none" strike="noStrike">
                <a:solidFill>
                  <a:srgbClr val="660033"/>
                </a:solidFill>
                <a:latin typeface="Times New Roman"/>
                <a:ea typeface="Times New Roman"/>
                <a:cs typeface="Times New Roman"/>
                <a:sym typeface="Times New Roman"/>
              </a:rPr>
            </a:br>
            <a:endParaRPr/>
          </a:p>
        </p:txBody>
      </p:sp>
      <p:sp>
        <p:nvSpPr>
          <p:cNvPr id="127" name="Google Shape;127;p19"/>
          <p:cNvSpPr txBox="1"/>
          <p:nvPr>
            <p:ph idx="1" type="body"/>
          </p:nvPr>
        </p:nvSpPr>
        <p:spPr>
          <a:xfrm>
            <a:off x="638175" y="1295400"/>
            <a:ext cx="8201025" cy="457200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Color tubes use three different phosphors which emit red, green, and blue light respectively. Color CRTs have three electron guns, one for each primary color, arranged either in a straight line or in a triangular configuration (the guns are usually constructed as a single unit). A grille or mask absorbs the electrons that would otherwise hit the wrong phosphor. A </a:t>
            </a:r>
            <a:r>
              <a:rPr b="0" i="0" lang="en-US" sz="2400" u="sng">
                <a:solidFill>
                  <a:schemeClr val="hlink"/>
                </a:solidFill>
                <a:latin typeface="Calibri"/>
                <a:ea typeface="Calibri"/>
                <a:cs typeface="Calibri"/>
                <a:sym typeface="Calibri"/>
                <a:hlinkClick r:id="rId3"/>
              </a:rPr>
              <a:t>shadow mask</a:t>
            </a:r>
            <a:r>
              <a:rPr b="0" i="0" lang="en-US" sz="2400" u="none">
                <a:solidFill>
                  <a:srgbClr val="000000"/>
                </a:solidFill>
                <a:latin typeface="Times New Roman"/>
                <a:ea typeface="Times New Roman"/>
                <a:cs typeface="Times New Roman"/>
                <a:sym typeface="Times New Roman"/>
              </a:rPr>
              <a:t> tube uses a metal plate with tiny holes, placed so that the electron beam only illuminates the correct phosphors on the face of the tube.  </a:t>
            </a:r>
            <a:endParaRPr/>
          </a:p>
          <a:p>
            <a:pPr indent="-76200" lvl="0" marL="228600" marR="0" rtl="0" algn="just">
              <a:lnSpc>
                <a:spcPct val="80000"/>
              </a:lnSpc>
              <a:spcBef>
                <a:spcPts val="1000"/>
              </a:spcBef>
              <a:spcAft>
                <a:spcPts val="0"/>
              </a:spcAft>
              <a:buClr>
                <a:schemeClr val="dk1"/>
              </a:buClr>
              <a:buSzPts val="2400"/>
              <a:buFont typeface="Arial"/>
              <a:buNone/>
            </a:pPr>
            <a:r>
              <a:t/>
            </a:r>
            <a:endParaRPr b="0" i="0" sz="2400" u="none">
              <a:solidFill>
                <a:srgbClr val="000000"/>
              </a:solidFill>
              <a:latin typeface="Times New Roman"/>
              <a:ea typeface="Times New Roman"/>
              <a:cs typeface="Times New Roman"/>
              <a:sym typeface="Times New Roman"/>
            </a:endParaRPr>
          </a:p>
          <a:p>
            <a:pPr indent="-228600" lvl="0" marL="228600" marR="0" rtl="0" algn="just">
              <a:lnSpc>
                <a:spcPct val="8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three beams in color CRTs would not strike the screen at the same point without convergence calibration. Instead, the set would need to be manually adjusted to converge the three color beams together to maintain color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660033"/>
              </a:buClr>
              <a:buSzPts val="4400"/>
              <a:buFont typeface="Times New Roman"/>
              <a:buNone/>
            </a:pPr>
            <a:r>
              <a:rPr b="1" i="0" lang="en-US" sz="4400" u="none" cap="none" strike="noStrike">
                <a:solidFill>
                  <a:srgbClr val="660033"/>
                </a:solidFill>
                <a:latin typeface="Times New Roman"/>
                <a:ea typeface="Times New Roman"/>
                <a:cs typeface="Times New Roman"/>
                <a:sym typeface="Times New Roman"/>
              </a:rPr>
              <a:t>Advantages of CRT</a:t>
            </a:r>
            <a:endParaRPr/>
          </a:p>
        </p:txBody>
      </p:sp>
      <p:sp>
        <p:nvSpPr>
          <p:cNvPr id="133" name="Google Shape;133;p20"/>
          <p:cNvSpPr txBox="1"/>
          <p:nvPr>
            <p:ph idx="1" type="body"/>
          </p:nvPr>
        </p:nvSpPr>
        <p:spPr>
          <a:xfrm>
            <a:off x="381000" y="1825625"/>
            <a:ext cx="8382000" cy="43513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cathode rayed tube can easily increase the monitor’s brightness by reflecting the light.</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They produce more colours</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Cathode Ray Tube monitors have lower price rate than the LCD display or Plasma display.</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 The quality of the image displayed on a Cathode Ray Tube is superior to the LCD and Plasma monitors.</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 The contrast features of the cathode ray tube monitor are considered highly excellent</a:t>
            </a:r>
            <a:r>
              <a:rPr b="0" i="0" lang="en-US" sz="2400" u="none">
                <a:solidFill>
                  <a:schemeClr val="dk1"/>
                </a:solidFill>
                <a:latin typeface="Times New Roman"/>
                <a:ea typeface="Times New Roman"/>
                <a:cs typeface="Times New Roman"/>
                <a:sym typeface="Times New Roman"/>
              </a:rPr>
              <a:t>.</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660033"/>
              </a:buClr>
              <a:buSzPts val="4400"/>
              <a:buFont typeface="Times New Roman"/>
              <a:buNone/>
            </a:pPr>
            <a:r>
              <a:rPr b="1" i="0" lang="en-US" sz="4400" u="none" cap="none" strike="noStrike">
                <a:solidFill>
                  <a:srgbClr val="660033"/>
                </a:solidFill>
                <a:latin typeface="Times New Roman"/>
                <a:ea typeface="Times New Roman"/>
                <a:cs typeface="Times New Roman"/>
                <a:sym typeface="Times New Roman"/>
              </a:rPr>
              <a:t>Disadvantages of CRT</a:t>
            </a:r>
            <a:endParaRPr/>
          </a:p>
        </p:txBody>
      </p:sp>
      <p:sp>
        <p:nvSpPr>
          <p:cNvPr id="139" name="Google Shape;139;p21"/>
          <p:cNvSpPr txBox="1"/>
          <p:nvPr>
            <p:ph idx="1" type="body"/>
          </p:nvPr>
        </p:nvSpPr>
        <p:spPr>
          <a:xfrm>
            <a:off x="457200" y="1825625"/>
            <a:ext cx="8305800" cy="4498975"/>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They have a big back and take up space on desk.</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electromagnetic fields emitted by CRT monitors constitute a health hazard to the functioning of living cells.</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CRTs emit a small amount of X-ray band radiation which can result in a health hazard.</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Constant refreshing of CRT monitors can result in headache.</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CRTs operate at very high voltage  which can overheat system or result in an implosion </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Within a CRT a strong vacuum exists in it and can also result in a implosion </a:t>
            </a:r>
            <a:endParaRPr/>
          </a:p>
          <a:p>
            <a:pPr indent="-228600" lvl="0" marL="228600" marR="0" rtl="0" algn="just">
              <a:lnSpc>
                <a:spcPct val="90000"/>
              </a:lnSpc>
              <a:spcBef>
                <a:spcPts val="100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They are heavy to pick up and carry around</a:t>
            </a:r>
            <a:endParaRPr/>
          </a:p>
          <a:p>
            <a:pPr indent="-101600" lvl="0" marL="228600" marR="0" rtl="0" algn="l">
              <a:lnSpc>
                <a:spcPct val="90000"/>
              </a:lnSpc>
              <a:spcBef>
                <a:spcPts val="1000"/>
              </a:spcBef>
              <a:spcAft>
                <a:spcPts val="0"/>
              </a:spcAft>
              <a:buClr>
                <a:schemeClr val="dk1"/>
              </a:buClr>
              <a:buSzPts val="2000"/>
              <a:buFont typeface="Arial"/>
              <a:buNone/>
            </a:pPr>
            <a:r>
              <a:t/>
            </a:r>
            <a:endParaRPr b="1" i="1" sz="2000" u="none">
              <a:solidFill>
                <a:srgbClr val="000000"/>
              </a:solidFill>
              <a:latin typeface="Times New Roman"/>
              <a:ea typeface="Times New Roman"/>
              <a:cs typeface="Times New Roman"/>
              <a:sym typeface="Times New Roman"/>
            </a:endParaRPr>
          </a:p>
          <a:p>
            <a:pPr indent="-101600" lvl="0" marL="228600" marR="0" rtl="0" algn="l">
              <a:lnSpc>
                <a:spcPct val="90000"/>
              </a:lnSpc>
              <a:spcBef>
                <a:spcPts val="1000"/>
              </a:spcBef>
              <a:spcAft>
                <a:spcPts val="0"/>
              </a:spcAft>
              <a:buClr>
                <a:schemeClr val="dk1"/>
              </a:buClr>
              <a:buSzPts val="2000"/>
              <a:buFont typeface="Arial"/>
              <a:buNone/>
            </a:pPr>
            <a:r>
              <a:t/>
            </a:r>
            <a:endParaRPr b="1" i="1" sz="2000" u="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