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  <p:sldMasterId id="2147483666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</p:sldIdLst>
  <p:sldSz cy="6858000" cx="9144000"/>
  <p:notesSz cx="6858000" cy="9144000"/>
  <p:embeddedFontLst>
    <p:embeddedFont>
      <p:font typeface="Rambla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295FEB-F7C0-4ECB-A425-DD3B5BDC7E74}">
  <a:tblStyle styleId="{20295FEB-F7C0-4ECB-A425-DD3B5BDC7E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9" Type="http://schemas.openxmlformats.org/officeDocument/2006/relationships/slide" Target="slides/slide36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31" Type="http://schemas.openxmlformats.org/officeDocument/2006/relationships/slide" Target="slides/slide18.xml"/><Relationship Id="rId75" Type="http://schemas.openxmlformats.org/officeDocument/2006/relationships/slide" Target="slides/slide62.xml"/><Relationship Id="rId30" Type="http://schemas.openxmlformats.org/officeDocument/2006/relationships/slide" Target="slides/slide17.xml"/><Relationship Id="rId74" Type="http://schemas.openxmlformats.org/officeDocument/2006/relationships/slide" Target="slides/slide61.xml"/><Relationship Id="rId33" Type="http://schemas.openxmlformats.org/officeDocument/2006/relationships/slide" Target="slides/slide20.xml"/><Relationship Id="rId77" Type="http://schemas.openxmlformats.org/officeDocument/2006/relationships/font" Target="fonts/Rambla-bold.fntdata"/><Relationship Id="rId32" Type="http://schemas.openxmlformats.org/officeDocument/2006/relationships/slide" Target="slides/slide19.xml"/><Relationship Id="rId76" Type="http://schemas.openxmlformats.org/officeDocument/2006/relationships/font" Target="fonts/Rambla-regular.fntdata"/><Relationship Id="rId35" Type="http://schemas.openxmlformats.org/officeDocument/2006/relationships/slide" Target="slides/slide22.xml"/><Relationship Id="rId79" Type="http://schemas.openxmlformats.org/officeDocument/2006/relationships/font" Target="fonts/Rambla-boldItalic.fntdata"/><Relationship Id="rId34" Type="http://schemas.openxmlformats.org/officeDocument/2006/relationships/slide" Target="slides/slide21.xml"/><Relationship Id="rId78" Type="http://schemas.openxmlformats.org/officeDocument/2006/relationships/font" Target="fonts/Rambla-italic.fntdata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20" Type="http://schemas.openxmlformats.org/officeDocument/2006/relationships/slide" Target="slides/slide7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22" Type="http://schemas.openxmlformats.org/officeDocument/2006/relationships/slide" Target="slides/slide9.xml"/><Relationship Id="rId66" Type="http://schemas.openxmlformats.org/officeDocument/2006/relationships/slide" Target="slides/slide53.xml"/><Relationship Id="rId21" Type="http://schemas.openxmlformats.org/officeDocument/2006/relationships/slide" Target="slides/slide8.xml"/><Relationship Id="rId65" Type="http://schemas.openxmlformats.org/officeDocument/2006/relationships/slide" Target="slides/slide52.xml"/><Relationship Id="rId24" Type="http://schemas.openxmlformats.org/officeDocument/2006/relationships/slide" Target="slides/slide11.xml"/><Relationship Id="rId68" Type="http://schemas.openxmlformats.org/officeDocument/2006/relationships/slide" Target="slides/slide55.xml"/><Relationship Id="rId23" Type="http://schemas.openxmlformats.org/officeDocument/2006/relationships/slide" Target="slides/slide10.xml"/><Relationship Id="rId67" Type="http://schemas.openxmlformats.org/officeDocument/2006/relationships/slide" Target="slides/slide54.xml"/><Relationship Id="rId60" Type="http://schemas.openxmlformats.org/officeDocument/2006/relationships/slide" Target="slides/slide47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69" Type="http://schemas.openxmlformats.org/officeDocument/2006/relationships/slide" Target="slides/slide5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42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41.xml"/><Relationship Id="rId13" Type="http://schemas.openxmlformats.org/officeDocument/2006/relationships/notesMaster" Target="notesMasters/notesMaster1.xml"/><Relationship Id="rId57" Type="http://schemas.openxmlformats.org/officeDocument/2006/relationships/slide" Target="slides/slide44.xml"/><Relationship Id="rId12" Type="http://schemas.openxmlformats.org/officeDocument/2006/relationships/slideMaster" Target="slideMasters/slideMaster8.xml"/><Relationship Id="rId56" Type="http://schemas.openxmlformats.org/officeDocument/2006/relationships/slide" Target="slides/slide43.xml"/><Relationship Id="rId15" Type="http://schemas.openxmlformats.org/officeDocument/2006/relationships/slide" Target="slides/slide2.xml"/><Relationship Id="rId59" Type="http://schemas.openxmlformats.org/officeDocument/2006/relationships/slide" Target="slides/slide46.xml"/><Relationship Id="rId14" Type="http://schemas.openxmlformats.org/officeDocument/2006/relationships/slide" Target="slides/slide1.xml"/><Relationship Id="rId58" Type="http://schemas.openxmlformats.org/officeDocument/2006/relationships/slide" Target="slides/slide4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mbla"/>
              <a:buNone/>
              <a:defRPr b="0" i="0" sz="25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4064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810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55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048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921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857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8575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59" name="Google Shape;159;p19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mbla"/>
              <a:buNone/>
              <a:defRPr b="0" i="0" sz="30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ctr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mbla"/>
              <a:buNone/>
              <a:defRPr b="1" i="0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-6350" y="5791200"/>
            <a:ext cx="3402012" cy="1079500"/>
            <a:chOff x="-6350" y="5791200"/>
            <a:chExt cx="3402012" cy="1079500"/>
          </a:xfrm>
        </p:grpSpPr>
        <p:pic>
          <p:nvPicPr>
            <p:cNvPr id="9" name="Google Shape;9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-6350" y="5791200"/>
              <a:ext cx="3402012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0;p1"/>
            <p:cNvSpPr txBox="1"/>
            <p:nvPr/>
          </p:nvSpPr>
          <p:spPr>
            <a:xfrm>
              <a:off x="277812" y="6421437"/>
              <a:ext cx="1700212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"/>
          <p:cNvGrpSpPr/>
          <p:nvPr/>
        </p:nvGrpSpPr>
        <p:grpSpPr>
          <a:xfrm>
            <a:off x="-12192" y="4953000"/>
            <a:ext cx="9162288" cy="1911096"/>
            <a:chOff x="0" y="0"/>
            <a:chExt cx="2147483647" cy="2147483647"/>
          </a:xfrm>
        </p:grpSpPr>
        <p:sp>
          <p:nvSpPr>
            <p:cNvPr id="42" name="Google Shape;42;p6"/>
            <p:cNvSpPr/>
            <p:nvPr/>
          </p:nvSpPr>
          <p:spPr>
            <a:xfrm>
              <a:off x="398381860" y="0"/>
              <a:ext cx="1747673001" cy="547646369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11302620" y="319841341"/>
              <a:ext cx="2134752323" cy="885871174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6"/>
            <p:cNvGrpSpPr/>
            <p:nvPr/>
          </p:nvGrpSpPr>
          <p:grpSpPr>
            <a:xfrm>
              <a:off x="2857646" y="51375374"/>
              <a:ext cx="2143197230" cy="2096108272"/>
              <a:chOff x="0" y="0"/>
              <a:chExt cx="2147483647" cy="2147483647"/>
            </a:xfrm>
          </p:grpSpPr>
          <p:pic>
            <p:nvPicPr>
              <p:cNvPr id="45" name="Google Shape;45;p6"/>
              <p:cNvPicPr preferRelativeResize="0"/>
              <p:nvPr/>
            </p:nvPicPr>
            <p:blipFill rotWithShape="1">
              <a:blip r:embed="rId1">
                <a:alphaModFix/>
              </a:blip>
              <a:srcRect b="0" l="0" r="0" t="0"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46;p6"/>
              <p:cNvSpPr txBox="1"/>
              <p:nvPr/>
            </p:nvSpPr>
            <p:spPr>
              <a:xfrm>
                <a:off x="138562" y="2578763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7" name="Google Shape;4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4525155"/>
              <a:ext cx="2147483647" cy="9042036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>
            <a:off x="-6350" y="5791200"/>
            <a:ext cx="3402012" cy="1079500"/>
            <a:chOff x="-6350" y="5791200"/>
            <a:chExt cx="3402012" cy="1079500"/>
          </a:xfrm>
        </p:grpSpPr>
        <p:pic>
          <p:nvPicPr>
            <p:cNvPr id="63" name="Google Shape;63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6350" y="5791200"/>
              <a:ext cx="3402012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8"/>
            <p:cNvSpPr txBox="1"/>
            <p:nvPr/>
          </p:nvSpPr>
          <p:spPr>
            <a:xfrm>
              <a:off x="277812" y="6421437"/>
              <a:ext cx="1700212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" name="Google Shape;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0"/>
          <p:cNvGrpSpPr/>
          <p:nvPr/>
        </p:nvGrpSpPr>
        <p:grpSpPr>
          <a:xfrm>
            <a:off x="-6350" y="5791200"/>
            <a:ext cx="3402012" cy="1079500"/>
            <a:chOff x="-6350" y="5791200"/>
            <a:chExt cx="3402012" cy="1079500"/>
          </a:xfrm>
        </p:grpSpPr>
        <p:pic>
          <p:nvPicPr>
            <p:cNvPr id="83" name="Google Shape;83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6350" y="5791200"/>
              <a:ext cx="3402012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0"/>
            <p:cNvSpPr txBox="1"/>
            <p:nvPr/>
          </p:nvSpPr>
          <p:spPr>
            <a:xfrm>
              <a:off x="277812" y="6421437"/>
              <a:ext cx="1700212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4"/>
          <p:cNvGrpSpPr/>
          <p:nvPr/>
        </p:nvGrpSpPr>
        <p:grpSpPr>
          <a:xfrm>
            <a:off x="-6350" y="5791200"/>
            <a:ext cx="3402012" cy="1079500"/>
            <a:chOff x="-6350" y="5791200"/>
            <a:chExt cx="3402012" cy="1079500"/>
          </a:xfrm>
        </p:grpSpPr>
        <p:pic>
          <p:nvPicPr>
            <p:cNvPr id="117" name="Google Shape;117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6350" y="5791200"/>
              <a:ext cx="3402012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 txBox="1"/>
            <p:nvPr/>
          </p:nvSpPr>
          <p:spPr>
            <a:xfrm>
              <a:off x="277812" y="6421437"/>
              <a:ext cx="1700212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8"/>
          <p:cNvGrpSpPr/>
          <p:nvPr/>
        </p:nvGrpSpPr>
        <p:grpSpPr>
          <a:xfrm>
            <a:off x="-6350" y="5791200"/>
            <a:ext cx="3402012" cy="1079500"/>
            <a:chOff x="-6350" y="5791200"/>
            <a:chExt cx="3402012" cy="1079500"/>
          </a:xfrm>
        </p:grpSpPr>
        <p:pic>
          <p:nvPicPr>
            <p:cNvPr id="147" name="Google Shape;147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6350" y="5791200"/>
              <a:ext cx="3402012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8"/>
            <p:cNvSpPr txBox="1"/>
            <p:nvPr/>
          </p:nvSpPr>
          <p:spPr>
            <a:xfrm>
              <a:off x="277812" y="6421437"/>
              <a:ext cx="1700212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Relationship Id="rId5" Type="http://schemas.openxmlformats.org/officeDocument/2006/relationships/image" Target="../media/image40.jpg"/><Relationship Id="rId6" Type="http://schemas.openxmlformats.org/officeDocument/2006/relationships/image" Target="../media/image34.png"/><Relationship Id="rId7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1.jpg"/><Relationship Id="rId4" Type="http://schemas.openxmlformats.org/officeDocument/2006/relationships/image" Target="../media/image4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001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55587" lvl="0" marL="36512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92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92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92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92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92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5596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92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0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Multimedia building block: Images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C:\Users\Deepika Kumar\Desktop\images (1).jpg"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971800"/>
            <a:ext cx="60960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epika Kumar\Desktop\images.jpg" id="171" name="Google Shape;1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524000"/>
            <a:ext cx="77724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1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Monochrome</a:t>
            </a:r>
            <a:r>
              <a:rPr b="0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just requires </a:t>
            </a:r>
            <a:r>
              <a:rPr b="1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one bit per pixel</a:t>
            </a:r>
            <a:r>
              <a:rPr b="0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representing black or white</a:t>
            </a:r>
            <a:endParaRPr/>
          </a:p>
        </p:txBody>
      </p:sp>
      <p:sp>
        <p:nvSpPr>
          <p:cNvPr id="234" name="Google Shape;234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mono"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200400"/>
            <a:ext cx="25146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5715000" y="4267200"/>
            <a:ext cx="161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BMP – 16 KB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609600" y="1600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1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 bits</a:t>
            </a:r>
            <a:r>
              <a:rPr b="0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per pixel allows </a:t>
            </a:r>
            <a:r>
              <a:rPr b="1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256</a:t>
            </a:r>
            <a:r>
              <a:rPr b="0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distinct colors</a:t>
            </a:r>
            <a:endParaRPr/>
          </a:p>
        </p:txBody>
      </p:sp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256bmp" id="243" name="Google Shape;2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819400"/>
            <a:ext cx="2667000" cy="20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5791200" y="3657600"/>
            <a:ext cx="168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BMP – 119KB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609600" y="16002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▶"/>
            </a:pPr>
            <a:r>
              <a:rPr b="1" i="0" lang="en-US" sz="23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16 bits</a:t>
            </a:r>
            <a:r>
              <a:rPr b="0" i="0" lang="en-US" sz="23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per pixel represents </a:t>
            </a:r>
            <a:r>
              <a:rPr b="1" i="0" lang="en-US" sz="23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32K</a:t>
            </a:r>
            <a:r>
              <a:rPr b="0" i="0" lang="en-US" sz="23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distinct colors (Most graphic chipsets now supports the full 65536 colors and the color green uses the extra one bit)</a:t>
            </a:r>
            <a:endParaRPr/>
          </a:p>
        </p:txBody>
      </p:sp>
      <p:sp>
        <p:nvSpPr>
          <p:cNvPr id="250" name="Google Shape;25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rimau16bit"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810000"/>
            <a:ext cx="2909887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5791200" y="4800600"/>
            <a:ext cx="174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BMP – 234 KB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1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24 bits</a:t>
            </a:r>
            <a:r>
              <a:rPr b="0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per pixel allows </a:t>
            </a:r>
            <a:r>
              <a:rPr b="1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millions</a:t>
            </a:r>
            <a:r>
              <a:rPr b="0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of colors</a:t>
            </a:r>
            <a:endParaRPr/>
          </a:p>
          <a:p>
            <a:pPr indent="-177863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77863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77863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77863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77863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1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32 bits</a:t>
            </a:r>
            <a:r>
              <a:rPr b="0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per pixel – </a:t>
            </a:r>
            <a:r>
              <a:rPr b="1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trillion</a:t>
            </a:r>
            <a:r>
              <a:rPr b="0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of colors</a:t>
            </a:r>
            <a:endParaRPr/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24bit"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743200"/>
            <a:ext cx="2971800" cy="22431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5791200" y="3810000"/>
            <a:ext cx="168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BMP – 350KB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Monochrome, black and white and gray scale image:</a:t>
            </a:r>
            <a:endParaRPr b="1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eepika Kumar\Desktop\einstein.jpg" id="266" name="Google Shape;266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253682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epika Kumar\Desktop\download.jpg" id="267" name="Google Shape;2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267200"/>
            <a:ext cx="75438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epika Kumar\Desktop\Parrot_EGA_monochrome_palette.png" id="268" name="Google Shape;26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7700" y="1725612"/>
            <a:ext cx="3009900" cy="231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609600" y="1219200"/>
            <a:ext cx="792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Bitmaps are best for photo-realistic images or complex drawings requiring fine detail</a:t>
            </a:r>
            <a:endParaRPr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img02"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667000"/>
            <a:ext cx="48006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609600" y="1371600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Bitmaps picture and their suitability of use:-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native Microsoft bmp format as a raw image that will later be processed. It faster to process.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JPEG, for photo sharing on the web because of its size and quality.</a:t>
            </a:r>
            <a:endParaRPr/>
          </a:p>
          <a:p>
            <a:pPr indent="-1142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2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2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GIF is normally used for diagrams, buttons, etc., that have a small number of colours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suitable for simple animation because it supports interlaced images.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PNG is almost equal to gif except that it didn’t support the animation format.</a:t>
            </a:r>
            <a:endParaRPr/>
          </a:p>
          <a:p>
            <a:pPr indent="-177864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animation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6950" y="5105400"/>
            <a:ext cx="9620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e1_c" id="283" name="Google Shape;2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8537" y="5159375"/>
            <a:ext cx="833437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FREAK1" id="284" name="Google Shape;28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7125" y="5148262"/>
            <a:ext cx="6286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ize of img01" id="285" name="Google Shape;28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0" y="2590800"/>
            <a:ext cx="1295400" cy="97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Bitmaps can be inserted by: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clip art galleries.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bitmap software.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and editing images.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Scanning images.</a:t>
            </a:r>
            <a:endParaRPr/>
          </a:p>
        </p:txBody>
      </p:sp>
      <p:sp>
        <p:nvSpPr>
          <p:cNvPr id="291" name="Google Shape;291;p36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Bitmaps </a:t>
            </a:r>
            <a:endParaRPr/>
          </a:p>
        </p:txBody>
      </p:sp>
      <p:pic>
        <p:nvPicPr>
          <p:cNvPr descr="MPj03142070000[1]"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1524000"/>
            <a:ext cx="1168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4672012" y="2133600"/>
            <a:ext cx="14906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 Art</a:t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6400800" y="5029200"/>
            <a:ext cx="1336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</a:t>
            </a:r>
            <a:endParaRPr/>
          </a:p>
        </p:txBody>
      </p:sp>
      <p:pic>
        <p:nvPicPr>
          <p:cNvPr descr="Resize of img16" id="295" name="Google Shape;2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4419600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>
            <a:off x="3048000" y="5181600"/>
            <a:ext cx="1477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/>
          </a:p>
        </p:txBody>
      </p:sp>
      <p:pic>
        <p:nvPicPr>
          <p:cNvPr descr="naruto" id="297" name="Google Shape;29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419600"/>
            <a:ext cx="1282700" cy="199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5486400" y="3048000"/>
            <a:ext cx="1374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Drawn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0" y="2895600"/>
            <a:ext cx="1687512" cy="170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bb3" id="300" name="Google Shape;300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4200" y="2971800"/>
            <a:ext cx="1495425" cy="14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clip art gallery is an assortment of graphics, photographs, sound, and video.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arts are a popular alternative for users who do not want to create their own images.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arts are available on CD-ROMs and on the Internet.</a:t>
            </a:r>
            <a:endParaRPr/>
          </a:p>
        </p:txBody>
      </p:sp>
      <p:sp>
        <p:nvSpPr>
          <p:cNvPr id="306" name="Google Shape;306;p37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Using Clip Art Galleries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industry standard for bitmap painting and editing programs are: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Adobe's Photoshop and Illustrator.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Macromedia's Fireworks.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Corel's Painter.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CorelDraw.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Quark Express.</a:t>
            </a:r>
            <a:endParaRPr/>
          </a:p>
        </p:txBody>
      </p:sp>
      <p:sp>
        <p:nvSpPr>
          <p:cNvPr id="312" name="Google Shape;312;p38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Using Bitmap Software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the various factors that apply to the use of images in multimedia.</a:t>
            </a:r>
            <a:endParaRPr/>
          </a:p>
          <a:p>
            <a:pPr indent="-255587" lvl="0" marL="365125" marR="0" rtl="0" algn="l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capabilities and limitations of bitmap images.</a:t>
            </a:r>
            <a:endParaRPr/>
          </a:p>
          <a:p>
            <a:pPr indent="-255587" lvl="0" marL="365125" marR="0" rtl="0" algn="l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capabilities and limitations of vector images.</a:t>
            </a:r>
            <a:endParaRPr/>
          </a:p>
          <a:p>
            <a:pPr indent="-255587" lvl="0" marL="365125" marR="0" rtl="0" algn="l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various aspects of 3D modeling.</a:t>
            </a:r>
            <a:endParaRPr/>
          </a:p>
          <a:p>
            <a:pPr indent="-255587" lvl="0" marL="365125" marR="0" rtl="0" algn="l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use of colors and palettes in multimedia.</a:t>
            </a:r>
            <a:endParaRPr/>
          </a:p>
          <a:p>
            <a:pPr indent="-255587" lvl="0" marL="365125" marR="0" rtl="0" algn="l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Cite the various file types used in multimedia. </a:t>
            </a:r>
            <a:endParaRPr/>
          </a:p>
        </p:txBody>
      </p:sp>
      <p:sp>
        <p:nvSpPr>
          <p:cNvPr id="177" name="Google Shape;177;p21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Objectives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and storing images directly from the screen is another way to assemble images for multimedia.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PRINT SCREEN button in Windows and COMMAND-CONTROL-SHIFT-4 keystroke on the Macintosh copies the screen image to the clipboard.</a:t>
            </a:r>
            <a:endParaRPr/>
          </a:p>
          <a:p>
            <a:pPr indent="-151955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9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Capturing and Editing Images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editing programs enable the user to: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and make composite images.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 and distort images.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and delete elements.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Morph (manipulate still images to create animated transformations).</a:t>
            </a:r>
            <a:endParaRPr/>
          </a:p>
        </p:txBody>
      </p:sp>
      <p:sp>
        <p:nvSpPr>
          <p:cNvPr id="324" name="Google Shape;324;p40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Capturing and Editing Images </a:t>
            </a:r>
            <a:endParaRPr/>
          </a:p>
        </p:txBody>
      </p:sp>
      <p:pic>
        <p:nvPicPr>
          <p:cNvPr descr="C:\Users\Deepika Kumar\Desktop\download (1).jpg"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581400"/>
            <a:ext cx="60960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scan images from conventional sources and make necessary alterations and manipulations.</a:t>
            </a:r>
            <a:endParaRPr/>
          </a:p>
        </p:txBody>
      </p:sp>
      <p:sp>
        <p:nvSpPr>
          <p:cNvPr id="331" name="Google Shape;331;p41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Scanning Images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Vector-drawn images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created from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 objects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as lines, rectangles, ovals, polygons using mathematical formulas</a:t>
            </a:r>
            <a:endParaRPr/>
          </a:p>
          <a:p>
            <a:pPr indent="-255587" lvl="0" marL="365125" marR="0" rtl="0" algn="l">
              <a:lnSpc>
                <a:spcPct val="1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Vector-drawn images are used in the following areas:</a:t>
            </a:r>
            <a:endParaRPr/>
          </a:p>
          <a:p>
            <a:pPr indent="-228599" lvl="1" marL="620712" marR="0" rtl="0" algn="l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Computer-aided design (CAD) programs.</a:t>
            </a:r>
            <a:endParaRPr/>
          </a:p>
          <a:p>
            <a:pPr indent="-228599" lvl="1" marL="620712" marR="0" rtl="0" algn="l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 artists designing for the print media.</a:t>
            </a:r>
            <a:endParaRPr/>
          </a:p>
          <a:p>
            <a:pPr indent="-228599" lvl="1" marL="620712" marR="0" rtl="0" algn="l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3-D animation programs.</a:t>
            </a:r>
            <a:endParaRPr/>
          </a:p>
          <a:p>
            <a:pPr indent="-228599" lvl="1" marL="620712" marR="0" rtl="0" algn="l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requiring drawing of graphic shapes.</a:t>
            </a:r>
            <a:endParaRPr/>
          </a:p>
        </p:txBody>
      </p:sp>
      <p:sp>
        <p:nvSpPr>
          <p:cNvPr id="337" name="Google Shape;337;p42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Applications of Vector-Drawn Images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vector is a line that is described by the location of its two endpoints.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drawing makes use of Cartesian co-ordinates.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Cartesian coordinates are numbers that describe a point in two or three-dimensional space as the intersection of X, Y, and Z axis.</a:t>
            </a:r>
            <a:endParaRPr/>
          </a:p>
        </p:txBody>
      </p:sp>
      <p:sp>
        <p:nvSpPr>
          <p:cNvPr id="343" name="Google Shape;343;p43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How Vector-Drawn Images Work</a:t>
            </a:r>
            <a:endParaRPr/>
          </a:p>
        </p:txBody>
      </p:sp>
      <p:cxnSp>
        <p:nvCxnSpPr>
          <p:cNvPr id="344" name="Google Shape;344;p43"/>
          <p:cNvCxnSpPr/>
          <p:nvPr/>
        </p:nvCxnSpPr>
        <p:spPr>
          <a:xfrm rot="10800000">
            <a:off x="3657600" y="48768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5" name="Google Shape;345;p43"/>
          <p:cNvCxnSpPr/>
          <p:nvPr/>
        </p:nvCxnSpPr>
        <p:spPr>
          <a:xfrm>
            <a:off x="3657600" y="59436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6" name="Google Shape;346;p43"/>
          <p:cNvCxnSpPr/>
          <p:nvPr/>
        </p:nvCxnSpPr>
        <p:spPr>
          <a:xfrm flipH="1" rot="10800000">
            <a:off x="3657600" y="54102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7" name="Google Shape;347;p43"/>
          <p:cNvSpPr txBox="1"/>
          <p:nvPr/>
        </p:nvSpPr>
        <p:spPr>
          <a:xfrm>
            <a:off x="5105400" y="572928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3473450" y="45323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4648200" y="510540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 0,0,200,300,RED,BLUE says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a rectangle starting at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0,0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(upper left corner of screen) going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pixels horizontally right and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pixels downward, with a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boundary and filled with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56" name="Google Shape;356;p44"/>
          <p:cNvSpPr/>
          <p:nvPr/>
        </p:nvSpPr>
        <p:spPr>
          <a:xfrm>
            <a:off x="2916237" y="3848100"/>
            <a:ext cx="917575" cy="1295400"/>
          </a:xfrm>
          <a:prstGeom prst="roundRect">
            <a:avLst>
              <a:gd fmla="val 30" name="adj"/>
            </a:avLst>
          </a:prstGeom>
          <a:solidFill>
            <a:srgbClr val="0000FF"/>
          </a:solidFill>
          <a:ln cap="flat" cmpd="sng" w="284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44"/>
          <p:cNvCxnSpPr/>
          <p:nvPr/>
        </p:nvCxnSpPr>
        <p:spPr>
          <a:xfrm>
            <a:off x="2916237" y="3771900"/>
            <a:ext cx="9382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pSp>
        <p:nvGrpSpPr>
          <p:cNvPr id="358" name="Google Shape;358;p44"/>
          <p:cNvGrpSpPr/>
          <p:nvPr/>
        </p:nvGrpSpPr>
        <p:grpSpPr>
          <a:xfrm>
            <a:off x="2743200" y="3352800"/>
            <a:ext cx="3124200" cy="2667000"/>
            <a:chOff x="2743200" y="1905000"/>
            <a:chExt cx="3516312" cy="3454400"/>
          </a:xfrm>
        </p:grpSpPr>
        <p:cxnSp>
          <p:nvCxnSpPr>
            <p:cNvPr id="359" name="Google Shape;359;p44"/>
            <p:cNvCxnSpPr/>
            <p:nvPr/>
          </p:nvCxnSpPr>
          <p:spPr>
            <a:xfrm>
              <a:off x="4006850" y="2400300"/>
              <a:ext cx="1587" cy="1676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360" name="Google Shape;360;p44"/>
            <p:cNvSpPr txBox="1"/>
            <p:nvPr/>
          </p:nvSpPr>
          <p:spPr>
            <a:xfrm>
              <a:off x="4016375" y="2971800"/>
              <a:ext cx="1036637" cy="66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300 pixel</a:t>
              </a:r>
              <a:endParaRPr/>
            </a:p>
          </p:txBody>
        </p:sp>
        <p:sp>
          <p:nvSpPr>
            <p:cNvPr id="361" name="Google Shape;361;p44"/>
            <p:cNvSpPr txBox="1"/>
            <p:nvPr/>
          </p:nvSpPr>
          <p:spPr>
            <a:xfrm>
              <a:off x="2884487" y="1905000"/>
              <a:ext cx="11271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200 pixel</a:t>
              </a:r>
              <a:endParaRPr/>
            </a:p>
          </p:txBody>
        </p:sp>
        <p:sp>
          <p:nvSpPr>
            <p:cNvPr id="362" name="Google Shape;362;p44"/>
            <p:cNvSpPr/>
            <p:nvPr/>
          </p:nvSpPr>
          <p:spPr>
            <a:xfrm>
              <a:off x="2743200" y="2209800"/>
              <a:ext cx="3516312" cy="2743200"/>
            </a:xfrm>
            <a:prstGeom prst="roundRect">
              <a:avLst>
                <a:gd fmla="val 12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4"/>
            <p:cNvSpPr/>
            <p:nvPr/>
          </p:nvSpPr>
          <p:spPr>
            <a:xfrm>
              <a:off x="2884487" y="2362200"/>
              <a:ext cx="3235325" cy="2414587"/>
            </a:xfrm>
            <a:prstGeom prst="roundRect">
              <a:avLst>
                <a:gd fmla="val 14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4"/>
            <p:cNvSpPr/>
            <p:nvPr/>
          </p:nvSpPr>
          <p:spPr>
            <a:xfrm>
              <a:off x="3446462" y="4978400"/>
              <a:ext cx="2181225" cy="381000"/>
            </a:xfrm>
            <a:custGeom>
              <a:rect b="b" l="l" r="r" t="t"/>
              <a:pathLst>
                <a:path extrusionOk="0" h="1059" w="6563">
                  <a:moveTo>
                    <a:pt x="0" y="1058"/>
                  </a:moveTo>
                  <a:lnTo>
                    <a:pt x="6562" y="1058"/>
                  </a:lnTo>
                  <a:lnTo>
                    <a:pt x="4921" y="0"/>
                  </a:lnTo>
                  <a:lnTo>
                    <a:pt x="1639" y="0"/>
                  </a:lnTo>
                  <a:lnTo>
                    <a:pt x="0" y="105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images use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memory space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have a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file size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compared to bitmaps.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Web, pages that use vector graphics in plug-ins download faster, and when used for animation, draw faster than bitmaps.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images cannot be used for photorealistic images.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images require a plug-in for Web-based display.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Bitmaps are not easily scalable and resizable.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Bitmaps can be converted to vector images using autotracing.</a:t>
            </a:r>
            <a:endParaRPr/>
          </a:p>
          <a:p>
            <a:pPr indent="-151955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45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Vector-Drawn Images v/s Bitmaps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graphics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tools, such as Macromedia Extreme3D, or Form-Z, typically extend vector-drawn graphics in 3 dimensions (x, y and z)</a:t>
            </a:r>
            <a:endParaRPr/>
          </a:p>
        </p:txBody>
      </p:sp>
      <p:sp>
        <p:nvSpPr>
          <p:cNvPr id="376" name="Google Shape;376;p46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3-D Drawing and Rendering</a:t>
            </a:r>
            <a:endParaRPr/>
          </a:p>
        </p:txBody>
      </p:sp>
      <p:grpSp>
        <p:nvGrpSpPr>
          <p:cNvPr id="377" name="Google Shape;377;p46"/>
          <p:cNvGrpSpPr/>
          <p:nvPr/>
        </p:nvGrpSpPr>
        <p:grpSpPr>
          <a:xfrm>
            <a:off x="1524000" y="3886200"/>
            <a:ext cx="2814637" cy="2273300"/>
            <a:chOff x="838200" y="1219200"/>
            <a:chExt cx="3805237" cy="3602037"/>
          </a:xfrm>
        </p:grpSpPr>
        <p:cxnSp>
          <p:nvCxnSpPr>
            <p:cNvPr id="378" name="Google Shape;378;p46"/>
            <p:cNvCxnSpPr/>
            <p:nvPr/>
          </p:nvCxnSpPr>
          <p:spPr>
            <a:xfrm>
              <a:off x="2162175" y="1219200"/>
              <a:ext cx="1587" cy="281940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00"/>
              <a:headEnd len="lg" w="lg" type="triangle"/>
              <a:tailEnd len="med" w="med" type="none"/>
            </a:ln>
          </p:spPr>
        </p:cxnSp>
        <p:cxnSp>
          <p:nvCxnSpPr>
            <p:cNvPr id="379" name="Google Shape;379;p46"/>
            <p:cNvCxnSpPr/>
            <p:nvPr/>
          </p:nvCxnSpPr>
          <p:spPr>
            <a:xfrm>
              <a:off x="1438275" y="3163887"/>
              <a:ext cx="3205162" cy="1587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380" name="Google Shape;380;p46"/>
            <p:cNvCxnSpPr/>
            <p:nvPr/>
          </p:nvCxnSpPr>
          <p:spPr>
            <a:xfrm flipH="1" rot="10800000">
              <a:off x="1644650" y="1504950"/>
              <a:ext cx="2274887" cy="2151062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381" name="Google Shape;381;p46"/>
            <p:cNvSpPr txBox="1"/>
            <p:nvPr/>
          </p:nvSpPr>
          <p:spPr>
            <a:xfrm>
              <a:off x="838200" y="2743200"/>
              <a:ext cx="657225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i="0" lang="en-US" sz="3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82" name="Google Shape;382;p46"/>
            <p:cNvSpPr txBox="1"/>
            <p:nvPr/>
          </p:nvSpPr>
          <p:spPr>
            <a:xfrm>
              <a:off x="1955800" y="3951287"/>
              <a:ext cx="588962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i="0" lang="en-US" sz="3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83" name="Google Shape;383;p46"/>
            <p:cNvSpPr txBox="1"/>
            <p:nvPr/>
          </p:nvSpPr>
          <p:spPr>
            <a:xfrm>
              <a:off x="1068387" y="3500437"/>
              <a:ext cx="6223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i="0" lang="en-US" sz="3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</p:grpSp>
      <p:pic>
        <p:nvPicPr>
          <p:cNvPr id="384" name="Google Shape;3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612" y="3352800"/>
            <a:ext cx="2895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5537" y="4910137"/>
            <a:ext cx="1090612" cy="10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/>
          <p:nvPr/>
        </p:nvSpPr>
        <p:spPr>
          <a:xfrm>
            <a:off x="6870700" y="4876800"/>
            <a:ext cx="703262" cy="990600"/>
          </a:xfrm>
          <a:prstGeom prst="can">
            <a:avLst>
              <a:gd fmla="val 25000" name="adj"/>
            </a:avLst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idx="1" type="body"/>
          </p:nvPr>
        </p:nvSpPr>
        <p:spPr>
          <a:xfrm>
            <a:off x="609600" y="1447800"/>
            <a:ext cx="792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3D </a:t>
            </a: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scene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consist of </a:t>
            </a: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in turn contain many small </a:t>
            </a: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blocks, cylinders, spheres or cones (described in terms of vector graphics)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elements, the finer the object’s resolution and smoothness.</a:t>
            </a:r>
            <a:endParaRPr/>
          </a:p>
        </p:txBody>
      </p:sp>
      <p:sp>
        <p:nvSpPr>
          <p:cNvPr id="392" name="Google Shape;392;p47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3-D Drawing and Rendering</a:t>
            </a:r>
            <a:endParaRPr/>
          </a:p>
        </p:txBody>
      </p:sp>
      <p:pic>
        <p:nvPicPr>
          <p:cNvPr descr="bdaman" id="393" name="Google Shape;3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657600"/>
            <a:ext cx="5029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609600" y="1219200"/>
            <a:ext cx="7924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as a whole have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as shape, color, texture, shading &amp; location.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3D application lets you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object’s shape, then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completely.</a:t>
            </a:r>
            <a:endParaRPr/>
          </a:p>
        </p:txBody>
      </p:sp>
      <p:sp>
        <p:nvSpPr>
          <p:cNvPr id="399" name="Google Shape;399;p48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3-D Drawing and Rendering</a:t>
            </a:r>
            <a:endParaRPr/>
          </a:p>
        </p:txBody>
      </p:sp>
      <p:pic>
        <p:nvPicPr>
          <p:cNvPr descr="bdamanRender" id="400" name="Google Shape;40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124200"/>
            <a:ext cx="50292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multimedia images.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still images.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Colors and palettes in multimedia.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file types used in multimedia.</a:t>
            </a:r>
            <a:endParaRPr/>
          </a:p>
        </p:txBody>
      </p:sp>
      <p:sp>
        <p:nvSpPr>
          <p:cNvPr id="183" name="Google Shape;183;p22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Overview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838200" y="1600200"/>
            <a:ext cx="762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drawing a shape, such as a 2D letter,  then extruding it or lathing it into a third dimension. </a:t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extruding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extending its shape along a defined path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lathing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rotating a profile of the shape around a defined axis</a:t>
            </a:r>
            <a:endParaRPr/>
          </a:p>
        </p:txBody>
      </p:sp>
      <p:sp>
        <p:nvSpPr>
          <p:cNvPr id="406" name="Google Shape;406;p49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Features of a 3-D Application</a:t>
            </a:r>
            <a:endParaRPr/>
          </a:p>
        </p:txBody>
      </p:sp>
      <p:pic>
        <p:nvPicPr>
          <p:cNvPr id="407" name="Google Shape;40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163887"/>
            <a:ext cx="5334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also deals with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camera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view to project shadows</a:t>
            </a:r>
            <a:endParaRPr/>
          </a:p>
        </p:txBody>
      </p:sp>
      <p:sp>
        <p:nvSpPr>
          <p:cNvPr id="413" name="Google Shape;413;p50"/>
          <p:cNvSpPr txBox="1"/>
          <p:nvPr>
            <p:ph idx="4294967295" type="title"/>
          </p:nvPr>
        </p:nvSpPr>
        <p:spPr>
          <a:xfrm>
            <a:off x="487362" y="304800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Features of a 3-D Application</a:t>
            </a:r>
            <a:endParaRPr/>
          </a:p>
        </p:txBody>
      </p:sp>
      <p:pic>
        <p:nvPicPr>
          <p:cNvPr id="414" name="Google Shape;41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819400"/>
            <a:ext cx="2954337" cy="3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AutoNum type="arabicPeriod" startAt="2"/>
            </a:pPr>
            <a:r>
              <a:rPr b="1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Rendering 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produces a final output of a scene and is more compute-intensive.</a:t>
            </a:r>
            <a:endParaRPr/>
          </a:p>
        </p:txBody>
      </p:sp>
      <p:sp>
        <p:nvSpPr>
          <p:cNvPr id="420" name="Google Shape;420;p51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Features of a 3-D Application</a:t>
            </a:r>
            <a:endParaRPr/>
          </a:p>
        </p:txBody>
      </p:sp>
      <p:pic>
        <p:nvPicPr>
          <p:cNvPr descr="bdamanRender" id="421" name="Google Shape;42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590800"/>
            <a:ext cx="50292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3-D animation, drawing, and rendering tools include: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 Dream Designer.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Caligari True Space 2.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Specular Infini-D.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Form*Z.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NewTek's Lightwave.</a:t>
            </a:r>
            <a:endParaRPr/>
          </a:p>
        </p:txBody>
      </p:sp>
      <p:sp>
        <p:nvSpPr>
          <p:cNvPr id="427" name="Google Shape;427;p52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3-D Animation Tools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comes from an atom where an electron passes from a higher to a lower energy level.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atom produces uniquely specific colors.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is the frequency of a light wave within the narrow band of the electromagnetic spectrum, to which the human eye responds. </a:t>
            </a:r>
            <a:endParaRPr/>
          </a:p>
        </p:txBody>
      </p:sp>
      <p:sp>
        <p:nvSpPr>
          <p:cNvPr id="433" name="Google Shape;433;p53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Natural Light and Color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tools we use to describe color are different when the color is printed than from when it is projected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Additive color (projected color).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Subtractive color (printed color).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Monitor-specific color.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models.</a:t>
            </a:r>
            <a:endParaRPr/>
          </a:p>
        </p:txBody>
      </p:sp>
      <p:sp>
        <p:nvSpPr>
          <p:cNvPr id="439" name="Google Shape;439;p54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Natural Light and Color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additive color method, a color is created by combining colored light sources in three primary colors - red, green, and blue (RGB).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TV and computer monitors use this method.</a:t>
            </a:r>
            <a:endParaRPr/>
          </a:p>
        </p:txBody>
      </p:sp>
      <p:sp>
        <p:nvSpPr>
          <p:cNvPr id="445" name="Google Shape;445;p55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Additive Color</a:t>
            </a:r>
            <a:endParaRPr/>
          </a:p>
        </p:txBody>
      </p:sp>
      <p:pic>
        <p:nvPicPr>
          <p:cNvPr descr="8509" id="446" name="Google Shape;44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4038600"/>
            <a:ext cx="2281237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subtractive color method, color is created by combining colored media such as paints or ink.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colored media absorb (or subtract) some parts of the color spectrum of light and reflect the others back to the eye.</a:t>
            </a:r>
            <a:endParaRPr/>
          </a:p>
        </p:txBody>
      </p:sp>
      <p:sp>
        <p:nvSpPr>
          <p:cNvPr id="452" name="Google Shape;452;p56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Subtractive Color</a:t>
            </a:r>
            <a:endParaRPr/>
          </a:p>
        </p:txBody>
      </p:sp>
      <p:pic>
        <p:nvPicPr>
          <p:cNvPr descr="8520"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3962400"/>
            <a:ext cx="25908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Subtractive color is the process used to create color in printing.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printed page consists of tiny halftone dots of three primary colors- cyan, magenta, and yellow (CMY).</a:t>
            </a:r>
            <a:endParaRPr/>
          </a:p>
        </p:txBody>
      </p:sp>
      <p:sp>
        <p:nvSpPr>
          <p:cNvPr id="459" name="Google Shape;459;p57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Subtractive Color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Colors should be used according to the target audience's monitor specifications.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preferred monitor resolution is 800x600 pixels.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preferred color depth is 32 bits.</a:t>
            </a:r>
            <a:endParaRPr/>
          </a:p>
          <a:p>
            <a:pPr indent="-134683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58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Monitor-Specific Colors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457200" y="1481137"/>
            <a:ext cx="82296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obviously play a very important role in multimedia products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Images may be photograph-like bitmaps, vector-based drawings, or 3D renderings</a:t>
            </a:r>
            <a:endParaRPr/>
          </a:p>
          <a:p>
            <a:pPr indent="-101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still images created depends on the display resolution, and hardware and software capabilities.</a:t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the right tools and right hardware for image development is important!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graphic designers like to have large, high-resolution monitors or multiple monitors</a:t>
            </a:r>
            <a:endParaRPr/>
          </a:p>
        </p:txBody>
      </p:sp>
      <p:sp>
        <p:nvSpPr>
          <p:cNvPr id="189" name="Google Shape;189;p23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Creation of multimedia images</a:t>
            </a:r>
            <a:endParaRPr/>
          </a:p>
        </p:txBody>
      </p:sp>
      <p:pic>
        <p:nvPicPr>
          <p:cNvPr descr="tech-3mon400" id="190" name="Google Shape;1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5029200"/>
            <a:ext cx="2590800" cy="14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ways of representing information about color. </a:t>
            </a:r>
            <a:endParaRPr/>
          </a:p>
          <a:p>
            <a:pPr indent="-103632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used to specify color in computer terms are: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 model - A 24-bit methodology where color is specified in terms of red, green, and blue values ranging from 0 to 255.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HSB and HSL models – Color is specified as an angle from 0 to 360 degrees on a color wheel.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models include CMYK, CIE, YIQ, YUV, and YCC.</a:t>
            </a:r>
            <a:endParaRPr/>
          </a:p>
        </p:txBody>
      </p:sp>
      <p:sp>
        <p:nvSpPr>
          <p:cNvPr id="471" name="Google Shape;471;p59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Color Models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RGB Model</a:t>
            </a:r>
            <a:endParaRPr/>
          </a:p>
        </p:txBody>
      </p:sp>
      <p:sp>
        <p:nvSpPr>
          <p:cNvPr id="477" name="Google Shape;477;p60"/>
          <p:cNvSpPr txBox="1"/>
          <p:nvPr/>
        </p:nvSpPr>
        <p:spPr>
          <a:xfrm>
            <a:off x="609600" y="1371600"/>
            <a:ext cx="792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red, green and blue to create colors, so it is an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additive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Assigns an intensity value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each pixel ranging from 0 (black) to 255 (white)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bright red color might have R 246, G 20, B 50</a:t>
            </a:r>
            <a:endParaRPr/>
          </a:p>
        </p:txBody>
      </p:sp>
      <p:pic>
        <p:nvPicPr>
          <p:cNvPr descr="rgb" id="478" name="Google Shape;4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352800"/>
            <a:ext cx="19272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GB1" id="479" name="Google Shape;47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36576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609600" y="14478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human perception of color, describe three fundamental properties of color:</a:t>
            </a:r>
            <a:endParaRPr b="1" i="0" sz="2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Hue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Saturation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Brightness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relative lightness or darkness of color, also measured as %</a:t>
            </a:r>
            <a:endParaRPr/>
          </a:p>
          <a:p>
            <a:pPr indent="-101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HSB mode for creating or editing images</a:t>
            </a:r>
            <a:endParaRPr/>
          </a:p>
        </p:txBody>
      </p:sp>
      <p:sp>
        <p:nvSpPr>
          <p:cNvPr id="485" name="Google Shape;485;p61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HSB Model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"/>
          <p:cNvSpPr txBox="1"/>
          <p:nvPr>
            <p:ph idx="1" type="body"/>
          </p:nvPr>
        </p:nvSpPr>
        <p:spPr>
          <a:xfrm>
            <a:off x="609600" y="16002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color reflected from or transmitted through an object, measured on color wheel</a:t>
            </a:r>
            <a:endParaRPr/>
          </a:p>
        </p:txBody>
      </p:sp>
      <p:sp>
        <p:nvSpPr>
          <p:cNvPr id="491" name="Google Shape;491;p62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HSB Model</a:t>
            </a:r>
            <a:endParaRPr/>
          </a:p>
        </p:txBody>
      </p:sp>
      <p:pic>
        <p:nvPicPr>
          <p:cNvPr descr="hue" id="492" name="Google Shape;49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667000"/>
            <a:ext cx="4038600" cy="29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/>
          <p:nvPr>
            <p:ph idx="1" type="body"/>
          </p:nvPr>
        </p:nvSpPr>
        <p:spPr>
          <a:xfrm>
            <a:off x="609600" y="1600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Saturation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strength or purity of color (% of grey in proportion to hue)</a:t>
            </a:r>
            <a:endParaRPr/>
          </a:p>
        </p:txBody>
      </p:sp>
      <p:sp>
        <p:nvSpPr>
          <p:cNvPr id="498" name="Google Shape;498;p63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HSB Model</a:t>
            </a:r>
            <a:endParaRPr/>
          </a:p>
        </p:txBody>
      </p:sp>
      <p:pic>
        <p:nvPicPr>
          <p:cNvPr descr="saturate" id="499" name="Google Shape;49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743200"/>
            <a:ext cx="5029200" cy="301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/>
          <p:nvPr>
            <p:ph idx="1" type="body"/>
          </p:nvPr>
        </p:nvSpPr>
        <p:spPr>
          <a:xfrm>
            <a:off x="609600" y="1600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b="1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Brightness </a:t>
            </a:r>
            <a:r>
              <a:rPr b="0" i="0" lang="en-US" sz="18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relative lightness or darkness of color, also measured as %</a:t>
            </a:r>
            <a:endParaRPr b="0" i="1" sz="180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77864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05" name="Google Shape;505;p64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HSB Model</a:t>
            </a:r>
            <a:endParaRPr/>
          </a:p>
        </p:txBody>
      </p:sp>
      <p:graphicFrame>
        <p:nvGraphicFramePr>
          <p:cNvPr id="506" name="Google Shape;506;p64"/>
          <p:cNvGraphicFramePr/>
          <p:nvPr/>
        </p:nvGraphicFramePr>
        <p:xfrm>
          <a:off x="9144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{20295FEB-F7C0-4ECB-A425-DD3B5BDC7E74}</a:tableStyleId>
              </a:tblPr>
              <a:tblGrid>
                <a:gridCol w="630225"/>
                <a:gridCol w="744525"/>
                <a:gridCol w="741350"/>
                <a:gridCol w="744525"/>
                <a:gridCol w="744525"/>
                <a:gridCol w="741350"/>
                <a:gridCol w="742950"/>
                <a:gridCol w="741350"/>
                <a:gridCol w="742950"/>
                <a:gridCol w="665150"/>
              </a:tblGrid>
              <a:tr h="10668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Black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white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7" name="Google Shape;507;p64"/>
          <p:cNvSpPr txBox="1"/>
          <p:nvPr/>
        </p:nvSpPr>
        <p:spPr>
          <a:xfrm>
            <a:off x="762000" y="2743200"/>
            <a:ext cx="514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508" name="Google Shape;508;p64"/>
          <p:cNvSpPr txBox="1"/>
          <p:nvPr/>
        </p:nvSpPr>
        <p:spPr>
          <a:xfrm>
            <a:off x="4267200" y="2743200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/>
          </a:p>
        </p:txBody>
      </p:sp>
      <p:sp>
        <p:nvSpPr>
          <p:cNvPr id="509" name="Google Shape;509;p64"/>
          <p:cNvSpPr txBox="1"/>
          <p:nvPr/>
        </p:nvSpPr>
        <p:spPr>
          <a:xfrm>
            <a:off x="7772400" y="2743200"/>
            <a:ext cx="768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"/>
          <p:cNvSpPr txBox="1"/>
          <p:nvPr>
            <p:ph idx="1" type="body"/>
          </p:nvPr>
        </p:nvSpPr>
        <p:spPr>
          <a:xfrm>
            <a:off x="457200" y="1447800"/>
            <a:ext cx="7924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light-absorbing quality of ink printed on paper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light is absorbed, part of the spectrum is absorbed and part is reflected back to eyes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printing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called a </a:t>
            </a: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subtractive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channels: </a:t>
            </a: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Cyan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 ), </a:t>
            </a: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magenta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(M), </a:t>
            </a: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yellow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(Y) and </a:t>
            </a: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(K)</a:t>
            </a:r>
            <a:endParaRPr/>
          </a:p>
        </p:txBody>
      </p:sp>
      <p:sp>
        <p:nvSpPr>
          <p:cNvPr id="515" name="Google Shape;515;p65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CMYK Model</a:t>
            </a:r>
            <a:endParaRPr/>
          </a:p>
        </p:txBody>
      </p:sp>
      <p:pic>
        <p:nvPicPr>
          <p:cNvPr descr="CMY" id="516" name="Google Shape;51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9624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5"/>
          <p:cNvSpPr txBox="1"/>
          <p:nvPr/>
        </p:nvSpPr>
        <p:spPr>
          <a:xfrm>
            <a:off x="2590800" y="40386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theory, pure colors should produce black, but printing inks contain impurities, so this combination produces muddy brown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is needed to produce pure black, hence CMYK is four-color process printing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Palettes are mathematical tables that define the color of pixels displayed on the screen.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Palettes are called ‘color lookup tables’ or CLUTs on Macintosh.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 palettes are 1, 4, 8, 16, and 24-bit deep.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66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Color Palettes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Dithering: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Dithering is a process whereby the color value of each pixel is changed to the closest matching color value in the target palette.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done using a mathematical algorithm.</a:t>
            </a:r>
            <a:endParaRPr/>
          </a:p>
        </p:txBody>
      </p:sp>
      <p:sp>
        <p:nvSpPr>
          <p:cNvPr id="529" name="Google Shape;529;p67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Color Palettes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Macintosh formats.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formats.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Cross-platform formats.</a:t>
            </a:r>
            <a:endParaRPr/>
          </a:p>
        </p:txBody>
      </p:sp>
      <p:sp>
        <p:nvSpPr>
          <p:cNvPr id="535" name="Google Shape;535;p68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Times New Roman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File Types used in Multimedia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images are generated in two ways: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Bitmaps (or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raster-based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Vector-drawn graphics.</a:t>
            </a:r>
            <a:endParaRPr/>
          </a:p>
        </p:txBody>
      </p:sp>
      <p:sp>
        <p:nvSpPr>
          <p:cNvPr id="196" name="Google Shape;196;p24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Types of Still Images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Macintosh, the most commonly used format is PICT.</a:t>
            </a:r>
            <a:endParaRPr/>
          </a:p>
          <a:p>
            <a:pPr indent="-255587" lvl="0" marL="365125" marR="0" rtl="0" algn="l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 is a complicated and versatile format developed by Apple.</a:t>
            </a:r>
            <a:endParaRPr/>
          </a:p>
          <a:p>
            <a:pPr indent="-255587" lvl="0" marL="365125" marR="0" rtl="0" algn="l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every image application on the Macintosh can import or export PICT files.</a:t>
            </a:r>
            <a:endParaRPr/>
          </a:p>
          <a:p>
            <a:pPr indent="-255587" lvl="0" marL="365125" marR="0" rtl="0" algn="l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PICT file, both vector-drawn objects and bitmaps can reside side-by-side.</a:t>
            </a:r>
            <a:endParaRPr/>
          </a:p>
        </p:txBody>
      </p:sp>
      <p:sp>
        <p:nvSpPr>
          <p:cNvPr id="541" name="Google Shape;541;p69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Macintosh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0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commonly used image file format on Windows is DIB.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DIB stands for Device-independent bitmaps.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preferred file type for multimedia developers in Windows is Resource Interchange File Format (RIFF).</a:t>
            </a:r>
            <a:endParaRPr/>
          </a:p>
        </p:txBody>
      </p:sp>
      <p:sp>
        <p:nvSpPr>
          <p:cNvPr id="547" name="Google Shape;547;p70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Windows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 formats used most often by Windows developers are: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BMP - A Windows bitmap file.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Native bitmap file format of the Microsoft Windows environment</a:t>
            </a:r>
            <a:endParaRPr/>
          </a:p>
          <a:p>
            <a:pPr indent="-101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TIFF - Extensively used in DTP packages.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exchange documents between different applications and platforms</a:t>
            </a:r>
            <a:endParaRPr/>
          </a:p>
          <a:p>
            <a:pPr indent="-101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PCX - Used by MS-DOS paint software.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oldest bitmapped formats popularized by MS-DOS paint programs that first appeared in the early 1980's</a:t>
            </a:r>
            <a:endParaRPr/>
          </a:p>
        </p:txBody>
      </p:sp>
      <p:sp>
        <p:nvSpPr>
          <p:cNvPr id="553" name="Google Shape;553;p71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 </a:t>
            </a:r>
            <a:endParaRPr/>
          </a:p>
        </p:txBody>
      </p:sp>
      <p:sp>
        <p:nvSpPr>
          <p:cNvPr id="554" name="Google Shape;554;p71"/>
          <p:cNvSpPr txBox="1"/>
          <p:nvPr/>
        </p:nvSpPr>
        <p:spPr>
          <a:xfrm>
            <a:off x="1905000" y="2286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2400"/>
              <a:buFont typeface="Verdana"/>
              <a:buNone/>
            </a:pPr>
            <a:r>
              <a:rPr b="1" i="1" lang="en-US" sz="2400" u="none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rPr>
              <a:t>Windows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file formats that are compatible across platforms are: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DXF - Used by CAD applications.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Graphics Exchange Standard (IGS or IGES) - Standard for transferring CAD drawings. 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JPEG and GIF - Most commonly used formats on the Web.</a:t>
            </a:r>
            <a:endParaRPr/>
          </a:p>
        </p:txBody>
      </p:sp>
      <p:sp>
        <p:nvSpPr>
          <p:cNvPr id="560" name="Google Shape;560;p72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Cross-Platform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JPEG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(Joint-Photographic Experts Group)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GIF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(Graphical Interchange Format)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PNG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(Portable Network Graphic)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formats:</a:t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BMP, PSD, TIFF/TIF, TGA, EPS, PCX, ICO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66" name="Google Shape;566;p73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bl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Most Popular Image File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JPEG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continuous tone images, such as full-color photographs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more than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millions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color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24-bit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compression (averaging may lose information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  <a:endParaRPr/>
          </a:p>
        </p:txBody>
      </p:sp>
      <p:sp>
        <p:nvSpPr>
          <p:cNvPr id="572" name="Google Shape;572;p74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bl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Most Popular Image File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GIF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areas of the same color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 level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up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colors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transparency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interlacing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lossless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compression</a:t>
            </a:r>
            <a:endParaRPr/>
          </a:p>
          <a:p>
            <a:pPr indent="-151955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75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bl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Most Popular Image File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</a:pPr>
            <a:r>
              <a:rPr b="1" i="0" lang="en-US" sz="32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PNG</a:t>
            </a:r>
            <a:endParaRPr/>
          </a:p>
          <a:p>
            <a:pPr indent="-11741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84" name="Google Shape;584;p76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bl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Most Popular Image File Formats</a:t>
            </a:r>
            <a:endParaRPr/>
          </a:p>
        </p:txBody>
      </p:sp>
      <p:sp>
        <p:nvSpPr>
          <p:cNvPr id="585" name="Google Shape;585;p76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lossless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well-compressed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storage of raster images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patent-free replacement for GIF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replace many common uses of TIFF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indexed-color, grayscale, and true color images + an optional alpha channel for transparency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7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Information Delivery</a:t>
            </a:r>
            <a:endParaRPr/>
          </a:p>
        </p:txBody>
      </p:sp>
      <p:sp>
        <p:nvSpPr>
          <p:cNvPr id="591" name="Google Shape;591;p7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or Graphics are used to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convey information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multimedia products.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picture of an automobile engine is much more effective than text that merely describes it</a:t>
            </a:r>
            <a:r>
              <a:rPr b="0" i="0" lang="en-US" sz="24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 </a:t>
            </a:r>
            <a:endParaRPr/>
          </a:p>
        </p:txBody>
      </p:sp>
      <p:pic>
        <p:nvPicPr>
          <p:cNvPr descr="F:\exp_Photo\Resize of img16.jpg" id="592" name="Google Shape;59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581400"/>
            <a:ext cx="3276600" cy="245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8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or Graphics for information delivery include: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Drawn images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Charts and graphs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Scenery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</a:t>
            </a:r>
            <a:endParaRPr/>
          </a:p>
        </p:txBody>
      </p:sp>
      <p:pic>
        <p:nvPicPr>
          <p:cNvPr descr="C:\Documents and Settings\Administrator\Desktop\nabil\smm2005\demo\ch04\4bb3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667000"/>
            <a:ext cx="2590800" cy="25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8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Information Delivery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 is derived from the words ‘bit’, which means the simplest element in which only two digits are used, and ‘map’, which is a two-dimensional matrix of these bits.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bitmap is a data matrix describing the individual dots of an image that are the smallest elements (pixels) of resolution on a computer screen or printer.</a:t>
            </a:r>
            <a:endParaRPr/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5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Bitmaps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98900"/>
            <a:ext cx="6611937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/>
        </p:nvSpPr>
        <p:spPr>
          <a:xfrm>
            <a:off x="609600" y="1219200"/>
            <a:ext cx="7924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 each case, the image must be relevant to the overall product.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Image size</a:t>
            </a:r>
            <a:r>
              <a:rPr b="0" i="0" lang="en-US" sz="24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color</a:t>
            </a:r>
            <a:r>
              <a:rPr b="0" i="0" lang="en-US" sz="24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in respect to the application and other images, and </a:t>
            </a:r>
            <a:r>
              <a:rPr b="1" i="0" lang="en-US" sz="24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positioning</a:t>
            </a:r>
            <a:r>
              <a:rPr b="0" i="0" lang="en-US" sz="24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must all be considered when using images.</a:t>
            </a:r>
            <a:endParaRPr/>
          </a:p>
        </p:txBody>
      </p:sp>
      <p:pic>
        <p:nvPicPr>
          <p:cNvPr descr="C:\Documents and Settings\Administrator\Desktop\nabil\smm2005\demo\ch04\paper.JPG" id="605" name="Google Shape;60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484562"/>
            <a:ext cx="4457700" cy="2687637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9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Information Delivery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dministrator\My Documents\My Pictures\tv3.JPG" id="611" name="Google Shape;61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95400"/>
            <a:ext cx="4419600" cy="3094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dministrator\My Documents\My Pictures\sal.JPG" id="612" name="Google Shape;612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3276600"/>
            <a:ext cx="4953000" cy="30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80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Information Delivery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generates still images as bitmaps and vector-drawn images.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can be incorporated in multimedia using clip arts, bitmap software, or by capturing, editing, or scanning images.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3-D images involves modeling, extruding, lathing, shading, and rendering.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is one of the most vital components of multimedia.</a:t>
            </a:r>
            <a:endParaRPr/>
          </a:p>
        </p:txBody>
      </p:sp>
      <p:sp>
        <p:nvSpPr>
          <p:cNvPr id="619" name="Google Shape;619;p81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Summary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Example</a:t>
            </a:r>
            <a:endParaRPr/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210" name="Google Shape;210;p26"/>
          <p:cNvGrpSpPr/>
          <p:nvPr/>
        </p:nvGrpSpPr>
        <p:grpSpPr>
          <a:xfrm>
            <a:off x="1752600" y="2743200"/>
            <a:ext cx="5791199" cy="2286000"/>
            <a:chOff x="4129087" y="12007850"/>
            <a:chExt cx="11358562" cy="3838575"/>
          </a:xfrm>
        </p:grpSpPr>
        <p:pic>
          <p:nvPicPr>
            <p:cNvPr descr="b4vector" id="211" name="Google Shape;21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29087" y="12293600"/>
              <a:ext cx="4324350" cy="3494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itmapZoom2" id="212" name="Google Shape;21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44087" y="12007850"/>
              <a:ext cx="5643562" cy="383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6"/>
            <p:cNvSpPr/>
            <p:nvPr/>
          </p:nvSpPr>
          <p:spPr>
            <a:xfrm>
              <a:off x="6129337" y="12579350"/>
              <a:ext cx="1428750" cy="11430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7558087" y="13150850"/>
              <a:ext cx="200025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Bitmaps are an image format suited for creation of: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Photo-realistic images.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drawings.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that require fine detail.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Bitmapped images are known as paint graphics.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Bitmapped images can have varying bit and color depths.</a:t>
            </a:r>
            <a:endParaRPr/>
          </a:p>
        </p:txBody>
      </p:sp>
      <p:sp>
        <p:nvSpPr>
          <p:cNvPr id="220" name="Google Shape;220;p27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Bitmaps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4294967295" type="title"/>
          </p:nvPr>
        </p:nvSpPr>
        <p:spPr>
          <a:xfrm>
            <a:off x="457200" y="274637"/>
            <a:ext cx="8229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Bitmaps </a:t>
            </a:r>
            <a:endParaRPr/>
          </a:p>
        </p:txBody>
      </p:sp>
      <p:pic>
        <p:nvPicPr>
          <p:cNvPr descr="C:\Documents and Settings\Administrator\Desktop\table125.JPG"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2581275"/>
            <a:ext cx="62865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2209800" y="4648200"/>
            <a:ext cx="4724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binary Combinations for Describing a Color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304800" y="1508125"/>
            <a:ext cx="8686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bits provide more color depth, hence more photo-realism; </a:t>
            </a:r>
            <a:endParaRPr/>
          </a:p>
          <a:p>
            <a:pPr indent="-1270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but require more memory and processing power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