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  <p:sldMasterId id="2147483660" r:id="rId5"/>
    <p:sldMasterId id="2147483661" r:id="rId6"/>
    <p:sldMasterId id="2147483662" r:id="rId7"/>
    <p:sldMasterId id="2147483663" r:id="rId8"/>
    <p:sldMasterId id="2147483664" r:id="rId9"/>
    <p:sldMasterId id="2147483665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</p:sldIdLst>
  <p:sldSz cy="6858000" cx="9144000"/>
  <p:notesSz cx="6858000" cy="9144000"/>
  <p:embeddedFontLst>
    <p:embeddedFont>
      <p:font typeface="Century Schoolbook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9.xml"/><Relationship Id="rId20" Type="http://schemas.openxmlformats.org/officeDocument/2006/relationships/slide" Target="slides/slide9.xml"/><Relationship Id="rId42" Type="http://schemas.openxmlformats.org/officeDocument/2006/relationships/slide" Target="slides/slide31.xml"/><Relationship Id="rId41" Type="http://schemas.openxmlformats.org/officeDocument/2006/relationships/slide" Target="slides/slide30.xml"/><Relationship Id="rId22" Type="http://schemas.openxmlformats.org/officeDocument/2006/relationships/slide" Target="slides/slide11.xml"/><Relationship Id="rId44" Type="http://schemas.openxmlformats.org/officeDocument/2006/relationships/font" Target="fonts/CenturySchoolbook-regular.fntdata"/><Relationship Id="rId21" Type="http://schemas.openxmlformats.org/officeDocument/2006/relationships/slide" Target="slides/slide10.xml"/><Relationship Id="rId43" Type="http://schemas.openxmlformats.org/officeDocument/2006/relationships/slide" Target="slides/slide32.xml"/><Relationship Id="rId24" Type="http://schemas.openxmlformats.org/officeDocument/2006/relationships/slide" Target="slides/slide13.xml"/><Relationship Id="rId46" Type="http://schemas.openxmlformats.org/officeDocument/2006/relationships/font" Target="fonts/CenturySchoolbook-italic.fntdata"/><Relationship Id="rId23" Type="http://schemas.openxmlformats.org/officeDocument/2006/relationships/slide" Target="slides/slide12.xml"/><Relationship Id="rId45" Type="http://schemas.openxmlformats.org/officeDocument/2006/relationships/font" Target="fonts/CenturySchoolbook-bold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47" Type="http://schemas.openxmlformats.org/officeDocument/2006/relationships/font" Target="fonts/CenturySchoolbook-boldItalic.fntdata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8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11" Type="http://schemas.openxmlformats.org/officeDocument/2006/relationships/notesMaster" Target="notesMasters/notesMaster1.xml"/><Relationship Id="rId33" Type="http://schemas.openxmlformats.org/officeDocument/2006/relationships/slide" Target="slides/slide22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21.xml"/><Relationship Id="rId13" Type="http://schemas.openxmlformats.org/officeDocument/2006/relationships/slide" Target="slides/slide2.xml"/><Relationship Id="rId35" Type="http://schemas.openxmlformats.org/officeDocument/2006/relationships/slide" Target="slides/slide24.xml"/><Relationship Id="rId12" Type="http://schemas.openxmlformats.org/officeDocument/2006/relationships/slide" Target="slides/slide1.xml"/><Relationship Id="rId34" Type="http://schemas.openxmlformats.org/officeDocument/2006/relationships/slide" Target="slides/slide23.xml"/><Relationship Id="rId15" Type="http://schemas.openxmlformats.org/officeDocument/2006/relationships/slide" Target="slides/slide4.xml"/><Relationship Id="rId37" Type="http://schemas.openxmlformats.org/officeDocument/2006/relationships/slide" Target="slides/slide26.xml"/><Relationship Id="rId14" Type="http://schemas.openxmlformats.org/officeDocument/2006/relationships/slide" Target="slides/slide3.xml"/><Relationship Id="rId36" Type="http://schemas.openxmlformats.org/officeDocument/2006/relationships/slide" Target="slides/slide25.xml"/><Relationship Id="rId17" Type="http://schemas.openxmlformats.org/officeDocument/2006/relationships/slide" Target="slides/slide6.xml"/><Relationship Id="rId39" Type="http://schemas.openxmlformats.org/officeDocument/2006/relationships/slide" Target="slides/slide28.xml"/><Relationship Id="rId16" Type="http://schemas.openxmlformats.org/officeDocument/2006/relationships/slide" Target="slides/slide5.xml"/><Relationship Id="rId38" Type="http://schemas.openxmlformats.org/officeDocument/2006/relationships/slide" Target="slides/slide27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5" name="Google Shape;2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56" name="Google Shape;256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2" name="Google Shape;2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63" name="Google Shape;263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1" name="Google Shape;2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72" name="Google Shape;272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0" name="Google Shape;2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81" name="Google Shape;281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7" name="Google Shape;2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88" name="Google Shape;288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4" name="Google Shape;2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95" name="Google Shape;295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1" name="Google Shape;3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02" name="Google Shape;302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0" name="Google Shape;3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11" name="Google Shape;311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7" name="Google Shape;31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18" name="Google Shape;318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4" name="Google Shape;32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25" name="Google Shape;325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3" name="Google Shape;1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3" name="Google Shape;33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34" name="Google Shape;334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6" name="Google Shape;34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47" name="Google Shape;347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5" name="Google Shape;35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56" name="Google Shape;356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8" name="Google Shape;36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69" name="Google Shape;369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5" name="Google Shape;37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76" name="Google Shape;376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2" name="Google Shape;38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83" name="Google Shape;383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9" name="Google Shape;38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90" name="Google Shape;390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8" name="Google Shape;39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99" name="Google Shape;399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03" name="Google Shape;203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5" name="Google Shape;40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06" name="Google Shape;406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4" name="Google Shape;41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15" name="Google Shape;415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21" name="Google Shape;42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22" name="Google Shape;422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9" name="Google Shape;2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10" name="Google Shape;2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6" name="Google Shape;2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17" name="Google Shape;217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4" name="Google Shape;2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25" name="Google Shape;225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1" name="Google Shape;2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32" name="Google Shape;232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41" name="Google Shape;241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8" name="Google Shape;2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49" name="Google Shape;249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3" name="Google Shape;33;p2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ctr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ctr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None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ctr">
              <a:spcBef>
                <a:spcPts val="280"/>
              </a:spcBef>
              <a:spcAft>
                <a:spcPts val="0"/>
              </a:spcAft>
              <a:buClr>
                <a:srgbClr val="ABCDDB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ctr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None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ctr">
              <a:spcBef>
                <a:spcPts val="280"/>
              </a:spcBef>
              <a:spcAft>
                <a:spcPts val="0"/>
              </a:spcAft>
              <a:buClr>
                <a:srgbClr val="278EA7"/>
              </a:buClr>
              <a:buSzPts val="1400"/>
              <a:buFont typeface="Century Schoolbook"/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4" name="Google Shape;34;p2"/>
          <p:cNvSpPr txBox="1"/>
          <p:nvPr>
            <p:ph idx="10" type="dt"/>
          </p:nvPr>
        </p:nvSpPr>
        <p:spPr>
          <a:xfrm rot="5400000">
            <a:off x="7764462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"/>
          <p:cNvSpPr txBox="1"/>
          <p:nvPr>
            <p:ph idx="11" type="ftr"/>
          </p:nvPr>
        </p:nvSpPr>
        <p:spPr>
          <a:xfrm rot="5400000">
            <a:off x="7077075" y="418147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1325562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i="0" sz="2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E0752F"/>
              </a:buClr>
              <a:buSzPts val="6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FEC3AE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BDCAE9"/>
              </a:buClr>
              <a:buSzPts val="612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ABCDDB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278EA7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60" name="Google Shape;160;p16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ABCDDB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278EA7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16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16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i="0" sz="2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79" name="Google Shape;179;p18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Clr>
                <a:srgbClr val="ABCDDB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rgbClr val="278EA7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8956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667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E0752F"/>
              </a:buClr>
              <a:buSzPts val="600"/>
              <a:buFont typeface="Noto Sans Symbols"/>
              <a:buChar char="•"/>
              <a:defRPr b="0" i="0" sz="1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62889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FEC3AE"/>
              </a:buClr>
              <a:buSzPts val="540"/>
              <a:buFont typeface="Noto Sans Symbols"/>
              <a:buChar char="•"/>
              <a:defRPr b="0" i="0" sz="9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67461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BDCAE9"/>
              </a:buClr>
              <a:buSzPts val="612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ABCDDB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278EA7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18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18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ABCDDB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278EA7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 rot="5400000">
            <a:off x="1754187" y="303212"/>
            <a:ext cx="4873625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ABCDDB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278EA7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ABCDDB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278EA7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ABCDDB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278EA7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9" name="Google Shape;69;p7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ABCDDB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278EA7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0" name="Google Shape;70;p7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ABCDDB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278EA7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ABCDDB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278EA7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7" name="Google Shape;77;p8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ABCDDB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278EA7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8" name="Google Shape;78;p8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8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8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5" name="Google Shape;95;p10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ABCDDB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278EA7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6" name="Google Shape;96;p10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0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0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3" name="Google Shape;123;p12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E0752F"/>
              </a:buClr>
              <a:buSzPts val="96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FEC3AE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BDCAE9"/>
              </a:buClr>
              <a:buSzPts val="952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ABCDDB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278EA7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4" name="Google Shape;124;p12"/>
          <p:cNvSpPr txBox="1"/>
          <p:nvPr>
            <p:ph idx="10" type="dt"/>
          </p:nvPr>
        </p:nvSpPr>
        <p:spPr>
          <a:xfrm rot="5400000">
            <a:off x="7762875" y="116998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2"/>
          <p:cNvSpPr txBox="1"/>
          <p:nvPr>
            <p:ph idx="11" type="ftr"/>
          </p:nvPr>
        </p:nvSpPr>
        <p:spPr>
          <a:xfrm rot="5400000">
            <a:off x="7077075" y="4178300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2"/>
          <p:cNvSpPr txBox="1"/>
          <p:nvPr>
            <p:ph idx="12" type="sldNum"/>
          </p:nvPr>
        </p:nvSpPr>
        <p:spPr>
          <a:xfrm>
            <a:off x="1339850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1" name="Google Shape;141;p14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4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6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3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8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1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ADCED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CDE0E8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990600" y="0"/>
            <a:ext cx="182562" cy="6858000"/>
          </a:xfrm>
          <a:prstGeom prst="rect">
            <a:avLst/>
          </a:prstGeom>
          <a:solidFill>
            <a:srgbClr val="CDE0E8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1141412" y="0"/>
            <a:ext cx="230187" cy="6858000"/>
          </a:xfrm>
          <a:prstGeom prst="rect">
            <a:avLst/>
          </a:prstGeom>
          <a:solidFill>
            <a:srgbClr val="E8F0F4">
              <a:alpha val="7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10636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ADCEDC">
                <a:alpha val="7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" name="Google Shape;15;p1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E8F0F4">
                <a:alpha val="82745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ADCEDC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" name="Google Shape;17;p1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ADCEDC">
                <a:alpha val="81568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" name="Google Shape;18;p1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ADCEDC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" name="Google Shape;19;p1"/>
          <p:cNvCxnSpPr/>
          <p:nvPr/>
        </p:nvCxnSpPr>
        <p:spPr>
          <a:xfrm>
            <a:off x="9113837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ADCEDC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" name="Google Shape;20;p1"/>
          <p:cNvSpPr txBox="1"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ADCEDC">
              <a:alpha val="5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309687" y="4867275"/>
            <a:ext cx="641350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090612" y="5500687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663700" y="5788025"/>
            <a:ext cx="274637" cy="2746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7" name="Google Shape;27;p1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ABCDDB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278EA7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8" name="Google Shape;28;p1"/>
          <p:cNvSpPr txBox="1"/>
          <p:nvPr>
            <p:ph idx="10" type="dt"/>
          </p:nvPr>
        </p:nvSpPr>
        <p:spPr>
          <a:xfrm rot="5400000">
            <a:off x="7764462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"/>
          <p:cNvSpPr txBox="1"/>
          <p:nvPr>
            <p:ph idx="11" type="ftr"/>
          </p:nvPr>
        </p:nvSpPr>
        <p:spPr>
          <a:xfrm rot="5400000">
            <a:off x="7077075" y="418147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"/>
          <p:cNvSpPr txBox="1"/>
          <p:nvPr>
            <p:ph idx="12" type="sldNum"/>
          </p:nvPr>
        </p:nvSpPr>
        <p:spPr>
          <a:xfrm>
            <a:off x="1325562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3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ADCEDC">
                <a:alpha val="9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9" name="Google Shape;39;p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40" name="Google Shape;40;p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ABCDDB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278EA7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3" name="Google Shape;43;p3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ADCEDC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" name="Google Shape;44;p3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" name="Google Shape;45;p3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ADCED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6;p3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" name="Google Shape;47;p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9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ADCEDC">
                <a:alpha val="9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3" name="Google Shape;83;p9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ADCEDC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4" name="Google Shape;84;p9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5" name="Google Shape;85;p9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ADCED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9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7" name="Google Shape;87;p9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9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9" name="Google Shape;89;p9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ABCDDB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278EA7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0" name="Google Shape;90;p9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ADCED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1"/>
          <p:cNvSpPr txBox="1"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CDE0E8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1"/>
          <p:cNvSpPr txBox="1"/>
          <p:nvPr/>
        </p:nvSpPr>
        <p:spPr>
          <a:xfrm>
            <a:off x="990600" y="0"/>
            <a:ext cx="182562" cy="6858000"/>
          </a:xfrm>
          <a:prstGeom prst="rect">
            <a:avLst/>
          </a:prstGeom>
          <a:solidFill>
            <a:srgbClr val="CDE0E8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1141412" y="0"/>
            <a:ext cx="230187" cy="6858000"/>
          </a:xfrm>
          <a:prstGeom prst="rect">
            <a:avLst/>
          </a:prstGeom>
          <a:solidFill>
            <a:srgbClr val="E8F0F4">
              <a:alpha val="7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1"/>
          <p:cNvCxnSpPr/>
          <p:nvPr/>
        </p:nvCxnSpPr>
        <p:spPr>
          <a:xfrm>
            <a:off x="10636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ADCEDC">
                <a:alpha val="7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E8F0F4">
                <a:alpha val="82745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" name="Google Shape;106;p11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ADCEDC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7" name="Google Shape;107;p11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ADCEDC">
                <a:alpha val="81568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8" name="Google Shape;108;p11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ADCEDC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9" name="Google Shape;109;p11"/>
          <p:cNvSpPr txBox="1"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ADCEDC">
              <a:alpha val="5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1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1"/>
          <p:cNvSpPr/>
          <p:nvPr/>
        </p:nvSpPr>
        <p:spPr>
          <a:xfrm>
            <a:off x="1323975" y="4867275"/>
            <a:ext cx="642937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1"/>
          <p:cNvSpPr/>
          <p:nvPr/>
        </p:nvSpPr>
        <p:spPr>
          <a:xfrm>
            <a:off x="1090612" y="5500687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1"/>
          <p:cNvSpPr/>
          <p:nvPr/>
        </p:nvSpPr>
        <p:spPr>
          <a:xfrm>
            <a:off x="1663700" y="5791200"/>
            <a:ext cx="274637" cy="2746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1"/>
          <p:cNvSpPr/>
          <p:nvPr/>
        </p:nvSpPr>
        <p:spPr>
          <a:xfrm>
            <a:off x="1879600" y="4479925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11"/>
          <p:cNvCxnSpPr/>
          <p:nvPr/>
        </p:nvCxnSpPr>
        <p:spPr>
          <a:xfrm>
            <a:off x="9097962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ADCEDC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6" name="Google Shape;116;p11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ABCDDB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278EA7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8" name="Google Shape;118;p11"/>
          <p:cNvSpPr txBox="1"/>
          <p:nvPr>
            <p:ph idx="10" type="dt"/>
          </p:nvPr>
        </p:nvSpPr>
        <p:spPr>
          <a:xfrm rot="5400000">
            <a:off x="7762875" y="116998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1"/>
          <p:cNvSpPr txBox="1"/>
          <p:nvPr>
            <p:ph idx="11" type="ftr"/>
          </p:nvPr>
        </p:nvSpPr>
        <p:spPr>
          <a:xfrm rot="5400000">
            <a:off x="7077075" y="4178300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1339850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13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ADCEDC">
                <a:alpha val="9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9" name="Google Shape;129;p13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ADCEDC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0" name="Google Shape;130;p13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1" name="Google Shape;131;p13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ADCED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13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3" name="Google Shape;133;p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ABCDDB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278EA7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3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ADCEDC">
                <a:alpha val="9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6" name="Google Shape;146;p15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ADCEDC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7" name="Google Shape;147;p15"/>
          <p:cNvCxnSpPr/>
          <p:nvPr/>
        </p:nvCxnSpPr>
        <p:spPr>
          <a:xfrm>
            <a:off x="6192837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8" name="Google Shape;148;p15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9" name="Google Shape;149;p15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ADCED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15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1" name="Google Shape;151;p1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ABCDDB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278EA7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4" name="Google Shape;154;p15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15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5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17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ADCEDC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6" name="Google Shape;166;p17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17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8" name="Google Shape;168;p17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ADCE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17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0" name="Google Shape;170;p17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ADCEDC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1" name="Google Shape;171;p17"/>
          <p:cNvCxnSpPr/>
          <p:nvPr/>
        </p:nvCxnSpPr>
        <p:spPr>
          <a:xfrm>
            <a:off x="6192837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2" name="Google Shape;172;p17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ABCDDB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278EA7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74" name="Google Shape;174;p17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17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7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Relationship Id="rId4" Type="http://schemas.openxmlformats.org/officeDocument/2006/relationships/image" Target="../media/image1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Relationship Id="rId4" Type="http://schemas.openxmlformats.org/officeDocument/2006/relationships/image" Target="../media/image2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jpg"/><Relationship Id="rId4" Type="http://schemas.openxmlformats.org/officeDocument/2006/relationships/image" Target="../media/image2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jpg"/><Relationship Id="rId4" Type="http://schemas.openxmlformats.org/officeDocument/2006/relationships/image" Target="../media/image1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ctrTitle"/>
          </p:nvPr>
        </p:nvSpPr>
        <p:spPr>
          <a:xfrm>
            <a:off x="2209800" y="609600"/>
            <a:ext cx="6172200" cy="212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Schoolbook"/>
              <a:buNone/>
            </a:pPr>
            <a:br>
              <a:rPr b="1" i="0" lang="en-US" sz="3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br>
              <a:rPr b="1" i="0" lang="en-US" sz="3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1" i="0" lang="en-US" sz="36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 INPUT OUTPUT DEVICES</a:t>
            </a:r>
            <a:endParaRPr/>
          </a:p>
        </p:txBody>
      </p:sp>
      <p:sp>
        <p:nvSpPr>
          <p:cNvPr id="190" name="Google Shape;190;p19"/>
          <p:cNvSpPr txBox="1"/>
          <p:nvPr>
            <p:ph idx="1" type="subTitle"/>
          </p:nvPr>
        </p:nvSpPr>
        <p:spPr>
          <a:xfrm>
            <a:off x="2286000" y="500380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ctrTitle"/>
          </p:nvPr>
        </p:nvSpPr>
        <p:spPr>
          <a:xfrm>
            <a:off x="2286000" y="-1062037"/>
            <a:ext cx="6172200" cy="2124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Schoolbook"/>
              <a:buNone/>
            </a:pPr>
            <a:r>
              <a:rPr b="1" i="0" lang="en-US" sz="3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Z-MOUSE</a:t>
            </a:r>
            <a:endParaRPr/>
          </a:p>
        </p:txBody>
      </p:sp>
      <p:sp>
        <p:nvSpPr>
          <p:cNvPr id="259" name="Google Shape;259;p28"/>
          <p:cNvSpPr txBox="1"/>
          <p:nvPr>
            <p:ph idx="1" type="subTitle"/>
          </p:nvPr>
        </p:nvSpPr>
        <p:spPr>
          <a:xfrm>
            <a:off x="2438400" y="1600200"/>
            <a:ext cx="6172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FEATURES: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Has three buttons, a thumbwheel on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side, a trackball on the top and a standard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mouse ball underneath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This provides SIX degrees of freedom 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select the positions, rotations ETC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Allows 3D viewing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Applications: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Schoolbook"/>
              <a:buAutoNum type="arabicPeriod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Animation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Schoolbook"/>
              <a:buAutoNum type="arabicPeriod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Auto CAD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And many more areas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type="ctrTitle"/>
          </p:nvPr>
        </p:nvSpPr>
        <p:spPr>
          <a:xfrm>
            <a:off x="1295400" y="-152400"/>
            <a:ext cx="8077200" cy="212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Schoolbook"/>
              <a:buNone/>
            </a:pPr>
            <a:r>
              <a:rPr b="1" i="0" lang="en-US" sz="3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SOME FACTS ABOUT THE MOUSE(COMPUTING)</a:t>
            </a:r>
            <a:endParaRPr/>
          </a:p>
        </p:txBody>
      </p:sp>
      <p:sp>
        <p:nvSpPr>
          <p:cNvPr id="266" name="Google Shape;266;p29"/>
          <p:cNvSpPr txBox="1"/>
          <p:nvPr>
            <p:ph idx="1" type="subTitle"/>
          </p:nvPr>
        </p:nvSpPr>
        <p:spPr>
          <a:xfrm>
            <a:off x="2133600" y="2286000"/>
            <a:ext cx="6172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Invented By </a:t>
            </a: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Douglas C Engelbart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An AMERICAN inventor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 The first prototype computer mouse was made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to use with a graphical user interface, in 1964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It was patented on 17 November 1970,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under the name "X-Y Position Indicator For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Display System“</a:t>
            </a:r>
            <a:endParaRPr/>
          </a:p>
        </p:txBody>
      </p:sp>
      <p:pic>
        <p:nvPicPr>
          <p:cNvPr descr="2005_doug_engelbart.jpg" id="267" name="Google Shape;26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600" y="1908175"/>
            <a:ext cx="1030287" cy="127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72_30_The-first-ever-mouse.gif" id="268" name="Google Shape;26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4572000"/>
            <a:ext cx="2609850" cy="212725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>
            <p:ph type="ctrTitle"/>
          </p:nvPr>
        </p:nvSpPr>
        <p:spPr>
          <a:xfrm>
            <a:off x="2209800" y="-838200"/>
            <a:ext cx="6172200" cy="212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Schoolbook"/>
              <a:buNone/>
            </a:pPr>
            <a:r>
              <a:rPr b="1" i="0" lang="en-US" sz="3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TRACKBALL AND SPACEBALL</a:t>
            </a:r>
            <a:endParaRPr/>
          </a:p>
        </p:txBody>
      </p:sp>
      <p:sp>
        <p:nvSpPr>
          <p:cNvPr id="275" name="Google Shape;275;p30"/>
          <p:cNvSpPr txBox="1"/>
          <p:nvPr>
            <p:ph idx="1" type="subTitle"/>
          </p:nvPr>
        </p:nvSpPr>
        <p:spPr>
          <a:xfrm>
            <a:off x="2362200" y="213360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kensington_trackball.jpg" id="276" name="Google Shape;27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9650" y="2127250"/>
            <a:ext cx="4687887" cy="3687762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784"/>
              </a:srgbClr>
            </a:outerShdw>
          </a:effectLst>
        </p:spPr>
      </p:pic>
      <p:pic>
        <p:nvPicPr>
          <p:cNvPr descr="trackball.jpg" id="277" name="Google Shape;27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0" y="1908175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>
            <p:ph type="ctrTitle"/>
          </p:nvPr>
        </p:nvSpPr>
        <p:spPr>
          <a:xfrm>
            <a:off x="2209800" y="-838200"/>
            <a:ext cx="6172200" cy="212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Schoolbook"/>
              <a:buNone/>
            </a:pPr>
            <a:r>
              <a:rPr b="1" i="0" lang="en-US" sz="3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TRACKBALL</a:t>
            </a:r>
            <a:endParaRPr/>
          </a:p>
        </p:txBody>
      </p:sp>
      <p:sp>
        <p:nvSpPr>
          <p:cNvPr id="284" name="Google Shape;284;p31"/>
          <p:cNvSpPr txBox="1"/>
          <p:nvPr>
            <p:ph idx="1" type="subTitle"/>
          </p:nvPr>
        </p:nvSpPr>
        <p:spPr>
          <a:xfrm>
            <a:off x="2362200" y="1905000"/>
            <a:ext cx="6172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It is a 2D positioning device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It consists a ball held by a socket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containing sensors to detect the rotation of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ball about TWO axis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User rolls the ball to move the cursor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They are often mounted on devices such 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keyboards, Z-mouse ETC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>
            <p:ph type="ctrTitle"/>
          </p:nvPr>
        </p:nvSpPr>
        <p:spPr>
          <a:xfrm>
            <a:off x="2286000" y="-838200"/>
            <a:ext cx="6172200" cy="212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Schoolbook"/>
              <a:buNone/>
            </a:pPr>
            <a:r>
              <a:rPr b="1" i="0" lang="en-US" sz="3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SPACEBALLS</a:t>
            </a:r>
            <a:endParaRPr/>
          </a:p>
        </p:txBody>
      </p:sp>
      <p:sp>
        <p:nvSpPr>
          <p:cNvPr id="291" name="Google Shape;291;p32"/>
          <p:cNvSpPr txBox="1"/>
          <p:nvPr>
            <p:ph idx="1" type="subTitle"/>
          </p:nvPr>
        </p:nvSpPr>
        <p:spPr>
          <a:xfrm>
            <a:off x="2286000" y="1676400"/>
            <a:ext cx="6172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It provides SIX degrees of freedom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It is a fix device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Movement detection is done using strain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gauges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Cursor can move in any direction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It is more efficient then trackball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ctrTitle"/>
          </p:nvPr>
        </p:nvSpPr>
        <p:spPr>
          <a:xfrm>
            <a:off x="2209800" y="-1062037"/>
            <a:ext cx="6172200" cy="2124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Schoolbook"/>
              <a:buNone/>
            </a:pPr>
            <a:r>
              <a:rPr b="1" i="0" lang="en-US" sz="3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APPLICATIONS:</a:t>
            </a:r>
            <a:endParaRPr/>
          </a:p>
        </p:txBody>
      </p:sp>
      <p:sp>
        <p:nvSpPr>
          <p:cNvPr id="298" name="Google Shape;298;p33"/>
          <p:cNvSpPr txBox="1"/>
          <p:nvPr>
            <p:ph idx="1" type="subTitle"/>
          </p:nvPr>
        </p:nvSpPr>
        <p:spPr>
          <a:xfrm>
            <a:off x="2438400" y="1600200"/>
            <a:ext cx="6172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Used in CAD workstations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In animation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Sometimes on special Workstations such 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the radar consoles in air-traffic control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room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In Gaming consoles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People with a mobility impairment use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trackballs as an assistive technology input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device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type="ctrTitle"/>
          </p:nvPr>
        </p:nvSpPr>
        <p:spPr>
          <a:xfrm>
            <a:off x="2209800" y="-762000"/>
            <a:ext cx="6172200" cy="212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Schoolbook"/>
              <a:buNone/>
            </a:pPr>
            <a:r>
              <a:rPr b="1" i="0" lang="en-US" sz="3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JOYSTICK</a:t>
            </a:r>
            <a:endParaRPr/>
          </a:p>
        </p:txBody>
      </p:sp>
      <p:sp>
        <p:nvSpPr>
          <p:cNvPr id="305" name="Google Shape;305;p34"/>
          <p:cNvSpPr txBox="1"/>
          <p:nvPr>
            <p:ph idx="1" type="subTitle"/>
          </p:nvPr>
        </p:nvSpPr>
        <p:spPr>
          <a:xfrm>
            <a:off x="2286000" y="500380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joystick.jpg" id="306" name="Google Shape;30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755775"/>
            <a:ext cx="3078162" cy="351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ckfire_Windstorm_Pro_Joystick_for_PC_.jpg" id="307" name="Google Shape;30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0" y="2286000"/>
            <a:ext cx="1758950" cy="2586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>
            <p:ph type="ctrTitle"/>
          </p:nvPr>
        </p:nvSpPr>
        <p:spPr>
          <a:xfrm>
            <a:off x="2209800" y="-838200"/>
            <a:ext cx="6172200" cy="212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Schoolbook"/>
              <a:buNone/>
            </a:pPr>
            <a:r>
              <a:rPr b="1" i="0" lang="en-US" sz="3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JOYSTICK</a:t>
            </a:r>
            <a:endParaRPr/>
          </a:p>
        </p:txBody>
      </p:sp>
      <p:sp>
        <p:nvSpPr>
          <p:cNvPr id="314" name="Google Shape;314;p35"/>
          <p:cNvSpPr txBox="1"/>
          <p:nvPr>
            <p:ph idx="1" type="subTitle"/>
          </p:nvPr>
        </p:nvSpPr>
        <p:spPr>
          <a:xfrm>
            <a:off x="2362200" y="1752600"/>
            <a:ext cx="6172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Consists of a stick pivoted on a base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Used to steer the screen cursor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It also has one or two PUSH buttons 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input switches to perform certain actions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Most joystick are 2D, but 3D do exist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Distance moved from the CENTER position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corresponds to the screen cursor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movement in that direction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/>
          <p:nvPr>
            <p:ph type="ctrTitle"/>
          </p:nvPr>
        </p:nvSpPr>
        <p:spPr>
          <a:xfrm>
            <a:off x="2209800" y="-685800"/>
            <a:ext cx="6172200" cy="212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Schoolbook"/>
              <a:buNone/>
            </a:pPr>
            <a:r>
              <a:rPr b="1" i="0" lang="en-US" sz="3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APPLICATIONS:</a:t>
            </a:r>
            <a:endParaRPr/>
          </a:p>
        </p:txBody>
      </p:sp>
      <p:sp>
        <p:nvSpPr>
          <p:cNvPr id="321" name="Google Shape;321;p36"/>
          <p:cNvSpPr txBox="1"/>
          <p:nvPr>
            <p:ph idx="1" type="subTitle"/>
          </p:nvPr>
        </p:nvSpPr>
        <p:spPr>
          <a:xfrm>
            <a:off x="2362200" y="19812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In Gaming consoles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In 3D animation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Used to drive machines like cranes, mining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trucks, hydraulics ETC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Used as assistive technology pointing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device such as in Electronic wheelchairs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/>
          <p:nvPr>
            <p:ph type="ctrTitle"/>
          </p:nvPr>
        </p:nvSpPr>
        <p:spPr>
          <a:xfrm>
            <a:off x="2209800" y="-838200"/>
            <a:ext cx="6172200" cy="212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Schoolbook"/>
              <a:buNone/>
            </a:pPr>
            <a:r>
              <a:rPr b="1" i="0" lang="en-US" sz="3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DATA  GLOVE</a:t>
            </a:r>
            <a:endParaRPr/>
          </a:p>
        </p:txBody>
      </p:sp>
      <p:sp>
        <p:nvSpPr>
          <p:cNvPr id="328" name="Google Shape;328;p37"/>
          <p:cNvSpPr txBox="1"/>
          <p:nvPr>
            <p:ph idx="1" type="subTitle"/>
          </p:nvPr>
        </p:nvSpPr>
        <p:spPr>
          <a:xfrm>
            <a:off x="2286000" y="500380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BarfieldF4.gif" id="329" name="Google Shape;32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3124200"/>
            <a:ext cx="3657600" cy="305435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_GLOVE.GIF" id="330" name="Google Shape;33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7775" y="1828800"/>
            <a:ext cx="2566987" cy="2481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ctrTitle"/>
          </p:nvPr>
        </p:nvSpPr>
        <p:spPr>
          <a:xfrm>
            <a:off x="1752600" y="-838200"/>
            <a:ext cx="8077200" cy="212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Schoolbook"/>
              <a:buNone/>
            </a:pPr>
            <a:r>
              <a:rPr b="1" i="0" lang="en-US" sz="3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WHAT IS AN INPUT DEVICE?</a:t>
            </a:r>
            <a:endParaRPr/>
          </a:p>
        </p:txBody>
      </p:sp>
      <p:sp>
        <p:nvSpPr>
          <p:cNvPr id="197" name="Google Shape;197;p20"/>
          <p:cNvSpPr txBox="1"/>
          <p:nvPr>
            <p:ph idx="1" type="subTitle"/>
          </p:nvPr>
        </p:nvSpPr>
        <p:spPr>
          <a:xfrm>
            <a:off x="2286000" y="190500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1125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Font typeface="Noto Sans Symbols"/>
              <a:buChar char="▪"/>
            </a:pPr>
            <a:r>
              <a:rPr b="1" i="0" lang="en-US" sz="25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0" i="0" lang="en-US" sz="25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</a:t>
            </a:r>
            <a:r>
              <a:rPr b="1" i="0" lang="en-US" sz="25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1" i="0" lang="en-US" sz="2500" u="sng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input device</a:t>
            </a:r>
            <a:r>
              <a:rPr b="1" i="0" lang="en-US" sz="25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0" i="0" lang="en-US" sz="25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 any peripheral                 used to provide data and control signals to an information processing system</a:t>
            </a:r>
            <a:r>
              <a:rPr b="1" i="0" lang="en-US" sz="25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/>
          </a:p>
        </p:txBody>
      </p:sp>
      <p:pic>
        <p:nvPicPr>
          <p:cNvPr descr="800px-Logitech_Mouse.JPG" id="198" name="Google Shape;19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0575" y="4346575"/>
            <a:ext cx="3048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yboard.jpg" id="199" name="Google Shape;19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3137" y="4340225"/>
            <a:ext cx="3548062" cy="171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type="ctrTitle"/>
          </p:nvPr>
        </p:nvSpPr>
        <p:spPr>
          <a:xfrm>
            <a:off x="2209800" y="-838200"/>
            <a:ext cx="6172200" cy="212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Schoolbook"/>
              <a:buNone/>
            </a:pPr>
            <a:r>
              <a:rPr b="1" i="0" lang="en-US" sz="3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DATA  GLOVE</a:t>
            </a:r>
            <a:endParaRPr/>
          </a:p>
        </p:txBody>
      </p:sp>
      <p:sp>
        <p:nvSpPr>
          <p:cNvPr id="337" name="Google Shape;337;p38"/>
          <p:cNvSpPr txBox="1"/>
          <p:nvPr>
            <p:ph idx="1" type="subTitle"/>
          </p:nvPr>
        </p:nvSpPr>
        <p:spPr>
          <a:xfrm>
            <a:off x="2438400" y="1828800"/>
            <a:ext cx="6172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Used to grasp a “virtual” object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Uses sensors to detect the Hand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finger motion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Electromagnetic coupling between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signals provides information about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position and orientation of the </a:t>
            </a:r>
            <a:r>
              <a:rPr b="1" i="0" lang="en-US" sz="2000" u="sng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HAND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sng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>
            <p:ph type="ctrTitle"/>
          </p:nvPr>
        </p:nvSpPr>
        <p:spPr>
          <a:xfrm>
            <a:off x="2209800" y="-685800"/>
            <a:ext cx="6172200" cy="212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Schoolbook"/>
              <a:buNone/>
            </a:pPr>
            <a:r>
              <a:rPr b="1" i="0" lang="en-US" sz="3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APPLICATIONS:</a:t>
            </a:r>
            <a:endParaRPr/>
          </a:p>
        </p:txBody>
      </p:sp>
      <p:sp>
        <p:nvSpPr>
          <p:cNvPr id="343" name="Google Shape;343;p39"/>
          <p:cNvSpPr txBox="1"/>
          <p:nvPr>
            <p:ph idx="1" type="subTitle"/>
          </p:nvPr>
        </p:nvSpPr>
        <p:spPr>
          <a:xfrm>
            <a:off x="2362200" y="19812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In 3D animation movies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Visual effects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Gestures can be categorized into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useful information, such as 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recognize Sign Language or other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symbolic functions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3D Virtual environment Games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 txBox="1"/>
          <p:nvPr>
            <p:ph type="ctrTitle"/>
          </p:nvPr>
        </p:nvSpPr>
        <p:spPr>
          <a:xfrm>
            <a:off x="2209800" y="-685800"/>
            <a:ext cx="6172200" cy="212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Schoolbook"/>
              <a:buNone/>
            </a:pPr>
            <a:r>
              <a:rPr b="1" i="0" lang="en-US" sz="3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DIGITIZERS</a:t>
            </a:r>
            <a:endParaRPr/>
          </a:p>
        </p:txBody>
      </p:sp>
      <p:sp>
        <p:nvSpPr>
          <p:cNvPr id="350" name="Google Shape;350;p40"/>
          <p:cNvSpPr txBox="1"/>
          <p:nvPr>
            <p:ph idx="1" type="subTitle"/>
          </p:nvPr>
        </p:nvSpPr>
        <p:spPr>
          <a:xfrm>
            <a:off x="2514600" y="2209800"/>
            <a:ext cx="6172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Genius-EasyPen-and-MousePen.jpg" id="351" name="Google Shape;35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7775" y="3584575"/>
            <a:ext cx="3614737" cy="27606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tion-Computing-LE1700WT-TabletPC-1.jpg" id="352" name="Google Shape;35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8400" y="2286000"/>
            <a:ext cx="2057400" cy="15335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 txBox="1"/>
          <p:nvPr>
            <p:ph type="ctrTitle"/>
          </p:nvPr>
        </p:nvSpPr>
        <p:spPr>
          <a:xfrm>
            <a:off x="2209800" y="-685800"/>
            <a:ext cx="6172200" cy="212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Schoolbook"/>
              <a:buNone/>
            </a:pPr>
            <a:r>
              <a:rPr b="1" i="0" lang="en-US" sz="3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DIGITIZERS</a:t>
            </a:r>
            <a:endParaRPr/>
          </a:p>
        </p:txBody>
      </p:sp>
      <p:sp>
        <p:nvSpPr>
          <p:cNvPr id="359" name="Google Shape;359;p41"/>
          <p:cNvSpPr txBox="1"/>
          <p:nvPr>
            <p:ph idx="1" type="subTitle"/>
          </p:nvPr>
        </p:nvSpPr>
        <p:spPr>
          <a:xfrm>
            <a:off x="2514600" y="2209800"/>
            <a:ext cx="6172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Common device for drawing, painting,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or interactively selecting coordinate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positions on an object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Typically, it is used to scan an Object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to input discrete coordinate positions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ONE TYPE of Digitizer is the Graphics Tablet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"/>
          <p:cNvSpPr txBox="1"/>
          <p:nvPr>
            <p:ph type="ctrTitle"/>
          </p:nvPr>
        </p:nvSpPr>
        <p:spPr>
          <a:xfrm>
            <a:off x="2209800" y="-838200"/>
            <a:ext cx="6172200" cy="212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Schoolbook"/>
              <a:buNone/>
            </a:pPr>
            <a:r>
              <a:rPr b="1" i="0" lang="en-US" sz="3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GRAPHICS  TABLET</a:t>
            </a:r>
            <a:endParaRPr/>
          </a:p>
        </p:txBody>
      </p:sp>
      <p:sp>
        <p:nvSpPr>
          <p:cNvPr id="365" name="Google Shape;365;p42"/>
          <p:cNvSpPr txBox="1"/>
          <p:nvPr>
            <p:ph idx="1" type="subTitle"/>
          </p:nvPr>
        </p:nvSpPr>
        <p:spPr>
          <a:xfrm>
            <a:off x="2438400" y="1752600"/>
            <a:ext cx="6172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A </a:t>
            </a: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graphics tablet</a:t>
            </a: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is a computer input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device that allows one to hand-draw images and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graphics, similar to the way one draws images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with a pencil and paper. These tablets may also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be  used to capture data or handwritten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signatures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The common drawing TOOLS used to draw are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</a:t>
            </a:r>
            <a:r>
              <a:rPr b="1" i="0" lang="en-US" sz="2000" u="sng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HAND CURSOR</a:t>
            </a: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and   </a:t>
            </a:r>
            <a:r>
              <a:rPr b="1" i="0" lang="en-US" sz="2000" u="sng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STYLUS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sng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A </a:t>
            </a:r>
            <a:r>
              <a:rPr b="1" i="0" lang="en-US" sz="2000" u="sng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STYLUS</a:t>
            </a: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is a pencil-shaped pointing device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3"/>
          <p:cNvSpPr txBox="1"/>
          <p:nvPr>
            <p:ph type="ctrTitle"/>
          </p:nvPr>
        </p:nvSpPr>
        <p:spPr>
          <a:xfrm>
            <a:off x="2209800" y="-838200"/>
            <a:ext cx="6172200" cy="212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Schoolbook"/>
              <a:buNone/>
            </a:pPr>
            <a:r>
              <a:rPr b="1" i="0" lang="en-US" sz="3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GRAPHICS  TABLET</a:t>
            </a:r>
            <a:endParaRPr/>
          </a:p>
        </p:txBody>
      </p:sp>
      <p:sp>
        <p:nvSpPr>
          <p:cNvPr id="372" name="Google Shape;372;p43"/>
          <p:cNvSpPr txBox="1"/>
          <p:nvPr>
            <p:ph idx="1" type="subTitle"/>
          </p:nvPr>
        </p:nvSpPr>
        <p:spPr>
          <a:xfrm>
            <a:off x="2438400" y="1752600"/>
            <a:ext cx="6172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This Digitizing system uses electromagnetic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resonance to detect the 3D positions of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STYLUS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This allows one to produce different shades of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brush strokes with different pressure on its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surface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Acoustic Tablets use sound waves to detect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position of the STYLUS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 txBox="1"/>
          <p:nvPr>
            <p:ph type="ctrTitle"/>
          </p:nvPr>
        </p:nvSpPr>
        <p:spPr>
          <a:xfrm>
            <a:off x="2209800" y="-838200"/>
            <a:ext cx="6172200" cy="212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Schoolbook"/>
              <a:buNone/>
            </a:pPr>
            <a:r>
              <a:rPr b="1" i="0" lang="en-US" sz="3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GRAPHICS  TABLET</a:t>
            </a:r>
            <a:endParaRPr/>
          </a:p>
        </p:txBody>
      </p:sp>
      <p:sp>
        <p:nvSpPr>
          <p:cNvPr id="379" name="Google Shape;379;p44"/>
          <p:cNvSpPr txBox="1"/>
          <p:nvPr>
            <p:ph idx="1" type="subTitle"/>
          </p:nvPr>
        </p:nvSpPr>
        <p:spPr>
          <a:xfrm>
            <a:off x="2438400" y="1600200"/>
            <a:ext cx="6172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3D Digitizers use sonic or electromagnetic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transmissions to record positions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It uses the same mechanism used in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Data Gloves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5"/>
          <p:cNvSpPr txBox="1"/>
          <p:nvPr>
            <p:ph type="ctrTitle"/>
          </p:nvPr>
        </p:nvSpPr>
        <p:spPr>
          <a:xfrm>
            <a:off x="2209800" y="-838200"/>
            <a:ext cx="6172200" cy="212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Schoolbook"/>
              <a:buNone/>
            </a:pPr>
            <a:r>
              <a:rPr b="1" i="0" lang="en-US" sz="3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APPLICATIONS:</a:t>
            </a:r>
            <a:endParaRPr/>
          </a:p>
        </p:txBody>
      </p:sp>
      <p:sp>
        <p:nvSpPr>
          <p:cNvPr id="386" name="Google Shape;386;p45"/>
          <p:cNvSpPr txBox="1"/>
          <p:nvPr>
            <p:ph idx="1" type="subTitle"/>
          </p:nvPr>
        </p:nvSpPr>
        <p:spPr>
          <a:xfrm>
            <a:off x="2438400" y="2514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Used in generating Computer generated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graphic images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Used in creating characters for Animation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In Technical drawings and CAD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Used for Handwriting recognition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6"/>
          <p:cNvSpPr txBox="1"/>
          <p:nvPr>
            <p:ph type="ctrTitle"/>
          </p:nvPr>
        </p:nvSpPr>
        <p:spPr>
          <a:xfrm>
            <a:off x="2209800" y="-838200"/>
            <a:ext cx="6172200" cy="212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Schoolbook"/>
              <a:buNone/>
            </a:pPr>
            <a:r>
              <a:rPr b="1" i="0" lang="en-US" sz="3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SCANNERS</a:t>
            </a:r>
            <a:endParaRPr/>
          </a:p>
        </p:txBody>
      </p:sp>
      <p:sp>
        <p:nvSpPr>
          <p:cNvPr id="393" name="Google Shape;393;p46"/>
          <p:cNvSpPr txBox="1"/>
          <p:nvPr>
            <p:ph idx="1" type="subTitle"/>
          </p:nvPr>
        </p:nvSpPr>
        <p:spPr>
          <a:xfrm>
            <a:off x="2286000" y="500380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Handheld-scanner-easier-for-scanning.jpg" id="394" name="Google Shape;39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0575" y="1676400"/>
            <a:ext cx="3767137" cy="266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anners_logo.jpg" id="395" name="Google Shape;39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7775" y="3432175"/>
            <a:ext cx="2627312" cy="26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"/>
          <p:cNvSpPr txBox="1"/>
          <p:nvPr>
            <p:ph type="ctrTitle"/>
          </p:nvPr>
        </p:nvSpPr>
        <p:spPr>
          <a:xfrm>
            <a:off x="2209800" y="-838200"/>
            <a:ext cx="6172200" cy="212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Schoolbook"/>
              <a:buNone/>
            </a:pPr>
            <a:r>
              <a:rPr b="1" i="0" lang="en-US" sz="3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SCANNERS</a:t>
            </a:r>
            <a:endParaRPr/>
          </a:p>
        </p:txBody>
      </p:sp>
      <p:sp>
        <p:nvSpPr>
          <p:cNvPr id="402" name="Google Shape;402;p47"/>
          <p:cNvSpPr txBox="1"/>
          <p:nvPr>
            <p:ph idx="1" type="subTitle"/>
          </p:nvPr>
        </p:nvSpPr>
        <p:spPr>
          <a:xfrm>
            <a:off x="2362200" y="1828800"/>
            <a:ext cx="6172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 computing, a </a:t>
            </a: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scanner</a:t>
            </a: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 is a device that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optically scans images, printed text, handwriting,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or an object, and converts it to a digital image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When the scanning is performed, the gradation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of gray scale or colors are recorded and stored 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an array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Once scanned, any kind of transformations can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be applied to the object image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ctrTitle"/>
          </p:nvPr>
        </p:nvSpPr>
        <p:spPr>
          <a:xfrm>
            <a:off x="1828800" y="-685800"/>
            <a:ext cx="6553200" cy="212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Schoolbook"/>
              <a:buNone/>
            </a:pPr>
            <a:r>
              <a:rPr b="1" i="0" lang="en-US" sz="3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LIST OF SOME INPUT DEVICES:</a:t>
            </a:r>
            <a:endParaRPr/>
          </a:p>
        </p:txBody>
      </p:sp>
      <p:sp>
        <p:nvSpPr>
          <p:cNvPr id="206" name="Google Shape;206;p21"/>
          <p:cNvSpPr txBox="1"/>
          <p:nvPr>
            <p:ph idx="1" type="subTitle"/>
          </p:nvPr>
        </p:nvSpPr>
        <p:spPr>
          <a:xfrm>
            <a:off x="2514600" y="1828800"/>
            <a:ext cx="61722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6679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Mouse</a:t>
            </a:r>
            <a:endParaRPr/>
          </a:p>
          <a:p>
            <a:pPr indent="-106679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Keyboard</a:t>
            </a:r>
            <a:endParaRPr/>
          </a:p>
          <a:p>
            <a:pPr indent="-106679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Trackball</a:t>
            </a:r>
            <a:endParaRPr/>
          </a:p>
          <a:p>
            <a:pPr indent="-106679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Space ball</a:t>
            </a:r>
            <a:endParaRPr/>
          </a:p>
          <a:p>
            <a:pPr indent="-106679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Joystick</a:t>
            </a:r>
            <a:endParaRPr/>
          </a:p>
          <a:p>
            <a:pPr indent="-106679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Digitizer</a:t>
            </a:r>
            <a:endParaRPr/>
          </a:p>
          <a:p>
            <a:pPr indent="-106679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Dials</a:t>
            </a:r>
            <a:endParaRPr/>
          </a:p>
          <a:p>
            <a:pPr indent="-106679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Button boxes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 txBox="1"/>
          <p:nvPr>
            <p:ph type="ctrTitle"/>
          </p:nvPr>
        </p:nvSpPr>
        <p:spPr>
          <a:xfrm>
            <a:off x="2209800" y="-838200"/>
            <a:ext cx="6172200" cy="212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Schoolbook"/>
              <a:buNone/>
            </a:pPr>
            <a:r>
              <a:rPr b="1" i="0" lang="en-US" sz="3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LIGHT PENS</a:t>
            </a:r>
            <a:endParaRPr/>
          </a:p>
        </p:txBody>
      </p:sp>
      <p:sp>
        <p:nvSpPr>
          <p:cNvPr id="409" name="Google Shape;409;p48"/>
          <p:cNvSpPr txBox="1"/>
          <p:nvPr>
            <p:ph idx="1" type="subTitle"/>
          </p:nvPr>
        </p:nvSpPr>
        <p:spPr>
          <a:xfrm>
            <a:off x="2286000" y="500380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64022_main.JPG" id="410" name="Google Shape;41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2590800"/>
            <a:ext cx="3095625" cy="30956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leedPens1.jpg" id="411" name="Google Shape;41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0" y="2667000"/>
            <a:ext cx="3276600" cy="245745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9"/>
          <p:cNvSpPr txBox="1"/>
          <p:nvPr>
            <p:ph type="ctrTitle"/>
          </p:nvPr>
        </p:nvSpPr>
        <p:spPr>
          <a:xfrm>
            <a:off x="2209800" y="-838200"/>
            <a:ext cx="6172200" cy="212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Schoolbook"/>
              <a:buNone/>
            </a:pPr>
            <a:r>
              <a:rPr b="1" i="0" lang="en-US" sz="3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LIGHT PENS</a:t>
            </a:r>
            <a:endParaRPr/>
          </a:p>
        </p:txBody>
      </p:sp>
      <p:sp>
        <p:nvSpPr>
          <p:cNvPr id="418" name="Google Shape;418;p49"/>
          <p:cNvSpPr txBox="1"/>
          <p:nvPr>
            <p:ph idx="1" type="subTitle"/>
          </p:nvPr>
        </p:nvSpPr>
        <p:spPr>
          <a:xfrm>
            <a:off x="2438400" y="1828800"/>
            <a:ext cx="6172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 </a:t>
            </a: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light pen</a:t>
            </a: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 is a computer input device in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form of a light-sensitive wand used 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conjunction with a computer's CRT TV set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or monitor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Allows the users to point to displayed objects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and to draw objects on screen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The position points are highly accurate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sensitive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It generates electrical pulse which records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position of the electron beam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Not very much popular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0"/>
          <p:cNvSpPr txBox="1"/>
          <p:nvPr>
            <p:ph type="ctrTitle"/>
          </p:nvPr>
        </p:nvSpPr>
        <p:spPr>
          <a:xfrm>
            <a:off x="2209800" y="-838200"/>
            <a:ext cx="6172200" cy="212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Schoolbook"/>
              <a:buNone/>
            </a:pPr>
            <a:r>
              <a:rPr b="1" i="0" lang="en-US" sz="3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LIGHT PENS</a:t>
            </a:r>
            <a:endParaRPr/>
          </a:p>
        </p:txBody>
      </p:sp>
      <p:sp>
        <p:nvSpPr>
          <p:cNvPr id="425" name="Google Shape;425;p50"/>
          <p:cNvSpPr txBox="1"/>
          <p:nvPr>
            <p:ph idx="1" type="subTitle"/>
          </p:nvPr>
        </p:nvSpPr>
        <p:spPr>
          <a:xfrm>
            <a:off x="2438400" y="1828800"/>
            <a:ext cx="6172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Disadvantages: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When pointed on the screen, part of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image becomes DARK by hand and the pen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As they cannot detect black areas, special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implementation are needed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Sometimes give false readings due to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background lighting in a room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ctrTitle"/>
          </p:nvPr>
        </p:nvSpPr>
        <p:spPr>
          <a:xfrm>
            <a:off x="1371600" y="-381000"/>
            <a:ext cx="7772400" cy="212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Schoolbook"/>
              <a:buNone/>
            </a:pPr>
            <a:r>
              <a:rPr b="1" i="0" lang="en-US" sz="3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APPLICATION BASED INPUT DEVICES:</a:t>
            </a:r>
            <a:endParaRPr/>
          </a:p>
        </p:txBody>
      </p:sp>
      <p:sp>
        <p:nvSpPr>
          <p:cNvPr id="213" name="Google Shape;213;p22"/>
          <p:cNvSpPr txBox="1"/>
          <p:nvPr>
            <p:ph idx="1" type="subTitle"/>
          </p:nvPr>
        </p:nvSpPr>
        <p:spPr>
          <a:xfrm>
            <a:off x="2438400" y="2057400"/>
            <a:ext cx="6172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6679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Data gloves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06679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Touch panels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06679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Image scanners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06679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Voice systems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ctrTitle"/>
          </p:nvPr>
        </p:nvSpPr>
        <p:spPr>
          <a:xfrm>
            <a:off x="2133600" y="-381000"/>
            <a:ext cx="6172200" cy="212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Schoolbook"/>
              <a:buNone/>
            </a:pPr>
            <a:r>
              <a:rPr b="1" i="0" lang="en-US" sz="3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KEYBOARD</a:t>
            </a:r>
            <a:endParaRPr/>
          </a:p>
        </p:txBody>
      </p:sp>
      <p:sp>
        <p:nvSpPr>
          <p:cNvPr id="220" name="Google Shape;220;p23"/>
          <p:cNvSpPr txBox="1"/>
          <p:nvPr>
            <p:ph idx="1" type="subTitle"/>
          </p:nvPr>
        </p:nvSpPr>
        <p:spPr>
          <a:xfrm>
            <a:off x="2362200" y="312420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chinese-keyboard-black-usb_l.jpg" id="221" name="Google Shape;2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3048000"/>
            <a:ext cx="6408737" cy="2265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ctrTitle"/>
          </p:nvPr>
        </p:nvSpPr>
        <p:spPr>
          <a:xfrm>
            <a:off x="2133600" y="-1062037"/>
            <a:ext cx="6172200" cy="2124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Schoolbook"/>
              <a:buNone/>
            </a:pPr>
            <a:r>
              <a:rPr b="1" i="0" lang="en-US" sz="3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KEYBOARD</a:t>
            </a:r>
            <a:endParaRPr/>
          </a:p>
        </p:txBody>
      </p:sp>
      <p:sp>
        <p:nvSpPr>
          <p:cNvPr id="228" name="Google Shape;228;p24"/>
          <p:cNvSpPr txBox="1"/>
          <p:nvPr>
            <p:ph idx="1" type="subTitle"/>
          </p:nvPr>
        </p:nvSpPr>
        <p:spPr>
          <a:xfrm>
            <a:off x="2362200" y="1447800"/>
            <a:ext cx="6172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IT is a device primarily used to enter TEXT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STRINGS.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APLLICATIONS: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Used to enter Text Strings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Short cuts to many Functions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</a:t>
            </a:r>
            <a:r>
              <a:rPr b="1" i="0" lang="en-US" sz="2000" u="sng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In Graphics</a:t>
            </a: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Used to provide screen coordinates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Menu selection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Gaming controls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And FOR entering many graphics function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ctrTitle"/>
          </p:nvPr>
        </p:nvSpPr>
        <p:spPr>
          <a:xfrm>
            <a:off x="2133600" y="-762000"/>
            <a:ext cx="6172200" cy="212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Schoolbook"/>
              <a:buNone/>
            </a:pPr>
            <a:r>
              <a:rPr b="1" i="0" lang="en-US" sz="3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LATEST TYPES:</a:t>
            </a:r>
            <a:endParaRPr/>
          </a:p>
        </p:txBody>
      </p:sp>
      <p:sp>
        <p:nvSpPr>
          <p:cNvPr id="235" name="Google Shape;235;p25"/>
          <p:cNvSpPr txBox="1"/>
          <p:nvPr>
            <p:ph idx="1" type="subTitle"/>
          </p:nvPr>
        </p:nvSpPr>
        <p:spPr>
          <a:xfrm>
            <a:off x="2362200" y="1981200"/>
            <a:ext cx="6172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luxeed_keyboard.jpg" id="236" name="Google Shape;23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0575" y="1603375"/>
            <a:ext cx="3389312" cy="2779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rtual-laser-keyboard.jpg" id="237" name="Google Shape;23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1925" y="3048000"/>
            <a:ext cx="3902075" cy="33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ctrTitle"/>
          </p:nvPr>
        </p:nvSpPr>
        <p:spPr>
          <a:xfrm>
            <a:off x="2286000" y="-228600"/>
            <a:ext cx="6172200" cy="212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Schoolbook"/>
              <a:buNone/>
            </a:pPr>
            <a:r>
              <a:rPr b="1" i="0" lang="en-US" sz="3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MOUSE</a:t>
            </a:r>
            <a:endParaRPr/>
          </a:p>
        </p:txBody>
      </p:sp>
      <p:sp>
        <p:nvSpPr>
          <p:cNvPr id="244" name="Google Shape;244;p26"/>
          <p:cNvSpPr txBox="1"/>
          <p:nvPr>
            <p:ph idx="1" type="subTitle"/>
          </p:nvPr>
        </p:nvSpPr>
        <p:spPr>
          <a:xfrm>
            <a:off x="2286000" y="500380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genius-traveler355-laser-mouse.jpg" id="245" name="Google Shape;2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2438400"/>
            <a:ext cx="3433762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type="ctrTitle"/>
          </p:nvPr>
        </p:nvSpPr>
        <p:spPr>
          <a:xfrm>
            <a:off x="2209800" y="-838200"/>
            <a:ext cx="6172200" cy="212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entury Schoolbook"/>
              <a:buNone/>
            </a:pPr>
            <a:r>
              <a:rPr b="1" i="0" lang="en-US" sz="3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MOUSE</a:t>
            </a:r>
            <a:endParaRPr/>
          </a:p>
        </p:txBody>
      </p:sp>
      <p:sp>
        <p:nvSpPr>
          <p:cNvPr id="252" name="Google Shape;252;p27"/>
          <p:cNvSpPr txBox="1"/>
          <p:nvPr>
            <p:ph idx="1" type="subTitle"/>
          </p:nvPr>
        </p:nvSpPr>
        <p:spPr>
          <a:xfrm>
            <a:off x="2286000" y="1752600"/>
            <a:ext cx="6400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Hand-held BOX used to position the screen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cursor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Wheels or Rollers(now-a-days Laser lights)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on the bottom are used to record the position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of the screen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Generally there are two or three buttons,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used for operations like recording of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cursor positions or invoking of a function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In order to increase the number of INPUT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parameters, additional devices can be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included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The Z-MOUSE is an example of this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5_Oriel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6_Oriel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Oriel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Oriel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riel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2_Oriel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4_Oriel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