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Tahoma"/>
      <p:regular r:id="rId49"/>
      <p:bold r:id="rId50"/>
    </p:embeddedFont>
    <p:embeddedFont>
      <p:font typeface="Helvetica Neue"/>
      <p:regular r:id="rId51"/>
      <p:bold r:id="rId52"/>
      <p:italic r:id="rId53"/>
      <p:boldItalic r:id="rId54"/>
    </p:embeddedFont>
    <p:embeddedFont>
      <p:font typeface="Arial Black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regular.fntdata"/><Relationship Id="rId50" Type="http://schemas.openxmlformats.org/officeDocument/2006/relationships/font" Target="fonts/Tahoma-bold.fntdata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55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jpg"/><Relationship Id="rId4" Type="http://schemas.openxmlformats.org/officeDocument/2006/relationships/image" Target="../media/image26.jpg"/><Relationship Id="rId5" Type="http://schemas.openxmlformats.org/officeDocument/2006/relationships/image" Target="../media/image3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Illumination and Shading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62000" y="3886200"/>
            <a:ext cx="7696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4419600"/>
            <a:ext cx="2438400" cy="229711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Lambert’s Law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much light the surface receives from a light source depends on the angle between its angle and the vector from the surface point to the light (light vector)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Lambert’s law: the radiant energy ’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from a small surface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 given light source is: 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I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cos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(θ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the intensity of the light source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θ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angle between the surface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normal (N) and light vector (L)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Diffuse Component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Surface’s material property: assuming that the surface can reflect K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(0&lt;K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&lt;1), diffuse reflection coefficient) amount of diffuse light: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K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I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cos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and L are normalized, cos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N*L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K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I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(N*L)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total diffuse reflection = ambient + diffuse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K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I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K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I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(N*L)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3200400" y="457200"/>
            <a:ext cx="25654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22175" lIns="55450" spcFirstLastPara="1" rIns="55450" wrap="square" tIns="22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1600200" y="3810000"/>
            <a:ext cx="6629400" cy="1081087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80825" spcFirstLastPara="1" rIns="80825" wrap="square" tIns="396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Sphere diffusely lighted from various angles !</a:t>
            </a:r>
            <a:endParaRPr/>
          </a:p>
        </p:txBody>
      </p:sp>
      <p:grpSp>
        <p:nvGrpSpPr>
          <p:cNvPr id="155" name="Google Shape;155;p24"/>
          <p:cNvGrpSpPr/>
          <p:nvPr/>
        </p:nvGrpSpPr>
        <p:grpSpPr>
          <a:xfrm>
            <a:off x="1295400" y="1905000"/>
            <a:ext cx="7162800" cy="1331912"/>
            <a:chOff x="1862137" y="1905000"/>
            <a:chExt cx="5480050" cy="950912"/>
          </a:xfrm>
        </p:grpSpPr>
        <p:pic>
          <p:nvPicPr>
            <p:cNvPr descr="C:\Seitz\diff1.gif" id="156" name="Google Shape;15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62137" y="1905000"/>
              <a:ext cx="952500" cy="950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Seitz\diff2.gif" id="157" name="Google Shape;157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94025" y="1905000"/>
              <a:ext cx="952500" cy="950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Seitz\diff3.gif" id="158" name="Google Shape;158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25912" y="1905000"/>
              <a:ext cx="952500" cy="950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Seitz\diff4.gif" id="159" name="Google Shape;159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257800" y="1905000"/>
              <a:ext cx="952500" cy="950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Seitz\diff5.gif" id="160" name="Google Shape;160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89687" y="1905000"/>
              <a:ext cx="952500" cy="9509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Specular Light</a:t>
            </a:r>
            <a:br>
              <a:rPr b="0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6096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the bright spots on objects (such as polished metal, apple ...)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reflected from the surface unequally to all directions.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of near total reflection of the incident light in a concentrated region around the specular reflection angle</a:t>
            </a:r>
            <a:endParaRPr/>
          </a:p>
          <a:p>
            <a:pPr indent="-190500" lvl="0" marL="342900" marR="0" rtl="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114800"/>
            <a:ext cx="44958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4191000"/>
            <a:ext cx="69056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2743200"/>
            <a:ext cx="60864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Phong’s Model for Specular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much reflection light you can see depends on where you are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Seitz\nvalues.gif"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200400"/>
            <a:ext cx="6400800" cy="323056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1443037" y="457200"/>
            <a:ext cx="6637337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22175" lIns="55450" spcFirstLastPara="1" rIns="55450" wrap="square" tIns="22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Phong Illumination Curves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838200" y="1447800"/>
            <a:ext cx="7696200" cy="3641725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80825" spcFirstLastPara="1" rIns="80825" wrap="square" tIns="396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Specular exponents are much larger than 1;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of 100 are not uncommon.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1039812" y="4113212"/>
            <a:ext cx="8091487" cy="1109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2590800"/>
            <a:ext cx="4984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2362200" y="2667000"/>
            <a:ext cx="3811587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glossiness, rate of  falloff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1600200" y="381000"/>
            <a:ext cx="601980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Specular Highlights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762000" y="1828800"/>
            <a:ext cx="8066087" cy="598487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80825" spcFirstLastPara="1" rIns="80825" wrap="square" tIns="396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Shiny surfaces change appearance when viewpoint is changed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Specularities  are caused by microscopically smooth surfaces.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mirror is a perfect specular reflector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781300" y="304800"/>
            <a:ext cx="3622675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22175" lIns="55450" spcFirstLastPara="1" rIns="55450" wrap="square" tIns="22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Reflected Ray</a:t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1039812" y="4113212"/>
            <a:ext cx="8091487" cy="1109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4805362" y="2424112"/>
            <a:ext cx="2054225" cy="544512"/>
          </a:xfrm>
          <a:custGeom>
            <a:rect b="b" l="l" r="r" t="t"/>
            <a:pathLst>
              <a:path extrusionOk="0" h="344" w="1296">
                <a:moveTo>
                  <a:pt x="0" y="296"/>
                </a:moveTo>
                <a:cubicBezTo>
                  <a:pt x="228" y="148"/>
                  <a:pt x="456" y="0"/>
                  <a:pt x="672" y="8"/>
                </a:cubicBezTo>
                <a:cubicBezTo>
                  <a:pt x="888" y="16"/>
                  <a:pt x="1092" y="180"/>
                  <a:pt x="1296" y="344"/>
                </a:cubicBez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9" name="Google Shape;199;p29"/>
          <p:cNvCxnSpPr/>
          <p:nvPr/>
        </p:nvCxnSpPr>
        <p:spPr>
          <a:xfrm rot="10800000">
            <a:off x="5794375" y="1600200"/>
            <a:ext cx="0" cy="8366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 rot="10800000">
            <a:off x="5262562" y="1751012"/>
            <a:ext cx="531812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 flipH="1" rot="10800000">
            <a:off x="5794375" y="1751012"/>
            <a:ext cx="533400" cy="685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02" name="Google Shape;202;p29"/>
          <p:cNvGrpSpPr/>
          <p:nvPr/>
        </p:nvGrpSpPr>
        <p:grpSpPr>
          <a:xfrm>
            <a:off x="5519737" y="1924050"/>
            <a:ext cx="276225" cy="284163"/>
            <a:chOff x="3686175" y="5126037"/>
            <a:chExt cx="277812" cy="284163"/>
          </a:xfrm>
        </p:grpSpPr>
        <p:sp>
          <p:nvSpPr>
            <p:cNvPr id="203" name="Google Shape;203;p29"/>
            <p:cNvSpPr/>
            <p:nvPr/>
          </p:nvSpPr>
          <p:spPr>
            <a:xfrm>
              <a:off x="3787775" y="5321300"/>
              <a:ext cx="152400" cy="88900"/>
            </a:xfrm>
            <a:custGeom>
              <a:rect b="b" l="l" r="r" t="t"/>
              <a:pathLst>
                <a:path extrusionOk="0" h="56" w="96">
                  <a:moveTo>
                    <a:pt x="0" y="56"/>
                  </a:moveTo>
                  <a:cubicBezTo>
                    <a:pt x="16" y="36"/>
                    <a:pt x="32" y="16"/>
                    <a:pt x="48" y="8"/>
                  </a:cubicBezTo>
                  <a:cubicBezTo>
                    <a:pt x="64" y="0"/>
                    <a:pt x="80" y="4"/>
                    <a:pt x="96" y="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25" lIns="91275" spcFirstLastPara="1" rIns="91275" wrap="square" tIns="4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29"/>
            <p:cNvSpPr txBox="1"/>
            <p:nvPr/>
          </p:nvSpPr>
          <p:spPr>
            <a:xfrm>
              <a:off x="3686175" y="5126037"/>
              <a:ext cx="277812" cy="284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25" lIns="91275" spcFirstLastPara="1" rIns="91275" wrap="square" tIns="45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400"/>
                <a:buFont typeface="Noto Sans Symbols"/>
                <a:buNone/>
              </a:pPr>
              <a:r>
                <a:rPr b="1" i="0" lang="en-US" sz="1400" u="none">
                  <a:solidFill>
                    <a:schemeClr val="folHlink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φ</a:t>
              </a:r>
              <a:endParaRPr/>
            </a:p>
          </p:txBody>
        </p:sp>
      </p:grpSp>
      <p:grpSp>
        <p:nvGrpSpPr>
          <p:cNvPr id="205" name="Google Shape;205;p29"/>
          <p:cNvGrpSpPr/>
          <p:nvPr/>
        </p:nvGrpSpPr>
        <p:grpSpPr>
          <a:xfrm flipH="1">
            <a:off x="5784850" y="1924050"/>
            <a:ext cx="276225" cy="284163"/>
            <a:chOff x="3687762" y="5126037"/>
            <a:chExt cx="276225" cy="284163"/>
          </a:xfrm>
        </p:grpSpPr>
        <p:sp>
          <p:nvSpPr>
            <p:cNvPr id="206" name="Google Shape;206;p29"/>
            <p:cNvSpPr/>
            <p:nvPr/>
          </p:nvSpPr>
          <p:spPr>
            <a:xfrm>
              <a:off x="3787775" y="5321300"/>
              <a:ext cx="152400" cy="88900"/>
            </a:xfrm>
            <a:custGeom>
              <a:rect b="b" l="l" r="r" t="t"/>
              <a:pathLst>
                <a:path extrusionOk="0" h="56" w="96">
                  <a:moveTo>
                    <a:pt x="0" y="56"/>
                  </a:moveTo>
                  <a:cubicBezTo>
                    <a:pt x="16" y="36"/>
                    <a:pt x="32" y="16"/>
                    <a:pt x="48" y="8"/>
                  </a:cubicBezTo>
                  <a:cubicBezTo>
                    <a:pt x="64" y="0"/>
                    <a:pt x="80" y="4"/>
                    <a:pt x="96" y="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25" lIns="91275" spcFirstLastPara="1" rIns="91275" wrap="square" tIns="4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Google Shape;207;p29"/>
            <p:cNvSpPr txBox="1"/>
            <p:nvPr/>
          </p:nvSpPr>
          <p:spPr>
            <a:xfrm>
              <a:off x="3687762" y="5126037"/>
              <a:ext cx="276225" cy="284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25" lIns="91275" spcFirstLastPara="1" rIns="91275" wrap="square" tIns="45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400"/>
                <a:buFont typeface="Noto Sans Symbols"/>
                <a:buNone/>
              </a:pPr>
              <a:r>
                <a:rPr b="1" i="0" lang="en-US" sz="1400" u="none">
                  <a:solidFill>
                    <a:schemeClr val="folHlink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φ</a:t>
              </a:r>
              <a:endParaRPr/>
            </a:p>
          </p:txBody>
        </p:sp>
      </p:grpSp>
      <p:cxnSp>
        <p:nvCxnSpPr>
          <p:cNvPr id="208" name="Google Shape;208;p29"/>
          <p:cNvCxnSpPr/>
          <p:nvPr/>
        </p:nvCxnSpPr>
        <p:spPr>
          <a:xfrm flipH="1" rot="10800000">
            <a:off x="5794375" y="2360612"/>
            <a:ext cx="762000" cy="7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" name="Google Shape;209;p29"/>
          <p:cNvCxnSpPr/>
          <p:nvPr/>
        </p:nvCxnSpPr>
        <p:spPr>
          <a:xfrm flipH="1" rot="10800000">
            <a:off x="5794375" y="2208212"/>
            <a:ext cx="1903412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0" name="Google Shape;210;p29"/>
          <p:cNvSpPr/>
          <p:nvPr/>
        </p:nvSpPr>
        <p:spPr>
          <a:xfrm>
            <a:off x="5969000" y="2185987"/>
            <a:ext cx="177800" cy="228600"/>
          </a:xfrm>
          <a:custGeom>
            <a:rect b="b" l="l" r="r" t="t"/>
            <a:pathLst>
              <a:path extrusionOk="0" h="144" w="112">
                <a:moveTo>
                  <a:pt x="0" y="0"/>
                </a:moveTo>
                <a:cubicBezTo>
                  <a:pt x="40" y="12"/>
                  <a:pt x="80" y="24"/>
                  <a:pt x="96" y="48"/>
                </a:cubicBezTo>
                <a:cubicBezTo>
                  <a:pt x="112" y="72"/>
                  <a:pt x="104" y="108"/>
                  <a:pt x="96" y="144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6042025" y="2081212"/>
            <a:ext cx="296862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chemeClr val="folHlin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5097462" y="1470025"/>
            <a:ext cx="303212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5638800" y="1238250"/>
            <a:ext cx="312737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6248400" y="1524000"/>
            <a:ext cx="312737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6477000" y="2305050"/>
            <a:ext cx="312737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grpSp>
        <p:nvGrpSpPr>
          <p:cNvPr id="216" name="Google Shape;216;p29"/>
          <p:cNvGrpSpPr/>
          <p:nvPr/>
        </p:nvGrpSpPr>
        <p:grpSpPr>
          <a:xfrm>
            <a:off x="608012" y="3595687"/>
            <a:ext cx="2055812" cy="1889125"/>
            <a:chOff x="609600" y="2230437"/>
            <a:chExt cx="2057400" cy="1892300"/>
          </a:xfrm>
        </p:grpSpPr>
        <p:sp>
          <p:nvSpPr>
            <p:cNvPr id="217" name="Google Shape;217;p29"/>
            <p:cNvSpPr/>
            <p:nvPr/>
          </p:nvSpPr>
          <p:spPr>
            <a:xfrm>
              <a:off x="609600" y="3187700"/>
              <a:ext cx="2057400" cy="546100"/>
            </a:xfrm>
            <a:custGeom>
              <a:rect b="b" l="l" r="r" t="t"/>
              <a:pathLst>
                <a:path extrusionOk="0" h="344" w="1296">
                  <a:moveTo>
                    <a:pt x="0" y="296"/>
                  </a:moveTo>
                  <a:cubicBezTo>
                    <a:pt x="228" y="148"/>
                    <a:pt x="456" y="0"/>
                    <a:pt x="672" y="8"/>
                  </a:cubicBezTo>
                  <a:cubicBezTo>
                    <a:pt x="888" y="16"/>
                    <a:pt x="1092" y="180"/>
                    <a:pt x="1296" y="344"/>
                  </a:cubicBezTo>
                </a:path>
              </a:pathLst>
            </a:cu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425" lIns="90850" spcFirstLastPara="1" rIns="90850" wrap="square" tIns="4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8" name="Google Shape;218;p29"/>
            <p:cNvCxnSpPr/>
            <p:nvPr/>
          </p:nvCxnSpPr>
          <p:spPr>
            <a:xfrm rot="10800000">
              <a:off x="1600200" y="25146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9" name="Google Shape;219;p29"/>
            <p:cNvCxnSpPr/>
            <p:nvPr/>
          </p:nvCxnSpPr>
          <p:spPr>
            <a:xfrm rot="10800000">
              <a:off x="1066800" y="2514600"/>
              <a:ext cx="533400" cy="685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20" name="Google Shape;220;p29"/>
            <p:cNvGrpSpPr/>
            <p:nvPr/>
          </p:nvGrpSpPr>
          <p:grpSpPr>
            <a:xfrm>
              <a:off x="1327150" y="2687637"/>
              <a:ext cx="273050" cy="285750"/>
              <a:chOff x="3689350" y="5126037"/>
              <a:chExt cx="273050" cy="285750"/>
            </a:xfrm>
          </p:grpSpPr>
          <p:sp>
            <p:nvSpPr>
              <p:cNvPr id="221" name="Google Shape;221;p29"/>
              <p:cNvSpPr/>
              <p:nvPr/>
            </p:nvSpPr>
            <p:spPr>
              <a:xfrm>
                <a:off x="3787775" y="5321300"/>
                <a:ext cx="152400" cy="88900"/>
              </a:xfrm>
              <a:custGeom>
                <a:rect b="b" l="l" r="r" t="t"/>
                <a:pathLst>
                  <a:path extrusionOk="0" h="56" w="96">
                    <a:moveTo>
                      <a:pt x="0" y="56"/>
                    </a:moveTo>
                    <a:cubicBezTo>
                      <a:pt x="16" y="36"/>
                      <a:pt x="32" y="16"/>
                      <a:pt x="48" y="8"/>
                    </a:cubicBezTo>
                    <a:cubicBezTo>
                      <a:pt x="64" y="0"/>
                      <a:pt x="80" y="4"/>
                      <a:pt x="96" y="8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425" lIns="90850" spcFirstLastPara="1" rIns="90850" wrap="square" tIns="45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2" name="Google Shape;222;p29"/>
              <p:cNvSpPr txBox="1"/>
              <p:nvPr/>
            </p:nvSpPr>
            <p:spPr>
              <a:xfrm>
                <a:off x="3689350" y="5126037"/>
                <a:ext cx="273050" cy="285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425" lIns="90850" spcFirstLastPara="1" rIns="90850" wrap="square" tIns="454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folHlink"/>
                  </a:buClr>
                  <a:buSzPts val="1400"/>
                  <a:buFont typeface="Noto Sans Symbols"/>
                  <a:buNone/>
                </a:pPr>
                <a:r>
                  <a:rPr b="1" i="0" lang="en-US" sz="1400" u="none">
                    <a:solidFill>
                      <a:schemeClr val="folHlink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φ</a:t>
                </a:r>
                <a:endParaRPr/>
              </a:p>
            </p:txBody>
          </p:sp>
        </p:grpSp>
        <p:sp>
          <p:nvSpPr>
            <p:cNvPr id="223" name="Google Shape;223;p29"/>
            <p:cNvSpPr txBox="1"/>
            <p:nvPr/>
          </p:nvSpPr>
          <p:spPr>
            <a:xfrm>
              <a:off x="901700" y="2232025"/>
              <a:ext cx="303212" cy="284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425" lIns="90850" spcFirstLastPara="1" rIns="90850" wrap="square" tIns="45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sp>
          <p:nvSpPr>
            <p:cNvPr id="224" name="Google Shape;224;p29"/>
            <p:cNvSpPr txBox="1"/>
            <p:nvPr/>
          </p:nvSpPr>
          <p:spPr>
            <a:xfrm>
              <a:off x="1255712" y="2230437"/>
              <a:ext cx="739775" cy="284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425" lIns="90850" spcFirstLastPara="1" rIns="90850" wrap="square" tIns="45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N(N•L)</a:t>
              </a:r>
              <a:endParaRPr/>
            </a:p>
          </p:txBody>
        </p:sp>
        <p:cxnSp>
          <p:nvCxnSpPr>
            <p:cNvPr id="225" name="Google Shape;225;p29"/>
            <p:cNvCxnSpPr/>
            <p:nvPr/>
          </p:nvCxnSpPr>
          <p:spPr>
            <a:xfrm>
              <a:off x="1066800" y="251460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6" name="Google Shape;226;p29"/>
            <p:cNvSpPr txBox="1"/>
            <p:nvPr/>
          </p:nvSpPr>
          <p:spPr>
            <a:xfrm>
              <a:off x="803275" y="3810000"/>
              <a:ext cx="1635125" cy="312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425" lIns="90850" spcFirstLastPara="1" rIns="90850" wrap="square" tIns="45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L onto N</a:t>
              </a:r>
              <a:endParaRPr/>
            </a:p>
          </p:txBody>
        </p:sp>
      </p:grpSp>
      <p:grpSp>
        <p:nvGrpSpPr>
          <p:cNvPr id="227" name="Google Shape;227;p29"/>
          <p:cNvGrpSpPr/>
          <p:nvPr/>
        </p:nvGrpSpPr>
        <p:grpSpPr>
          <a:xfrm>
            <a:off x="3186112" y="3041650"/>
            <a:ext cx="2209800" cy="2443162"/>
            <a:chOff x="3190875" y="1676400"/>
            <a:chExt cx="2212975" cy="2446337"/>
          </a:xfrm>
        </p:grpSpPr>
        <p:sp>
          <p:nvSpPr>
            <p:cNvPr id="228" name="Google Shape;228;p29"/>
            <p:cNvSpPr/>
            <p:nvPr/>
          </p:nvSpPr>
          <p:spPr>
            <a:xfrm>
              <a:off x="3276600" y="3263900"/>
              <a:ext cx="2057400" cy="546100"/>
            </a:xfrm>
            <a:custGeom>
              <a:rect b="b" l="l" r="r" t="t"/>
              <a:pathLst>
                <a:path extrusionOk="0" h="344" w="1296">
                  <a:moveTo>
                    <a:pt x="0" y="296"/>
                  </a:moveTo>
                  <a:cubicBezTo>
                    <a:pt x="228" y="148"/>
                    <a:pt x="456" y="0"/>
                    <a:pt x="672" y="8"/>
                  </a:cubicBezTo>
                  <a:cubicBezTo>
                    <a:pt x="888" y="16"/>
                    <a:pt x="1092" y="180"/>
                    <a:pt x="1296" y="344"/>
                  </a:cubicBezTo>
                </a:path>
              </a:pathLst>
            </a:cu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425" lIns="90850" spcFirstLastPara="1" rIns="90850" wrap="square" tIns="4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9" name="Google Shape;229;p29"/>
            <p:cNvCxnSpPr/>
            <p:nvPr/>
          </p:nvCxnSpPr>
          <p:spPr>
            <a:xfrm rot="10800000">
              <a:off x="4267200" y="25908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0" name="Google Shape;230;p29"/>
            <p:cNvCxnSpPr/>
            <p:nvPr/>
          </p:nvCxnSpPr>
          <p:spPr>
            <a:xfrm rot="10800000">
              <a:off x="3733800" y="2590800"/>
              <a:ext cx="533400" cy="685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31" name="Google Shape;231;p29"/>
            <p:cNvGrpSpPr/>
            <p:nvPr/>
          </p:nvGrpSpPr>
          <p:grpSpPr>
            <a:xfrm>
              <a:off x="3994150" y="2763837"/>
              <a:ext cx="273050" cy="284163"/>
              <a:chOff x="3689350" y="5126037"/>
              <a:chExt cx="273050" cy="284163"/>
            </a:xfrm>
          </p:grpSpPr>
          <p:sp>
            <p:nvSpPr>
              <p:cNvPr id="232" name="Google Shape;232;p29"/>
              <p:cNvSpPr/>
              <p:nvPr/>
            </p:nvSpPr>
            <p:spPr>
              <a:xfrm>
                <a:off x="3787775" y="5321300"/>
                <a:ext cx="152400" cy="88900"/>
              </a:xfrm>
              <a:custGeom>
                <a:rect b="b" l="l" r="r" t="t"/>
                <a:pathLst>
                  <a:path extrusionOk="0" h="56" w="96">
                    <a:moveTo>
                      <a:pt x="0" y="56"/>
                    </a:moveTo>
                    <a:cubicBezTo>
                      <a:pt x="16" y="36"/>
                      <a:pt x="32" y="16"/>
                      <a:pt x="48" y="8"/>
                    </a:cubicBezTo>
                    <a:cubicBezTo>
                      <a:pt x="64" y="0"/>
                      <a:pt x="80" y="4"/>
                      <a:pt x="96" y="8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425" lIns="90850" spcFirstLastPara="1" rIns="90850" wrap="square" tIns="45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3" name="Google Shape;233;p29"/>
              <p:cNvSpPr txBox="1"/>
              <p:nvPr/>
            </p:nvSpPr>
            <p:spPr>
              <a:xfrm>
                <a:off x="3689350" y="5126037"/>
                <a:ext cx="273050" cy="284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425" lIns="90850" spcFirstLastPara="1" rIns="90850" wrap="square" tIns="454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folHlink"/>
                  </a:buClr>
                  <a:buSzPts val="1400"/>
                  <a:buFont typeface="Noto Sans Symbols"/>
                  <a:buNone/>
                </a:pPr>
                <a:r>
                  <a:rPr b="1" i="0" lang="en-US" sz="1400" u="none">
                    <a:solidFill>
                      <a:schemeClr val="folHlink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φ</a:t>
                </a:r>
                <a:endParaRPr/>
              </a:p>
            </p:txBody>
          </p:sp>
        </p:grpSp>
        <p:sp>
          <p:nvSpPr>
            <p:cNvPr id="234" name="Google Shape;234;p29"/>
            <p:cNvSpPr txBox="1"/>
            <p:nvPr/>
          </p:nvSpPr>
          <p:spPr>
            <a:xfrm>
              <a:off x="3568700" y="2308225"/>
              <a:ext cx="303212" cy="284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425" lIns="90850" spcFirstLastPara="1" rIns="90850" wrap="square" tIns="45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sp>
          <p:nvSpPr>
            <p:cNvPr id="235" name="Google Shape;235;p29"/>
            <p:cNvSpPr txBox="1"/>
            <p:nvPr/>
          </p:nvSpPr>
          <p:spPr>
            <a:xfrm>
              <a:off x="3841750" y="1676400"/>
              <a:ext cx="828675" cy="284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425" lIns="90850" spcFirstLastPara="1" rIns="90850" wrap="square" tIns="45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2N(N•L)</a:t>
              </a:r>
              <a:endParaRPr/>
            </a:p>
          </p:txBody>
        </p:sp>
        <p:cxnSp>
          <p:nvCxnSpPr>
            <p:cNvPr id="236" name="Google Shape;236;p29"/>
            <p:cNvCxnSpPr/>
            <p:nvPr/>
          </p:nvCxnSpPr>
          <p:spPr>
            <a:xfrm>
              <a:off x="3733800" y="259080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" name="Google Shape;237;p29"/>
            <p:cNvCxnSpPr/>
            <p:nvPr/>
          </p:nvCxnSpPr>
          <p:spPr>
            <a:xfrm rot="10800000">
              <a:off x="4267200" y="19050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8" name="Google Shape;238;p29"/>
            <p:cNvSpPr txBox="1"/>
            <p:nvPr/>
          </p:nvSpPr>
          <p:spPr>
            <a:xfrm>
              <a:off x="3190875" y="3810000"/>
              <a:ext cx="2212975" cy="312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425" lIns="90850" spcFirstLastPara="1" rIns="90850" wrap="square" tIns="45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Double length of vector</a:t>
              </a:r>
              <a:endParaRPr/>
            </a:p>
          </p:txBody>
        </p:sp>
      </p:grpSp>
      <p:grpSp>
        <p:nvGrpSpPr>
          <p:cNvPr id="239" name="Google Shape;239;p29"/>
          <p:cNvGrpSpPr/>
          <p:nvPr/>
        </p:nvGrpSpPr>
        <p:grpSpPr>
          <a:xfrm>
            <a:off x="5927725" y="3346450"/>
            <a:ext cx="2898775" cy="2138362"/>
            <a:chOff x="5935662" y="1981200"/>
            <a:chExt cx="2903537" cy="2141537"/>
          </a:xfrm>
        </p:grpSpPr>
        <p:sp>
          <p:nvSpPr>
            <p:cNvPr id="240" name="Google Shape;240;p29"/>
            <p:cNvSpPr/>
            <p:nvPr/>
          </p:nvSpPr>
          <p:spPr>
            <a:xfrm>
              <a:off x="5935662" y="3340100"/>
              <a:ext cx="2057400" cy="546100"/>
            </a:xfrm>
            <a:custGeom>
              <a:rect b="b" l="l" r="r" t="t"/>
              <a:pathLst>
                <a:path extrusionOk="0" h="344" w="1296">
                  <a:moveTo>
                    <a:pt x="0" y="296"/>
                  </a:moveTo>
                  <a:cubicBezTo>
                    <a:pt x="228" y="148"/>
                    <a:pt x="456" y="0"/>
                    <a:pt x="672" y="8"/>
                  </a:cubicBezTo>
                  <a:cubicBezTo>
                    <a:pt x="888" y="16"/>
                    <a:pt x="1092" y="180"/>
                    <a:pt x="1296" y="344"/>
                  </a:cubicBezTo>
                </a:path>
              </a:pathLst>
            </a:cu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350" lIns="90700" spcFirstLastPara="1" rIns="90700" wrap="square" tIns="45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1" name="Google Shape;241;p29"/>
            <p:cNvCxnSpPr/>
            <p:nvPr/>
          </p:nvCxnSpPr>
          <p:spPr>
            <a:xfrm rot="10800000">
              <a:off x="6926262" y="26670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2" name="Google Shape;242;p29"/>
            <p:cNvCxnSpPr/>
            <p:nvPr/>
          </p:nvCxnSpPr>
          <p:spPr>
            <a:xfrm rot="10800000">
              <a:off x="6392862" y="2667000"/>
              <a:ext cx="533400" cy="685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43" name="Google Shape;243;p29"/>
            <p:cNvGrpSpPr/>
            <p:nvPr/>
          </p:nvGrpSpPr>
          <p:grpSpPr>
            <a:xfrm>
              <a:off x="6653212" y="2840037"/>
              <a:ext cx="273050" cy="284163"/>
              <a:chOff x="3689350" y="5126037"/>
              <a:chExt cx="273050" cy="284163"/>
            </a:xfrm>
          </p:grpSpPr>
          <p:sp>
            <p:nvSpPr>
              <p:cNvPr id="244" name="Google Shape;244;p29"/>
              <p:cNvSpPr/>
              <p:nvPr/>
            </p:nvSpPr>
            <p:spPr>
              <a:xfrm>
                <a:off x="3787775" y="5321300"/>
                <a:ext cx="152400" cy="88900"/>
              </a:xfrm>
              <a:custGeom>
                <a:rect b="b" l="l" r="r" t="t"/>
                <a:pathLst>
                  <a:path extrusionOk="0" h="56" w="96">
                    <a:moveTo>
                      <a:pt x="0" y="56"/>
                    </a:moveTo>
                    <a:cubicBezTo>
                      <a:pt x="16" y="36"/>
                      <a:pt x="32" y="16"/>
                      <a:pt x="48" y="8"/>
                    </a:cubicBezTo>
                    <a:cubicBezTo>
                      <a:pt x="64" y="0"/>
                      <a:pt x="80" y="4"/>
                      <a:pt x="96" y="8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350" lIns="90700" spcFirstLastPara="1" rIns="90700" wrap="square" tIns="453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5" name="Google Shape;245;p29"/>
              <p:cNvSpPr txBox="1"/>
              <p:nvPr/>
            </p:nvSpPr>
            <p:spPr>
              <a:xfrm>
                <a:off x="3689350" y="5126037"/>
                <a:ext cx="273050" cy="284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350" lIns="90700" spcFirstLastPara="1" rIns="90700" wrap="square" tIns="45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folHlink"/>
                  </a:buClr>
                  <a:buSzPts val="1400"/>
                  <a:buFont typeface="Noto Sans Symbols"/>
                  <a:buNone/>
                </a:pPr>
                <a:r>
                  <a:rPr b="1" i="0" lang="en-US" sz="1400" u="none">
                    <a:solidFill>
                      <a:schemeClr val="folHlink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φ</a:t>
                </a:r>
                <a:endParaRPr/>
              </a:p>
            </p:txBody>
          </p:sp>
        </p:grpSp>
        <p:sp>
          <p:nvSpPr>
            <p:cNvPr id="246" name="Google Shape;246;p29"/>
            <p:cNvSpPr txBox="1"/>
            <p:nvPr/>
          </p:nvSpPr>
          <p:spPr>
            <a:xfrm>
              <a:off x="6227762" y="2384425"/>
              <a:ext cx="303212" cy="284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350" lIns="90700" spcFirstLastPara="1" rIns="90700" wrap="square" tIns="45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</p:txBody>
        </p:sp>
        <p:sp>
          <p:nvSpPr>
            <p:cNvPr id="247" name="Google Shape;247;p29"/>
            <p:cNvSpPr txBox="1"/>
            <p:nvPr/>
          </p:nvSpPr>
          <p:spPr>
            <a:xfrm>
              <a:off x="7424737" y="2514600"/>
              <a:ext cx="1414462" cy="284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350" lIns="90700" spcFirstLastPara="1" rIns="90700" wrap="square" tIns="45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 = 2N(N•L) - L</a:t>
              </a:r>
              <a:endParaRPr/>
            </a:p>
          </p:txBody>
        </p:sp>
        <p:cxnSp>
          <p:nvCxnSpPr>
            <p:cNvPr id="248" name="Google Shape;248;p29"/>
            <p:cNvCxnSpPr/>
            <p:nvPr/>
          </p:nvCxnSpPr>
          <p:spPr>
            <a:xfrm>
              <a:off x="6392862" y="266700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9" name="Google Shape;249;p29"/>
            <p:cNvCxnSpPr/>
            <p:nvPr/>
          </p:nvCxnSpPr>
          <p:spPr>
            <a:xfrm rot="10800000">
              <a:off x="6926262" y="1981200"/>
              <a:ext cx="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0" name="Google Shape;250;p29"/>
            <p:cNvCxnSpPr/>
            <p:nvPr/>
          </p:nvCxnSpPr>
          <p:spPr>
            <a:xfrm>
              <a:off x="6926262" y="1981200"/>
              <a:ext cx="533400" cy="685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1" name="Google Shape;251;p29"/>
            <p:cNvCxnSpPr/>
            <p:nvPr/>
          </p:nvCxnSpPr>
          <p:spPr>
            <a:xfrm flipH="1" rot="10800000">
              <a:off x="6926262" y="2667000"/>
              <a:ext cx="533400" cy="685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52" name="Google Shape;252;p29"/>
            <p:cNvGrpSpPr/>
            <p:nvPr/>
          </p:nvGrpSpPr>
          <p:grpSpPr>
            <a:xfrm flipH="1">
              <a:off x="6915150" y="2840037"/>
              <a:ext cx="273050" cy="284163"/>
              <a:chOff x="3689350" y="5126037"/>
              <a:chExt cx="273050" cy="284163"/>
            </a:xfrm>
          </p:grpSpPr>
          <p:sp>
            <p:nvSpPr>
              <p:cNvPr id="253" name="Google Shape;253;p29"/>
              <p:cNvSpPr/>
              <p:nvPr/>
            </p:nvSpPr>
            <p:spPr>
              <a:xfrm>
                <a:off x="3787775" y="5321300"/>
                <a:ext cx="152400" cy="88900"/>
              </a:xfrm>
              <a:custGeom>
                <a:rect b="b" l="l" r="r" t="t"/>
                <a:pathLst>
                  <a:path extrusionOk="0" h="56" w="96">
                    <a:moveTo>
                      <a:pt x="0" y="56"/>
                    </a:moveTo>
                    <a:cubicBezTo>
                      <a:pt x="16" y="36"/>
                      <a:pt x="32" y="16"/>
                      <a:pt x="48" y="8"/>
                    </a:cubicBezTo>
                    <a:cubicBezTo>
                      <a:pt x="64" y="0"/>
                      <a:pt x="80" y="4"/>
                      <a:pt x="96" y="8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350" lIns="90700" spcFirstLastPara="1" rIns="90700" wrap="square" tIns="453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4" name="Google Shape;254;p29"/>
              <p:cNvSpPr txBox="1"/>
              <p:nvPr/>
            </p:nvSpPr>
            <p:spPr>
              <a:xfrm>
                <a:off x="3689350" y="5126037"/>
                <a:ext cx="273050" cy="284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350" lIns="90700" spcFirstLastPara="1" rIns="90700" wrap="square" tIns="45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folHlink"/>
                  </a:buClr>
                  <a:buSzPts val="1400"/>
                  <a:buFont typeface="Noto Sans Symbols"/>
                  <a:buNone/>
                </a:pPr>
                <a:r>
                  <a:rPr b="1" i="0" lang="en-US" sz="1400" u="none">
                    <a:solidFill>
                      <a:schemeClr val="folHlink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φ</a:t>
                </a:r>
                <a:endParaRPr/>
              </a:p>
            </p:txBody>
          </p:sp>
        </p:grpSp>
        <p:sp>
          <p:nvSpPr>
            <p:cNvPr id="255" name="Google Shape;255;p29"/>
            <p:cNvSpPr txBox="1"/>
            <p:nvPr/>
          </p:nvSpPr>
          <p:spPr>
            <a:xfrm>
              <a:off x="6411912" y="3810000"/>
              <a:ext cx="1127125" cy="312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350" lIns="90700" spcFirstLastPara="1" rIns="90700" wrap="square" tIns="45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Subtract L</a:t>
              </a:r>
              <a:endParaRPr/>
            </a:p>
          </p:txBody>
        </p:sp>
      </p:grpSp>
      <p:sp>
        <p:nvSpPr>
          <p:cNvPr id="256" name="Google Shape;256;p29"/>
          <p:cNvSpPr txBox="1"/>
          <p:nvPr/>
        </p:nvSpPr>
        <p:spPr>
          <a:xfrm>
            <a:off x="990600" y="1524000"/>
            <a:ext cx="30480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calculate R? R + L = 2(N*L) 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= 2(N*L) N - 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/>
        </p:nvSpPr>
        <p:spPr>
          <a:xfrm>
            <a:off x="1828800" y="381000"/>
            <a:ext cx="530225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22175" lIns="55450" spcFirstLastPara="1" rIns="55450" wrap="square" tIns="22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Phong Illumination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539750" y="2841625"/>
            <a:ext cx="80645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80825" spcFirstLastPara="1" rIns="80825" wrap="square" tIns="396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Light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1039812" y="4113212"/>
            <a:ext cx="8091487" cy="1109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Seitz\spec1.gif" id="264" name="Google Shape;2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512" y="1065212"/>
            <a:ext cx="7038975" cy="190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Seitz\spec2.gif" id="265" name="Google Shape;26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12" y="3498850"/>
            <a:ext cx="7038975" cy="19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533400" y="5275262"/>
            <a:ext cx="80645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39600" lIns="80825" spcFirstLastPara="1" rIns="80825" wrap="square" tIns="396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Putting It All Together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Light (white light source)</a:t>
            </a:r>
            <a:endParaRPr/>
          </a:p>
        </p:txBody>
      </p:sp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b="0" l="0" r="11428" t="0"/>
          <a:stretch/>
        </p:blipFill>
        <p:spPr>
          <a:xfrm>
            <a:off x="1676400" y="2819400"/>
            <a:ext cx="7086600" cy="24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/>
        </p:nvSpPr>
        <p:spPr>
          <a:xfrm>
            <a:off x="1371600" y="4953000"/>
            <a:ext cx="41910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Illumination Vs. Shading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Illumination (lighting) model: determine the color of a surface point by simulating some light attributes.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Shading model: applies the illumination models at a set of points and colors the whole image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90500" lvl="0" marL="342900" marR="0" rtl="0" algn="l"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81200"/>
            <a:ext cx="7848600" cy="8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Light Source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685800" y="167640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light intensity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multiple light sources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the diffuse and specular calculations for each light source</a:t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the components from all light sources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ambient term contributes only once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different reflectance coefficients can differ.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“metal”: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share material color,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plastic: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white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Remember, when cosine is negative lighting term is zero!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/>
        </p:nvSpPr>
        <p:spPr>
          <a:xfrm>
            <a:off x="381000" y="381000"/>
            <a:ext cx="8305800" cy="6215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Shading Models for Polygons</a:t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80000"/>
              </a:lnSpc>
              <a:spcBef>
                <a:spcPts val="2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Constant Shading (flat shading)</a:t>
            </a:r>
            <a:endParaRPr/>
          </a:p>
          <a:p>
            <a:pPr indent="-152400" lvl="1" marL="457200" marR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Compute illumination at any one point on the surface. Use face or one normal from a pair of edges. Good for far away light and viewer or if facets approximate surface well.</a:t>
            </a:r>
            <a:endParaRPr/>
          </a:p>
          <a:p>
            <a:pPr indent="-152400" lvl="0" marL="0" marR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Per-Pixel Shading</a:t>
            </a:r>
            <a:endParaRPr/>
          </a:p>
          <a:p>
            <a:pPr indent="-152400" lvl="1" marL="457200" marR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Compute illumination 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every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point on the surface.</a:t>
            </a:r>
            <a:endParaRPr/>
          </a:p>
          <a:p>
            <a:pPr indent="-152400" lvl="0" marL="0" marR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Interpolated Shading</a:t>
            </a:r>
            <a:endParaRPr/>
          </a:p>
          <a:p>
            <a:pPr indent="-152400" lvl="1" marL="457200" marR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Compute illumination at vertices and interpolate color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Shading</a:t>
            </a: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illumination only at one point on the surface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Okay to use if all of the following are true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 is not a curved (smooth) surface (e.g. a polyhedron object)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light source is very far away (so N.L does not change much across a polygon)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eye is very far away (so V.R does not change much across a polygon)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surface is quite small (close to pixel size)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\Temp\shutbug63.jpg" id="297" name="Google Shape;2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0"/>
            <a:ext cx="6827837" cy="455136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/>
          <p:nvPr/>
        </p:nvSpPr>
        <p:spPr>
          <a:xfrm>
            <a:off x="2362200" y="381000"/>
            <a:ext cx="4343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Black"/>
              <a:buNone/>
            </a:pPr>
            <a:r>
              <a:rPr b="0" i="0" lang="en-US" sz="4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Un-lit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\Temp\shutbug64.jpg" id="303" name="Google Shape;3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6904037" cy="460216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/>
        </p:nvSpPr>
        <p:spPr>
          <a:xfrm>
            <a:off x="1752600" y="457200"/>
            <a:ext cx="5486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Black"/>
              <a:buNone/>
            </a:pPr>
            <a:r>
              <a:rPr b="0" i="0" lang="en-US" sz="4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Flat Shading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\Temp\Machband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057400"/>
            <a:ext cx="48006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 txBox="1"/>
          <p:nvPr/>
        </p:nvSpPr>
        <p:spPr>
          <a:xfrm>
            <a:off x="1676400" y="762000"/>
            <a:ext cx="586740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 Band 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Polygon Mesh Shading</a:t>
            </a: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381000" y="16002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Shading each polygonal facet individually will not generate an illusion of smooth curved surface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Reason: polygons will have different colors along the boundary, unfortunately, human perception helps to even accentuate the discontinuity: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mach band effect</a:t>
            </a:r>
            <a:endParaRPr/>
          </a:p>
        </p:txBody>
      </p:sp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648200"/>
            <a:ext cx="3476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4114800"/>
            <a:ext cx="46482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9"/>
          <p:cNvCxnSpPr/>
          <p:nvPr/>
        </p:nvCxnSpPr>
        <p:spPr>
          <a:xfrm>
            <a:off x="1524000" y="3352800"/>
            <a:ext cx="0" cy="23622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324" name="Google Shape;324;p39"/>
          <p:cNvCxnSpPr/>
          <p:nvPr/>
        </p:nvCxnSpPr>
        <p:spPr>
          <a:xfrm>
            <a:off x="1524000" y="5715000"/>
            <a:ext cx="68199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5" name="Google Shape;325;p39"/>
          <p:cNvCxnSpPr/>
          <p:nvPr/>
        </p:nvCxnSpPr>
        <p:spPr>
          <a:xfrm rot="10800000">
            <a:off x="1905000" y="5181600"/>
            <a:ext cx="0" cy="5334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6" name="Google Shape;326;p39"/>
          <p:cNvCxnSpPr/>
          <p:nvPr/>
        </p:nvCxnSpPr>
        <p:spPr>
          <a:xfrm>
            <a:off x="1905000" y="5181600"/>
            <a:ext cx="6858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7" name="Google Shape;327;p39"/>
          <p:cNvCxnSpPr/>
          <p:nvPr/>
        </p:nvCxnSpPr>
        <p:spPr>
          <a:xfrm rot="10800000">
            <a:off x="2590800" y="4572000"/>
            <a:ext cx="0" cy="6096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8" name="Google Shape;328;p39"/>
          <p:cNvCxnSpPr/>
          <p:nvPr/>
        </p:nvCxnSpPr>
        <p:spPr>
          <a:xfrm>
            <a:off x="2590800" y="4572000"/>
            <a:ext cx="6858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9" name="Google Shape;329;p39"/>
          <p:cNvCxnSpPr/>
          <p:nvPr/>
        </p:nvCxnSpPr>
        <p:spPr>
          <a:xfrm rot="10800000">
            <a:off x="3276600" y="3886200"/>
            <a:ext cx="0" cy="6858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0" name="Google Shape;330;p39"/>
          <p:cNvCxnSpPr/>
          <p:nvPr/>
        </p:nvCxnSpPr>
        <p:spPr>
          <a:xfrm>
            <a:off x="3276600" y="3886200"/>
            <a:ext cx="9906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31" name="Google Shape;331;p39"/>
          <p:cNvGrpSpPr/>
          <p:nvPr/>
        </p:nvGrpSpPr>
        <p:grpSpPr>
          <a:xfrm>
            <a:off x="1905000" y="4935537"/>
            <a:ext cx="192087" cy="246063"/>
            <a:chOff x="1600200" y="2268537"/>
            <a:chExt cx="192087" cy="246063"/>
          </a:xfrm>
        </p:grpSpPr>
        <p:grpSp>
          <p:nvGrpSpPr>
            <p:cNvPr id="332" name="Google Shape;332;p39"/>
            <p:cNvGrpSpPr/>
            <p:nvPr/>
          </p:nvGrpSpPr>
          <p:grpSpPr>
            <a:xfrm>
              <a:off x="1600200" y="2268537"/>
              <a:ext cx="192087" cy="246062"/>
              <a:chOff x="685800" y="2590800"/>
              <a:chExt cx="762000" cy="990600"/>
            </a:xfrm>
          </p:grpSpPr>
          <p:sp>
            <p:nvSpPr>
              <p:cNvPr id="333" name="Google Shape;333;p39"/>
              <p:cNvSpPr/>
              <p:nvPr/>
            </p:nvSpPr>
            <p:spPr>
              <a:xfrm rot="10800000">
                <a:off x="685800" y="2590800"/>
                <a:ext cx="762000" cy="990600"/>
              </a:xfrm>
              <a:custGeom>
                <a:rect b="b" l="l" r="r" t="t"/>
                <a:pathLst>
                  <a:path extrusionOk="0" fill="none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34" name="Google Shape;334;p39"/>
              <p:cNvCxnSpPr/>
              <p:nvPr/>
            </p:nvCxnSpPr>
            <p:spPr>
              <a:xfrm>
                <a:off x="685800" y="2590800"/>
                <a:ext cx="0" cy="9906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335" name="Google Shape;335;p39"/>
            <p:cNvCxnSpPr/>
            <p:nvPr/>
          </p:nvCxnSpPr>
          <p:spPr>
            <a:xfrm rot="10800000">
              <a:off x="1600200" y="2362200"/>
              <a:ext cx="0" cy="1524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36" name="Google Shape;336;p39"/>
          <p:cNvGrpSpPr/>
          <p:nvPr/>
        </p:nvGrpSpPr>
        <p:grpSpPr>
          <a:xfrm rot="10800000">
            <a:off x="2398712" y="5181599"/>
            <a:ext cx="192087" cy="246063"/>
            <a:chOff x="1600200" y="2268537"/>
            <a:chExt cx="192087" cy="246063"/>
          </a:xfrm>
        </p:grpSpPr>
        <p:grpSp>
          <p:nvGrpSpPr>
            <p:cNvPr id="337" name="Google Shape;337;p39"/>
            <p:cNvGrpSpPr/>
            <p:nvPr/>
          </p:nvGrpSpPr>
          <p:grpSpPr>
            <a:xfrm>
              <a:off x="1600200" y="2268537"/>
              <a:ext cx="192087" cy="246062"/>
              <a:chOff x="685800" y="2590800"/>
              <a:chExt cx="762000" cy="990600"/>
            </a:xfrm>
          </p:grpSpPr>
          <p:sp>
            <p:nvSpPr>
              <p:cNvPr id="338" name="Google Shape;338;p39"/>
              <p:cNvSpPr/>
              <p:nvPr/>
            </p:nvSpPr>
            <p:spPr>
              <a:xfrm rot="10800000">
                <a:off x="685800" y="2590800"/>
                <a:ext cx="762000" cy="990600"/>
              </a:xfrm>
              <a:custGeom>
                <a:rect b="b" l="l" r="r" t="t"/>
                <a:pathLst>
                  <a:path extrusionOk="0" fill="none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39" name="Google Shape;339;p39"/>
              <p:cNvCxnSpPr/>
              <p:nvPr/>
            </p:nvCxnSpPr>
            <p:spPr>
              <a:xfrm>
                <a:off x="685800" y="2590800"/>
                <a:ext cx="0" cy="9906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340" name="Google Shape;340;p39"/>
            <p:cNvCxnSpPr/>
            <p:nvPr/>
          </p:nvCxnSpPr>
          <p:spPr>
            <a:xfrm rot="10800000">
              <a:off x="1600200" y="2362200"/>
              <a:ext cx="0" cy="1524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41" name="Google Shape;341;p39"/>
          <p:cNvGrpSpPr/>
          <p:nvPr/>
        </p:nvGrpSpPr>
        <p:grpSpPr>
          <a:xfrm>
            <a:off x="2590800" y="4343400"/>
            <a:ext cx="192087" cy="246063"/>
            <a:chOff x="1600200" y="2268537"/>
            <a:chExt cx="192087" cy="246063"/>
          </a:xfrm>
        </p:grpSpPr>
        <p:grpSp>
          <p:nvGrpSpPr>
            <p:cNvPr id="342" name="Google Shape;342;p39"/>
            <p:cNvGrpSpPr/>
            <p:nvPr/>
          </p:nvGrpSpPr>
          <p:grpSpPr>
            <a:xfrm>
              <a:off x="1600200" y="2268537"/>
              <a:ext cx="192087" cy="246062"/>
              <a:chOff x="685800" y="2590800"/>
              <a:chExt cx="762000" cy="990600"/>
            </a:xfrm>
          </p:grpSpPr>
          <p:sp>
            <p:nvSpPr>
              <p:cNvPr id="343" name="Google Shape;343;p39"/>
              <p:cNvSpPr/>
              <p:nvPr/>
            </p:nvSpPr>
            <p:spPr>
              <a:xfrm rot="10800000">
                <a:off x="685800" y="2590800"/>
                <a:ext cx="762000" cy="990600"/>
              </a:xfrm>
              <a:custGeom>
                <a:rect b="b" l="l" r="r" t="t"/>
                <a:pathLst>
                  <a:path extrusionOk="0" fill="none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44" name="Google Shape;344;p39"/>
              <p:cNvCxnSpPr/>
              <p:nvPr/>
            </p:nvCxnSpPr>
            <p:spPr>
              <a:xfrm>
                <a:off x="685800" y="2590800"/>
                <a:ext cx="0" cy="9906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345" name="Google Shape;345;p39"/>
            <p:cNvCxnSpPr/>
            <p:nvPr/>
          </p:nvCxnSpPr>
          <p:spPr>
            <a:xfrm rot="10800000">
              <a:off x="1600200" y="2362200"/>
              <a:ext cx="0" cy="1524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46" name="Google Shape;346;p39"/>
          <p:cNvGrpSpPr/>
          <p:nvPr/>
        </p:nvGrpSpPr>
        <p:grpSpPr>
          <a:xfrm rot="10800000">
            <a:off x="3084512" y="4571999"/>
            <a:ext cx="192087" cy="246063"/>
            <a:chOff x="1600200" y="2268537"/>
            <a:chExt cx="192087" cy="246063"/>
          </a:xfrm>
        </p:grpSpPr>
        <p:grpSp>
          <p:nvGrpSpPr>
            <p:cNvPr id="347" name="Google Shape;347;p39"/>
            <p:cNvGrpSpPr/>
            <p:nvPr/>
          </p:nvGrpSpPr>
          <p:grpSpPr>
            <a:xfrm>
              <a:off x="1600200" y="2268537"/>
              <a:ext cx="192087" cy="246062"/>
              <a:chOff x="685800" y="2590800"/>
              <a:chExt cx="762000" cy="990600"/>
            </a:xfrm>
          </p:grpSpPr>
          <p:sp>
            <p:nvSpPr>
              <p:cNvPr id="348" name="Google Shape;348;p39"/>
              <p:cNvSpPr/>
              <p:nvPr/>
            </p:nvSpPr>
            <p:spPr>
              <a:xfrm rot="10800000">
                <a:off x="685800" y="2590800"/>
                <a:ext cx="762000" cy="990600"/>
              </a:xfrm>
              <a:custGeom>
                <a:rect b="b" l="l" r="r" t="t"/>
                <a:pathLst>
                  <a:path extrusionOk="0" fill="none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49" name="Google Shape;349;p39"/>
              <p:cNvCxnSpPr/>
              <p:nvPr/>
            </p:nvCxnSpPr>
            <p:spPr>
              <a:xfrm>
                <a:off x="685800" y="2590800"/>
                <a:ext cx="0" cy="9906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350" name="Google Shape;350;p39"/>
            <p:cNvCxnSpPr/>
            <p:nvPr/>
          </p:nvCxnSpPr>
          <p:spPr>
            <a:xfrm rot="10800000">
              <a:off x="1600200" y="2362200"/>
              <a:ext cx="0" cy="1524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51" name="Google Shape;351;p39"/>
          <p:cNvGrpSpPr/>
          <p:nvPr/>
        </p:nvGrpSpPr>
        <p:grpSpPr>
          <a:xfrm>
            <a:off x="3276600" y="3657600"/>
            <a:ext cx="192087" cy="246063"/>
            <a:chOff x="1600200" y="2268537"/>
            <a:chExt cx="192087" cy="246063"/>
          </a:xfrm>
        </p:grpSpPr>
        <p:grpSp>
          <p:nvGrpSpPr>
            <p:cNvPr id="352" name="Google Shape;352;p39"/>
            <p:cNvGrpSpPr/>
            <p:nvPr/>
          </p:nvGrpSpPr>
          <p:grpSpPr>
            <a:xfrm>
              <a:off x="1600200" y="2268537"/>
              <a:ext cx="192087" cy="246062"/>
              <a:chOff x="685800" y="2590800"/>
              <a:chExt cx="762000" cy="990600"/>
            </a:xfrm>
          </p:grpSpPr>
          <p:sp>
            <p:nvSpPr>
              <p:cNvPr id="353" name="Google Shape;353;p39"/>
              <p:cNvSpPr/>
              <p:nvPr/>
            </p:nvSpPr>
            <p:spPr>
              <a:xfrm rot="10800000">
                <a:off x="685800" y="2590800"/>
                <a:ext cx="762000" cy="990600"/>
              </a:xfrm>
              <a:custGeom>
                <a:rect b="b" l="l" r="r" t="t"/>
                <a:pathLst>
                  <a:path extrusionOk="0" fill="none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54" name="Google Shape;354;p39"/>
              <p:cNvCxnSpPr/>
              <p:nvPr/>
            </p:nvCxnSpPr>
            <p:spPr>
              <a:xfrm>
                <a:off x="685800" y="2590800"/>
                <a:ext cx="0" cy="9906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355" name="Google Shape;355;p39"/>
            <p:cNvCxnSpPr/>
            <p:nvPr/>
          </p:nvCxnSpPr>
          <p:spPr>
            <a:xfrm rot="10800000">
              <a:off x="1600200" y="2362200"/>
              <a:ext cx="0" cy="1524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56" name="Google Shape;356;p39"/>
          <p:cNvGrpSpPr/>
          <p:nvPr/>
        </p:nvGrpSpPr>
        <p:grpSpPr>
          <a:xfrm>
            <a:off x="4648200" y="3851275"/>
            <a:ext cx="3429000" cy="1747837"/>
            <a:chOff x="4343400" y="1184275"/>
            <a:chExt cx="3429000" cy="1747837"/>
          </a:xfrm>
        </p:grpSpPr>
        <p:grpSp>
          <p:nvGrpSpPr>
            <p:cNvPr id="357" name="Google Shape;357;p39"/>
            <p:cNvGrpSpPr/>
            <p:nvPr/>
          </p:nvGrpSpPr>
          <p:grpSpPr>
            <a:xfrm>
              <a:off x="4343400" y="1447800"/>
              <a:ext cx="1714500" cy="1219200"/>
              <a:chOff x="4343400" y="1447800"/>
              <a:chExt cx="1714500" cy="1219200"/>
            </a:xfrm>
          </p:grpSpPr>
          <p:cxnSp>
            <p:nvCxnSpPr>
              <p:cNvPr id="358" name="Google Shape;358;p39"/>
              <p:cNvCxnSpPr/>
              <p:nvPr/>
            </p:nvCxnSpPr>
            <p:spPr>
              <a:xfrm flipH="1" rot="10800000">
                <a:off x="4343400" y="1447800"/>
                <a:ext cx="838200" cy="120015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39"/>
              <p:cNvCxnSpPr/>
              <p:nvPr/>
            </p:nvCxnSpPr>
            <p:spPr>
              <a:xfrm>
                <a:off x="5181600" y="1447800"/>
                <a:ext cx="876300" cy="12192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60" name="Google Shape;360;p39"/>
            <p:cNvSpPr/>
            <p:nvPr/>
          </p:nvSpPr>
          <p:spPr>
            <a:xfrm>
              <a:off x="4997450" y="1184275"/>
              <a:ext cx="352425" cy="509587"/>
            </a:xfrm>
            <a:custGeom>
              <a:rect b="b" l="l" r="r" t="t"/>
              <a:pathLst>
                <a:path extrusionOk="0" h="442" w="296">
                  <a:moveTo>
                    <a:pt x="20" y="442"/>
                  </a:moveTo>
                  <a:cubicBezTo>
                    <a:pt x="10" y="328"/>
                    <a:pt x="0" y="214"/>
                    <a:pt x="20" y="142"/>
                  </a:cubicBezTo>
                  <a:cubicBezTo>
                    <a:pt x="40" y="70"/>
                    <a:pt x="98" y="0"/>
                    <a:pt x="140" y="10"/>
                  </a:cubicBezTo>
                  <a:cubicBezTo>
                    <a:pt x="182" y="20"/>
                    <a:pt x="248" y="130"/>
                    <a:pt x="272" y="202"/>
                  </a:cubicBezTo>
                  <a:cubicBezTo>
                    <a:pt x="296" y="274"/>
                    <a:pt x="290" y="358"/>
                    <a:pt x="284" y="442"/>
                  </a:cubicBezTo>
                </a:path>
              </a:pathLst>
            </a:cu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61" name="Google Shape;361;p39"/>
            <p:cNvGrpSpPr/>
            <p:nvPr/>
          </p:nvGrpSpPr>
          <p:grpSpPr>
            <a:xfrm>
              <a:off x="6057900" y="1447800"/>
              <a:ext cx="1714500" cy="1219200"/>
              <a:chOff x="4343400" y="1447800"/>
              <a:chExt cx="1714500" cy="1219200"/>
            </a:xfrm>
          </p:grpSpPr>
          <p:cxnSp>
            <p:nvCxnSpPr>
              <p:cNvPr id="362" name="Google Shape;362;p39"/>
              <p:cNvCxnSpPr/>
              <p:nvPr/>
            </p:nvCxnSpPr>
            <p:spPr>
              <a:xfrm flipH="1" rot="10800000">
                <a:off x="4343400" y="1447800"/>
                <a:ext cx="838200" cy="120015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39"/>
              <p:cNvCxnSpPr/>
              <p:nvPr/>
            </p:nvCxnSpPr>
            <p:spPr>
              <a:xfrm>
                <a:off x="5181600" y="1447800"/>
                <a:ext cx="876300" cy="12192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64" name="Google Shape;364;p39"/>
            <p:cNvSpPr/>
            <p:nvPr/>
          </p:nvSpPr>
          <p:spPr>
            <a:xfrm flipH="1" rot="10800000">
              <a:off x="5873750" y="2422525"/>
              <a:ext cx="352425" cy="509587"/>
            </a:xfrm>
            <a:custGeom>
              <a:rect b="b" l="l" r="r" t="t"/>
              <a:pathLst>
                <a:path extrusionOk="0" h="442" w="296">
                  <a:moveTo>
                    <a:pt x="20" y="442"/>
                  </a:moveTo>
                  <a:cubicBezTo>
                    <a:pt x="10" y="328"/>
                    <a:pt x="0" y="214"/>
                    <a:pt x="20" y="142"/>
                  </a:cubicBezTo>
                  <a:cubicBezTo>
                    <a:pt x="40" y="70"/>
                    <a:pt x="98" y="0"/>
                    <a:pt x="140" y="10"/>
                  </a:cubicBezTo>
                  <a:cubicBezTo>
                    <a:pt x="182" y="20"/>
                    <a:pt x="248" y="130"/>
                    <a:pt x="272" y="202"/>
                  </a:cubicBezTo>
                  <a:cubicBezTo>
                    <a:pt x="296" y="274"/>
                    <a:pt x="290" y="358"/>
                    <a:pt x="284" y="442"/>
                  </a:cubicBezTo>
                </a:path>
              </a:pathLst>
            </a:cu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731000" y="1184275"/>
              <a:ext cx="352425" cy="509587"/>
            </a:xfrm>
            <a:custGeom>
              <a:rect b="b" l="l" r="r" t="t"/>
              <a:pathLst>
                <a:path extrusionOk="0" h="442" w="296">
                  <a:moveTo>
                    <a:pt x="20" y="442"/>
                  </a:moveTo>
                  <a:cubicBezTo>
                    <a:pt x="10" y="328"/>
                    <a:pt x="0" y="214"/>
                    <a:pt x="20" y="142"/>
                  </a:cubicBezTo>
                  <a:cubicBezTo>
                    <a:pt x="40" y="70"/>
                    <a:pt x="98" y="0"/>
                    <a:pt x="140" y="10"/>
                  </a:cubicBezTo>
                  <a:cubicBezTo>
                    <a:pt x="182" y="20"/>
                    <a:pt x="248" y="130"/>
                    <a:pt x="272" y="202"/>
                  </a:cubicBezTo>
                  <a:cubicBezTo>
                    <a:pt x="296" y="274"/>
                    <a:pt x="290" y="358"/>
                    <a:pt x="284" y="442"/>
                  </a:cubicBezTo>
                </a:path>
              </a:pathLst>
            </a:cu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66" name="Google Shape;366;p39"/>
          <p:cNvSpPr txBox="1"/>
          <p:nvPr/>
        </p:nvSpPr>
        <p:spPr>
          <a:xfrm>
            <a:off x="838200" y="457200"/>
            <a:ext cx="773430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 Banding</a:t>
            </a:r>
            <a:endParaRPr/>
          </a:p>
        </p:txBody>
      </p:sp>
      <p:sp>
        <p:nvSpPr>
          <p:cNvPr id="367" name="Google Shape;367;p39"/>
          <p:cNvSpPr txBox="1"/>
          <p:nvPr/>
        </p:nvSpPr>
        <p:spPr>
          <a:xfrm>
            <a:off x="685800" y="1524000"/>
            <a:ext cx="874395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Intensity change is exagerated</a:t>
            </a:r>
            <a:endParaRPr/>
          </a:p>
          <a:p>
            <a:pPr indent="-152400" lvl="0" marL="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Dark facet looks darker and lighter looks even more lighter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Smooth Shading</a:t>
            </a:r>
            <a:endParaRPr/>
          </a:p>
        </p:txBody>
      </p:sp>
      <p:sp>
        <p:nvSpPr>
          <p:cNvPr id="373" name="Google Shape;373;p40"/>
          <p:cNvSpPr txBox="1"/>
          <p:nvPr>
            <p:ph idx="1" type="body"/>
          </p:nvPr>
        </p:nvSpPr>
        <p:spPr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have per-vertex normals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Gouraud Shading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Interpolate color across triangles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Fast, supported by most of the graphics accelerator cards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Phong Shading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Interpolate normals across triangles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accurate, but slow. Not widely supported by hardware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4114800"/>
            <a:ext cx="612457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Gouraud Shading</a:t>
            </a: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80" name="Google Shape;380;p41"/>
          <p:cNvSpPr txBox="1"/>
          <p:nvPr>
            <p:ph idx="1" type="body"/>
          </p:nvPr>
        </p:nvSpPr>
        <p:spPr>
          <a:xfrm>
            <a:off x="6096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Normals are computed at the polygon vertices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only have per-face normals, the normal at each vertex is the average of the normals of its adjacent faces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Intensity interpolation: linearly interpolate the pixel intensity (color) across a polygon surface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Illumination (Lighting) Model</a:t>
            </a: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model the interaction of light with surfaces to determine the final color &amp; brightness of the surface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illumination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illumination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 Interpolation</a:t>
            </a:r>
            <a:endParaRPr/>
          </a:p>
        </p:txBody>
      </p:sp>
      <p:sp>
        <p:nvSpPr>
          <p:cNvPr id="386" name="Google Shape;386;p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value of a point based 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distances to the point’s two neighbor points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v1 and v2 are known, then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b/(a+b) * v1 + a/(a+b) * v2</a:t>
            </a:r>
            <a:endParaRPr/>
          </a:p>
        </p:txBody>
      </p:sp>
      <p:pic>
        <p:nvPicPr>
          <p:cNvPr id="387" name="Google Shape;3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937125"/>
            <a:ext cx="4419600" cy="131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3"/>
          <p:cNvPicPr preferRelativeResize="0"/>
          <p:nvPr/>
        </p:nvPicPr>
        <p:blipFill rotWithShape="1">
          <a:blip r:embed="rId3">
            <a:alphaModFix/>
          </a:blip>
          <a:srcRect b="0" l="0" r="21951" t="0"/>
          <a:stretch/>
        </p:blipFill>
        <p:spPr>
          <a:xfrm>
            <a:off x="4800600" y="2286000"/>
            <a:ext cx="4191000" cy="33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 Interpolation in a Triangle</a:t>
            </a:r>
            <a:endParaRPr/>
          </a:p>
        </p:txBody>
      </p:sp>
      <p:sp>
        <p:nvSpPr>
          <p:cNvPr id="394" name="Google Shape;394;p43"/>
          <p:cNvSpPr txBox="1"/>
          <p:nvPr>
            <p:ph idx="1" type="body"/>
          </p:nvPr>
        </p:nvSpPr>
        <p:spPr>
          <a:xfrm>
            <a:off x="304800" y="20574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determine the intensity (color) of point P in the triangle,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do: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intensity of 4 by linearly interpolating between 1 and 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intensity of 5 by linearly interpolating between 2 and 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intensity of P by linear interpolating between 4 and 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\Temp\Umachband.jpg" id="399" name="Google Shape;3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600200"/>
            <a:ext cx="495300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4"/>
          <p:cNvSpPr txBox="1"/>
          <p:nvPr/>
        </p:nvSpPr>
        <p:spPr>
          <a:xfrm>
            <a:off x="1600200" y="381000"/>
            <a:ext cx="5867400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Black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Mach Band 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\Temp\shutbug66.jpg" id="405" name="Google Shape;4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143000"/>
            <a:ext cx="7543800" cy="502761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5"/>
          <p:cNvSpPr txBox="1"/>
          <p:nvPr/>
        </p:nvSpPr>
        <p:spPr>
          <a:xfrm>
            <a:off x="1600200" y="381000"/>
            <a:ext cx="5867400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Black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Image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/>
          <p:nvPr/>
        </p:nvSpPr>
        <p:spPr>
          <a:xfrm>
            <a:off x="457200" y="304800"/>
            <a:ext cx="8305800" cy="620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Phong Shading Model</a:t>
            </a:r>
            <a:endParaRPr b="0" i="0" sz="32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Gouraud shading does not properly handle specular highlights, specially when the </a:t>
            </a:r>
            <a:r>
              <a:rPr b="0" i="1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parameter is large (small highlight).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Reason:</a:t>
            </a: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colors are interpolated.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Solution: </a:t>
            </a: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(Phong Shading Model)</a:t>
            </a:r>
            <a:endParaRPr/>
          </a:p>
          <a:p>
            <a:pPr indent="-127000" lvl="1" marL="457200" marR="0" rtl="0" algn="l">
              <a:lnSpc>
                <a:spcPct val="75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 Compute averaged normal at vertices.</a:t>
            </a:r>
            <a:endParaRPr b="1" i="0" sz="2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1" marL="457200" marR="0" rtl="0" algn="l">
              <a:lnSpc>
                <a:spcPct val="75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 Interpolate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normals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along edges and scan-lines. (component by component)</a:t>
            </a:r>
            <a:endParaRPr/>
          </a:p>
          <a:p>
            <a:pPr indent="-127000" lvl="1" marL="457200" marR="0" rtl="0" algn="l">
              <a:lnSpc>
                <a:spcPct val="75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 Compute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per-pixel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illumination.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</p:txBody>
      </p:sp>
      <p:pic>
        <p:nvPicPr>
          <p:cNvPr id="412" name="Google Shape;41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286000"/>
            <a:ext cx="5607050" cy="1563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\Temp\gpedge.jpg" id="417" name="Google Shape;41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09600"/>
            <a:ext cx="8077200" cy="6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\Temp\shutbug67.jpg" id="422" name="Google Shape;42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524000"/>
            <a:ext cx="6446837" cy="429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\Temp\pedge.jpg" id="427" name="Google Shape;42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33400"/>
            <a:ext cx="39624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:\Temp\ppixel.jpg" id="428" name="Google Shape;42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609600"/>
            <a:ext cx="39624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:\Temp\pfyldt.jpg" id="429" name="Google Shape;429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3810000"/>
            <a:ext cx="38862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0"/>
          <p:cNvSpPr txBox="1"/>
          <p:nvPr/>
        </p:nvSpPr>
        <p:spPr>
          <a:xfrm>
            <a:off x="304800" y="304800"/>
            <a:ext cx="86677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Interpolated Shading - Problems</a:t>
            </a:r>
            <a:endParaRPr/>
          </a:p>
        </p:txBody>
      </p:sp>
      <p:sp>
        <p:nvSpPr>
          <p:cNvPr id="435" name="Google Shape;435;p50"/>
          <p:cNvSpPr txBox="1"/>
          <p:nvPr/>
        </p:nvSpPr>
        <p:spPr>
          <a:xfrm>
            <a:off x="381000" y="1524000"/>
            <a:ext cx="851535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Polygonal silhouette – edge is always polygonal. Solution ?</a:t>
            </a:r>
            <a:endParaRPr/>
          </a:p>
          <a:p>
            <a:pPr indent="-152400" lvl="0" marL="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Perspective distortion – interpolation is in screen space and hence for-shortening takes place. Solution ?</a:t>
            </a:r>
            <a:endParaRPr/>
          </a:p>
          <a:p>
            <a:pPr indent="-152400" lvl="0" marL="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In both cases finer polygons can help !</a:t>
            </a:r>
            <a:endParaRPr/>
          </a:p>
        </p:txBody>
      </p:sp>
      <p:cxnSp>
        <p:nvCxnSpPr>
          <p:cNvPr id="436" name="Google Shape;436;p50"/>
          <p:cNvCxnSpPr/>
          <p:nvPr/>
        </p:nvCxnSpPr>
        <p:spPr>
          <a:xfrm>
            <a:off x="4781550" y="5200650"/>
            <a:ext cx="41910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/>
          <p:nvPr/>
        </p:nvSpPr>
        <p:spPr>
          <a:xfrm>
            <a:off x="304800" y="304800"/>
            <a:ext cx="866775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Interpolated Shading - Problems</a:t>
            </a:r>
            <a:endParaRPr/>
          </a:p>
        </p:txBody>
      </p:sp>
      <p:sp>
        <p:nvSpPr>
          <p:cNvPr id="442" name="Google Shape;442;p51"/>
          <p:cNvSpPr txBox="1"/>
          <p:nvPr/>
        </p:nvSpPr>
        <p:spPr>
          <a:xfrm>
            <a:off x="495300" y="1428750"/>
            <a:ext cx="85153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Orientation dependence  - small rotations cause problems</a:t>
            </a:r>
            <a:endParaRPr/>
          </a:p>
        </p:txBody>
      </p:sp>
      <p:grpSp>
        <p:nvGrpSpPr>
          <p:cNvPr id="443" name="Google Shape;443;p51"/>
          <p:cNvGrpSpPr/>
          <p:nvPr/>
        </p:nvGrpSpPr>
        <p:grpSpPr>
          <a:xfrm>
            <a:off x="1714500" y="2686050"/>
            <a:ext cx="1390650" cy="2628900"/>
            <a:chOff x="2343150" y="2686050"/>
            <a:chExt cx="1390650" cy="2628900"/>
          </a:xfrm>
        </p:grpSpPr>
        <p:grpSp>
          <p:nvGrpSpPr>
            <p:cNvPr id="444" name="Google Shape;444;p51"/>
            <p:cNvGrpSpPr/>
            <p:nvPr/>
          </p:nvGrpSpPr>
          <p:grpSpPr>
            <a:xfrm>
              <a:off x="2343150" y="2686050"/>
              <a:ext cx="1390650" cy="1352550"/>
              <a:chOff x="2343150" y="2686050"/>
              <a:chExt cx="1390650" cy="1352550"/>
            </a:xfrm>
          </p:grpSpPr>
          <p:cxnSp>
            <p:nvCxnSpPr>
              <p:cNvPr id="445" name="Google Shape;445;p51"/>
              <p:cNvCxnSpPr/>
              <p:nvPr/>
            </p:nvCxnSpPr>
            <p:spPr>
              <a:xfrm flipH="1">
                <a:off x="2343150" y="2686050"/>
                <a:ext cx="685800" cy="135255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6" name="Google Shape;446;p51"/>
              <p:cNvCxnSpPr/>
              <p:nvPr/>
            </p:nvCxnSpPr>
            <p:spPr>
              <a:xfrm>
                <a:off x="3028950" y="2686050"/>
                <a:ext cx="704850" cy="135255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47" name="Google Shape;447;p51"/>
            <p:cNvGrpSpPr/>
            <p:nvPr/>
          </p:nvGrpSpPr>
          <p:grpSpPr>
            <a:xfrm rot="10800000">
              <a:off x="2343150" y="3962400"/>
              <a:ext cx="1390650" cy="1352550"/>
              <a:chOff x="2343150" y="2686050"/>
              <a:chExt cx="1390650" cy="1352550"/>
            </a:xfrm>
          </p:grpSpPr>
          <p:cxnSp>
            <p:nvCxnSpPr>
              <p:cNvPr id="448" name="Google Shape;448;p51"/>
              <p:cNvCxnSpPr/>
              <p:nvPr/>
            </p:nvCxnSpPr>
            <p:spPr>
              <a:xfrm flipH="1">
                <a:off x="2343150" y="2686050"/>
                <a:ext cx="685800" cy="135255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9" name="Google Shape;449;p51"/>
              <p:cNvCxnSpPr/>
              <p:nvPr/>
            </p:nvCxnSpPr>
            <p:spPr>
              <a:xfrm>
                <a:off x="3028950" y="2686050"/>
                <a:ext cx="704850" cy="135255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0" name="Google Shape;450;p51"/>
          <p:cNvGrpSpPr/>
          <p:nvPr/>
        </p:nvGrpSpPr>
        <p:grpSpPr>
          <a:xfrm rot="-5220000">
            <a:off x="4800600" y="2343150"/>
            <a:ext cx="1390650" cy="2628900"/>
            <a:chOff x="2343150" y="2686050"/>
            <a:chExt cx="1390650" cy="2628900"/>
          </a:xfrm>
        </p:grpSpPr>
        <p:grpSp>
          <p:nvGrpSpPr>
            <p:cNvPr id="451" name="Google Shape;451;p51"/>
            <p:cNvGrpSpPr/>
            <p:nvPr/>
          </p:nvGrpSpPr>
          <p:grpSpPr>
            <a:xfrm>
              <a:off x="2343150" y="2686050"/>
              <a:ext cx="1390650" cy="1352550"/>
              <a:chOff x="2343150" y="2686050"/>
              <a:chExt cx="1390650" cy="1352550"/>
            </a:xfrm>
          </p:grpSpPr>
          <p:cxnSp>
            <p:nvCxnSpPr>
              <p:cNvPr id="452" name="Google Shape;452;p51"/>
              <p:cNvCxnSpPr/>
              <p:nvPr/>
            </p:nvCxnSpPr>
            <p:spPr>
              <a:xfrm flipH="1">
                <a:off x="2343150" y="2686050"/>
                <a:ext cx="685800" cy="135255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51"/>
              <p:cNvCxnSpPr/>
              <p:nvPr/>
            </p:nvCxnSpPr>
            <p:spPr>
              <a:xfrm>
                <a:off x="3028950" y="2686050"/>
                <a:ext cx="704850" cy="135255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54" name="Google Shape;454;p51"/>
            <p:cNvGrpSpPr/>
            <p:nvPr/>
          </p:nvGrpSpPr>
          <p:grpSpPr>
            <a:xfrm rot="10800000">
              <a:off x="2343150" y="3962400"/>
              <a:ext cx="1390650" cy="1352550"/>
              <a:chOff x="2343150" y="2686050"/>
              <a:chExt cx="1390650" cy="1352550"/>
            </a:xfrm>
          </p:grpSpPr>
          <p:cxnSp>
            <p:nvCxnSpPr>
              <p:cNvPr id="455" name="Google Shape;455;p51"/>
              <p:cNvCxnSpPr/>
              <p:nvPr/>
            </p:nvCxnSpPr>
            <p:spPr>
              <a:xfrm flipH="1">
                <a:off x="2343150" y="2686050"/>
                <a:ext cx="685800" cy="135255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51"/>
              <p:cNvCxnSpPr/>
              <p:nvPr/>
            </p:nvCxnSpPr>
            <p:spPr>
              <a:xfrm>
                <a:off x="3028950" y="2686050"/>
                <a:ext cx="704850" cy="135255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57" name="Google Shape;457;p51"/>
          <p:cNvCxnSpPr/>
          <p:nvPr/>
        </p:nvCxnSpPr>
        <p:spPr>
          <a:xfrm>
            <a:off x="2038350" y="3390900"/>
            <a:ext cx="7239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Google Shape;458;p51"/>
          <p:cNvCxnSpPr/>
          <p:nvPr/>
        </p:nvCxnSpPr>
        <p:spPr>
          <a:xfrm>
            <a:off x="4735512" y="3333750"/>
            <a:ext cx="1423987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9" name="Google Shape;459;p51"/>
          <p:cNvSpPr/>
          <p:nvPr/>
        </p:nvSpPr>
        <p:spPr>
          <a:xfrm>
            <a:off x="5410200" y="3287712"/>
            <a:ext cx="73025" cy="92075"/>
          </a:xfrm>
          <a:prstGeom prst="ellipse">
            <a:avLst/>
          </a:prstGeom>
          <a:solidFill>
            <a:srgbClr val="FF0000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51"/>
          <p:cNvSpPr/>
          <p:nvPr/>
        </p:nvSpPr>
        <p:spPr>
          <a:xfrm>
            <a:off x="2419350" y="3344862"/>
            <a:ext cx="73025" cy="92075"/>
          </a:xfrm>
          <a:prstGeom prst="ellipse">
            <a:avLst/>
          </a:prstGeom>
          <a:solidFill>
            <a:srgbClr val="FF0000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51"/>
          <p:cNvSpPr txBox="1"/>
          <p:nvPr/>
        </p:nvSpPr>
        <p:spPr>
          <a:xfrm>
            <a:off x="1200150" y="3962400"/>
            <a:ext cx="5143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462" name="Google Shape;462;p51"/>
          <p:cNvSpPr txBox="1"/>
          <p:nvPr/>
        </p:nvSpPr>
        <p:spPr>
          <a:xfrm>
            <a:off x="2162175" y="2155825"/>
            <a:ext cx="5143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463" name="Google Shape;463;p51"/>
          <p:cNvSpPr txBox="1"/>
          <p:nvPr/>
        </p:nvSpPr>
        <p:spPr>
          <a:xfrm>
            <a:off x="3173412" y="3822700"/>
            <a:ext cx="5143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464" name="Google Shape;464;p51"/>
          <p:cNvSpPr txBox="1"/>
          <p:nvPr/>
        </p:nvSpPr>
        <p:spPr>
          <a:xfrm>
            <a:off x="2492375" y="5049837"/>
            <a:ext cx="5143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465" name="Google Shape;465;p51"/>
          <p:cNvSpPr txBox="1"/>
          <p:nvPr/>
        </p:nvSpPr>
        <p:spPr>
          <a:xfrm>
            <a:off x="3733800" y="3270250"/>
            <a:ext cx="5143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466" name="Google Shape;466;p51"/>
          <p:cNvSpPr txBox="1"/>
          <p:nvPr/>
        </p:nvSpPr>
        <p:spPr>
          <a:xfrm>
            <a:off x="5434012" y="2655887"/>
            <a:ext cx="5143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467" name="Google Shape;467;p51"/>
          <p:cNvSpPr txBox="1"/>
          <p:nvPr/>
        </p:nvSpPr>
        <p:spPr>
          <a:xfrm>
            <a:off x="6786562" y="3436937"/>
            <a:ext cx="5143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468" name="Google Shape;468;p51"/>
          <p:cNvSpPr txBox="1"/>
          <p:nvPr/>
        </p:nvSpPr>
        <p:spPr>
          <a:xfrm>
            <a:off x="5534025" y="4227512"/>
            <a:ext cx="5143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429000"/>
            <a:ext cx="60198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Global Illumination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Illumination models: take into account the interaction of light from all the surfaces in the scene. (will cover under the Radiosity section)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/>
        </p:nvSpPr>
        <p:spPr>
          <a:xfrm>
            <a:off x="304800" y="304800"/>
            <a:ext cx="866775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Interpolated Shading - Problems</a:t>
            </a:r>
            <a:endParaRPr/>
          </a:p>
        </p:txBody>
      </p:sp>
      <p:sp>
        <p:nvSpPr>
          <p:cNvPr id="474" name="Google Shape;474;p52"/>
          <p:cNvSpPr txBox="1"/>
          <p:nvPr/>
        </p:nvSpPr>
        <p:spPr>
          <a:xfrm>
            <a:off x="495300" y="1428750"/>
            <a:ext cx="8515350" cy="171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Problems at shared vertices – shared by right polygons and not by one on left and hence discontinuity </a:t>
            </a:r>
            <a:endParaRPr/>
          </a:p>
          <a:p>
            <a:pPr indent="-152400" lvl="0" marL="0" marR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Incorrect Vertex normals – no variation in shade </a:t>
            </a:r>
            <a:endParaRPr/>
          </a:p>
        </p:txBody>
      </p:sp>
      <p:sp>
        <p:nvSpPr>
          <p:cNvPr id="475" name="Google Shape;475;p52"/>
          <p:cNvSpPr txBox="1"/>
          <p:nvPr/>
        </p:nvSpPr>
        <p:spPr>
          <a:xfrm>
            <a:off x="838200" y="3733800"/>
            <a:ext cx="2324100" cy="2514600"/>
          </a:xfrm>
          <a:prstGeom prst="rect">
            <a:avLst/>
          </a:prstGeom>
          <a:solidFill>
            <a:srgbClr val="FFFF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6" name="Google Shape;476;p52"/>
          <p:cNvCxnSpPr/>
          <p:nvPr/>
        </p:nvCxnSpPr>
        <p:spPr>
          <a:xfrm>
            <a:off x="1924050" y="3733800"/>
            <a:ext cx="0" cy="25146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7" name="Google Shape;477;p52"/>
          <p:cNvCxnSpPr/>
          <p:nvPr/>
        </p:nvCxnSpPr>
        <p:spPr>
          <a:xfrm>
            <a:off x="1924050" y="5029200"/>
            <a:ext cx="123825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78" name="Google Shape;478;p52"/>
          <p:cNvGrpSpPr/>
          <p:nvPr/>
        </p:nvGrpSpPr>
        <p:grpSpPr>
          <a:xfrm>
            <a:off x="3505200" y="3505200"/>
            <a:ext cx="4953000" cy="2514600"/>
            <a:chOff x="4191000" y="3886200"/>
            <a:chExt cx="4953000" cy="2514600"/>
          </a:xfrm>
        </p:grpSpPr>
        <p:cxnSp>
          <p:nvCxnSpPr>
            <p:cNvPr id="479" name="Google Shape;479;p52"/>
            <p:cNvCxnSpPr/>
            <p:nvPr/>
          </p:nvCxnSpPr>
          <p:spPr>
            <a:xfrm>
              <a:off x="5962650" y="4495800"/>
              <a:ext cx="590550" cy="6858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480" name="Google Shape;480;p52"/>
            <p:cNvGrpSpPr/>
            <p:nvPr/>
          </p:nvGrpSpPr>
          <p:grpSpPr>
            <a:xfrm>
              <a:off x="4191000" y="4495800"/>
              <a:ext cx="2343150" cy="1905000"/>
              <a:chOff x="4171950" y="4495800"/>
              <a:chExt cx="2343150" cy="1905000"/>
            </a:xfrm>
          </p:grpSpPr>
          <p:cxnSp>
            <p:nvCxnSpPr>
              <p:cNvPr id="481" name="Google Shape;481;p52"/>
              <p:cNvCxnSpPr/>
              <p:nvPr/>
            </p:nvCxnSpPr>
            <p:spPr>
              <a:xfrm flipH="1" rot="10800000">
                <a:off x="4171950" y="4495800"/>
                <a:ext cx="1790700" cy="12192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52"/>
              <p:cNvCxnSpPr/>
              <p:nvPr/>
            </p:nvCxnSpPr>
            <p:spPr>
              <a:xfrm flipH="1" rot="10800000">
                <a:off x="4724400" y="5181600"/>
                <a:ext cx="1790700" cy="121920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483" name="Google Shape;483;p52"/>
            <p:cNvCxnSpPr/>
            <p:nvPr/>
          </p:nvCxnSpPr>
          <p:spPr>
            <a:xfrm>
              <a:off x="4191000" y="5715000"/>
              <a:ext cx="590550" cy="6858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4" name="Google Shape;484;p52"/>
            <p:cNvCxnSpPr/>
            <p:nvPr/>
          </p:nvCxnSpPr>
          <p:spPr>
            <a:xfrm>
              <a:off x="6553200" y="5181600"/>
              <a:ext cx="1371600" cy="8382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5" name="Google Shape;485;p52"/>
            <p:cNvCxnSpPr/>
            <p:nvPr/>
          </p:nvCxnSpPr>
          <p:spPr>
            <a:xfrm>
              <a:off x="5943600" y="4495800"/>
              <a:ext cx="1676400" cy="9906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6" name="Google Shape;486;p52"/>
            <p:cNvCxnSpPr/>
            <p:nvPr/>
          </p:nvCxnSpPr>
          <p:spPr>
            <a:xfrm>
              <a:off x="7620000" y="5486400"/>
              <a:ext cx="304800" cy="5334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7" name="Google Shape;487;p52"/>
            <p:cNvCxnSpPr/>
            <p:nvPr/>
          </p:nvCxnSpPr>
          <p:spPr>
            <a:xfrm rot="10800000">
              <a:off x="5943600" y="3886200"/>
              <a:ext cx="0" cy="6096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8" name="Google Shape;488;p52"/>
            <p:cNvCxnSpPr/>
            <p:nvPr/>
          </p:nvCxnSpPr>
          <p:spPr>
            <a:xfrm rot="10800000">
              <a:off x="6477000" y="4572000"/>
              <a:ext cx="0" cy="6096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9" name="Google Shape;489;p52"/>
            <p:cNvCxnSpPr/>
            <p:nvPr/>
          </p:nvCxnSpPr>
          <p:spPr>
            <a:xfrm rot="10800000">
              <a:off x="4876800" y="4495800"/>
              <a:ext cx="533400" cy="9144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0" name="Google Shape;490;p52"/>
            <p:cNvCxnSpPr/>
            <p:nvPr/>
          </p:nvCxnSpPr>
          <p:spPr>
            <a:xfrm flipH="1" rot="10800000">
              <a:off x="7162800" y="4724400"/>
              <a:ext cx="457200" cy="6858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1" name="Google Shape;491;p52"/>
            <p:cNvCxnSpPr/>
            <p:nvPr/>
          </p:nvCxnSpPr>
          <p:spPr>
            <a:xfrm flipH="1" rot="10800000">
              <a:off x="7620000" y="4648200"/>
              <a:ext cx="1219200" cy="8382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2" name="Google Shape;492;p52"/>
            <p:cNvCxnSpPr/>
            <p:nvPr/>
          </p:nvCxnSpPr>
          <p:spPr>
            <a:xfrm flipH="1" rot="10800000">
              <a:off x="7886700" y="5105400"/>
              <a:ext cx="1257300" cy="8382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93" name="Google Shape;493;p52"/>
          <p:cNvCxnSpPr/>
          <p:nvPr/>
        </p:nvCxnSpPr>
        <p:spPr>
          <a:xfrm rot="10800000">
            <a:off x="7010400" y="4114800"/>
            <a:ext cx="0" cy="4572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4" name="Google Shape;494;p52"/>
          <p:cNvCxnSpPr/>
          <p:nvPr/>
        </p:nvCxnSpPr>
        <p:spPr>
          <a:xfrm rot="10800000">
            <a:off x="7239000" y="4572000"/>
            <a:ext cx="0" cy="4572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5" name="Google Shape;495;p52"/>
          <p:cNvCxnSpPr/>
          <p:nvPr/>
        </p:nvCxnSpPr>
        <p:spPr>
          <a:xfrm>
            <a:off x="8153400" y="4267200"/>
            <a:ext cx="304800" cy="5334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496" name="Google Shape;496;p52"/>
          <p:cNvSpPr/>
          <p:nvPr/>
        </p:nvSpPr>
        <p:spPr>
          <a:xfrm>
            <a:off x="1885950" y="4953000"/>
            <a:ext cx="152400" cy="228600"/>
          </a:xfrm>
          <a:prstGeom prst="ellipse">
            <a:avLst/>
          </a:prstGeom>
          <a:solidFill>
            <a:srgbClr val="FF0000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Sources</a:t>
            </a:r>
            <a:endParaRPr/>
          </a:p>
        </p:txBody>
      </p:sp>
      <p:sp>
        <p:nvSpPr>
          <p:cNvPr id="502" name="Google Shape;502;p5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light source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Directional light source: e.g. sun light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Spot light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Spot Light</a:t>
            </a: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08" name="Google Shape;508;p54"/>
          <p:cNvSpPr txBox="1"/>
          <p:nvPr>
            <p:ph idx="1" type="body"/>
          </p:nvPr>
        </p:nvSpPr>
        <p:spPr>
          <a:xfrm>
            <a:off x="381000" y="14478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restrict a light’s effects to a limited area of the scene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Flap: confine the effects of the light to a designed range in x, y, and z world coordinate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Cone: restrict the effects of the light using a cone with a generating angle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endParaRPr/>
          </a:p>
        </p:txBody>
      </p:sp>
      <p:pic>
        <p:nvPicPr>
          <p:cNvPr id="509" name="Google Shape;5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7600"/>
            <a:ext cx="26479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3886200"/>
            <a:ext cx="43910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raghu\work\class\cis781\14-15.gif" id="515" name="Google Shape;51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438400"/>
            <a:ext cx="8035925" cy="15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5"/>
          <p:cNvSpPr txBox="1"/>
          <p:nvPr/>
        </p:nvSpPr>
        <p:spPr>
          <a:xfrm>
            <a:off x="838200" y="762000"/>
            <a:ext cx="7772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Black"/>
              <a:buNone/>
            </a:pPr>
            <a:r>
              <a:rPr b="0" i="0" lang="en-US" sz="4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 illumination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consider the light, the observer position, and the object material properties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971800"/>
            <a:ext cx="62103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Illumination Model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and fast method for calculating surface intensity at a given point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Lighting calculation are based 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background lighting conditions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light source specification: color, position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properties of surfaces: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Glossy OR matte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Opaque OR transparent (control refection and absorption)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Ambient light (background light)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light that is the result from the light reflecting off other surfaces in the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general level of brightness for a scene that is independent of the light positions or surface directions -&gt; ambient light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no direction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light source has an ambient light contribution, 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given surface, we can specify how much ambient light the surface can reflect using an ambient reflection coefficient : Ka (0 &lt; Ka &lt; 1)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Ambient Light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the amount of light that the surface reflect is therefore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Iamb = Ka * 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Diffuse Light</a:t>
            </a: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illumination that a surface receives from a light source and reflects equally in all directions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reflection is called Lambertian Reflection (thus, Lambertian surfaces)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brightness of the surface is indepenent of the observer position (since the light is reflected in all direction equally)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