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0" name="Google Shape;140;p1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1" name="Google Shape;141;p1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0" name="Google Shape;150;p12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1" name="Google Shape;151;p12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55" name="Google Shape;155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56" name="Google Shape;156;p1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57" name="Google Shape;157;p12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None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None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35" name="Google Shape;35;p3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6" name="Google Shape;36;p3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3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b="0" i="0" sz="4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53" name="Google Shape;53;p4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4" name="Google Shape;54;p4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4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i="0" sz="4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5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3537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3537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6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6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  <a:defRPr b="1" i="0" sz="2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Georgia"/>
              <a:buNone/>
              <a:defRPr b="1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5" name="Google Shape;75;p6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  <a:defRPr b="1" i="0" sz="2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Georgia"/>
              <a:buNone/>
              <a:defRPr b="1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6" name="Google Shape;76;p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78" name="Google Shape;78;p6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9" name="Google Shape;79;p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6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1" name="Google Shape;81;p6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2" name="Google Shape;82;p6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6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0" name="Google Shape;90;p7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9" name="Google Shape;99;p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0" name="Google Shape;100;p8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9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i="0" sz="2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Georgia"/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0" name="Google Shape;110;p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1" name="Google Shape;111;p9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2" name="Google Shape;112;p9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3" name="Google Shape;113;p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8" name="Google Shape;118;p9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0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1" name="Google Shape;121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0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2" name="Google Shape;132;p10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19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Char char="○"/>
              <a:defRPr b="0" i="0" sz="1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76225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50"/>
              <a:buFont typeface="Noto Sans Symbols"/>
              <a:buChar char="•"/>
              <a:defRPr b="0" i="0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68605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630"/>
              <a:buFont typeface="Noto Sans Symbols"/>
              <a:buChar char="•"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8575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Georgia"/>
              <a:buChar char="•"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4" name="Google Shape;134;p1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10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6" name="Google Shape;136;p10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" name="Google Shape;15;p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Relationship Id="rId4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Relationship Id="rId4" Type="http://schemas.openxmlformats.org/officeDocument/2006/relationships/image" Target="../media/image15.jpg"/><Relationship Id="rId5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9.jpg"/><Relationship Id="rId5" Type="http://schemas.openxmlformats.org/officeDocument/2006/relationships/image" Target="../media/image2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t/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1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Text Book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Donald Hearn and M.Pauline baker,”Computer Graphics C Version”,Pearson Education</a:t>
            </a:r>
            <a:endParaRPr/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Reference Book: C 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Foley,Van Dam,Feiner and Hughes,Computer Graphics Principles &amp; Practice. 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t/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Designer of computer graphics system or software engineer puts his design in application model.</a:t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 will then writes the program to model the object he is planning to display.</a:t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application will run on the computer graphics system and output will be displayed on the display devices and the required input can be obtained from the input devices.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Advantages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High quality graphics display provide best way to communicate with computer.</a:t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is possible to produce animation.</a:t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be used to control animation such as speed, total scene in view etc.</a:t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Provides facility of update dynamic which can be used to change shape , color and other properties of object in view.</a:t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the development in DSP it can provide audio feedback along with the video.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Application Areas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2"/>
              <a:buFont typeface="Noto Sans Symbols"/>
              <a:buChar char="●"/>
            </a:pPr>
            <a: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Computer Aided Design(CAD)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ts val="2122"/>
              <a:buFont typeface="Noto Sans Symbols"/>
              <a:buChar char="●"/>
            </a:pPr>
            <a: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Presentation Graphics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ts val="2122"/>
              <a:buFont typeface="Noto Sans Symbols"/>
              <a:buChar char="●"/>
            </a:pPr>
            <a: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Computer Art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ts val="2122"/>
              <a:buFont typeface="Noto Sans Symbols"/>
              <a:buChar char="●"/>
            </a:pPr>
            <a: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Education and training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ts val="2122"/>
              <a:buFont typeface="Noto Sans Symbols"/>
              <a:buChar char="●"/>
            </a:pPr>
            <a: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Visualization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ts val="2122"/>
              <a:buFont typeface="Noto Sans Symbols"/>
              <a:buChar char="●"/>
            </a:pPr>
            <a: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Image processing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ts val="2122"/>
              <a:buFont typeface="Noto Sans Symbols"/>
              <a:buChar char="●"/>
            </a:pPr>
            <a: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Entertainment</a:t>
            </a:r>
            <a:endParaRPr/>
          </a:p>
          <a:p>
            <a:pPr indent="-274320" lvl="1" marL="54864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2"/>
              </a:buClr>
              <a:buSzPts val="1425"/>
              <a:buFont typeface="Noto Sans Symbols"/>
              <a:buChar char="○"/>
            </a:pPr>
            <a:r>
              <a:rPr b="0" i="0" lang="en-US" sz="2035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Movies Industry</a:t>
            </a:r>
            <a:endParaRPr/>
          </a:p>
          <a:p>
            <a:pPr indent="-274320" lvl="1" marL="54864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2"/>
              </a:buClr>
              <a:buSzPts val="1425"/>
              <a:buFont typeface="Noto Sans Symbols"/>
              <a:buChar char="○"/>
            </a:pPr>
            <a:r>
              <a:rPr b="0" i="0" lang="en-US" sz="2035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Gaming Industry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ts val="2122"/>
              <a:buFont typeface="Noto Sans Symbols"/>
              <a:buChar char="●"/>
            </a:pPr>
            <a: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Medical field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ts val="2122"/>
              <a:buFont typeface="Noto Sans Symbols"/>
              <a:buChar char="●"/>
            </a:pPr>
            <a: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Graphical User Interface(GUI)</a:t>
            </a:r>
            <a:endParaRPr/>
          </a:p>
          <a:p>
            <a:pPr indent="-274320" lvl="1" marL="54864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2"/>
              </a:buClr>
              <a:buSzPts val="1425"/>
              <a:buFont typeface="Noto Sans Symbols"/>
              <a:buNone/>
            </a:pPr>
            <a:r>
              <a:t/>
            </a:r>
            <a:endParaRPr b="0" i="0" sz="2035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9544" lvl="0" marL="2743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ts val="2122"/>
              <a:buFont typeface="Noto Sans Symbols"/>
              <a:buNone/>
            </a:pPr>
            <a:r>
              <a:t/>
            </a:r>
            <a:endParaRPr b="0" i="0" sz="2497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CAD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Major use of computer graphics is in design process, particularly for engineering and architectural systems.</a:t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include design of buildings, automobiles, aircraft etc.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download (1).jpg" id="247" name="Google Shape;2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4114800"/>
            <a:ext cx="34290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.jpg" id="248" name="Google Shape;24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4191000"/>
            <a:ext cx="32766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Presentation Graphics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Used to summarize the financial, mathematical, scientific and economic data.</a:t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Typical examples are bar charts, line graphs,  pie charts etc.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images (1).jpg" id="255" name="Google Shape;2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733800"/>
            <a:ext cx="33528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 (2).jpg" id="256" name="Google Shape;25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3581400"/>
            <a:ext cx="3657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Computer Art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Google Shape;262;p2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Artist uses special purpose hardware and programs that provides facilities for designing object shapes and specifying object motion.</a:t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 pixel paint, super paint etc.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download.jpg" id="263" name="Google Shape;2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886200"/>
            <a:ext cx="31242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.jpg" id="264" name="Google Shape;26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3962400"/>
            <a:ext cx="34290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Education and training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Computer generated models of physical, financial and economic system are often used as educational aids.</a:t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Various kinds of simulators program can be used to provide the trainings. E.g. automobile driving simulator.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images (1).jpg" id="271" name="Google Shape;2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4038600"/>
            <a:ext cx="34290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 (2).jpg" id="272" name="Google Shape;27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114800"/>
            <a:ext cx="32004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Visualization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Google Shape;278;p2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Various techniques can be used to represent the large amount of data obtained from scientific , medical or business analysis.</a:t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These includes color coding, contour plots, graphs , charts etc.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download (1).jpg" id="279" name="Google Shape;27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3886200"/>
            <a:ext cx="31242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.jpg" id="280" name="Google Shape;28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038600"/>
            <a:ext cx="28956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Image Processing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3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Computer graphics is used to create pictures.</a:t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Image processing applies techniques to modify or interpret the existing pictures. </a:t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is used to:</a:t>
            </a:r>
            <a:endParaRPr/>
          </a:p>
          <a:p>
            <a:pPr indent="-274320" lvl="1" marL="54864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Improve picture quality</a:t>
            </a:r>
            <a:endParaRPr/>
          </a:p>
          <a:p>
            <a:pPr indent="-274320" lvl="1" marL="54864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Machine perception of visual information</a:t>
            </a:r>
            <a:endParaRPr/>
          </a:p>
          <a:p>
            <a:pPr indent="-274320" lvl="1" marL="54864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7" name="Google Shape;2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267200"/>
            <a:ext cx="7270750" cy="2252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Entertainment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3" name="Google Shape;293;p3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Computer graphics methods are now commonly used in making motion pictures, music videos , games and televisions shows.</a:t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Sometime graphics pictures are displayed by themselves and sometime combined with the actors and live scenes.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images (1).jpg" id="294" name="Google Shape;29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4419600"/>
            <a:ext cx="271462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.jpg" id="295" name="Google Shape;29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4343400"/>
            <a:ext cx="26098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 (2).jpg" id="296" name="Google Shape;29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449580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954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/>
          </a:p>
          <a:p>
            <a:pPr indent="-12954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ADVANTAGES</a:t>
            </a:r>
            <a:endParaRPr/>
          </a:p>
          <a:p>
            <a:pPr indent="-12954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AREAS OF APPLICATION</a:t>
            </a:r>
            <a:endParaRPr/>
          </a:p>
          <a:p>
            <a: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14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Georgia"/>
              <a:buNone/>
            </a:pPr>
            <a:r>
              <a:rPr b="0" i="0" lang="en-US" sz="6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Computer Graphics</a:t>
            </a:r>
            <a:endParaRPr b="0" i="0" sz="60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Medical Field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Google Shape;302;p3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Computer graphics can also be used to represent the various internal parts and process of the human body.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images (3).jpg" id="303" name="Google Shape;3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638550"/>
            <a:ext cx="22860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 (4).jpg" id="304" name="Google Shape;30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3581400"/>
            <a:ext cx="30194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 (5).jpg" id="305" name="Google Shape;30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3581400"/>
            <a:ext cx="28479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GUI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1" name="Google Shape;311;p3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is the interface of the software that communicates with the user with help of some input devices.</a:t>
            </a:r>
            <a:endParaRPr/>
          </a:p>
          <a:p>
            <a:pPr indent="-274320" lvl="0" marL="27432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contains number of windows , menus and icons for fast selection of processing options. 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download (2).jpg" id="312" name="Google Shape;31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3429000"/>
            <a:ext cx="39624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(3).jpg" id="313" name="Google Shape;31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3429000"/>
            <a:ext cx="35052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t/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Capture.PNG" id="319" name="Google Shape;319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2"/>
              <a:buFont typeface="Noto Sans Symbols"/>
              <a:buNone/>
            </a:pPr>
            <a: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Definition:  Computer graphics involves display, manipulation data for proper visualization using computer.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ts val="2122"/>
              <a:buFont typeface="Noto Sans Symbols"/>
              <a:buNone/>
            </a:pPr>
            <a: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Definition: Computer Graphics is the use of computer to define, store, manipulate, interrogate, and present pictorial output.</a:t>
            </a:r>
            <a:endParaRPr b="0" i="0" sz="2497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ts val="2122"/>
              <a:buFont typeface="Noto Sans Symbols"/>
              <a:buChar char="●"/>
            </a:pPr>
            <a: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Generate 2D images of a 3D world represented in a computer.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ts val="2122"/>
              <a:buFont typeface="Noto Sans Symbols"/>
              <a:buChar char="●"/>
            </a:pPr>
            <a:r>
              <a:rPr b="0" i="0" lang="en-US" sz="249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Main tasks:</a:t>
            </a:r>
            <a:endParaRPr/>
          </a:p>
          <a:p>
            <a:pPr indent="-274320" lvl="1" marL="54864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2"/>
              </a:buClr>
              <a:buSzPts val="1425"/>
              <a:buFont typeface="Noto Sans Symbols"/>
              <a:buChar char="○"/>
            </a:pPr>
            <a:r>
              <a:rPr b="0" i="1" lang="en-US" sz="2035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Modeling</a:t>
            </a:r>
            <a:r>
              <a:rPr b="0" i="0" lang="en-US" sz="2035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creating and representing the geometry of objects in the 3D world</a:t>
            </a:r>
            <a:endParaRPr/>
          </a:p>
          <a:p>
            <a:pPr indent="-274320" lvl="1" marL="54864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2"/>
              </a:buClr>
              <a:buSzPts val="1425"/>
              <a:buFont typeface="Noto Sans Symbols"/>
              <a:buChar char="○"/>
            </a:pPr>
            <a:r>
              <a:rPr b="0" i="1" lang="en-US" sz="2035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Rendering</a:t>
            </a:r>
            <a:r>
              <a:rPr b="0" i="0" lang="en-US" sz="2035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generating 2D images of the objects</a:t>
            </a:r>
            <a:endParaRPr/>
          </a:p>
          <a:p>
            <a:pPr indent="-274320" lvl="1" marL="54864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2"/>
              </a:buClr>
              <a:buSzPts val="1425"/>
              <a:buFont typeface="Noto Sans Symbols"/>
              <a:buChar char="○"/>
            </a:pPr>
            <a:r>
              <a:rPr b="0" i="1" lang="en-US" sz="2035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Animation</a:t>
            </a:r>
            <a:r>
              <a:rPr b="0" i="0" lang="en-US" sz="2035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describing how objects change in 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Rendering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1" name="Google Shape;181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133600"/>
            <a:ext cx="6857999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t/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7" name="Google Shape;187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81200"/>
            <a:ext cx="72390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t/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Typical graphical system consists of host computer with support of fast processor , large memory ,frame buffer and </a:t>
            </a:r>
            <a:endParaRPr/>
          </a:p>
          <a:p>
            <a:pPr indent="-274320" lvl="1" marL="54864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Display devices(Monitors)</a:t>
            </a:r>
            <a:endParaRPr/>
          </a:p>
          <a:p>
            <a:pPr indent="-274320" lvl="1" marL="54864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Input devices(keyboards, mouse , joysticks)</a:t>
            </a:r>
            <a:endParaRPr/>
          </a:p>
          <a:p>
            <a:pPr indent="-274320" lvl="1" marL="54864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Output devices(printers, plotters, LCD panel)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Graphic System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9" name="Google Shape;19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81200"/>
            <a:ext cx="7848600" cy="38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Graphic Rendering pipeline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5" name="Google Shape;205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Interactive Graphics System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381000" y="2133600"/>
            <a:ext cx="1371600" cy="1752600"/>
          </a:xfrm>
          <a:prstGeom prst="rect">
            <a:avLst/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Application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Model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3886200" y="2133600"/>
            <a:ext cx="1219200" cy="1752600"/>
          </a:xfrm>
          <a:prstGeom prst="rect">
            <a:avLst/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Graphics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System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2133600" y="2133600"/>
            <a:ext cx="1371600" cy="1752600"/>
          </a:xfrm>
          <a:prstGeom prst="rect">
            <a:avLst/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Application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Program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5791200" y="3276600"/>
            <a:ext cx="1752600" cy="990600"/>
          </a:xfrm>
          <a:prstGeom prst="rect">
            <a:avLst/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Input Unit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6324600" y="2057400"/>
            <a:ext cx="2133600" cy="990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Display Unit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17" name="Google Shape;217;p21"/>
          <p:cNvCxnSpPr>
            <a:stCxn id="212" idx="3"/>
            <a:endCxn id="214" idx="1"/>
          </p:cNvCxnSpPr>
          <p:nvPr/>
        </p:nvCxnSpPr>
        <p:spPr>
          <a:xfrm>
            <a:off x="1752600" y="30099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8" name="Google Shape;218;p21"/>
          <p:cNvCxnSpPr>
            <a:stCxn id="214" idx="3"/>
            <a:endCxn id="213" idx="1"/>
          </p:cNvCxnSpPr>
          <p:nvPr/>
        </p:nvCxnSpPr>
        <p:spPr>
          <a:xfrm>
            <a:off x="3505200" y="30099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9" name="Google Shape;219;p21"/>
          <p:cNvCxnSpPr/>
          <p:nvPr/>
        </p:nvCxnSpPr>
        <p:spPr>
          <a:xfrm>
            <a:off x="4800600" y="2362200"/>
            <a:ext cx="15240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0" name="Google Shape;220;p21"/>
          <p:cNvCxnSpPr/>
          <p:nvPr/>
        </p:nvCxnSpPr>
        <p:spPr>
          <a:xfrm rot="10800000">
            <a:off x="3505200" y="2438400"/>
            <a:ext cx="3810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1" name="Google Shape;221;p21"/>
          <p:cNvCxnSpPr/>
          <p:nvPr/>
        </p:nvCxnSpPr>
        <p:spPr>
          <a:xfrm rot="10800000">
            <a:off x="5105400" y="2667000"/>
            <a:ext cx="12192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2" name="Google Shape;222;p21"/>
          <p:cNvCxnSpPr>
            <a:stCxn id="215" idx="1"/>
          </p:cNvCxnSpPr>
          <p:nvPr/>
        </p:nvCxnSpPr>
        <p:spPr>
          <a:xfrm rot="10800000">
            <a:off x="5105400" y="3733800"/>
            <a:ext cx="685800" cy="3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