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3.xml"/>
  <Override ContentType="application/vnd.openxmlformats-officedocument.themeOverride+xml" PartName="/ppt/theme/themeOverride2.xml"/>
  <Override ContentType="application/vnd.openxmlformats-officedocument.themeOverride+xml" PartName="/ppt/theme/themeOverride4.xml"/>
  <Override ContentType="application/vnd.openxmlformats-officedocument.themeOverride+xml" PartName="/ppt/theme/themeOverr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6858000" cx="9144000"/>
  <p:notesSz cx="6858000" cy="9144000"/>
  <p:embeddedFontLst>
    <p:embeddedFont>
      <p:font typeface="Rambla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84CB3D5-C68E-476B-9269-B9817642570A}">
  <a:tblStyle styleId="{A84CB3D5-C68E-476B-9269-B9817642570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Rambla-regular.fntdata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Rambla-italic.fntdata"/><Relationship Id="rId10" Type="http://schemas.openxmlformats.org/officeDocument/2006/relationships/slide" Target="slides/slide4.xml"/><Relationship Id="rId54" Type="http://schemas.openxmlformats.org/officeDocument/2006/relationships/font" Target="fonts/Rambla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Rambla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7" name="Google Shape;37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2" name="Google Shape;39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7" name="Google Shape;40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2" name="Google Shape;42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7" name="Google Shape;43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2" name="Google Shape;45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idx="1" type="body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  <a:defRPr b="0" i="0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Rambla"/>
              <a:buNone/>
              <a:defRPr b="0" i="0" sz="2500" u="none" cap="none" strike="noStrike">
                <a:solidFill>
                  <a:schemeClr val="accen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22860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2286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2286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228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677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Char char="▶"/>
              <a:defRPr b="0" i="0" sz="3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40640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810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556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/>
          <p:nvPr/>
        </p:nvSpPr>
        <p:spPr>
          <a:xfrm>
            <a:off x="500063" y="5945188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2"/>
          <p:cNvSpPr/>
          <p:nvPr/>
        </p:nvSpPr>
        <p:spPr>
          <a:xfrm>
            <a:off x="485775" y="5938838"/>
            <a:ext cx="3690938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2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3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12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7" name="Google Shape;97;p12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2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18288" rtl="0" algn="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0480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◦"/>
              <a:defRPr b="0" i="0" sz="12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2921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⚫"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2857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Char char="⚫"/>
              <a:defRPr b="0" i="0" sz="9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28575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Char char="⚫"/>
              <a:defRPr b="0" i="0" sz="9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00" name="Google Shape;100;p12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01" name="Google Shape;101;p12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ambla"/>
              <a:buNone/>
              <a:defRPr b="0" i="0" sz="3000" u="none" cap="none" strike="noStrike">
                <a:solidFill>
                  <a:schemeClr val="accen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02" name="Google Shape;102;p12"/>
          <p:cNvSpPr txBox="1"/>
          <p:nvPr>
            <p:ph idx="10" type="dt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2"/>
          <p:cNvSpPr txBox="1"/>
          <p:nvPr>
            <p:ph idx="11" type="ftr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  <a:defRPr b="0" i="0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  <a:defRPr b="0" i="0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10" type="dt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1" type="ftr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12" type="sldNum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  <a:defRPr b="0" i="0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  <a:defRPr b="0" i="0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2 Content" type="txAndTwoObj">
  <p:cSld name="TEX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  <a:defRPr b="0" i="0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2" type="body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  <a:defRPr b="0" i="0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3" type="body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  <a:defRPr b="0" i="0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5"/>
          <p:cNvGrpSpPr/>
          <p:nvPr/>
        </p:nvGrpSpPr>
        <p:grpSpPr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43" name="Google Shape;43;p5"/>
            <p:cNvSpPr/>
            <p:nvPr/>
          </p:nvSpPr>
          <p:spPr>
            <a:xfrm>
              <a:off x="1687032" y="4832896"/>
              <a:ext cx="7456968" cy="51817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" name="Google Shape;46;p5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7" name="Google Shape;47;p5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64008" rtl="0" algn="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  <a:defRPr b="0" i="0" sz="27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ctr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ctr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ctr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ctr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ctr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ctr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ctr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ctr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0" type="dt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1" type="ftr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E7F0F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2" type="sldNum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6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mbla"/>
              <a:buNone/>
              <a:defRPr b="1" i="0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None/>
              <a:defRPr b="0" i="0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22860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2286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2286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228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0" type="dt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6"/>
          <p:cNvSpPr txBox="1"/>
          <p:nvPr>
            <p:ph idx="11" type="ftr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12" type="sldNum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▶"/>
              <a:defRPr b="0" i="0" sz="2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8100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556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29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▶"/>
              <a:defRPr b="0" i="0" sz="2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8100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556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29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0" type="dt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1" type="ftr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showMasterSp="0" type="twoTxTwoObj">
  <p:cSld name="TWO_OBJECTS_WITH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22860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None/>
              <a:defRPr b="1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2286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2286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228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70" name="Google Shape;70;p8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22860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None/>
              <a:defRPr b="1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2286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2286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228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71" name="Google Shape;71;p8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  <a:defRPr b="0" i="0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5560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429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302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302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72" name="Google Shape;72;p8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  <a:defRPr b="0" i="0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5560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429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302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302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73" name="Google Shape;73;p8"/>
          <p:cNvSpPr txBox="1"/>
          <p:nvPr>
            <p:ph idx="10" type="dt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0" type="dt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11" type="ftr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idx="10" type="dt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500063" y="5945188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85775" y="5938838"/>
            <a:ext cx="3690938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  <a:defRPr b="0" i="0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jpg"/><Relationship Id="rId4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4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idx="1" type="body"/>
          </p:nvPr>
        </p:nvSpPr>
        <p:spPr>
          <a:xfrm>
            <a:off x="457200" y="1196975"/>
            <a:ext cx="8229600" cy="4929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of Lossless Compression techniques</a:t>
            </a:r>
            <a:endParaRPr/>
          </a:p>
          <a:p>
            <a:pPr indent="-134683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5587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Lempel-Ziv Encoding: LZ77 &amp; LZ78</a:t>
            </a:r>
            <a:endParaRPr/>
          </a:p>
          <a:p>
            <a:pPr indent="-134683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5587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LZ78 Encoding Algorithm</a:t>
            </a:r>
            <a:endParaRPr/>
          </a:p>
          <a:p>
            <a:pPr indent="-134683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5587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▶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LZ78 Decoding Algorithm</a:t>
            </a:r>
            <a:endParaRPr/>
          </a:p>
        </p:txBody>
      </p:sp>
      <p:sp>
        <p:nvSpPr>
          <p:cNvPr id="122" name="Google Shape;122;p15"/>
          <p:cNvSpPr txBox="1"/>
          <p:nvPr>
            <p:ph type="title"/>
          </p:nvPr>
        </p:nvSpPr>
        <p:spPr>
          <a:xfrm>
            <a:off x="457200" y="346745"/>
            <a:ext cx="8229600" cy="561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accent2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b="1" i="0" lang="en-US" sz="3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Lempel-Ziv Compression Techniques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LZ77 (Sliding Window)</a:t>
            </a:r>
            <a:endParaRPr b="1" i="0" sz="369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25" name="Google Shape;225;p24"/>
          <p:cNvSpPr/>
          <p:nvPr/>
        </p:nvSpPr>
        <p:spPr>
          <a:xfrm>
            <a:off x="533400" y="2362200"/>
            <a:ext cx="4114800" cy="6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n-US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sir ˽sid</a:t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6" name="Google Shape;226;p24"/>
          <p:cNvSpPr/>
          <p:nvPr/>
        </p:nvSpPr>
        <p:spPr>
          <a:xfrm>
            <a:off x="4648200" y="2362200"/>
            <a:ext cx="4267200" cy="609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˽eastman˽e</a:t>
            </a: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asily˽teases˽sea˽sick˽seals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" name="Google Shape;227;p24"/>
          <p:cNvCxnSpPr/>
          <p:nvPr/>
        </p:nvCxnSpPr>
        <p:spPr>
          <a:xfrm rot="5400000">
            <a:off x="3756025" y="2705100"/>
            <a:ext cx="1752600" cy="0"/>
          </a:xfrm>
          <a:prstGeom prst="straightConnector1">
            <a:avLst/>
          </a:prstGeom>
          <a:noFill/>
          <a:ln cap="flat" cmpd="thickThin" w="55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228" name="Google Shape;228;p24"/>
          <p:cNvSpPr txBox="1"/>
          <p:nvPr/>
        </p:nvSpPr>
        <p:spPr>
          <a:xfrm>
            <a:off x="1219200" y="3200400"/>
            <a:ext cx="27019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  Buffer (Dictionary)</a:t>
            </a:r>
            <a:endParaRPr/>
          </a:p>
        </p:txBody>
      </p:sp>
      <p:sp>
        <p:nvSpPr>
          <p:cNvPr id="229" name="Google Shape;229;p24"/>
          <p:cNvSpPr txBox="1"/>
          <p:nvPr/>
        </p:nvSpPr>
        <p:spPr>
          <a:xfrm>
            <a:off x="5691188" y="3200400"/>
            <a:ext cx="1998662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ahead  Buffer</a:t>
            </a:r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3886200" y="1371600"/>
            <a:ext cx="13843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Dividing Line</a:t>
            </a:r>
            <a:endParaRPr/>
          </a:p>
        </p:txBody>
      </p:sp>
      <p:cxnSp>
        <p:nvCxnSpPr>
          <p:cNvPr id="231" name="Google Shape;231;p24"/>
          <p:cNvCxnSpPr/>
          <p:nvPr/>
        </p:nvCxnSpPr>
        <p:spPr>
          <a:xfrm rot="10800000">
            <a:off x="2057400" y="4191000"/>
            <a:ext cx="5486400" cy="1588"/>
          </a:xfrm>
          <a:prstGeom prst="straightConnector1">
            <a:avLst/>
          </a:prstGeom>
          <a:noFill/>
          <a:ln cap="flat" cmpd="thickThin" w="550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232" name="Google Shape;232;p24"/>
          <p:cNvSpPr txBox="1"/>
          <p:nvPr/>
        </p:nvSpPr>
        <p:spPr>
          <a:xfrm>
            <a:off x="4114800" y="3886200"/>
            <a:ext cx="17033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 Movement</a:t>
            </a:r>
            <a:endParaRPr/>
          </a:p>
        </p:txBody>
      </p:sp>
      <p:sp>
        <p:nvSpPr>
          <p:cNvPr id="233" name="Google Shape;233;p24"/>
          <p:cNvSpPr txBox="1"/>
          <p:nvPr/>
        </p:nvSpPr>
        <p:spPr>
          <a:xfrm>
            <a:off x="381000" y="4724400"/>
            <a:ext cx="8305800" cy="1938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Encoding scheme:        (0, 0, 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  (0, 0, i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                     (0, 0, r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  (0, 0, ˽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  (4, 2, d 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LZ77 (Sliding Window)</a:t>
            </a:r>
            <a:endParaRPr b="1" i="0" sz="369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39" name="Google Shape;239;p25"/>
          <p:cNvSpPr/>
          <p:nvPr/>
        </p:nvSpPr>
        <p:spPr>
          <a:xfrm>
            <a:off x="533400" y="2362200"/>
            <a:ext cx="4114800" cy="6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n-US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sir ˽sid ˽e</a:t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0" name="Google Shape;240;p25"/>
          <p:cNvSpPr/>
          <p:nvPr/>
        </p:nvSpPr>
        <p:spPr>
          <a:xfrm>
            <a:off x="4648200" y="2362200"/>
            <a:ext cx="4267200" cy="609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astman˽eas</a:t>
            </a: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ily˽teases˽sea˽sick˽seals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p25"/>
          <p:cNvCxnSpPr/>
          <p:nvPr/>
        </p:nvCxnSpPr>
        <p:spPr>
          <a:xfrm rot="5400000">
            <a:off x="3756025" y="2705100"/>
            <a:ext cx="1752600" cy="0"/>
          </a:xfrm>
          <a:prstGeom prst="straightConnector1">
            <a:avLst/>
          </a:prstGeom>
          <a:noFill/>
          <a:ln cap="flat" cmpd="thickThin" w="55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242" name="Google Shape;242;p25"/>
          <p:cNvSpPr txBox="1"/>
          <p:nvPr/>
        </p:nvSpPr>
        <p:spPr>
          <a:xfrm>
            <a:off x="1219200" y="3200400"/>
            <a:ext cx="27019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  Buffer (Dictionary)</a:t>
            </a:r>
            <a:endParaRPr/>
          </a:p>
        </p:txBody>
      </p:sp>
      <p:sp>
        <p:nvSpPr>
          <p:cNvPr id="243" name="Google Shape;243;p25"/>
          <p:cNvSpPr txBox="1"/>
          <p:nvPr/>
        </p:nvSpPr>
        <p:spPr>
          <a:xfrm>
            <a:off x="5691188" y="3200400"/>
            <a:ext cx="1998662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ahead  Buffer</a:t>
            </a:r>
            <a:endParaRPr/>
          </a:p>
        </p:txBody>
      </p:sp>
      <p:sp>
        <p:nvSpPr>
          <p:cNvPr id="244" name="Google Shape;244;p25"/>
          <p:cNvSpPr txBox="1"/>
          <p:nvPr/>
        </p:nvSpPr>
        <p:spPr>
          <a:xfrm>
            <a:off x="3886200" y="1371600"/>
            <a:ext cx="13843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Dividing Line</a:t>
            </a:r>
            <a:endParaRPr/>
          </a:p>
        </p:txBody>
      </p:sp>
      <p:cxnSp>
        <p:nvCxnSpPr>
          <p:cNvPr id="245" name="Google Shape;245;p25"/>
          <p:cNvCxnSpPr/>
          <p:nvPr/>
        </p:nvCxnSpPr>
        <p:spPr>
          <a:xfrm rot="10800000">
            <a:off x="2057400" y="4191000"/>
            <a:ext cx="5486400" cy="1588"/>
          </a:xfrm>
          <a:prstGeom prst="straightConnector1">
            <a:avLst/>
          </a:prstGeom>
          <a:noFill/>
          <a:ln cap="flat" cmpd="thickThin" w="550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246" name="Google Shape;246;p25"/>
          <p:cNvSpPr txBox="1"/>
          <p:nvPr/>
        </p:nvSpPr>
        <p:spPr>
          <a:xfrm>
            <a:off x="4114800" y="3886200"/>
            <a:ext cx="17033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 Movement</a:t>
            </a:r>
            <a:endParaRPr/>
          </a:p>
        </p:txBody>
      </p:sp>
      <p:sp>
        <p:nvSpPr>
          <p:cNvPr id="247" name="Google Shape;247;p25"/>
          <p:cNvSpPr txBox="1"/>
          <p:nvPr/>
        </p:nvSpPr>
        <p:spPr>
          <a:xfrm>
            <a:off x="381000" y="4724400"/>
            <a:ext cx="8305800" cy="1938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Encoding scheme:        (0, 0, s)		 (4, 1, 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  (0, 0, i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                     (0, 0, r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  (0, 0, ˽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  (4, 2, d 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LZ77 (Sliding Window)</a:t>
            </a:r>
            <a:endParaRPr b="1" i="0" sz="369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533400" y="2362200"/>
            <a:ext cx="4114800" cy="6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n-US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sir ˽sid ˽ea</a:t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4" name="Google Shape;254;p26"/>
          <p:cNvSpPr/>
          <p:nvPr/>
        </p:nvSpPr>
        <p:spPr>
          <a:xfrm>
            <a:off x="4648200" y="2362200"/>
            <a:ext cx="4267200" cy="609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stman˽easi</a:t>
            </a: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ly˽teases˽sea˽sick˽seals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5" name="Google Shape;255;p26"/>
          <p:cNvCxnSpPr/>
          <p:nvPr/>
        </p:nvCxnSpPr>
        <p:spPr>
          <a:xfrm rot="5400000">
            <a:off x="3756025" y="2705100"/>
            <a:ext cx="1752600" cy="0"/>
          </a:xfrm>
          <a:prstGeom prst="straightConnector1">
            <a:avLst/>
          </a:prstGeom>
          <a:noFill/>
          <a:ln cap="flat" cmpd="thickThin" w="55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256" name="Google Shape;256;p26"/>
          <p:cNvSpPr txBox="1"/>
          <p:nvPr/>
        </p:nvSpPr>
        <p:spPr>
          <a:xfrm>
            <a:off x="1219200" y="3200400"/>
            <a:ext cx="27019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  Buffer (Dictionary)</a:t>
            </a:r>
            <a:endParaRPr/>
          </a:p>
        </p:txBody>
      </p:sp>
      <p:sp>
        <p:nvSpPr>
          <p:cNvPr id="257" name="Google Shape;257;p26"/>
          <p:cNvSpPr txBox="1"/>
          <p:nvPr/>
        </p:nvSpPr>
        <p:spPr>
          <a:xfrm>
            <a:off x="5691188" y="3200400"/>
            <a:ext cx="1998662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ahead  Buffer</a:t>
            </a:r>
            <a:endParaRPr/>
          </a:p>
        </p:txBody>
      </p:sp>
      <p:sp>
        <p:nvSpPr>
          <p:cNvPr id="258" name="Google Shape;258;p26"/>
          <p:cNvSpPr txBox="1"/>
          <p:nvPr/>
        </p:nvSpPr>
        <p:spPr>
          <a:xfrm>
            <a:off x="3886200" y="1371600"/>
            <a:ext cx="13843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Dividing Line</a:t>
            </a:r>
            <a:endParaRPr/>
          </a:p>
        </p:txBody>
      </p:sp>
      <p:cxnSp>
        <p:nvCxnSpPr>
          <p:cNvPr id="259" name="Google Shape;259;p26"/>
          <p:cNvCxnSpPr/>
          <p:nvPr/>
        </p:nvCxnSpPr>
        <p:spPr>
          <a:xfrm rot="10800000">
            <a:off x="2057400" y="4191000"/>
            <a:ext cx="5486400" cy="1588"/>
          </a:xfrm>
          <a:prstGeom prst="straightConnector1">
            <a:avLst/>
          </a:prstGeom>
          <a:noFill/>
          <a:ln cap="flat" cmpd="thickThin" w="550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260" name="Google Shape;260;p26"/>
          <p:cNvSpPr txBox="1"/>
          <p:nvPr/>
        </p:nvSpPr>
        <p:spPr>
          <a:xfrm>
            <a:off x="4114800" y="3886200"/>
            <a:ext cx="17033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 Movement</a:t>
            </a:r>
            <a:endParaRPr/>
          </a:p>
        </p:txBody>
      </p:sp>
      <p:sp>
        <p:nvSpPr>
          <p:cNvPr id="261" name="Google Shape;261;p26"/>
          <p:cNvSpPr txBox="1"/>
          <p:nvPr/>
        </p:nvSpPr>
        <p:spPr>
          <a:xfrm>
            <a:off x="381000" y="4724400"/>
            <a:ext cx="8305800" cy="1938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Encoding scheme:        (0, 0, s)		 (4, 1, 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  (0, 0, i )		 (0, 0, a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                     (0, 0, r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  (0, 0, ˽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  (4, 2, d 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LZ77 (Sliding Window)</a:t>
            </a:r>
            <a:endParaRPr b="1" i="0" sz="369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67" name="Google Shape;267;p27"/>
          <p:cNvSpPr/>
          <p:nvPr/>
        </p:nvSpPr>
        <p:spPr>
          <a:xfrm>
            <a:off x="533400" y="2362200"/>
            <a:ext cx="4114800" cy="6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sir ˽sid ˽east</a:t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8" name="Google Shape;268;p27"/>
          <p:cNvSpPr/>
          <p:nvPr/>
        </p:nvSpPr>
        <p:spPr>
          <a:xfrm>
            <a:off x="4648200" y="2362200"/>
            <a:ext cx="4267200" cy="609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man˽easily</a:t>
            </a: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˽teases˽sea˽sick˽seals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" name="Google Shape;269;p27"/>
          <p:cNvCxnSpPr/>
          <p:nvPr/>
        </p:nvCxnSpPr>
        <p:spPr>
          <a:xfrm rot="5400000">
            <a:off x="3756025" y="2705100"/>
            <a:ext cx="1752600" cy="0"/>
          </a:xfrm>
          <a:prstGeom prst="straightConnector1">
            <a:avLst/>
          </a:prstGeom>
          <a:noFill/>
          <a:ln cap="flat" cmpd="thickThin" w="55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270" name="Google Shape;270;p27"/>
          <p:cNvSpPr txBox="1"/>
          <p:nvPr/>
        </p:nvSpPr>
        <p:spPr>
          <a:xfrm>
            <a:off x="1219200" y="3200400"/>
            <a:ext cx="27019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  Buffer (Dictionary)</a:t>
            </a:r>
            <a:endParaRPr/>
          </a:p>
        </p:txBody>
      </p:sp>
      <p:sp>
        <p:nvSpPr>
          <p:cNvPr id="271" name="Google Shape;271;p27"/>
          <p:cNvSpPr txBox="1"/>
          <p:nvPr/>
        </p:nvSpPr>
        <p:spPr>
          <a:xfrm>
            <a:off x="5691188" y="3200400"/>
            <a:ext cx="1998662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ahead  Buffer</a:t>
            </a:r>
            <a:endParaRPr/>
          </a:p>
        </p:txBody>
      </p:sp>
      <p:sp>
        <p:nvSpPr>
          <p:cNvPr id="272" name="Google Shape;272;p27"/>
          <p:cNvSpPr txBox="1"/>
          <p:nvPr/>
        </p:nvSpPr>
        <p:spPr>
          <a:xfrm>
            <a:off x="3886200" y="1371600"/>
            <a:ext cx="13843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Dividing Line</a:t>
            </a:r>
            <a:endParaRPr/>
          </a:p>
        </p:txBody>
      </p:sp>
      <p:cxnSp>
        <p:nvCxnSpPr>
          <p:cNvPr id="273" name="Google Shape;273;p27"/>
          <p:cNvCxnSpPr/>
          <p:nvPr/>
        </p:nvCxnSpPr>
        <p:spPr>
          <a:xfrm rot="10800000">
            <a:off x="2057400" y="4191000"/>
            <a:ext cx="5486400" cy="1588"/>
          </a:xfrm>
          <a:prstGeom prst="straightConnector1">
            <a:avLst/>
          </a:prstGeom>
          <a:noFill/>
          <a:ln cap="flat" cmpd="thickThin" w="550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274" name="Google Shape;274;p27"/>
          <p:cNvSpPr txBox="1"/>
          <p:nvPr/>
        </p:nvSpPr>
        <p:spPr>
          <a:xfrm>
            <a:off x="4114800" y="3886200"/>
            <a:ext cx="17033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 Movement</a:t>
            </a:r>
            <a:endParaRPr/>
          </a:p>
        </p:txBody>
      </p:sp>
      <p:sp>
        <p:nvSpPr>
          <p:cNvPr id="275" name="Google Shape;275;p27"/>
          <p:cNvSpPr txBox="1"/>
          <p:nvPr/>
        </p:nvSpPr>
        <p:spPr>
          <a:xfrm>
            <a:off x="381000" y="4724400"/>
            <a:ext cx="8763000" cy="1938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Encoding scheme:        (0, 0, s)	(4, 1, 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  (0, 0, i )	 (0, 0, a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                     (0, 0, r )	 (10 ,1, t ) 						  (0, 0, ˽ )	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  (4, 2, d )</a:t>
            </a:r>
            <a:endParaRPr/>
          </a:p>
        </p:txBody>
      </p:sp>
      <p:sp>
        <p:nvSpPr>
          <p:cNvPr id="276" name="Google Shape;276;p27"/>
          <p:cNvSpPr txBox="1"/>
          <p:nvPr/>
        </p:nvSpPr>
        <p:spPr>
          <a:xfrm>
            <a:off x="6324600" y="5486400"/>
            <a:ext cx="23622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Take last occurrence of s and not</a:t>
            </a:r>
            <a:r>
              <a:rPr lang="en-US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(6 ,1, t ) if length is same for both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/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LZ77 (Sliding Window)</a:t>
            </a:r>
            <a:endParaRPr b="1" i="0" sz="369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82" name="Google Shape;282;p28"/>
          <p:cNvSpPr/>
          <p:nvPr/>
        </p:nvSpPr>
        <p:spPr>
          <a:xfrm>
            <a:off x="533400" y="2362200"/>
            <a:ext cx="4114800" cy="6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sir ˽sid ˽eastm</a:t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3" name="Google Shape;283;p28"/>
          <p:cNvSpPr/>
          <p:nvPr/>
        </p:nvSpPr>
        <p:spPr>
          <a:xfrm>
            <a:off x="4648200" y="2362200"/>
            <a:ext cx="4267200" cy="609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an˽easily˽</a:t>
            </a: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teases˽sea˽sick˽seals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4" name="Google Shape;284;p28"/>
          <p:cNvCxnSpPr/>
          <p:nvPr/>
        </p:nvCxnSpPr>
        <p:spPr>
          <a:xfrm rot="5400000">
            <a:off x="3756025" y="2705100"/>
            <a:ext cx="1752600" cy="0"/>
          </a:xfrm>
          <a:prstGeom prst="straightConnector1">
            <a:avLst/>
          </a:prstGeom>
          <a:noFill/>
          <a:ln cap="flat" cmpd="thickThin" w="55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285" name="Google Shape;285;p28"/>
          <p:cNvSpPr txBox="1"/>
          <p:nvPr/>
        </p:nvSpPr>
        <p:spPr>
          <a:xfrm>
            <a:off x="1219200" y="3200400"/>
            <a:ext cx="27019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  Buffer (Dictionary)</a:t>
            </a:r>
            <a:endParaRPr/>
          </a:p>
        </p:txBody>
      </p:sp>
      <p:sp>
        <p:nvSpPr>
          <p:cNvPr id="286" name="Google Shape;286;p28"/>
          <p:cNvSpPr txBox="1"/>
          <p:nvPr/>
        </p:nvSpPr>
        <p:spPr>
          <a:xfrm>
            <a:off x="5691188" y="3200400"/>
            <a:ext cx="1998662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ahead  Buffer</a:t>
            </a:r>
            <a:endParaRPr/>
          </a:p>
        </p:txBody>
      </p:sp>
      <p:sp>
        <p:nvSpPr>
          <p:cNvPr id="287" name="Google Shape;287;p28"/>
          <p:cNvSpPr txBox="1"/>
          <p:nvPr/>
        </p:nvSpPr>
        <p:spPr>
          <a:xfrm>
            <a:off x="3886200" y="1371600"/>
            <a:ext cx="13843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Dividing Line</a:t>
            </a:r>
            <a:endParaRPr/>
          </a:p>
        </p:txBody>
      </p:sp>
      <p:cxnSp>
        <p:nvCxnSpPr>
          <p:cNvPr id="288" name="Google Shape;288;p28"/>
          <p:cNvCxnSpPr/>
          <p:nvPr/>
        </p:nvCxnSpPr>
        <p:spPr>
          <a:xfrm rot="10800000">
            <a:off x="2057400" y="4191000"/>
            <a:ext cx="5486400" cy="1588"/>
          </a:xfrm>
          <a:prstGeom prst="straightConnector1">
            <a:avLst/>
          </a:prstGeom>
          <a:noFill/>
          <a:ln cap="flat" cmpd="thickThin" w="550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289" name="Google Shape;289;p28"/>
          <p:cNvSpPr txBox="1"/>
          <p:nvPr/>
        </p:nvSpPr>
        <p:spPr>
          <a:xfrm>
            <a:off x="4114800" y="3886200"/>
            <a:ext cx="17033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 Movement</a:t>
            </a:r>
            <a:endParaRPr/>
          </a:p>
        </p:txBody>
      </p:sp>
      <p:sp>
        <p:nvSpPr>
          <p:cNvPr id="290" name="Google Shape;290;p28"/>
          <p:cNvSpPr txBox="1"/>
          <p:nvPr/>
        </p:nvSpPr>
        <p:spPr>
          <a:xfrm>
            <a:off x="381000" y="4724400"/>
            <a:ext cx="8763000" cy="1938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Encoding scheme:        (0, 0, s)	(4, 1, 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  (0, 0, i )	 (0, 0, a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                     (0, 0, r )	 (10 ,1, t ) 						  (0, 0, ˽ )           (0 ,0, m ) 						  (4, 2, d 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 txBox="1"/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LZ77 (Sliding Window)</a:t>
            </a:r>
            <a:endParaRPr b="1" i="0" sz="369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96" name="Google Shape;296;p29"/>
          <p:cNvSpPr/>
          <p:nvPr/>
        </p:nvSpPr>
        <p:spPr>
          <a:xfrm>
            <a:off x="533400" y="2362200"/>
            <a:ext cx="4114800" cy="6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sir ˽sid ˽eastman</a:t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7" name="Google Shape;297;p29"/>
          <p:cNvSpPr/>
          <p:nvPr/>
        </p:nvSpPr>
        <p:spPr>
          <a:xfrm>
            <a:off x="4648200" y="2362200"/>
            <a:ext cx="4267200" cy="609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˽easily˽te</a:t>
            </a: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ases˽sea˽sick˽seals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8" name="Google Shape;298;p29"/>
          <p:cNvCxnSpPr/>
          <p:nvPr/>
        </p:nvCxnSpPr>
        <p:spPr>
          <a:xfrm rot="5400000">
            <a:off x="3756025" y="2705100"/>
            <a:ext cx="1752600" cy="0"/>
          </a:xfrm>
          <a:prstGeom prst="straightConnector1">
            <a:avLst/>
          </a:prstGeom>
          <a:noFill/>
          <a:ln cap="flat" cmpd="thickThin" w="55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299" name="Google Shape;299;p29"/>
          <p:cNvSpPr txBox="1"/>
          <p:nvPr/>
        </p:nvSpPr>
        <p:spPr>
          <a:xfrm>
            <a:off x="1219200" y="3200400"/>
            <a:ext cx="27019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  Buffer (Dictionary)</a:t>
            </a:r>
            <a:endParaRPr/>
          </a:p>
        </p:txBody>
      </p:sp>
      <p:sp>
        <p:nvSpPr>
          <p:cNvPr id="300" name="Google Shape;300;p29"/>
          <p:cNvSpPr txBox="1"/>
          <p:nvPr/>
        </p:nvSpPr>
        <p:spPr>
          <a:xfrm>
            <a:off x="5691188" y="3200400"/>
            <a:ext cx="1998662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ahead  Buffer</a:t>
            </a:r>
            <a:endParaRPr/>
          </a:p>
        </p:txBody>
      </p:sp>
      <p:sp>
        <p:nvSpPr>
          <p:cNvPr id="301" name="Google Shape;301;p29"/>
          <p:cNvSpPr txBox="1"/>
          <p:nvPr/>
        </p:nvSpPr>
        <p:spPr>
          <a:xfrm>
            <a:off x="3886200" y="1371600"/>
            <a:ext cx="13843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Dividing Line</a:t>
            </a:r>
            <a:endParaRPr/>
          </a:p>
        </p:txBody>
      </p:sp>
      <p:cxnSp>
        <p:nvCxnSpPr>
          <p:cNvPr id="302" name="Google Shape;302;p29"/>
          <p:cNvCxnSpPr/>
          <p:nvPr/>
        </p:nvCxnSpPr>
        <p:spPr>
          <a:xfrm rot="10800000">
            <a:off x="2057400" y="4191000"/>
            <a:ext cx="5486400" cy="1588"/>
          </a:xfrm>
          <a:prstGeom prst="straightConnector1">
            <a:avLst/>
          </a:prstGeom>
          <a:noFill/>
          <a:ln cap="flat" cmpd="thickThin" w="550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303" name="Google Shape;303;p29"/>
          <p:cNvSpPr txBox="1"/>
          <p:nvPr/>
        </p:nvSpPr>
        <p:spPr>
          <a:xfrm>
            <a:off x="4114800" y="3886200"/>
            <a:ext cx="17033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 Movement</a:t>
            </a:r>
            <a:endParaRPr/>
          </a:p>
        </p:txBody>
      </p:sp>
      <p:sp>
        <p:nvSpPr>
          <p:cNvPr id="304" name="Google Shape;304;p29"/>
          <p:cNvSpPr txBox="1"/>
          <p:nvPr/>
        </p:nvSpPr>
        <p:spPr>
          <a:xfrm>
            <a:off x="381000" y="4724400"/>
            <a:ext cx="8763000" cy="1938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Encoding scheme:        (0, 0, s)	(4, 1, 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  (0, 0, i )	 (0, 0, a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                     (0, 0, r )	 (10 ,1, t ) 						  (0, 0, ˽ )           (0 ,0, m ) 						  (4, 2, d ) 	 (4, 1, n 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 txBox="1"/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LZ77 (Sliding Window)</a:t>
            </a:r>
            <a:endParaRPr b="1" i="0" sz="369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10" name="Google Shape;310;p30"/>
          <p:cNvSpPr/>
          <p:nvPr/>
        </p:nvSpPr>
        <p:spPr>
          <a:xfrm>
            <a:off x="533400" y="2362200"/>
            <a:ext cx="4114800" cy="6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sir ˽sid ˽eastman˽easi</a:t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1" name="Google Shape;311;p30"/>
          <p:cNvSpPr/>
          <p:nvPr/>
        </p:nvSpPr>
        <p:spPr>
          <a:xfrm>
            <a:off x="4648200" y="2362200"/>
            <a:ext cx="4267200" cy="609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ly˽teases˽</a:t>
            </a: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sea˽sick˽seals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2" name="Google Shape;312;p30"/>
          <p:cNvCxnSpPr/>
          <p:nvPr/>
        </p:nvCxnSpPr>
        <p:spPr>
          <a:xfrm rot="5400000">
            <a:off x="3756025" y="2705100"/>
            <a:ext cx="1752600" cy="0"/>
          </a:xfrm>
          <a:prstGeom prst="straightConnector1">
            <a:avLst/>
          </a:prstGeom>
          <a:noFill/>
          <a:ln cap="flat" cmpd="thickThin" w="55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313" name="Google Shape;313;p30"/>
          <p:cNvSpPr txBox="1"/>
          <p:nvPr/>
        </p:nvSpPr>
        <p:spPr>
          <a:xfrm>
            <a:off x="1219200" y="3200400"/>
            <a:ext cx="27019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  Buffer (Dictionary)</a:t>
            </a:r>
            <a:endParaRPr/>
          </a:p>
        </p:txBody>
      </p:sp>
      <p:sp>
        <p:nvSpPr>
          <p:cNvPr id="314" name="Google Shape;314;p30"/>
          <p:cNvSpPr txBox="1"/>
          <p:nvPr/>
        </p:nvSpPr>
        <p:spPr>
          <a:xfrm>
            <a:off x="5691188" y="3200400"/>
            <a:ext cx="1998662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ahead  Buffer</a:t>
            </a:r>
            <a:endParaRPr/>
          </a:p>
        </p:txBody>
      </p:sp>
      <p:sp>
        <p:nvSpPr>
          <p:cNvPr id="315" name="Google Shape;315;p30"/>
          <p:cNvSpPr txBox="1"/>
          <p:nvPr/>
        </p:nvSpPr>
        <p:spPr>
          <a:xfrm>
            <a:off x="3886200" y="1371600"/>
            <a:ext cx="13843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Dividing Line</a:t>
            </a:r>
            <a:endParaRPr/>
          </a:p>
        </p:txBody>
      </p:sp>
      <p:cxnSp>
        <p:nvCxnSpPr>
          <p:cNvPr id="316" name="Google Shape;316;p30"/>
          <p:cNvCxnSpPr/>
          <p:nvPr/>
        </p:nvCxnSpPr>
        <p:spPr>
          <a:xfrm rot="10800000">
            <a:off x="2057400" y="4191000"/>
            <a:ext cx="5486400" cy="1588"/>
          </a:xfrm>
          <a:prstGeom prst="straightConnector1">
            <a:avLst/>
          </a:prstGeom>
          <a:noFill/>
          <a:ln cap="flat" cmpd="thickThin" w="550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317" name="Google Shape;317;p30"/>
          <p:cNvSpPr txBox="1"/>
          <p:nvPr/>
        </p:nvSpPr>
        <p:spPr>
          <a:xfrm>
            <a:off x="4114800" y="3886200"/>
            <a:ext cx="17033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 Movement</a:t>
            </a:r>
            <a:endParaRPr/>
          </a:p>
        </p:txBody>
      </p:sp>
      <p:sp>
        <p:nvSpPr>
          <p:cNvPr id="318" name="Google Shape;318;p30"/>
          <p:cNvSpPr txBox="1"/>
          <p:nvPr/>
        </p:nvSpPr>
        <p:spPr>
          <a:xfrm>
            <a:off x="381000" y="4724400"/>
            <a:ext cx="8763000" cy="1938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Encoding scheme:        (0, 0, s)	(4, 1, e)	(8, 4, i)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  (0, 0, i )	 (0, 0, a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                     (0, 0, r )	 (10 ,1, t ) 						  (0, 0, ˽ )           (0 ,0, m ) 						  (4, 2, d ) 	 (4, 1, n 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"/>
          <p:cNvSpPr txBox="1"/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LZ77 (Sliding Window)</a:t>
            </a:r>
            <a:endParaRPr b="1" i="0" sz="369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24" name="Google Shape;324;p31"/>
          <p:cNvSpPr/>
          <p:nvPr/>
        </p:nvSpPr>
        <p:spPr>
          <a:xfrm>
            <a:off x="533400" y="2362200"/>
            <a:ext cx="4114800" cy="6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sir ˽sid ˽eastman˽easil</a:t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5" name="Google Shape;325;p31"/>
          <p:cNvSpPr/>
          <p:nvPr/>
        </p:nvSpPr>
        <p:spPr>
          <a:xfrm>
            <a:off x="4648200" y="2362200"/>
            <a:ext cx="4267200" cy="609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y˽teases˽s</a:t>
            </a: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ea˽sick˽seals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6" name="Google Shape;326;p31"/>
          <p:cNvCxnSpPr/>
          <p:nvPr/>
        </p:nvCxnSpPr>
        <p:spPr>
          <a:xfrm rot="5400000">
            <a:off x="3756025" y="2705100"/>
            <a:ext cx="1752600" cy="0"/>
          </a:xfrm>
          <a:prstGeom prst="straightConnector1">
            <a:avLst/>
          </a:prstGeom>
          <a:noFill/>
          <a:ln cap="flat" cmpd="thickThin" w="55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327" name="Google Shape;327;p31"/>
          <p:cNvSpPr txBox="1"/>
          <p:nvPr/>
        </p:nvSpPr>
        <p:spPr>
          <a:xfrm>
            <a:off x="1219200" y="3200400"/>
            <a:ext cx="27019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  Buffer (Dictionary)</a:t>
            </a:r>
            <a:endParaRPr/>
          </a:p>
        </p:txBody>
      </p:sp>
      <p:sp>
        <p:nvSpPr>
          <p:cNvPr id="328" name="Google Shape;328;p31"/>
          <p:cNvSpPr txBox="1"/>
          <p:nvPr/>
        </p:nvSpPr>
        <p:spPr>
          <a:xfrm>
            <a:off x="5691188" y="3200400"/>
            <a:ext cx="1998662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ahead  Buffer</a:t>
            </a:r>
            <a:endParaRPr/>
          </a:p>
        </p:txBody>
      </p:sp>
      <p:sp>
        <p:nvSpPr>
          <p:cNvPr id="329" name="Google Shape;329;p31"/>
          <p:cNvSpPr txBox="1"/>
          <p:nvPr/>
        </p:nvSpPr>
        <p:spPr>
          <a:xfrm>
            <a:off x="3886200" y="1371600"/>
            <a:ext cx="13843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Dividing Line</a:t>
            </a:r>
            <a:endParaRPr/>
          </a:p>
        </p:txBody>
      </p:sp>
      <p:cxnSp>
        <p:nvCxnSpPr>
          <p:cNvPr id="330" name="Google Shape;330;p31"/>
          <p:cNvCxnSpPr/>
          <p:nvPr/>
        </p:nvCxnSpPr>
        <p:spPr>
          <a:xfrm rot="10800000">
            <a:off x="2057400" y="4191000"/>
            <a:ext cx="5486400" cy="1588"/>
          </a:xfrm>
          <a:prstGeom prst="straightConnector1">
            <a:avLst/>
          </a:prstGeom>
          <a:noFill/>
          <a:ln cap="flat" cmpd="thickThin" w="550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331" name="Google Shape;331;p31"/>
          <p:cNvSpPr txBox="1"/>
          <p:nvPr/>
        </p:nvSpPr>
        <p:spPr>
          <a:xfrm>
            <a:off x="4114800" y="3886200"/>
            <a:ext cx="17033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 Movement</a:t>
            </a:r>
            <a:endParaRPr/>
          </a:p>
        </p:txBody>
      </p:sp>
      <p:sp>
        <p:nvSpPr>
          <p:cNvPr id="332" name="Google Shape;332;p31"/>
          <p:cNvSpPr txBox="1"/>
          <p:nvPr/>
        </p:nvSpPr>
        <p:spPr>
          <a:xfrm>
            <a:off x="381000" y="4724400"/>
            <a:ext cx="8763000" cy="1938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Encoding scheme:        (0, 0, s)	(4, 1, e)	 (8, 4, i)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  (0, 0, i )	 (0, 0, a )	 (0, 0, l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                     (0, 0, r )	 (10 ,1, t ) 						  (0, 0, ˽ )           (0 ,0, m ) 						  (4, 2, d ) 	 (4, 1, n 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 txBox="1"/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LZ77 (Sliding Window)</a:t>
            </a:r>
            <a:endParaRPr b="1" i="0" sz="369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38" name="Google Shape;338;p32"/>
          <p:cNvSpPr/>
          <p:nvPr/>
        </p:nvSpPr>
        <p:spPr>
          <a:xfrm>
            <a:off x="533400" y="2362200"/>
            <a:ext cx="4114800" cy="6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sir ˽sid ˽eastman˽easily</a:t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9" name="Google Shape;339;p32"/>
          <p:cNvSpPr/>
          <p:nvPr/>
        </p:nvSpPr>
        <p:spPr>
          <a:xfrm>
            <a:off x="4648200" y="2362200"/>
            <a:ext cx="4267200" cy="609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˽teases˽se</a:t>
            </a: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a˽sick˽seals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0" name="Google Shape;340;p32"/>
          <p:cNvCxnSpPr/>
          <p:nvPr/>
        </p:nvCxnSpPr>
        <p:spPr>
          <a:xfrm rot="5400000">
            <a:off x="3756025" y="2705100"/>
            <a:ext cx="1752600" cy="0"/>
          </a:xfrm>
          <a:prstGeom prst="straightConnector1">
            <a:avLst/>
          </a:prstGeom>
          <a:noFill/>
          <a:ln cap="flat" cmpd="thickThin" w="55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341" name="Google Shape;341;p32"/>
          <p:cNvSpPr txBox="1"/>
          <p:nvPr/>
        </p:nvSpPr>
        <p:spPr>
          <a:xfrm>
            <a:off x="1219200" y="3200400"/>
            <a:ext cx="27019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  Buffer (Dictionary)</a:t>
            </a:r>
            <a:endParaRPr/>
          </a:p>
        </p:txBody>
      </p:sp>
      <p:sp>
        <p:nvSpPr>
          <p:cNvPr id="342" name="Google Shape;342;p32"/>
          <p:cNvSpPr txBox="1"/>
          <p:nvPr/>
        </p:nvSpPr>
        <p:spPr>
          <a:xfrm>
            <a:off x="5691188" y="3200400"/>
            <a:ext cx="1998662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ahead  Buffer</a:t>
            </a:r>
            <a:endParaRPr/>
          </a:p>
        </p:txBody>
      </p:sp>
      <p:sp>
        <p:nvSpPr>
          <p:cNvPr id="343" name="Google Shape;343;p32"/>
          <p:cNvSpPr txBox="1"/>
          <p:nvPr/>
        </p:nvSpPr>
        <p:spPr>
          <a:xfrm>
            <a:off x="3886200" y="1371600"/>
            <a:ext cx="13843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Dividing Line</a:t>
            </a:r>
            <a:endParaRPr/>
          </a:p>
        </p:txBody>
      </p:sp>
      <p:cxnSp>
        <p:nvCxnSpPr>
          <p:cNvPr id="344" name="Google Shape;344;p32"/>
          <p:cNvCxnSpPr/>
          <p:nvPr/>
        </p:nvCxnSpPr>
        <p:spPr>
          <a:xfrm rot="10800000">
            <a:off x="2057400" y="4191000"/>
            <a:ext cx="5486400" cy="1588"/>
          </a:xfrm>
          <a:prstGeom prst="straightConnector1">
            <a:avLst/>
          </a:prstGeom>
          <a:noFill/>
          <a:ln cap="flat" cmpd="thickThin" w="550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345" name="Google Shape;345;p32"/>
          <p:cNvSpPr txBox="1"/>
          <p:nvPr/>
        </p:nvSpPr>
        <p:spPr>
          <a:xfrm>
            <a:off x="4114800" y="3886200"/>
            <a:ext cx="17033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 Movement</a:t>
            </a:r>
            <a:endParaRPr/>
          </a:p>
        </p:txBody>
      </p:sp>
      <p:sp>
        <p:nvSpPr>
          <p:cNvPr id="346" name="Google Shape;346;p32"/>
          <p:cNvSpPr txBox="1"/>
          <p:nvPr/>
        </p:nvSpPr>
        <p:spPr>
          <a:xfrm>
            <a:off x="381000" y="4724400"/>
            <a:ext cx="8763000" cy="1938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Encoding scheme:        (0, 0, s)	 (4, 1, e)	 (8, 4, i)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  (0, 0, i )	 (0, 0, a )	 (0, 0, l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                     (0, 0, r )	 (10 ,1, t ) 	 (0, 0, y ) 				 (0, 0, ˽ )            (0 ,0, m ) 	 				 	(4, 2, d ) 	 (4, 1, n 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3"/>
          <p:cNvSpPr txBox="1"/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LZ77 (Sliding Window)</a:t>
            </a:r>
            <a:endParaRPr b="1" i="0" sz="369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52" name="Google Shape;352;p33"/>
          <p:cNvSpPr/>
          <p:nvPr/>
        </p:nvSpPr>
        <p:spPr>
          <a:xfrm>
            <a:off x="533400" y="2362200"/>
            <a:ext cx="4114800" cy="6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sir ˽sid ˽eastman˽easily˽t</a:t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3" name="Google Shape;353;p33"/>
          <p:cNvSpPr/>
          <p:nvPr/>
        </p:nvSpPr>
        <p:spPr>
          <a:xfrm>
            <a:off x="4648200" y="2362200"/>
            <a:ext cx="4267200" cy="609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eases˽sea˽</a:t>
            </a: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sick˽seals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4" name="Google Shape;354;p33"/>
          <p:cNvCxnSpPr/>
          <p:nvPr/>
        </p:nvCxnSpPr>
        <p:spPr>
          <a:xfrm rot="5400000">
            <a:off x="3756025" y="2705100"/>
            <a:ext cx="1752600" cy="0"/>
          </a:xfrm>
          <a:prstGeom prst="straightConnector1">
            <a:avLst/>
          </a:prstGeom>
          <a:noFill/>
          <a:ln cap="flat" cmpd="thickThin" w="55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355" name="Google Shape;355;p33"/>
          <p:cNvSpPr txBox="1"/>
          <p:nvPr/>
        </p:nvSpPr>
        <p:spPr>
          <a:xfrm>
            <a:off x="1219200" y="3200400"/>
            <a:ext cx="27019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  Buffer (Dictionary)</a:t>
            </a:r>
            <a:endParaRPr/>
          </a:p>
        </p:txBody>
      </p:sp>
      <p:sp>
        <p:nvSpPr>
          <p:cNvPr id="356" name="Google Shape;356;p33"/>
          <p:cNvSpPr txBox="1"/>
          <p:nvPr/>
        </p:nvSpPr>
        <p:spPr>
          <a:xfrm>
            <a:off x="5691188" y="3200400"/>
            <a:ext cx="1998662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ahead  Buffer</a:t>
            </a:r>
            <a:endParaRPr/>
          </a:p>
        </p:txBody>
      </p:sp>
      <p:sp>
        <p:nvSpPr>
          <p:cNvPr id="357" name="Google Shape;357;p33"/>
          <p:cNvSpPr txBox="1"/>
          <p:nvPr/>
        </p:nvSpPr>
        <p:spPr>
          <a:xfrm>
            <a:off x="3886200" y="1371600"/>
            <a:ext cx="13843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Dividing Line</a:t>
            </a:r>
            <a:endParaRPr/>
          </a:p>
        </p:txBody>
      </p:sp>
      <p:cxnSp>
        <p:nvCxnSpPr>
          <p:cNvPr id="358" name="Google Shape;358;p33"/>
          <p:cNvCxnSpPr/>
          <p:nvPr/>
        </p:nvCxnSpPr>
        <p:spPr>
          <a:xfrm rot="10800000">
            <a:off x="2057400" y="4191000"/>
            <a:ext cx="5486400" cy="1588"/>
          </a:xfrm>
          <a:prstGeom prst="straightConnector1">
            <a:avLst/>
          </a:prstGeom>
          <a:noFill/>
          <a:ln cap="flat" cmpd="thickThin" w="550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359" name="Google Shape;359;p33"/>
          <p:cNvSpPr txBox="1"/>
          <p:nvPr/>
        </p:nvSpPr>
        <p:spPr>
          <a:xfrm>
            <a:off x="4114800" y="3886200"/>
            <a:ext cx="17033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 Movement</a:t>
            </a:r>
            <a:endParaRPr/>
          </a:p>
        </p:txBody>
      </p:sp>
      <p:sp>
        <p:nvSpPr>
          <p:cNvPr id="360" name="Google Shape;360;p33"/>
          <p:cNvSpPr txBox="1"/>
          <p:nvPr/>
        </p:nvSpPr>
        <p:spPr>
          <a:xfrm>
            <a:off x="-76200" y="4724400"/>
            <a:ext cx="9067800" cy="1938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Encoding scheme:        (0, 0, s)	 (4, 1, e)	 (8, 4, i)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  (0, 0, i )	 (0, 0, a )	 (0, 0, l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                     (0, 0, r )	 (10 ,1, t ) 	  (0, 0, y ) 				 (0, 0, ˽ )            (0 ,0, m ) 	 (19, 1, t) 				 (4, 2, d ) 	 (4, 1, n 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457200" y="765175"/>
            <a:ext cx="8229600" cy="6335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compression up until the late 1970's  mainly directed towards creating better methodologies for Huffman coding.</a:t>
            </a:r>
            <a:endParaRPr/>
          </a:p>
          <a:p>
            <a:pPr indent="-169228" lvl="0" marL="3651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5587" lvl="0" marL="3651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innovative, radically different method was introduced in1977 by Abraham Lempel and Jacob Ziv. </a:t>
            </a:r>
            <a:endParaRPr/>
          </a:p>
          <a:p>
            <a:pPr indent="-169228" lvl="0" marL="3651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5587" lvl="0" marL="3651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technique (called Lempel-Ziv) actually consists of two considerably different algorithms, LZ77 and LZ78.</a:t>
            </a:r>
            <a:endParaRPr/>
          </a:p>
          <a:p>
            <a:pPr indent="-169228" lvl="0" marL="3651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5587" lvl="0" marL="3651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Due to patents, LZ77 and LZ78 led to many variants: </a:t>
            </a:r>
            <a:endParaRPr/>
          </a:p>
          <a:p>
            <a:pPr indent="-169228" lvl="0" marL="3651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9228" lvl="0" marL="3651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9228" lvl="0" marL="3651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9228" lvl="0" marL="3651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9228" lvl="0" marL="3651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9228" lvl="0" marL="3651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4683" lvl="0" marL="3651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28" name="Google Shape;128;p16"/>
          <p:cNvSpPr txBox="1"/>
          <p:nvPr>
            <p:ph type="title"/>
          </p:nvPr>
        </p:nvSpPr>
        <p:spPr>
          <a:xfrm>
            <a:off x="468313" y="-171450"/>
            <a:ext cx="82296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b="1" i="0" lang="en-US" sz="3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Lempel-Ziv Encoding</a:t>
            </a:r>
            <a:endParaRPr/>
          </a:p>
        </p:txBody>
      </p:sp>
      <p:graphicFrame>
        <p:nvGraphicFramePr>
          <p:cNvPr id="129" name="Google Shape;129;p16"/>
          <p:cNvGraphicFramePr/>
          <p:nvPr/>
        </p:nvGraphicFramePr>
        <p:xfrm>
          <a:off x="539750" y="386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{A84CB3D5-C68E-476B-9269-B9817642570A}</a:tableStyleId>
              </a:tblPr>
              <a:tblGrid>
                <a:gridCol w="1071550"/>
                <a:gridCol w="1069975"/>
                <a:gridCol w="1139825"/>
                <a:gridCol w="995375"/>
                <a:gridCol w="1001700"/>
                <a:gridCol w="1139825"/>
                <a:gridCol w="1357325"/>
              </a:tblGrid>
              <a:tr h="700875">
                <a:tc gridSpan="2"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Rambla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LZH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LZB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LZSS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LZR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LZ77 Variants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LZFG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LZJ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LZMW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LZT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LZC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LZW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LZ78 Variants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4"/>
          <p:cNvSpPr txBox="1"/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LZ77 (Sliding Window)</a:t>
            </a:r>
            <a:endParaRPr b="1" i="0" sz="369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66" name="Google Shape;366;p34"/>
          <p:cNvSpPr/>
          <p:nvPr/>
        </p:nvSpPr>
        <p:spPr>
          <a:xfrm>
            <a:off x="533400" y="2362200"/>
            <a:ext cx="4114800" cy="6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sir ˽sid ˽eastman˽easily˽tease</a:t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7" name="Google Shape;367;p34"/>
          <p:cNvSpPr/>
          <p:nvPr/>
        </p:nvSpPr>
        <p:spPr>
          <a:xfrm>
            <a:off x="4648200" y="2362200"/>
            <a:ext cx="4267200" cy="609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s˽sea˽sick</a:t>
            </a: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˽seals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8" name="Google Shape;368;p34"/>
          <p:cNvCxnSpPr/>
          <p:nvPr/>
        </p:nvCxnSpPr>
        <p:spPr>
          <a:xfrm rot="5400000">
            <a:off x="3756025" y="2705100"/>
            <a:ext cx="1752600" cy="0"/>
          </a:xfrm>
          <a:prstGeom prst="straightConnector1">
            <a:avLst/>
          </a:prstGeom>
          <a:noFill/>
          <a:ln cap="flat" cmpd="thickThin" w="55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369" name="Google Shape;369;p34"/>
          <p:cNvSpPr txBox="1"/>
          <p:nvPr/>
        </p:nvSpPr>
        <p:spPr>
          <a:xfrm>
            <a:off x="1219200" y="3200400"/>
            <a:ext cx="27019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  Buffer (Dictionary)</a:t>
            </a:r>
            <a:endParaRPr/>
          </a:p>
        </p:txBody>
      </p:sp>
      <p:sp>
        <p:nvSpPr>
          <p:cNvPr id="370" name="Google Shape;370;p34"/>
          <p:cNvSpPr txBox="1"/>
          <p:nvPr/>
        </p:nvSpPr>
        <p:spPr>
          <a:xfrm>
            <a:off x="5691188" y="3200400"/>
            <a:ext cx="1998662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ahead  Buffer</a:t>
            </a:r>
            <a:endParaRPr/>
          </a:p>
        </p:txBody>
      </p:sp>
      <p:sp>
        <p:nvSpPr>
          <p:cNvPr id="371" name="Google Shape;371;p34"/>
          <p:cNvSpPr txBox="1"/>
          <p:nvPr/>
        </p:nvSpPr>
        <p:spPr>
          <a:xfrm>
            <a:off x="3886200" y="1371600"/>
            <a:ext cx="13843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Dividing Line</a:t>
            </a:r>
            <a:endParaRPr/>
          </a:p>
        </p:txBody>
      </p:sp>
      <p:cxnSp>
        <p:nvCxnSpPr>
          <p:cNvPr id="372" name="Google Shape;372;p34"/>
          <p:cNvCxnSpPr/>
          <p:nvPr/>
        </p:nvCxnSpPr>
        <p:spPr>
          <a:xfrm rot="10800000">
            <a:off x="2057400" y="4191000"/>
            <a:ext cx="5486400" cy="1588"/>
          </a:xfrm>
          <a:prstGeom prst="straightConnector1">
            <a:avLst/>
          </a:prstGeom>
          <a:noFill/>
          <a:ln cap="flat" cmpd="thickThin" w="550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373" name="Google Shape;373;p34"/>
          <p:cNvSpPr txBox="1"/>
          <p:nvPr/>
        </p:nvSpPr>
        <p:spPr>
          <a:xfrm>
            <a:off x="4114800" y="3886200"/>
            <a:ext cx="17033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 Movement</a:t>
            </a:r>
            <a:endParaRPr/>
          </a:p>
        </p:txBody>
      </p:sp>
      <p:sp>
        <p:nvSpPr>
          <p:cNvPr id="374" name="Google Shape;374;p34"/>
          <p:cNvSpPr txBox="1"/>
          <p:nvPr/>
        </p:nvSpPr>
        <p:spPr>
          <a:xfrm>
            <a:off x="-76200" y="4724400"/>
            <a:ext cx="9296400" cy="1938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Encoding scheme:        (0, 0, s)	 (4, 1, e)	 (8, 4, i)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  (0, 0, i )	 (0, 0, a )	 (0, 0, l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                     (0, 0, r )	 (10 ,1, t ) 	 (0, 0, y ) 				 (0, 0, ˽ )            (0 ,0, m ) 	 (19, 1, t) 				 (4, 2, d ) 	 (4, 1, n )            (16, 3, e)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5"/>
          <p:cNvSpPr txBox="1"/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LZ77 (Sliding Window)</a:t>
            </a:r>
            <a:endParaRPr b="1" i="0" sz="369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81" name="Google Shape;381;p35"/>
          <p:cNvSpPr/>
          <p:nvPr/>
        </p:nvSpPr>
        <p:spPr>
          <a:xfrm>
            <a:off x="533400" y="2362200"/>
            <a:ext cx="4114800" cy="6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sir˽sid˽eastman˽easily˽teases˽</a:t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2" name="Google Shape;382;p35"/>
          <p:cNvSpPr/>
          <p:nvPr/>
        </p:nvSpPr>
        <p:spPr>
          <a:xfrm>
            <a:off x="4648200" y="2362200"/>
            <a:ext cx="4267200" cy="609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sea˽sick˽se</a:t>
            </a: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3" name="Google Shape;383;p35"/>
          <p:cNvCxnSpPr/>
          <p:nvPr/>
        </p:nvCxnSpPr>
        <p:spPr>
          <a:xfrm rot="5400000">
            <a:off x="3756025" y="2705100"/>
            <a:ext cx="1752600" cy="0"/>
          </a:xfrm>
          <a:prstGeom prst="straightConnector1">
            <a:avLst/>
          </a:prstGeom>
          <a:noFill/>
          <a:ln cap="flat" cmpd="thickThin" w="55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384" name="Google Shape;384;p35"/>
          <p:cNvSpPr txBox="1"/>
          <p:nvPr/>
        </p:nvSpPr>
        <p:spPr>
          <a:xfrm>
            <a:off x="1219200" y="3200400"/>
            <a:ext cx="27019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  Buffer (Dictionary)</a:t>
            </a:r>
            <a:endParaRPr/>
          </a:p>
        </p:txBody>
      </p:sp>
      <p:sp>
        <p:nvSpPr>
          <p:cNvPr id="385" name="Google Shape;385;p35"/>
          <p:cNvSpPr txBox="1"/>
          <p:nvPr/>
        </p:nvSpPr>
        <p:spPr>
          <a:xfrm>
            <a:off x="5691188" y="3200400"/>
            <a:ext cx="1998662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ahead  Buffer</a:t>
            </a:r>
            <a:endParaRPr/>
          </a:p>
        </p:txBody>
      </p:sp>
      <p:sp>
        <p:nvSpPr>
          <p:cNvPr id="386" name="Google Shape;386;p35"/>
          <p:cNvSpPr txBox="1"/>
          <p:nvPr/>
        </p:nvSpPr>
        <p:spPr>
          <a:xfrm>
            <a:off x="3886200" y="1371600"/>
            <a:ext cx="13843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Dividing Line</a:t>
            </a:r>
            <a:endParaRPr/>
          </a:p>
        </p:txBody>
      </p:sp>
      <p:cxnSp>
        <p:nvCxnSpPr>
          <p:cNvPr id="387" name="Google Shape;387;p35"/>
          <p:cNvCxnSpPr/>
          <p:nvPr/>
        </p:nvCxnSpPr>
        <p:spPr>
          <a:xfrm rot="10800000">
            <a:off x="2057400" y="4191000"/>
            <a:ext cx="5486400" cy="1588"/>
          </a:xfrm>
          <a:prstGeom prst="straightConnector1">
            <a:avLst/>
          </a:prstGeom>
          <a:noFill/>
          <a:ln cap="flat" cmpd="thickThin" w="550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388" name="Google Shape;388;p35"/>
          <p:cNvSpPr txBox="1"/>
          <p:nvPr/>
        </p:nvSpPr>
        <p:spPr>
          <a:xfrm>
            <a:off x="4114800" y="3886200"/>
            <a:ext cx="17033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 Movement</a:t>
            </a:r>
            <a:endParaRPr/>
          </a:p>
        </p:txBody>
      </p:sp>
      <p:sp>
        <p:nvSpPr>
          <p:cNvPr id="389" name="Google Shape;389;p35"/>
          <p:cNvSpPr txBox="1"/>
          <p:nvPr/>
        </p:nvSpPr>
        <p:spPr>
          <a:xfrm>
            <a:off x="-76200" y="4724400"/>
            <a:ext cx="9296400" cy="1938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Encoding scheme:        (0, 0, s)	 (4, 1, e)	 (8, 4, i)      (30,1, ˽)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  (0, 0, i )	 (0, 0, a )	 (0, 0, l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                     (0, 0, r )	 (10 ,1, t ) 	  (0, 0, y ) 				 (0, 0, ˽ )            (0 ,0, m ) 	 (19, 1, t) 				 (4, 2, d ) 	 (4, 1, n )           (16, 3, e)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6"/>
          <p:cNvSpPr txBox="1"/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LZ77 (Sliding Window)</a:t>
            </a:r>
            <a:endParaRPr b="1" i="0" sz="369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96" name="Google Shape;396;p36"/>
          <p:cNvSpPr/>
          <p:nvPr/>
        </p:nvSpPr>
        <p:spPr>
          <a:xfrm>
            <a:off x="533400" y="2362200"/>
            <a:ext cx="4114800" cy="6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sir</a:t>
            </a:r>
            <a:r>
              <a:rPr lang="en-US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˽sid˽eastman˽easily˽teases˽sea</a:t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7" name="Google Shape;397;p36"/>
          <p:cNvSpPr/>
          <p:nvPr/>
        </p:nvSpPr>
        <p:spPr>
          <a:xfrm>
            <a:off x="4648200" y="2362200"/>
            <a:ext cx="4267200" cy="609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˽sick˽seals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8" name="Google Shape;398;p36"/>
          <p:cNvCxnSpPr/>
          <p:nvPr/>
        </p:nvCxnSpPr>
        <p:spPr>
          <a:xfrm rot="5400000">
            <a:off x="3756025" y="2705100"/>
            <a:ext cx="1752600" cy="0"/>
          </a:xfrm>
          <a:prstGeom prst="straightConnector1">
            <a:avLst/>
          </a:prstGeom>
          <a:noFill/>
          <a:ln cap="flat" cmpd="thickThin" w="55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399" name="Google Shape;399;p36"/>
          <p:cNvSpPr txBox="1"/>
          <p:nvPr/>
        </p:nvSpPr>
        <p:spPr>
          <a:xfrm>
            <a:off x="1219200" y="3200400"/>
            <a:ext cx="27019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  Buffer (Dictionary)</a:t>
            </a:r>
            <a:endParaRPr/>
          </a:p>
        </p:txBody>
      </p:sp>
      <p:sp>
        <p:nvSpPr>
          <p:cNvPr id="400" name="Google Shape;400;p36"/>
          <p:cNvSpPr txBox="1"/>
          <p:nvPr/>
        </p:nvSpPr>
        <p:spPr>
          <a:xfrm>
            <a:off x="5691188" y="3200400"/>
            <a:ext cx="1998662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ahead  Buffer</a:t>
            </a:r>
            <a:endParaRPr/>
          </a:p>
        </p:txBody>
      </p:sp>
      <p:sp>
        <p:nvSpPr>
          <p:cNvPr id="401" name="Google Shape;401;p36"/>
          <p:cNvSpPr txBox="1"/>
          <p:nvPr/>
        </p:nvSpPr>
        <p:spPr>
          <a:xfrm>
            <a:off x="3886200" y="1371600"/>
            <a:ext cx="13843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Dividing Line</a:t>
            </a:r>
            <a:endParaRPr/>
          </a:p>
        </p:txBody>
      </p:sp>
      <p:cxnSp>
        <p:nvCxnSpPr>
          <p:cNvPr id="402" name="Google Shape;402;p36"/>
          <p:cNvCxnSpPr/>
          <p:nvPr/>
        </p:nvCxnSpPr>
        <p:spPr>
          <a:xfrm rot="10800000">
            <a:off x="2057400" y="4191000"/>
            <a:ext cx="5486400" cy="1588"/>
          </a:xfrm>
          <a:prstGeom prst="straightConnector1">
            <a:avLst/>
          </a:prstGeom>
          <a:noFill/>
          <a:ln cap="flat" cmpd="thickThin" w="550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403" name="Google Shape;403;p36"/>
          <p:cNvSpPr txBox="1"/>
          <p:nvPr/>
        </p:nvSpPr>
        <p:spPr>
          <a:xfrm>
            <a:off x="4114800" y="3886200"/>
            <a:ext cx="17033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 Movement</a:t>
            </a:r>
            <a:endParaRPr/>
          </a:p>
        </p:txBody>
      </p:sp>
      <p:sp>
        <p:nvSpPr>
          <p:cNvPr id="404" name="Google Shape;404;p36"/>
          <p:cNvSpPr txBox="1"/>
          <p:nvPr/>
        </p:nvSpPr>
        <p:spPr>
          <a:xfrm>
            <a:off x="-76200" y="4724400"/>
            <a:ext cx="9296400" cy="1938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Encoding scheme:        (0, 0, s)	 (4, 1, e)	 (8, 4, i)      (30,1, ˽)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  (0, 0, i )	 (0, 0, a )	 (0, 0, l )     (4, 2, 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                     (0, 0, r )	 (10 ,1, t ) 	 (0, 0, y ) 			   	 (0, 0, ˽ )            (0 ,0, m ) 	 (19, 1, t) 				 (4, 2, d ) 	 (4, 1, n )           (16, 3, e)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7"/>
          <p:cNvSpPr txBox="1"/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LZ77 (Sliding Window)</a:t>
            </a:r>
            <a:endParaRPr b="1" i="0" sz="369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533400" y="2362200"/>
            <a:ext cx="4114800" cy="6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sir˽sid</a:t>
            </a:r>
            <a:r>
              <a:rPr lang="en-US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˽eastman˽easily˽teases˽sea˽sic</a:t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2" name="Google Shape;412;p37"/>
          <p:cNvSpPr/>
          <p:nvPr/>
        </p:nvSpPr>
        <p:spPr>
          <a:xfrm>
            <a:off x="4648200" y="2362200"/>
            <a:ext cx="4267200" cy="609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k˽seals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3" name="Google Shape;413;p37"/>
          <p:cNvCxnSpPr/>
          <p:nvPr/>
        </p:nvCxnSpPr>
        <p:spPr>
          <a:xfrm rot="5400000">
            <a:off x="3756025" y="2705100"/>
            <a:ext cx="1752600" cy="0"/>
          </a:xfrm>
          <a:prstGeom prst="straightConnector1">
            <a:avLst/>
          </a:prstGeom>
          <a:noFill/>
          <a:ln cap="flat" cmpd="thickThin" w="55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414" name="Google Shape;414;p37"/>
          <p:cNvSpPr txBox="1"/>
          <p:nvPr/>
        </p:nvSpPr>
        <p:spPr>
          <a:xfrm>
            <a:off x="1219200" y="3200400"/>
            <a:ext cx="27019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  Buffer (Dictionary)</a:t>
            </a: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5691188" y="3200400"/>
            <a:ext cx="1998662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ahead  Buffer</a:t>
            </a:r>
            <a:endParaRPr/>
          </a:p>
        </p:txBody>
      </p:sp>
      <p:sp>
        <p:nvSpPr>
          <p:cNvPr id="416" name="Google Shape;416;p37"/>
          <p:cNvSpPr txBox="1"/>
          <p:nvPr/>
        </p:nvSpPr>
        <p:spPr>
          <a:xfrm>
            <a:off x="3886200" y="1371600"/>
            <a:ext cx="13843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Dividing Line</a:t>
            </a:r>
            <a:endParaRPr/>
          </a:p>
        </p:txBody>
      </p:sp>
      <p:cxnSp>
        <p:nvCxnSpPr>
          <p:cNvPr id="417" name="Google Shape;417;p37"/>
          <p:cNvCxnSpPr/>
          <p:nvPr/>
        </p:nvCxnSpPr>
        <p:spPr>
          <a:xfrm rot="10800000">
            <a:off x="2057400" y="4191000"/>
            <a:ext cx="5486400" cy="1588"/>
          </a:xfrm>
          <a:prstGeom prst="straightConnector1">
            <a:avLst/>
          </a:prstGeom>
          <a:noFill/>
          <a:ln cap="flat" cmpd="thickThin" w="550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418" name="Google Shape;418;p37"/>
          <p:cNvSpPr txBox="1"/>
          <p:nvPr/>
        </p:nvSpPr>
        <p:spPr>
          <a:xfrm>
            <a:off x="4114800" y="3886200"/>
            <a:ext cx="17033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 Movement</a:t>
            </a:r>
            <a:endParaRPr/>
          </a:p>
        </p:txBody>
      </p:sp>
      <p:sp>
        <p:nvSpPr>
          <p:cNvPr id="419" name="Google Shape;419;p37"/>
          <p:cNvSpPr txBox="1"/>
          <p:nvPr/>
        </p:nvSpPr>
        <p:spPr>
          <a:xfrm>
            <a:off x="-76200" y="4724400"/>
            <a:ext cx="9296400" cy="1938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Encoding scheme:        (0, 0, s)	 (4, 1, e)	 (8, 4, i)        (30,1, ˽)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  (0, 0, i )	 (0, 0, a )	 (0, 0, l )       (4, 2, 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                     (0, 0, r )	 (10 ,1, t ) 	 (0, 0, y )       (30, 3,c)			 (0, 0, ˽ )            (0 ,0, m ) 	 (19, 1, t )    				 (4, 2, d ) 	 (4, 1, n )            (16, 3, e)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8"/>
          <p:cNvSpPr txBox="1"/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LZ77 (Sliding Window)</a:t>
            </a:r>
            <a:endParaRPr b="1" i="0" sz="369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26" name="Google Shape;426;p38"/>
          <p:cNvSpPr/>
          <p:nvPr/>
        </p:nvSpPr>
        <p:spPr>
          <a:xfrm>
            <a:off x="533400" y="2362200"/>
            <a:ext cx="4114800" cy="6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sir˽sid˽</a:t>
            </a:r>
            <a:r>
              <a:rPr lang="en-US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eastman˽easily˽teases˽sea˽sick</a:t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7" name="Google Shape;427;p38"/>
          <p:cNvSpPr/>
          <p:nvPr/>
        </p:nvSpPr>
        <p:spPr>
          <a:xfrm>
            <a:off x="4648200" y="2362200"/>
            <a:ext cx="4267200" cy="609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˽seals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8" name="Google Shape;428;p38"/>
          <p:cNvCxnSpPr/>
          <p:nvPr/>
        </p:nvCxnSpPr>
        <p:spPr>
          <a:xfrm rot="5400000">
            <a:off x="3756025" y="2705100"/>
            <a:ext cx="1752600" cy="0"/>
          </a:xfrm>
          <a:prstGeom prst="straightConnector1">
            <a:avLst/>
          </a:prstGeom>
          <a:noFill/>
          <a:ln cap="flat" cmpd="thickThin" w="55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429" name="Google Shape;429;p38"/>
          <p:cNvSpPr txBox="1"/>
          <p:nvPr/>
        </p:nvSpPr>
        <p:spPr>
          <a:xfrm>
            <a:off x="1219200" y="3200400"/>
            <a:ext cx="27019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  Buffer (Dictionary)</a:t>
            </a:r>
            <a:endParaRPr/>
          </a:p>
        </p:txBody>
      </p:sp>
      <p:sp>
        <p:nvSpPr>
          <p:cNvPr id="430" name="Google Shape;430;p38"/>
          <p:cNvSpPr txBox="1"/>
          <p:nvPr/>
        </p:nvSpPr>
        <p:spPr>
          <a:xfrm>
            <a:off x="5691188" y="3200400"/>
            <a:ext cx="1998662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ahead  Buffer</a:t>
            </a:r>
            <a:endParaRPr/>
          </a:p>
        </p:txBody>
      </p:sp>
      <p:sp>
        <p:nvSpPr>
          <p:cNvPr id="431" name="Google Shape;431;p38"/>
          <p:cNvSpPr txBox="1"/>
          <p:nvPr/>
        </p:nvSpPr>
        <p:spPr>
          <a:xfrm>
            <a:off x="3886200" y="1371600"/>
            <a:ext cx="13843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Dividing Line</a:t>
            </a:r>
            <a:endParaRPr/>
          </a:p>
        </p:txBody>
      </p:sp>
      <p:cxnSp>
        <p:nvCxnSpPr>
          <p:cNvPr id="432" name="Google Shape;432;p38"/>
          <p:cNvCxnSpPr/>
          <p:nvPr/>
        </p:nvCxnSpPr>
        <p:spPr>
          <a:xfrm rot="10800000">
            <a:off x="2057400" y="4191000"/>
            <a:ext cx="5486400" cy="1588"/>
          </a:xfrm>
          <a:prstGeom prst="straightConnector1">
            <a:avLst/>
          </a:prstGeom>
          <a:noFill/>
          <a:ln cap="flat" cmpd="thickThin" w="550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433" name="Google Shape;433;p38"/>
          <p:cNvSpPr txBox="1"/>
          <p:nvPr/>
        </p:nvSpPr>
        <p:spPr>
          <a:xfrm>
            <a:off x="4114800" y="3886200"/>
            <a:ext cx="17033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 Movement</a:t>
            </a:r>
            <a:endParaRPr/>
          </a:p>
        </p:txBody>
      </p:sp>
      <p:sp>
        <p:nvSpPr>
          <p:cNvPr id="434" name="Google Shape;434;p38"/>
          <p:cNvSpPr txBox="1"/>
          <p:nvPr/>
        </p:nvSpPr>
        <p:spPr>
          <a:xfrm>
            <a:off x="-76200" y="4724400"/>
            <a:ext cx="9296400" cy="1938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Encoding scheme:        (0, 0, s)	 (4, 1, e)	 (8, 4, i)        (30,1, ˽)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  (0, 0, i )	 (0, 0, a )	 (0, 0, l )       (4, 2, 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                     (0, 0, r )	 (10 ,1, t ) 	(0,0,y)	         (30, 3,c)			 (0, 0, ˽ )            (0 ,0, m ) 	 (19, 1, t )      (0,0,k)			 (4, 2, d ) 	 (4, 1, n )            (16, 3, e)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9"/>
          <p:cNvSpPr txBox="1"/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LZ77 (Sliding Window)</a:t>
            </a:r>
            <a:endParaRPr b="1" i="0" sz="369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41" name="Google Shape;441;p39"/>
          <p:cNvSpPr/>
          <p:nvPr/>
        </p:nvSpPr>
        <p:spPr>
          <a:xfrm>
            <a:off x="0" y="2362200"/>
            <a:ext cx="4648200" cy="6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sir˽sid˽eastm</a:t>
            </a:r>
            <a:r>
              <a:rPr lang="en-US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an˽easily˽teases˽sea˽sick˽seal</a:t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2" name="Google Shape;442;p39"/>
          <p:cNvSpPr/>
          <p:nvPr/>
        </p:nvSpPr>
        <p:spPr>
          <a:xfrm>
            <a:off x="4648200" y="2362200"/>
            <a:ext cx="4267200" cy="609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3" name="Google Shape;443;p39"/>
          <p:cNvCxnSpPr/>
          <p:nvPr/>
        </p:nvCxnSpPr>
        <p:spPr>
          <a:xfrm rot="5400000">
            <a:off x="3756025" y="2705100"/>
            <a:ext cx="1752600" cy="0"/>
          </a:xfrm>
          <a:prstGeom prst="straightConnector1">
            <a:avLst/>
          </a:prstGeom>
          <a:noFill/>
          <a:ln cap="flat" cmpd="thickThin" w="55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444" name="Google Shape;444;p39"/>
          <p:cNvSpPr txBox="1"/>
          <p:nvPr/>
        </p:nvSpPr>
        <p:spPr>
          <a:xfrm>
            <a:off x="1219200" y="3200400"/>
            <a:ext cx="27019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  Buffer (Dictionary)</a:t>
            </a:r>
            <a:endParaRPr/>
          </a:p>
        </p:txBody>
      </p:sp>
      <p:sp>
        <p:nvSpPr>
          <p:cNvPr id="445" name="Google Shape;445;p39"/>
          <p:cNvSpPr txBox="1"/>
          <p:nvPr/>
        </p:nvSpPr>
        <p:spPr>
          <a:xfrm>
            <a:off x="5691188" y="3200400"/>
            <a:ext cx="1998662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ahead  Buffer</a:t>
            </a:r>
            <a:endParaRPr/>
          </a:p>
        </p:txBody>
      </p:sp>
      <p:sp>
        <p:nvSpPr>
          <p:cNvPr id="446" name="Google Shape;446;p39"/>
          <p:cNvSpPr txBox="1"/>
          <p:nvPr/>
        </p:nvSpPr>
        <p:spPr>
          <a:xfrm>
            <a:off x="3886200" y="1371600"/>
            <a:ext cx="13843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Dividing Line</a:t>
            </a:r>
            <a:endParaRPr/>
          </a:p>
        </p:txBody>
      </p:sp>
      <p:cxnSp>
        <p:nvCxnSpPr>
          <p:cNvPr id="447" name="Google Shape;447;p39"/>
          <p:cNvCxnSpPr/>
          <p:nvPr/>
        </p:nvCxnSpPr>
        <p:spPr>
          <a:xfrm rot="10800000">
            <a:off x="2057400" y="4191000"/>
            <a:ext cx="5486400" cy="1588"/>
          </a:xfrm>
          <a:prstGeom prst="straightConnector1">
            <a:avLst/>
          </a:prstGeom>
          <a:noFill/>
          <a:ln cap="flat" cmpd="thickThin" w="550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448" name="Google Shape;448;p39"/>
          <p:cNvSpPr txBox="1"/>
          <p:nvPr/>
        </p:nvSpPr>
        <p:spPr>
          <a:xfrm>
            <a:off x="4114800" y="3886200"/>
            <a:ext cx="17033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 Movement</a:t>
            </a:r>
            <a:endParaRPr/>
          </a:p>
        </p:txBody>
      </p:sp>
      <p:sp>
        <p:nvSpPr>
          <p:cNvPr id="449" name="Google Shape;449;p39"/>
          <p:cNvSpPr txBox="1"/>
          <p:nvPr/>
        </p:nvSpPr>
        <p:spPr>
          <a:xfrm>
            <a:off x="-76200" y="4724400"/>
            <a:ext cx="9296400" cy="1938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Encoding scheme:   (0, 0, s)	 (4, 1, e)      (8, 4, i)      (30,1, ˽)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           (0, 0, i )	 (0, 0, a )     (0, 0, l )     (4, 2, 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                (0, 0, r )	 (10 ,1, t )    (0, 0, y)	(30, 3,c)			           (0, 0, ˽ )   (0 ,0, m )   (19, 1, t)   (0,0,k)			         	           (4, 2, d )  (4, 1, n )    (16, 3, e)   (9, 4, l)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0"/>
          <p:cNvSpPr txBox="1"/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LZ77 (Sliding Window)</a:t>
            </a:r>
            <a:endParaRPr b="1" i="0" sz="369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56" name="Google Shape;456;p40"/>
          <p:cNvSpPr/>
          <p:nvPr/>
        </p:nvSpPr>
        <p:spPr>
          <a:xfrm>
            <a:off x="0" y="2362200"/>
            <a:ext cx="4648200" cy="6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sir˽sid˽eastma</a:t>
            </a:r>
            <a:r>
              <a:rPr lang="en-US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n˽easily˽teases˽sea˽sick˽seals</a:t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7" name="Google Shape;457;p40"/>
          <p:cNvSpPr/>
          <p:nvPr/>
        </p:nvSpPr>
        <p:spPr>
          <a:xfrm>
            <a:off x="4648200" y="2362200"/>
            <a:ext cx="4267200" cy="609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8" name="Google Shape;458;p40"/>
          <p:cNvCxnSpPr/>
          <p:nvPr/>
        </p:nvCxnSpPr>
        <p:spPr>
          <a:xfrm rot="5400000">
            <a:off x="3756025" y="2705100"/>
            <a:ext cx="1752600" cy="0"/>
          </a:xfrm>
          <a:prstGeom prst="straightConnector1">
            <a:avLst/>
          </a:prstGeom>
          <a:noFill/>
          <a:ln cap="flat" cmpd="thickThin" w="55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459" name="Google Shape;459;p40"/>
          <p:cNvSpPr txBox="1"/>
          <p:nvPr/>
        </p:nvSpPr>
        <p:spPr>
          <a:xfrm>
            <a:off x="1219200" y="3200400"/>
            <a:ext cx="27019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  Buffer (Dictionary)</a:t>
            </a:r>
            <a:endParaRPr/>
          </a:p>
        </p:txBody>
      </p:sp>
      <p:sp>
        <p:nvSpPr>
          <p:cNvPr id="460" name="Google Shape;460;p40"/>
          <p:cNvSpPr txBox="1"/>
          <p:nvPr/>
        </p:nvSpPr>
        <p:spPr>
          <a:xfrm>
            <a:off x="5691188" y="3200400"/>
            <a:ext cx="1998662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ahead  Buffer</a:t>
            </a:r>
            <a:endParaRPr/>
          </a:p>
        </p:txBody>
      </p:sp>
      <p:sp>
        <p:nvSpPr>
          <p:cNvPr id="461" name="Google Shape;461;p40"/>
          <p:cNvSpPr txBox="1"/>
          <p:nvPr/>
        </p:nvSpPr>
        <p:spPr>
          <a:xfrm>
            <a:off x="3886200" y="1371600"/>
            <a:ext cx="13843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Dividing Line</a:t>
            </a:r>
            <a:endParaRPr/>
          </a:p>
        </p:txBody>
      </p:sp>
      <p:cxnSp>
        <p:nvCxnSpPr>
          <p:cNvPr id="462" name="Google Shape;462;p40"/>
          <p:cNvCxnSpPr/>
          <p:nvPr/>
        </p:nvCxnSpPr>
        <p:spPr>
          <a:xfrm rot="10800000">
            <a:off x="2057400" y="4191000"/>
            <a:ext cx="5486400" cy="1588"/>
          </a:xfrm>
          <a:prstGeom prst="straightConnector1">
            <a:avLst/>
          </a:prstGeom>
          <a:noFill/>
          <a:ln cap="flat" cmpd="thickThin" w="550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463" name="Google Shape;463;p40"/>
          <p:cNvSpPr txBox="1"/>
          <p:nvPr/>
        </p:nvSpPr>
        <p:spPr>
          <a:xfrm>
            <a:off x="4114800" y="3886200"/>
            <a:ext cx="17033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 Movement</a:t>
            </a:r>
            <a:endParaRPr/>
          </a:p>
        </p:txBody>
      </p:sp>
      <p:sp>
        <p:nvSpPr>
          <p:cNvPr id="464" name="Google Shape;464;p40"/>
          <p:cNvSpPr txBox="1"/>
          <p:nvPr/>
        </p:nvSpPr>
        <p:spPr>
          <a:xfrm>
            <a:off x="-76200" y="4724400"/>
            <a:ext cx="9525000" cy="1938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Encoding scheme:   (0, 0, s)	 (4, 1, e)      (8, 4, i)      (30,1, ˽)   (25, 1,eos)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           (0, 0, i )	 (0, 0, a )     (0, 0, l )     (4, 2, a)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                (0, 0, r )	 (10 ,1, t )  (0, 0, y ) 	(30, 3,c)			                        (0, 0, ˽ )   (0 ,0, m )   (19, 1, t)    (0,0,k)			           	          	          (4, 2, d )  (4, 1, n )    (16, 3, e)    (9, 4, l)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1"/>
          <p:cNvSpPr txBox="1"/>
          <p:nvPr>
            <p:ph type="title"/>
          </p:nvPr>
        </p:nvSpPr>
        <p:spPr>
          <a:xfrm>
            <a:off x="457200" y="0"/>
            <a:ext cx="8229600" cy="404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1: LZ78 Compression</a:t>
            </a:r>
            <a:r>
              <a:rPr b="1" i="0" lang="en-US" sz="27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470" name="Google Shape;470;p41"/>
          <p:cNvSpPr txBox="1"/>
          <p:nvPr>
            <p:ph idx="1" type="body"/>
          </p:nvPr>
        </p:nvSpPr>
        <p:spPr>
          <a:xfrm>
            <a:off x="250825" y="404813"/>
            <a:ext cx="8713788" cy="645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Encode (i.e., compress) the string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ABBCBCABABCAABCAAB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the LZ78 algorithm.</a:t>
            </a:r>
            <a:endParaRPr/>
          </a:p>
          <a:p>
            <a:pPr indent="-255587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5587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5587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5587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5587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5587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5587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5587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5587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5587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5587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5587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5587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5587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5587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compressed message is: 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(0,A)(0,B)(2,C)(3,A)(2,A)(4,A)(6,B)</a:t>
            </a:r>
            <a:endParaRPr/>
          </a:p>
          <a:p>
            <a:pPr indent="-255587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above is just a representation, the commas and parentheses are not transmitted; we will discuss the actual form of the compressed message later on in slide 12.</a:t>
            </a:r>
            <a:endParaRPr/>
          </a:p>
        </p:txBody>
      </p:sp>
      <p:pic>
        <p:nvPicPr>
          <p:cNvPr descr="LZ78compression1" id="471" name="Google Shape;471;p4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8" y="938187"/>
            <a:ext cx="7921625" cy="4291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2"/>
          <p:cNvSpPr txBox="1"/>
          <p:nvPr>
            <p:ph idx="1" type="body"/>
          </p:nvPr>
        </p:nvSpPr>
        <p:spPr>
          <a:xfrm>
            <a:off x="457200" y="981075"/>
            <a:ext cx="8229600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not in the Dictionary; insert it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B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not in the Dictionary; insert it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B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in the Dictionary.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BC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not in the Dictionary; insert it.  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B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in the Dictionary.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BC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in the Dictionary.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BCA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not in the Dictionary; insert it.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B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in the Dictionary.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BA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not in the Dictionary; insert it.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B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in the Dictionary.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BC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in the Dictionary.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BCA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in the Dictionary.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BCAA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not in the Dictionary; insert it.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B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in the Dictionary.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BC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in the Dictionary.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BCA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in the Dictionary.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BCAA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in the Dictionary.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BCAAB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not in the Dictionary; insert it.</a:t>
            </a:r>
            <a:endParaRPr/>
          </a:p>
        </p:txBody>
      </p:sp>
      <p:sp>
        <p:nvSpPr>
          <p:cNvPr id="477" name="Google Shape;477;p42"/>
          <p:cNvSpPr txBox="1"/>
          <p:nvPr>
            <p:ph type="title"/>
          </p:nvPr>
        </p:nvSpPr>
        <p:spPr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1: LZ78 Compression (cont’d)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3"/>
          <p:cNvSpPr txBox="1"/>
          <p:nvPr>
            <p:ph type="title"/>
          </p:nvPr>
        </p:nvSpPr>
        <p:spPr>
          <a:xfrm>
            <a:off x="395288" y="0"/>
            <a:ext cx="82296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6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2: LZ78 Compression</a:t>
            </a:r>
            <a:endParaRPr/>
          </a:p>
        </p:txBody>
      </p:sp>
      <p:sp>
        <p:nvSpPr>
          <p:cNvPr id="483" name="Google Shape;483;p43"/>
          <p:cNvSpPr txBox="1"/>
          <p:nvPr>
            <p:ph idx="1" type="body"/>
          </p:nvPr>
        </p:nvSpPr>
        <p:spPr>
          <a:xfrm>
            <a:off x="250825" y="404813"/>
            <a:ext cx="8435975" cy="583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Encode (i.e., compress) the string </a:t>
            </a: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BABAABRRRA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the LZ78 algorithm. </a:t>
            </a:r>
            <a:endParaRPr/>
          </a:p>
        </p:txBody>
      </p:sp>
      <p:pic>
        <p:nvPicPr>
          <p:cNvPr descr="LZ78compression3" id="484" name="Google Shape;484;p4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8" y="765175"/>
            <a:ext cx="7848600" cy="5160963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3"/>
          <p:cNvSpPr txBox="1"/>
          <p:nvPr/>
        </p:nvSpPr>
        <p:spPr>
          <a:xfrm>
            <a:off x="250825" y="6021388"/>
            <a:ext cx="848201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compressed message is: </a:t>
            </a:r>
            <a:r>
              <a:rPr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(0,B)(0,A)(1,A)(2,B)(0,R)(5,R)(2, 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0" y="914400"/>
            <a:ext cx="91440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1" lvl="0" marL="3657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Arial"/>
              <a:buChar char="•"/>
            </a:pPr>
            <a:r>
              <a:rPr b="0" i="0" lang="en-US" sz="196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Search Buffer (Thousands of bytes long)</a:t>
            </a:r>
            <a:endParaRPr/>
          </a:p>
          <a:p>
            <a:pPr indent="-256031" lvl="0" marL="36576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Arial"/>
              <a:buChar char="•"/>
            </a:pPr>
            <a:r>
              <a:rPr b="0" i="0" lang="en-US" sz="196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Look ahead Buffer (Tens of bytes long)</a:t>
            </a:r>
            <a:endParaRPr/>
          </a:p>
          <a:p>
            <a:pPr indent="-256031" lvl="0" marL="36576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Arial"/>
              <a:buChar char="•"/>
            </a:pPr>
            <a:r>
              <a:rPr b="0" i="0" lang="en-US" sz="196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Text should be read from right to left in the buffer</a:t>
            </a:r>
            <a:endParaRPr/>
          </a:p>
          <a:p>
            <a:pPr indent="-256031" lvl="0" marL="36576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Arial"/>
              <a:buChar char="•"/>
            </a:pPr>
            <a:r>
              <a:rPr b="0" i="0" lang="en-US" sz="196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The encoder check the symbol in Look ahead buffer with search buffer considered here as dictionary</a:t>
            </a:r>
            <a:endParaRPr/>
          </a:p>
          <a:p>
            <a:pPr indent="-256031" lvl="0" marL="36576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Arial"/>
              <a:buChar char="•"/>
            </a:pPr>
            <a:r>
              <a:rPr b="0" i="0" lang="en-US" sz="196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Offset is the count from the dividing line between search and look ahead buffer.</a:t>
            </a:r>
            <a:endParaRPr/>
          </a:p>
          <a:p>
            <a:pPr indent="-256031" lvl="0" marL="36576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Arial"/>
              <a:buChar char="•"/>
            </a:pPr>
            <a:r>
              <a:rPr b="0" i="0" lang="en-US" sz="196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Length is the span of string matched in look ahead buffer corresponding to search buffer</a:t>
            </a:r>
            <a:endParaRPr/>
          </a:p>
          <a:p>
            <a:pPr indent="-256031" lvl="0" marL="36576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Arial"/>
              <a:buChar char="•"/>
            </a:pPr>
            <a:r>
              <a:rPr b="0" i="0" lang="en-US" sz="196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Symbol is the next character after the string match</a:t>
            </a:r>
            <a:endParaRPr/>
          </a:p>
          <a:p>
            <a:pPr indent="-256031" lvl="0" marL="36576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Arial"/>
              <a:buChar char="•"/>
            </a:pPr>
            <a:r>
              <a:rPr b="0" i="0" lang="en-US" sz="196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The encoder select the longest match or if they are all the same length the last one found because the last one will be leaving the search buffer soon.</a:t>
            </a:r>
            <a:endParaRPr/>
          </a:p>
          <a:p>
            <a:pPr indent="-174421" lvl="0" marL="36576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5"/>
              <a:buFont typeface="Arial"/>
              <a:buNone/>
            </a:pPr>
            <a:r>
              <a:t/>
            </a:r>
            <a:endParaRPr b="0" i="0" sz="189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35" name="Google Shape;135;p17"/>
          <p:cNvSpPr txBox="1"/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LZ77 (Sliding Window)</a:t>
            </a:r>
            <a:endParaRPr b="1" i="0" sz="369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4"/>
          <p:cNvSpPr txBox="1"/>
          <p:nvPr>
            <p:ph idx="1" type="body"/>
          </p:nvPr>
        </p:nvSpPr>
        <p:spPr>
          <a:xfrm>
            <a:off x="457200" y="549275"/>
            <a:ext cx="8229600" cy="3743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B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not in the Dictionary; insert it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A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not in the Dictionary; insert it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B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in the Dictionary.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BA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not in the Dictionary; insert it.    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 A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in the Dictionary.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AB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not in the Dictionary; insert it.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 R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not in the Dictionary; insert it.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 R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in the Dictionary.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RR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not in the Dictionary; insert it.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 A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in the Dictionary and it is the last input character; output a pair </a:t>
            </a:r>
            <a:endParaRPr/>
          </a:p>
          <a:p>
            <a:pPr indent="-609600" lvl="0" marL="6096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containing its index: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(2, )</a:t>
            </a:r>
            <a:endParaRPr/>
          </a:p>
        </p:txBody>
      </p:sp>
      <p:sp>
        <p:nvSpPr>
          <p:cNvPr id="491" name="Google Shape;491;p44"/>
          <p:cNvSpPr txBox="1"/>
          <p:nvPr>
            <p:ph type="title"/>
          </p:nvPr>
        </p:nvSpPr>
        <p:spPr>
          <a:xfrm>
            <a:off x="250825" y="0"/>
            <a:ext cx="8229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2: LZ78 Compression (cont’d)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5"/>
          <p:cNvSpPr txBox="1"/>
          <p:nvPr>
            <p:ph type="title"/>
          </p:nvPr>
        </p:nvSpPr>
        <p:spPr>
          <a:xfrm>
            <a:off x="395288" y="0"/>
            <a:ext cx="8229600" cy="201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6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3: LZ78 Compression</a:t>
            </a:r>
            <a:endParaRPr/>
          </a:p>
        </p:txBody>
      </p:sp>
      <p:sp>
        <p:nvSpPr>
          <p:cNvPr id="497" name="Google Shape;497;p45"/>
          <p:cNvSpPr txBox="1"/>
          <p:nvPr>
            <p:ph idx="1" type="body"/>
          </p:nvPr>
        </p:nvSpPr>
        <p:spPr>
          <a:xfrm>
            <a:off x="179388" y="333375"/>
            <a:ext cx="8435975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Encode (i.e., compress) the string 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AAAAAAAAA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the LZ78 algorithm. </a:t>
            </a:r>
            <a:endParaRPr/>
          </a:p>
        </p:txBody>
      </p:sp>
      <p:pic>
        <p:nvPicPr>
          <p:cNvPr descr="LZ78compression4" id="498" name="Google Shape;498;p4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692150"/>
            <a:ext cx="7416800" cy="292735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45"/>
          <p:cNvSpPr txBox="1"/>
          <p:nvPr/>
        </p:nvSpPr>
        <p:spPr>
          <a:xfrm>
            <a:off x="250825" y="3860800"/>
            <a:ext cx="8642350" cy="283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A is not in the Dictionary; insert it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A is in the Dictionary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AA is not in the Dictionary; insert it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A is in the Dictionary.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AA is in the Dictionary.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AAA is not in the Dictionary; insert it.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 A is in the Dictionary.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AA is in the Dictionary.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AAA is in the Dictionary and it is the last pattern; output a pair containing its index: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(3,  )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6"/>
          <p:cNvSpPr txBox="1"/>
          <p:nvPr>
            <p:ph idx="1" type="body"/>
          </p:nvPr>
        </p:nvSpPr>
        <p:spPr>
          <a:xfrm>
            <a:off x="250825" y="476250"/>
            <a:ext cx="8642350" cy="638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Dictionary ← empty ; DictionaryIndex ← 1 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while(there are more (CodeWord, Char) pairs in codestream){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CodeWord ← next CodeWord in codestream 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Char ← character corresponding to CodeWord 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if(CodeWord 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=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0)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String ← empty 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else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String ← string at index 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CodeWord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Dictionary 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Output: 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+ Char 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insertInDictionary( (DictionaryIndex ,  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+ Char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) 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DictionaryIndex++;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5587" lvl="0" marL="3651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Summary: </a:t>
            </a:r>
            <a:endParaRPr b="1" i="0" sz="24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28600" lvl="1" marL="620713" marR="0" rtl="0" algn="l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➢"/>
            </a:pPr>
            <a:r>
              <a:rPr b="1" i="0" lang="en-US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  </a:t>
            </a:r>
            <a:r>
              <a:rPr b="1" i="0" lang="en-US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input:</a:t>
            </a:r>
            <a:r>
              <a:rPr b="0" i="0" lang="en-US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(CW, character) pairs</a:t>
            </a:r>
            <a:endParaRPr/>
          </a:p>
          <a:p>
            <a:pPr indent="-228600" lvl="1" marL="620713" marR="0" rtl="0" algn="l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➢"/>
            </a:pPr>
            <a:r>
              <a:rPr b="1" i="0" lang="en-US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   output</a:t>
            </a:r>
            <a:r>
              <a:rPr b="0" i="0" lang="en-US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: 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                  if(CW == 0)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                      output: currentCharacter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                   else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                       output: stringAtIndex CW + currentCharacter</a:t>
            </a:r>
            <a:endParaRPr b="1" i="0" sz="18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28600" lvl="1" marL="620713" marR="0" rtl="0" algn="l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➢"/>
            </a:pPr>
            <a:r>
              <a:rPr b="1" i="0" lang="en-US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Insert:</a:t>
            </a:r>
            <a:r>
              <a:rPr b="0" i="0" lang="en-US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current output in dictionary</a:t>
            </a:r>
            <a:endParaRPr/>
          </a:p>
        </p:txBody>
      </p:sp>
      <p:sp>
        <p:nvSpPr>
          <p:cNvPr id="505" name="Google Shape;505;p46"/>
          <p:cNvSpPr txBox="1"/>
          <p:nvPr>
            <p:ph type="title"/>
          </p:nvPr>
        </p:nvSpPr>
        <p:spPr>
          <a:xfrm>
            <a:off x="395288" y="0"/>
            <a:ext cx="8229600" cy="34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6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LZ78 Decompression Algorithm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7"/>
          <p:cNvSpPr txBox="1"/>
          <p:nvPr>
            <p:ph type="title"/>
          </p:nvPr>
        </p:nvSpPr>
        <p:spPr>
          <a:xfrm>
            <a:off x="457200" y="0"/>
            <a:ext cx="82296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16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1: LZ78 Decompression</a:t>
            </a:r>
            <a:endParaRPr/>
          </a:p>
        </p:txBody>
      </p:sp>
      <p:sp>
        <p:nvSpPr>
          <p:cNvPr id="511" name="Google Shape;511;p47"/>
          <p:cNvSpPr txBox="1"/>
          <p:nvPr>
            <p:ph idx="1" type="body"/>
          </p:nvPr>
        </p:nvSpPr>
        <p:spPr>
          <a:xfrm>
            <a:off x="323850" y="404813"/>
            <a:ext cx="8218488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Decode (i.e., decompress) the sequence </a:t>
            </a:r>
            <a:r>
              <a:rPr b="0" i="0" lang="en-US" sz="16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 A) (0, B) (2, C) (3, A) (2, A) (4, A) (6, B)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descr="LZ78decompression1" id="512" name="Google Shape;512;p4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929481"/>
            <a:ext cx="69119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47"/>
          <p:cNvSpPr txBox="1"/>
          <p:nvPr/>
        </p:nvSpPr>
        <p:spPr>
          <a:xfrm>
            <a:off x="323850" y="6237288"/>
            <a:ext cx="8626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decompressed message is: </a:t>
            </a:r>
            <a:r>
              <a:rPr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ABBCBCABABCAABCAAB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8"/>
          <p:cNvSpPr txBox="1"/>
          <p:nvPr>
            <p:ph type="title"/>
          </p:nvPr>
        </p:nvSpPr>
        <p:spPr>
          <a:xfrm>
            <a:off x="457200" y="0"/>
            <a:ext cx="8229600" cy="33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16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2: LZ78 Decompression</a:t>
            </a:r>
            <a:endParaRPr/>
          </a:p>
        </p:txBody>
      </p:sp>
      <p:sp>
        <p:nvSpPr>
          <p:cNvPr id="519" name="Google Shape;519;p48"/>
          <p:cNvSpPr txBox="1"/>
          <p:nvPr>
            <p:ph idx="1" type="body"/>
          </p:nvPr>
        </p:nvSpPr>
        <p:spPr>
          <a:xfrm>
            <a:off x="323850" y="404813"/>
            <a:ext cx="8218488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Decode (i.e., decompress) the sequence 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 B) (0, A) (1, A) (2, B) (0, R) (5, R) (2,  )</a:t>
            </a:r>
            <a:endParaRPr/>
          </a:p>
        </p:txBody>
      </p:sp>
      <p:pic>
        <p:nvPicPr>
          <p:cNvPr descr="LZ78decompression2" id="520" name="Google Shape;520;p4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3" y="908050"/>
            <a:ext cx="7127875" cy="5237163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48"/>
          <p:cNvSpPr txBox="1"/>
          <p:nvPr/>
        </p:nvSpPr>
        <p:spPr>
          <a:xfrm>
            <a:off x="323850" y="6237288"/>
            <a:ext cx="8626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decompressed message is: </a:t>
            </a:r>
            <a:r>
              <a:rPr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BABAABRRRA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9"/>
          <p:cNvSpPr txBox="1"/>
          <p:nvPr>
            <p:ph type="title"/>
          </p:nvPr>
        </p:nvSpPr>
        <p:spPr>
          <a:xfrm>
            <a:off x="323850" y="0"/>
            <a:ext cx="8229600" cy="404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16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3: LZ78 Decompression</a:t>
            </a:r>
            <a:endParaRPr/>
          </a:p>
        </p:txBody>
      </p:sp>
      <p:sp>
        <p:nvSpPr>
          <p:cNvPr id="527" name="Google Shape;527;p49"/>
          <p:cNvSpPr txBox="1"/>
          <p:nvPr>
            <p:ph idx="1" type="body"/>
          </p:nvPr>
        </p:nvSpPr>
        <p:spPr>
          <a:xfrm>
            <a:off x="323850" y="476250"/>
            <a:ext cx="836295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32"/>
              <a:buFont typeface="Noto Sans Symbols"/>
              <a:buNone/>
            </a:pPr>
            <a:r>
              <a:rPr b="0" i="0" lang="en-US" sz="166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Decode (i.e., decompress) the sequence </a:t>
            </a:r>
            <a:r>
              <a:rPr b="0" i="0" lang="en-US" sz="1665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 A) (1, A) (2, A) (3,  )</a:t>
            </a:r>
            <a:r>
              <a:rPr b="0" i="0" lang="en-US" sz="259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endParaRPr/>
          </a:p>
        </p:txBody>
      </p:sp>
      <p:pic>
        <p:nvPicPr>
          <p:cNvPr descr="LZ78decompression3" id="528" name="Google Shape;528;p4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3" y="1125538"/>
            <a:ext cx="6983412" cy="3478212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49"/>
          <p:cNvSpPr txBox="1"/>
          <p:nvPr/>
        </p:nvSpPr>
        <p:spPr>
          <a:xfrm>
            <a:off x="250825" y="5084763"/>
            <a:ext cx="8626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decompressed message is: </a:t>
            </a:r>
            <a:r>
              <a:rPr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AAAAAAAAA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0"/>
          <p:cNvSpPr txBox="1"/>
          <p:nvPr>
            <p:ph idx="1" type="body"/>
          </p:nvPr>
        </p:nvSpPr>
        <p:spPr>
          <a:xfrm>
            <a:off x="457200" y="908050"/>
            <a:ext cx="8229600" cy="3816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Use LZ78 to trace encoding the string </a:t>
            </a:r>
            <a:endParaRPr/>
          </a:p>
          <a:p>
            <a:pPr indent="-609600" lvl="0" marL="6096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SATATASACITASA.</a:t>
            </a:r>
            <a:endParaRPr/>
          </a:p>
          <a:p>
            <a:pPr indent="-609600" lvl="0" marL="6096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Write a Java program that encodes a given string using LZ78. </a:t>
            </a:r>
            <a:endParaRPr/>
          </a:p>
          <a:p>
            <a:pPr indent="-505968" lvl="0" marL="609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Write a Java program that decodes a given set of encoded codewords using LZ78.</a:t>
            </a:r>
            <a:endParaRPr/>
          </a:p>
        </p:txBody>
      </p:sp>
      <p:sp>
        <p:nvSpPr>
          <p:cNvPr id="535" name="Google Shape;535;p50"/>
          <p:cNvSpPr txBox="1"/>
          <p:nvPr>
            <p:ph type="title"/>
          </p:nvPr>
        </p:nvSpPr>
        <p:spPr>
          <a:xfrm>
            <a:off x="468313" y="0"/>
            <a:ext cx="8229600" cy="633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1"/>
          <p:cNvSpPr txBox="1"/>
          <p:nvPr>
            <p:ph type="title"/>
          </p:nvPr>
        </p:nvSpPr>
        <p:spPr>
          <a:xfrm>
            <a:off x="395288" y="0"/>
            <a:ext cx="8229600" cy="417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b="1" i="0" lang="en-US" sz="27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LZW Encoding Algorithm</a:t>
            </a:r>
            <a:endParaRPr/>
          </a:p>
        </p:txBody>
      </p:sp>
      <p:sp>
        <p:nvSpPr>
          <p:cNvPr id="541" name="Google Shape;541;p51"/>
          <p:cNvSpPr txBox="1"/>
          <p:nvPr>
            <p:ph idx="1" type="body"/>
          </p:nvPr>
        </p:nvSpPr>
        <p:spPr>
          <a:xfrm>
            <a:off x="179388" y="549275"/>
            <a:ext cx="8785225" cy="557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message to be encoded consists of only one character, LZW outputs the </a:t>
            </a:r>
            <a:endParaRPr/>
          </a:p>
          <a:p>
            <a:pPr indent="-255587" lvl="0" marL="3651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code for this character; otherwise it inserts two- or multi-character, </a:t>
            </a:r>
            <a:r>
              <a:rPr b="0" i="0" lang="en-US" sz="2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overlapping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*,</a:t>
            </a:r>
            <a:endParaRPr/>
          </a:p>
          <a:p>
            <a:pPr indent="-255587" lvl="0" marL="3651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distinct patterns of the message to be encoded in a Dictionary. </a:t>
            </a:r>
            <a:endParaRPr/>
          </a:p>
          <a:p>
            <a:pPr indent="-255587" lvl="0" marL="3651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5587" lvl="0" marL="3651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*The last character of a pattern is the first character of the next pattern.</a:t>
            </a:r>
            <a:endParaRPr/>
          </a:p>
          <a:p>
            <a:pPr indent="-255587" lvl="0" marL="3651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5587" lvl="0" marL="3651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patterns are of the form: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-2500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-2500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 . . C</a:t>
            </a:r>
            <a:r>
              <a:rPr b="0" baseline="-2500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-2500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prefix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 pattern consists of all the pattern characters except the last: 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-2500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-2500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 . . C</a:t>
            </a:r>
            <a:r>
              <a:rPr b="0" baseline="-2500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endParaRPr/>
          </a:p>
          <a:p>
            <a:pPr indent="-255587" lvl="0" marL="3651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0" baseline="-25000" i="0" sz="20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5587" lvl="0" marL="3651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LZW output if the message consists of more than one character:</a:t>
            </a:r>
            <a:r>
              <a:rPr b="0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endParaRPr/>
          </a:p>
          <a:p>
            <a:pPr indent="-228600" lvl="1" marL="620713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pattern is not the last one; output: The code for its prefix.</a:t>
            </a:r>
            <a:endParaRPr/>
          </a:p>
          <a:p>
            <a:pPr indent="-228600" lvl="1" marL="620713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pattern is the last one:</a:t>
            </a:r>
            <a:endParaRPr/>
          </a:p>
          <a:p>
            <a:pPr indent="-228600" lvl="2" marL="858838" marR="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the last pattern exists in the Dictionary; output: The code for the pattern.</a:t>
            </a:r>
            <a:endParaRPr/>
          </a:p>
          <a:p>
            <a:pPr indent="-228600" lvl="2" marL="858838" marR="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last pattern does not exist in the Dictionary; output: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code(lastPrefix)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then</a:t>
            </a:r>
            <a:endParaRPr/>
          </a:p>
          <a:p>
            <a:pPr indent="-228600" lvl="2" marL="858838" marR="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output: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code(lastCharacter)</a:t>
            </a:r>
            <a:endParaRPr/>
          </a:p>
          <a:p>
            <a:pPr indent="-114300" lvl="1" marL="620713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5587" lvl="0" marL="3651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5587" lvl="0" marL="3651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64" lvl="0" marL="3651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64" lvl="0" marL="3651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2" name="Google Shape;542;p51"/>
          <p:cNvSpPr txBox="1"/>
          <p:nvPr/>
        </p:nvSpPr>
        <p:spPr>
          <a:xfrm>
            <a:off x="250825" y="5713413"/>
            <a:ext cx="8624888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LZW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outputs codewords that are 12-bits each. Since there are 2</a:t>
            </a:r>
            <a:r>
              <a:rPr baseline="30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4096 codeword possibilities, the minimum size of the Dictionary is 4096; however since the Dictionary is usually implemented as a hash table its size is larger than 4096.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2"/>
          <p:cNvSpPr txBox="1"/>
          <p:nvPr>
            <p:ph idx="1" type="body"/>
          </p:nvPr>
        </p:nvSpPr>
        <p:spPr>
          <a:xfrm>
            <a:off x="457200" y="1052513"/>
            <a:ext cx="8229600" cy="5472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rPr b="1" i="0" lang="en-US" sz="27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8" name="Google Shape;548;p52"/>
          <p:cNvSpPr txBox="1"/>
          <p:nvPr>
            <p:ph type="title"/>
          </p:nvPr>
        </p:nvSpPr>
        <p:spPr>
          <a:xfrm>
            <a:off x="468313" y="0"/>
            <a:ext cx="8229600" cy="633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LZW Encoding Algorithm (cont’d)</a:t>
            </a:r>
            <a:endParaRPr/>
          </a:p>
        </p:txBody>
      </p:sp>
      <p:sp>
        <p:nvSpPr>
          <p:cNvPr id="549" name="Google Shape;549;p52"/>
          <p:cNvSpPr txBox="1"/>
          <p:nvPr/>
        </p:nvSpPr>
        <p:spPr>
          <a:xfrm>
            <a:off x="179388" y="765175"/>
            <a:ext cx="8785225" cy="5035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Initialize Dictionary with 256 single character strings and their corresponding ASCII codes;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Prefix</a:t>
            </a: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← first input character; </a:t>
            </a:r>
            <a:endParaRPr b="1"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CodeWord</a:t>
            </a: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← 256;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while(not end of character stream){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← next input character;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if(</a:t>
            </a:r>
            <a:r>
              <a:rPr b="1"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Prefix + Char</a:t>
            </a: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exists in the Dictionary)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Prefix ← </a:t>
            </a:r>
            <a:r>
              <a:rPr b="1"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Prefix + Char</a:t>
            </a: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else{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the code for </a:t>
            </a:r>
            <a:r>
              <a:rPr b="1"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Prefix</a:t>
            </a: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insertInDictionary(  (CodeWord , </a:t>
            </a:r>
            <a:r>
              <a:rPr b="1"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Prefix + Char</a:t>
            </a: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) 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CodeWord++;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Prefix</a:t>
            </a: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← </a:t>
            </a:r>
            <a:r>
              <a:rPr b="1"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the code for </a:t>
            </a:r>
            <a:r>
              <a:rPr b="1"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Prefix</a:t>
            </a: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3"/>
          <p:cNvSpPr txBox="1"/>
          <p:nvPr>
            <p:ph idx="1" type="body"/>
          </p:nvPr>
        </p:nvSpPr>
        <p:spPr>
          <a:xfrm>
            <a:off x="250825" y="260350"/>
            <a:ext cx="8447088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Encode the string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BABAABAAA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the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LZW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encoding algorithm.</a:t>
            </a:r>
            <a:r>
              <a:rPr b="0" i="0" lang="en-US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endParaRPr/>
          </a:p>
        </p:txBody>
      </p:sp>
      <p:sp>
        <p:nvSpPr>
          <p:cNvPr id="555" name="Google Shape;555;p53"/>
          <p:cNvSpPr txBox="1"/>
          <p:nvPr>
            <p:ph type="title"/>
          </p:nvPr>
        </p:nvSpPr>
        <p:spPr>
          <a:xfrm>
            <a:off x="468313" y="0"/>
            <a:ext cx="82296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16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1: Compression using LZW</a:t>
            </a:r>
            <a:endParaRPr/>
          </a:p>
        </p:txBody>
      </p:sp>
      <p:pic>
        <p:nvPicPr>
          <p:cNvPr descr="lzw01" id="556" name="Google Shape;55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8" y="620713"/>
            <a:ext cx="5545137" cy="1008062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53"/>
          <p:cNvSpPr txBox="1"/>
          <p:nvPr/>
        </p:nvSpPr>
        <p:spPr>
          <a:xfrm>
            <a:off x="179388" y="1484313"/>
            <a:ext cx="8964612" cy="228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BA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not in the Dictionary; insert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output the code for its prefix: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code(B)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AB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not in the Dictionary; insert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output the code for its prefix: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code(A)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BA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in the Dictionary.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BAA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not in Dictionary; insert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BAA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output the code for its prefix: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code(BA)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AB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in the Dictionary.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ABA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not in the Dictionary; insert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ABA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output the code for its prefix: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code(AB)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AA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not in the Dictionary; insert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output the code for its prefix: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code(A)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AA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in the Dictionary and it is the last pattern; output its code: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code(AA)</a:t>
            </a:r>
            <a:endParaRPr/>
          </a:p>
        </p:txBody>
      </p:sp>
      <p:pic>
        <p:nvPicPr>
          <p:cNvPr descr="lzw02" id="558" name="Google Shape;558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313" y="3789363"/>
            <a:ext cx="7777162" cy="2519362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53"/>
          <p:cNvSpPr txBox="1"/>
          <p:nvPr/>
        </p:nvSpPr>
        <p:spPr>
          <a:xfrm>
            <a:off x="250825" y="6308725"/>
            <a:ext cx="869791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compressed message is: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&lt;66&gt;&lt;65&gt;&lt;256&gt;&lt;257&gt;&lt;65&gt;&lt;260&gt;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LZ77 (Sliding Window)</a:t>
            </a:r>
            <a:endParaRPr b="1" i="0" sz="369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533400" y="2362200"/>
            <a:ext cx="4114800" cy="6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4648200" y="2362200"/>
            <a:ext cx="4114800" cy="609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18"/>
          <p:cNvCxnSpPr/>
          <p:nvPr/>
        </p:nvCxnSpPr>
        <p:spPr>
          <a:xfrm rot="5400000">
            <a:off x="3756025" y="2705100"/>
            <a:ext cx="1752600" cy="0"/>
          </a:xfrm>
          <a:prstGeom prst="straightConnector1">
            <a:avLst/>
          </a:prstGeom>
          <a:noFill/>
          <a:ln cap="flat" cmpd="thickThin" w="55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144" name="Google Shape;144;p18"/>
          <p:cNvSpPr txBox="1"/>
          <p:nvPr/>
        </p:nvSpPr>
        <p:spPr>
          <a:xfrm>
            <a:off x="1219200" y="3200400"/>
            <a:ext cx="27019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  Buffer (Dictionary)</a:t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5691188" y="3200400"/>
            <a:ext cx="1998662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ahead  Buffer</a:t>
            </a:r>
            <a:endParaRPr/>
          </a:p>
        </p:txBody>
      </p:sp>
      <p:sp>
        <p:nvSpPr>
          <p:cNvPr id="146" name="Google Shape;146;p18"/>
          <p:cNvSpPr txBox="1"/>
          <p:nvPr/>
        </p:nvSpPr>
        <p:spPr>
          <a:xfrm>
            <a:off x="3886200" y="1371600"/>
            <a:ext cx="13843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Dividing Line</a:t>
            </a:r>
            <a:endParaRPr/>
          </a:p>
        </p:txBody>
      </p:sp>
      <p:cxnSp>
        <p:nvCxnSpPr>
          <p:cNvPr id="147" name="Google Shape;147;p18"/>
          <p:cNvCxnSpPr/>
          <p:nvPr/>
        </p:nvCxnSpPr>
        <p:spPr>
          <a:xfrm rot="10800000">
            <a:off x="2057400" y="4191000"/>
            <a:ext cx="5486400" cy="1588"/>
          </a:xfrm>
          <a:prstGeom prst="straightConnector1">
            <a:avLst/>
          </a:prstGeom>
          <a:noFill/>
          <a:ln cap="flat" cmpd="thickThin" w="550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148" name="Google Shape;148;p18"/>
          <p:cNvSpPr txBox="1"/>
          <p:nvPr/>
        </p:nvSpPr>
        <p:spPr>
          <a:xfrm>
            <a:off x="4114800" y="3886200"/>
            <a:ext cx="17033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 Movement</a:t>
            </a:r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457200" y="5334000"/>
            <a:ext cx="83058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Input Text :     sir˽sid˽eastman˽easily˽teases˽sea˽sick˽seals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Note:-  ˽  It represents space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4"/>
          <p:cNvSpPr txBox="1"/>
          <p:nvPr>
            <p:ph idx="1" type="body"/>
          </p:nvPr>
        </p:nvSpPr>
        <p:spPr>
          <a:xfrm>
            <a:off x="250825" y="333375"/>
            <a:ext cx="8447088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</a:pPr>
            <a:r>
              <a:rPr b="0" i="0" lang="en-US" sz="153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Encode the string </a:t>
            </a:r>
            <a:r>
              <a:rPr b="1" i="0" lang="en-US" sz="153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BABAABRRRA</a:t>
            </a:r>
            <a:r>
              <a:rPr b="0" i="0" lang="en-US" sz="153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the LZW encoding algorithm. </a:t>
            </a:r>
            <a:endParaRPr/>
          </a:p>
        </p:txBody>
      </p:sp>
      <p:sp>
        <p:nvSpPr>
          <p:cNvPr id="565" name="Google Shape;565;p54"/>
          <p:cNvSpPr txBox="1"/>
          <p:nvPr>
            <p:ph type="title"/>
          </p:nvPr>
        </p:nvSpPr>
        <p:spPr>
          <a:xfrm>
            <a:off x="468313" y="0"/>
            <a:ext cx="82296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16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2: Compression using LZW</a:t>
            </a:r>
            <a:endParaRPr/>
          </a:p>
        </p:txBody>
      </p:sp>
      <p:sp>
        <p:nvSpPr>
          <p:cNvPr id="566" name="Google Shape;566;p54"/>
          <p:cNvSpPr txBox="1"/>
          <p:nvPr/>
        </p:nvSpPr>
        <p:spPr>
          <a:xfrm>
            <a:off x="179388" y="1484313"/>
            <a:ext cx="8964612" cy="253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not in the Dictionary; insert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output the code for its prefix: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code(B)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not in the Dictionary; insert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output the code for its prefix: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code(A)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in the Dictionary.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BAA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not in Dictionary; insert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BAA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output the code for its prefix: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code(BA)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in the Dictionary.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ABR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not in the Dictionary; insert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ABR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output the code for its prefix: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code(AB)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RR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not in the Dictionary; insert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RR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output the code for its prefix: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code(R)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RR is in the Dictionary.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RRA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not in the Dictionary and it is the last pattern; insert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RRA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output code for its prefix: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code(RR),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output code for last character: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code(A)</a:t>
            </a:r>
            <a:endParaRPr/>
          </a:p>
        </p:txBody>
      </p:sp>
      <p:sp>
        <p:nvSpPr>
          <p:cNvPr id="567" name="Google Shape;567;p54"/>
          <p:cNvSpPr txBox="1"/>
          <p:nvPr/>
        </p:nvSpPr>
        <p:spPr>
          <a:xfrm>
            <a:off x="250825" y="6491288"/>
            <a:ext cx="869791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compressed message is: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&lt;66&gt;&lt;65&gt;&lt;256&gt;&lt;257&gt;&lt;82&gt;&lt;260&gt; &lt;65&gt;</a:t>
            </a:r>
            <a:endParaRPr/>
          </a:p>
        </p:txBody>
      </p:sp>
      <p:pic>
        <p:nvPicPr>
          <p:cNvPr descr="lzw03" id="568" name="Google Shape;56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3" y="620713"/>
            <a:ext cx="4319587" cy="7921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zw04" id="569" name="Google Shape;569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750" y="4076700"/>
            <a:ext cx="6480175" cy="2357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5"/>
          <p:cNvSpPr txBox="1"/>
          <p:nvPr>
            <p:ph idx="1" type="body"/>
          </p:nvPr>
        </p:nvSpPr>
        <p:spPr>
          <a:xfrm>
            <a:off x="468313" y="333375"/>
            <a:ext cx="8675687" cy="6048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LZW decompressor creates the same string table during decompression.</a:t>
            </a:r>
            <a:endParaRPr/>
          </a:p>
          <a:p>
            <a:pPr indent="-256032" lvl="0" marL="36576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032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 Dictionary with 256 ASCII codes and corresponding single character 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strings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their translations;</a:t>
            </a:r>
            <a:endParaRPr/>
          </a:p>
          <a:p>
            <a:pPr indent="-256032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PreviousCodeWord ← first input code;</a:t>
            </a:r>
            <a:endParaRPr b="1" i="0" sz="18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032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string(PreviousCodeWord) ;</a:t>
            </a:r>
            <a:endParaRPr/>
          </a:p>
          <a:p>
            <a:pPr indent="-256032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 ← character(first input code);</a:t>
            </a:r>
            <a:endParaRPr b="1" i="0" sz="18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032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CodeWord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← 256; </a:t>
            </a:r>
            <a:endParaRPr/>
          </a:p>
          <a:p>
            <a:pPr indent="-256032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while(not end of code stream){</a:t>
            </a:r>
            <a:endParaRPr/>
          </a:p>
          <a:p>
            <a:pPr indent="-256032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CurrentCodeWord ← next input code ;</a:t>
            </a:r>
            <a:endParaRPr/>
          </a:p>
          <a:p>
            <a:pPr indent="-256032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if(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CurrentCodeWord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exists in the Dictionary)</a:t>
            </a:r>
            <a:endParaRPr/>
          </a:p>
          <a:p>
            <a:pPr indent="-256032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String ← string(CurrentCodeWord) ;</a:t>
            </a:r>
            <a:endParaRPr/>
          </a:p>
          <a:p>
            <a:pPr indent="-256032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else   </a:t>
            </a:r>
            <a:endParaRPr/>
          </a:p>
          <a:p>
            <a:pPr indent="-256032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String ← string(PreviousCodeWord) + Char ;</a:t>
            </a:r>
            <a:endParaRPr/>
          </a:p>
          <a:p>
            <a:pPr indent="-256032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String;</a:t>
            </a:r>
            <a:endParaRPr/>
          </a:p>
          <a:p>
            <a:pPr indent="-256032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Char ← first character of String ;</a:t>
            </a:r>
            <a:endParaRPr/>
          </a:p>
          <a:p>
            <a:pPr indent="-256032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insertInDictionary(  (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CodeWord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string(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PreviousCodeWord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Char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   );</a:t>
            </a:r>
            <a:endParaRPr/>
          </a:p>
          <a:p>
            <a:pPr indent="-256032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PreviousCodeWord ← CurrentCodeWord ;</a:t>
            </a:r>
            <a:endParaRPr/>
          </a:p>
          <a:p>
            <a:pPr indent="-256032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CodeWord++ ;</a:t>
            </a:r>
            <a:endParaRPr/>
          </a:p>
          <a:p>
            <a:pPr indent="-256032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256032" lvl="0" marL="36576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5" name="Google Shape;575;p55"/>
          <p:cNvSpPr txBox="1"/>
          <p:nvPr>
            <p:ph type="title"/>
          </p:nvPr>
        </p:nvSpPr>
        <p:spPr>
          <a:xfrm>
            <a:off x="395288" y="0"/>
            <a:ext cx="82296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LZW Decoding Algorithm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6"/>
          <p:cNvSpPr txBox="1"/>
          <p:nvPr>
            <p:ph idx="1" type="body"/>
          </p:nvPr>
        </p:nvSpPr>
        <p:spPr>
          <a:xfrm>
            <a:off x="250825" y="476250"/>
            <a:ext cx="8713788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of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LZW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decoding algorithm: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5587" lvl="0" marL="3651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 string(first CodeWord);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5587" lvl="0" marL="3651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while(there are more CodeWords){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if(CurrentCodeWord is in the Dictionary)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 </a:t>
            </a:r>
            <a:r>
              <a:rPr b="1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string(CurrentCodeWord);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else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output: </a:t>
            </a:r>
            <a:r>
              <a:rPr b="1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PreviousOutput + PreviousOutput first character;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5587" lvl="0" marL="3651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5587" lvl="0" marL="3651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5587" lvl="0" marL="3651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insert in the Dictionary: </a:t>
            </a:r>
            <a:r>
              <a:rPr b="1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PreviousOutput + CurrentOutput first character;</a:t>
            </a:r>
            <a:endParaRPr/>
          </a:p>
          <a:p>
            <a:pPr indent="-255587" lvl="0" marL="3651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581" name="Google Shape;581;p56"/>
          <p:cNvSpPr txBox="1"/>
          <p:nvPr>
            <p:ph type="title"/>
          </p:nvPr>
        </p:nvSpPr>
        <p:spPr>
          <a:xfrm>
            <a:off x="468313" y="0"/>
            <a:ext cx="8229600" cy="417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16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LZW Decoding Algorithm (cont’d)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7"/>
          <p:cNvSpPr txBox="1"/>
          <p:nvPr>
            <p:ph idx="1" type="body"/>
          </p:nvPr>
        </p:nvSpPr>
        <p:spPr>
          <a:xfrm>
            <a:off x="395288" y="33337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LZW to decompress the output sequence 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&lt;66&gt; &lt;65&gt; &lt;256&gt; &lt;257&gt; &lt;65&gt; &lt;260&gt;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587" name="Google Shape;587;p57"/>
          <p:cNvSpPr txBox="1"/>
          <p:nvPr>
            <p:ph type="title"/>
          </p:nvPr>
        </p:nvSpPr>
        <p:spPr>
          <a:xfrm>
            <a:off x="323850" y="0"/>
            <a:ext cx="8218488" cy="33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6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Example 1: LZW Decompression </a:t>
            </a:r>
            <a:endParaRPr/>
          </a:p>
        </p:txBody>
      </p:sp>
      <p:pic>
        <p:nvPicPr>
          <p:cNvPr descr="lzw05" id="588" name="Google Shape;588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765175"/>
            <a:ext cx="7705725" cy="370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57"/>
          <p:cNvSpPr txBox="1"/>
          <p:nvPr/>
        </p:nvSpPr>
        <p:spPr>
          <a:xfrm>
            <a:off x="0" y="4529138"/>
            <a:ext cx="9144000" cy="228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66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in Dictionary; output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string(66)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i.e. </a:t>
            </a:r>
            <a:r>
              <a:rPr b="1" lang="en-US" sz="18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65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in Dictionary; output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string(65)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i.e. </a:t>
            </a:r>
            <a:r>
              <a:rPr b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insert </a:t>
            </a:r>
            <a:r>
              <a:rPr lang="en-US" sz="18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256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in Dictionary; output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string(256)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i.e. </a:t>
            </a:r>
            <a:r>
              <a:rPr b="1" lang="en-US" sz="18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insert </a:t>
            </a:r>
            <a:r>
              <a:rPr b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en-US" sz="18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257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in Dictionary; output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string(257)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i.e. </a:t>
            </a:r>
            <a:r>
              <a:rPr b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insert </a:t>
            </a:r>
            <a:r>
              <a:rPr b="1" lang="en-US" sz="18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65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in Dictionary; output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string(65)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i.e. </a:t>
            </a:r>
            <a:r>
              <a:rPr b="1" lang="en-US" sz="18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insert </a:t>
            </a:r>
            <a:r>
              <a:rPr b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lang="en-US" sz="18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260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</a:t>
            </a:r>
            <a:r>
              <a:rPr b="1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Dictionary;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previous output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previous output first character: </a:t>
            </a:r>
            <a:r>
              <a:rPr b="1" lang="en-US" sz="18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insert AA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8"/>
          <p:cNvSpPr txBox="1"/>
          <p:nvPr>
            <p:ph idx="1" type="body"/>
          </p:nvPr>
        </p:nvSpPr>
        <p:spPr>
          <a:xfrm>
            <a:off x="250825" y="333375"/>
            <a:ext cx="8569325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Decode the sequence 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&lt;67&gt; &lt;70&gt; &lt;256&gt; &lt;258&gt; &lt;259&gt; &lt;257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by LZW decode algorithm. </a:t>
            </a:r>
            <a:endParaRPr/>
          </a:p>
        </p:txBody>
      </p:sp>
      <p:sp>
        <p:nvSpPr>
          <p:cNvPr id="595" name="Google Shape;595;p58"/>
          <p:cNvSpPr txBox="1"/>
          <p:nvPr>
            <p:ph type="title"/>
          </p:nvPr>
        </p:nvSpPr>
        <p:spPr>
          <a:xfrm>
            <a:off x="323850" y="0"/>
            <a:ext cx="8218488" cy="33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6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Example 2: LZW Decompression </a:t>
            </a:r>
            <a:endParaRPr/>
          </a:p>
        </p:txBody>
      </p:sp>
      <p:sp>
        <p:nvSpPr>
          <p:cNvPr id="596" name="Google Shape;596;p58"/>
          <p:cNvSpPr txBox="1"/>
          <p:nvPr/>
        </p:nvSpPr>
        <p:spPr>
          <a:xfrm>
            <a:off x="0" y="4529138"/>
            <a:ext cx="9144000" cy="201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67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in Dictionary; output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string(67)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i.e. </a:t>
            </a:r>
            <a:r>
              <a:rPr b="1" lang="en-US" sz="18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70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in Dictionary; output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string(70)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i.e. </a:t>
            </a:r>
            <a:r>
              <a:rPr b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insert </a:t>
            </a:r>
            <a:r>
              <a:rPr b="1" lang="en-US" sz="18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256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in Dictionary; output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string(256)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i.e. </a:t>
            </a:r>
            <a:r>
              <a:rPr b="1" lang="en-US" sz="18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insert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1" lang="en-US" sz="18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258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b="1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Dictionary; output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previous output + C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i.e.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CFC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insert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CFC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259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b="1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Dictionary; output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previous output + C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i.e. </a:t>
            </a:r>
            <a:r>
              <a:rPr b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CFCC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insert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CFCC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257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in Dictionary; output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string(257)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i.e. </a:t>
            </a:r>
            <a:r>
              <a:rPr b="1" lang="en-US" sz="18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insert </a:t>
            </a:r>
            <a:r>
              <a:rPr b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CFCC</a:t>
            </a:r>
            <a:r>
              <a:rPr b="1" lang="en-US" sz="18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</a:t>
            </a:r>
            <a:endParaRPr/>
          </a:p>
        </p:txBody>
      </p:sp>
      <p:pic>
        <p:nvPicPr>
          <p:cNvPr descr="lzw06" id="597" name="Google Shape;59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765175"/>
            <a:ext cx="7920038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9"/>
          <p:cNvSpPr txBox="1"/>
          <p:nvPr>
            <p:ph idx="1" type="body"/>
          </p:nvPr>
        </p:nvSpPr>
        <p:spPr>
          <a:xfrm>
            <a:off x="0" y="620713"/>
            <a:ext cx="8785225" cy="2232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happens when the dictionary gets too large?</a:t>
            </a:r>
            <a:endParaRPr/>
          </a:p>
          <a:p>
            <a:pPr indent="-169228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5587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approach is to clear entries 256-4095 and start building the dictionary again.</a:t>
            </a:r>
            <a:endParaRPr/>
          </a:p>
          <a:p>
            <a:pPr indent="-169228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5587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same approach must also be used by the decoder.</a:t>
            </a:r>
            <a:endParaRPr/>
          </a:p>
          <a:p>
            <a:pPr indent="-101600" lvl="2" marL="858838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3" name="Google Shape;603;p59"/>
          <p:cNvSpPr txBox="1"/>
          <p:nvPr>
            <p:ph type="title"/>
          </p:nvPr>
        </p:nvSpPr>
        <p:spPr>
          <a:xfrm>
            <a:off x="395288" y="0"/>
            <a:ext cx="8229600" cy="503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LZW: Limitations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0"/>
          <p:cNvSpPr txBox="1"/>
          <p:nvPr>
            <p:ph idx="1" type="body"/>
          </p:nvPr>
        </p:nvSpPr>
        <p:spPr>
          <a:xfrm>
            <a:off x="468313" y="1412875"/>
            <a:ext cx="8229600" cy="244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LZW to trace encoding the string ABRACADABRA</a:t>
            </a:r>
            <a:endParaRPr/>
          </a:p>
          <a:p>
            <a:pPr indent="-169228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9" name="Google Shape;609;p60"/>
          <p:cNvSpPr txBox="1"/>
          <p:nvPr>
            <p:ph type="title"/>
          </p:nvPr>
        </p:nvSpPr>
        <p:spPr>
          <a:xfrm>
            <a:off x="457200" y="274638"/>
            <a:ext cx="8229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LZ77 (Sliding Window)</a:t>
            </a:r>
            <a:endParaRPr b="1" i="0" sz="369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533400" y="2362200"/>
            <a:ext cx="4114800" cy="6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4648200" y="2362200"/>
            <a:ext cx="4267200" cy="609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sir˽sid˽ea</a:t>
            </a: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stman˽easily˽teases˽sea˽sick˽seals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19"/>
          <p:cNvCxnSpPr/>
          <p:nvPr/>
        </p:nvCxnSpPr>
        <p:spPr>
          <a:xfrm rot="5400000">
            <a:off x="3756025" y="2705100"/>
            <a:ext cx="1752600" cy="0"/>
          </a:xfrm>
          <a:prstGeom prst="straightConnector1">
            <a:avLst/>
          </a:prstGeom>
          <a:noFill/>
          <a:ln cap="flat" cmpd="thickThin" w="55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158" name="Google Shape;158;p19"/>
          <p:cNvSpPr txBox="1"/>
          <p:nvPr/>
        </p:nvSpPr>
        <p:spPr>
          <a:xfrm>
            <a:off x="1219200" y="3200400"/>
            <a:ext cx="2701925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  Buffer (Dictionary)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= 30 symbols (app)</a:t>
            </a:r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5691188" y="3200400"/>
            <a:ext cx="23622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ahead  Buffer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= 10 symbols (app)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3886200" y="1371600"/>
            <a:ext cx="13843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Dividing Line</a:t>
            </a:r>
            <a:endParaRPr/>
          </a:p>
        </p:txBody>
      </p:sp>
      <p:cxnSp>
        <p:nvCxnSpPr>
          <p:cNvPr id="161" name="Google Shape;161;p19"/>
          <p:cNvCxnSpPr/>
          <p:nvPr/>
        </p:nvCxnSpPr>
        <p:spPr>
          <a:xfrm rot="10800000">
            <a:off x="2057400" y="4191000"/>
            <a:ext cx="5486400" cy="1588"/>
          </a:xfrm>
          <a:prstGeom prst="straightConnector1">
            <a:avLst/>
          </a:prstGeom>
          <a:noFill/>
          <a:ln cap="flat" cmpd="thickThin" w="550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162" name="Google Shape;162;p19"/>
          <p:cNvSpPr txBox="1"/>
          <p:nvPr/>
        </p:nvSpPr>
        <p:spPr>
          <a:xfrm>
            <a:off x="4114800" y="3886200"/>
            <a:ext cx="17033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 Movement</a:t>
            </a:r>
            <a:endParaRPr/>
          </a:p>
        </p:txBody>
      </p:sp>
      <p:sp>
        <p:nvSpPr>
          <p:cNvPr id="163" name="Google Shape;163;p19"/>
          <p:cNvSpPr txBox="1"/>
          <p:nvPr/>
        </p:nvSpPr>
        <p:spPr>
          <a:xfrm>
            <a:off x="381000" y="4724400"/>
            <a:ext cx="83058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Encoding scheme (offset, length, next symbol)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LZ77 (Sliding Window)</a:t>
            </a:r>
            <a:endParaRPr b="1" i="0" sz="369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533400" y="2362200"/>
            <a:ext cx="4114800" cy="6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r>
              <a:rPr lang="en-US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</a:t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4648200" y="2362200"/>
            <a:ext cx="4267200" cy="609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ir˽sid˽eas</a:t>
            </a: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tman˽easily˽teases˽sea˽sick˽seals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" name="Google Shape;171;p20"/>
          <p:cNvCxnSpPr/>
          <p:nvPr/>
        </p:nvCxnSpPr>
        <p:spPr>
          <a:xfrm rot="5400000">
            <a:off x="3756025" y="2705100"/>
            <a:ext cx="1752600" cy="0"/>
          </a:xfrm>
          <a:prstGeom prst="straightConnector1">
            <a:avLst/>
          </a:prstGeom>
          <a:noFill/>
          <a:ln cap="flat" cmpd="thickThin" w="55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172" name="Google Shape;172;p20"/>
          <p:cNvSpPr txBox="1"/>
          <p:nvPr/>
        </p:nvSpPr>
        <p:spPr>
          <a:xfrm>
            <a:off x="1219200" y="3200400"/>
            <a:ext cx="27019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  Buffer (Dictionary)</a:t>
            </a:r>
            <a:endParaRPr/>
          </a:p>
        </p:txBody>
      </p:sp>
      <p:sp>
        <p:nvSpPr>
          <p:cNvPr id="173" name="Google Shape;173;p20"/>
          <p:cNvSpPr txBox="1"/>
          <p:nvPr/>
        </p:nvSpPr>
        <p:spPr>
          <a:xfrm>
            <a:off x="5691188" y="3200400"/>
            <a:ext cx="1998662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ahead  Buffer</a:t>
            </a:r>
            <a:endParaRPr/>
          </a:p>
        </p:txBody>
      </p:sp>
      <p:sp>
        <p:nvSpPr>
          <p:cNvPr id="174" name="Google Shape;174;p20"/>
          <p:cNvSpPr txBox="1"/>
          <p:nvPr/>
        </p:nvSpPr>
        <p:spPr>
          <a:xfrm>
            <a:off x="3886200" y="1371600"/>
            <a:ext cx="13843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Dividing Line</a:t>
            </a:r>
            <a:endParaRPr/>
          </a:p>
        </p:txBody>
      </p:sp>
      <p:cxnSp>
        <p:nvCxnSpPr>
          <p:cNvPr id="175" name="Google Shape;175;p20"/>
          <p:cNvCxnSpPr/>
          <p:nvPr/>
        </p:nvCxnSpPr>
        <p:spPr>
          <a:xfrm rot="10800000">
            <a:off x="2057400" y="4191000"/>
            <a:ext cx="5486400" cy="1588"/>
          </a:xfrm>
          <a:prstGeom prst="straightConnector1">
            <a:avLst/>
          </a:prstGeom>
          <a:noFill/>
          <a:ln cap="flat" cmpd="thickThin" w="550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176" name="Google Shape;176;p20"/>
          <p:cNvSpPr txBox="1"/>
          <p:nvPr/>
        </p:nvSpPr>
        <p:spPr>
          <a:xfrm>
            <a:off x="4114800" y="3886200"/>
            <a:ext cx="17033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 Movement</a:t>
            </a:r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381000" y="4724400"/>
            <a:ext cx="83058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Encoding scheme:        (0, 0, 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LZ77 (Sliding Window)</a:t>
            </a:r>
            <a:endParaRPr b="1" i="0" sz="369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533400" y="2362200"/>
            <a:ext cx="4114800" cy="6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r>
              <a:rPr lang="en-US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si</a:t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4648200" y="2362200"/>
            <a:ext cx="4267200" cy="609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r˽sid˽east</a:t>
            </a: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man˽easily˽teases˽sea˽sick˽seals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p21"/>
          <p:cNvCxnSpPr/>
          <p:nvPr/>
        </p:nvCxnSpPr>
        <p:spPr>
          <a:xfrm rot="5400000">
            <a:off x="3756025" y="2705100"/>
            <a:ext cx="1752600" cy="0"/>
          </a:xfrm>
          <a:prstGeom prst="straightConnector1">
            <a:avLst/>
          </a:prstGeom>
          <a:noFill/>
          <a:ln cap="flat" cmpd="thickThin" w="55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186" name="Google Shape;186;p21"/>
          <p:cNvSpPr txBox="1"/>
          <p:nvPr/>
        </p:nvSpPr>
        <p:spPr>
          <a:xfrm>
            <a:off x="1219200" y="3200400"/>
            <a:ext cx="27019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  Buffer (Dictionary)</a:t>
            </a:r>
            <a:endParaRPr/>
          </a:p>
        </p:txBody>
      </p:sp>
      <p:sp>
        <p:nvSpPr>
          <p:cNvPr id="187" name="Google Shape;187;p21"/>
          <p:cNvSpPr txBox="1"/>
          <p:nvPr/>
        </p:nvSpPr>
        <p:spPr>
          <a:xfrm>
            <a:off x="5691188" y="3200400"/>
            <a:ext cx="1998662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ahead  Buffer</a:t>
            </a:r>
            <a:endParaRPr/>
          </a:p>
        </p:txBody>
      </p:sp>
      <p:sp>
        <p:nvSpPr>
          <p:cNvPr id="188" name="Google Shape;188;p21"/>
          <p:cNvSpPr txBox="1"/>
          <p:nvPr/>
        </p:nvSpPr>
        <p:spPr>
          <a:xfrm>
            <a:off x="3886200" y="1371600"/>
            <a:ext cx="13843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Dividing Line</a:t>
            </a:r>
            <a:endParaRPr/>
          </a:p>
        </p:txBody>
      </p:sp>
      <p:cxnSp>
        <p:nvCxnSpPr>
          <p:cNvPr id="189" name="Google Shape;189;p21"/>
          <p:cNvCxnSpPr/>
          <p:nvPr/>
        </p:nvCxnSpPr>
        <p:spPr>
          <a:xfrm rot="10800000">
            <a:off x="2057400" y="4191000"/>
            <a:ext cx="5486400" cy="1588"/>
          </a:xfrm>
          <a:prstGeom prst="straightConnector1">
            <a:avLst/>
          </a:prstGeom>
          <a:noFill/>
          <a:ln cap="flat" cmpd="thickThin" w="550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190" name="Google Shape;190;p21"/>
          <p:cNvSpPr txBox="1"/>
          <p:nvPr/>
        </p:nvSpPr>
        <p:spPr>
          <a:xfrm>
            <a:off x="4114800" y="3886200"/>
            <a:ext cx="17033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 Movement</a:t>
            </a:r>
            <a:endParaRPr/>
          </a:p>
        </p:txBody>
      </p:sp>
      <p:sp>
        <p:nvSpPr>
          <p:cNvPr id="191" name="Google Shape;191;p21"/>
          <p:cNvSpPr txBox="1"/>
          <p:nvPr/>
        </p:nvSpPr>
        <p:spPr>
          <a:xfrm>
            <a:off x="381000" y="4724400"/>
            <a:ext cx="8305800" cy="83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Encoding scheme:        (0, 0, 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  (0, 0, i 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LZ77 (Sliding Window)</a:t>
            </a:r>
            <a:endParaRPr b="1" i="0" sz="369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533400" y="2362200"/>
            <a:ext cx="4114800" cy="6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n-US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sir</a:t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4648200" y="2362200"/>
            <a:ext cx="4267200" cy="609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˽sid˽eastm</a:t>
            </a: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an˽easily˽teases˽sea˽sick˽seals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22"/>
          <p:cNvCxnSpPr/>
          <p:nvPr/>
        </p:nvCxnSpPr>
        <p:spPr>
          <a:xfrm rot="5400000">
            <a:off x="3756025" y="2705100"/>
            <a:ext cx="1752600" cy="0"/>
          </a:xfrm>
          <a:prstGeom prst="straightConnector1">
            <a:avLst/>
          </a:prstGeom>
          <a:noFill/>
          <a:ln cap="flat" cmpd="thickThin" w="55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200" name="Google Shape;200;p22"/>
          <p:cNvSpPr txBox="1"/>
          <p:nvPr/>
        </p:nvSpPr>
        <p:spPr>
          <a:xfrm>
            <a:off x="1219200" y="3200400"/>
            <a:ext cx="27019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  Buffer (Dictionary)</a:t>
            </a:r>
            <a:endParaRPr/>
          </a:p>
        </p:txBody>
      </p:sp>
      <p:sp>
        <p:nvSpPr>
          <p:cNvPr id="201" name="Google Shape;201;p22"/>
          <p:cNvSpPr txBox="1"/>
          <p:nvPr/>
        </p:nvSpPr>
        <p:spPr>
          <a:xfrm>
            <a:off x="5691188" y="3200400"/>
            <a:ext cx="1998662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ahead  Buffer</a:t>
            </a:r>
            <a:endParaRPr/>
          </a:p>
        </p:txBody>
      </p:sp>
      <p:sp>
        <p:nvSpPr>
          <p:cNvPr id="202" name="Google Shape;202;p22"/>
          <p:cNvSpPr txBox="1"/>
          <p:nvPr/>
        </p:nvSpPr>
        <p:spPr>
          <a:xfrm>
            <a:off x="3886200" y="1371600"/>
            <a:ext cx="13843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Dividing Line</a:t>
            </a:r>
            <a:endParaRPr/>
          </a:p>
        </p:txBody>
      </p:sp>
      <p:cxnSp>
        <p:nvCxnSpPr>
          <p:cNvPr id="203" name="Google Shape;203;p22"/>
          <p:cNvCxnSpPr/>
          <p:nvPr/>
        </p:nvCxnSpPr>
        <p:spPr>
          <a:xfrm rot="10800000">
            <a:off x="2057400" y="4191000"/>
            <a:ext cx="5486400" cy="1588"/>
          </a:xfrm>
          <a:prstGeom prst="straightConnector1">
            <a:avLst/>
          </a:prstGeom>
          <a:noFill/>
          <a:ln cap="flat" cmpd="thickThin" w="550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204" name="Google Shape;204;p22"/>
          <p:cNvSpPr txBox="1"/>
          <p:nvPr/>
        </p:nvSpPr>
        <p:spPr>
          <a:xfrm>
            <a:off x="4114800" y="3886200"/>
            <a:ext cx="17033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 Movement</a:t>
            </a:r>
            <a:endParaRPr/>
          </a:p>
        </p:txBody>
      </p:sp>
      <p:sp>
        <p:nvSpPr>
          <p:cNvPr id="205" name="Google Shape;205;p22"/>
          <p:cNvSpPr txBox="1"/>
          <p:nvPr/>
        </p:nvSpPr>
        <p:spPr>
          <a:xfrm>
            <a:off x="381000" y="4724400"/>
            <a:ext cx="8305800" cy="157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Encoding scheme:        (0, 0, 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  (0, 0, i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                     (0, 0, r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LZ77 (Sliding Window)</a:t>
            </a:r>
            <a:endParaRPr b="1" i="0" sz="369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11" name="Google Shape;211;p23"/>
          <p:cNvSpPr/>
          <p:nvPr/>
        </p:nvSpPr>
        <p:spPr>
          <a:xfrm>
            <a:off x="533400" y="2362200"/>
            <a:ext cx="4114800" cy="6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n-US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sir ˽</a:t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2" name="Google Shape;212;p23"/>
          <p:cNvSpPr/>
          <p:nvPr/>
        </p:nvSpPr>
        <p:spPr>
          <a:xfrm>
            <a:off x="4648200" y="2362200"/>
            <a:ext cx="4267200" cy="609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sid˽eastma</a:t>
            </a: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n˽easily˽teases˽sea˽sick˽seals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23"/>
          <p:cNvCxnSpPr/>
          <p:nvPr/>
        </p:nvCxnSpPr>
        <p:spPr>
          <a:xfrm rot="5400000">
            <a:off x="3756025" y="2705100"/>
            <a:ext cx="1752600" cy="0"/>
          </a:xfrm>
          <a:prstGeom prst="straightConnector1">
            <a:avLst/>
          </a:prstGeom>
          <a:noFill/>
          <a:ln cap="flat" cmpd="thickThin" w="55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214" name="Google Shape;214;p23"/>
          <p:cNvSpPr txBox="1"/>
          <p:nvPr/>
        </p:nvSpPr>
        <p:spPr>
          <a:xfrm>
            <a:off x="1219200" y="3200400"/>
            <a:ext cx="27019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  Buffer (Dictionary)</a:t>
            </a:r>
            <a:endParaRPr/>
          </a:p>
        </p:txBody>
      </p:sp>
      <p:sp>
        <p:nvSpPr>
          <p:cNvPr id="215" name="Google Shape;215;p23"/>
          <p:cNvSpPr txBox="1"/>
          <p:nvPr/>
        </p:nvSpPr>
        <p:spPr>
          <a:xfrm>
            <a:off x="5691188" y="3200400"/>
            <a:ext cx="1998662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ahead  Buffer</a:t>
            </a:r>
            <a:endParaRPr/>
          </a:p>
        </p:txBody>
      </p:sp>
      <p:sp>
        <p:nvSpPr>
          <p:cNvPr id="216" name="Google Shape;216;p23"/>
          <p:cNvSpPr txBox="1"/>
          <p:nvPr/>
        </p:nvSpPr>
        <p:spPr>
          <a:xfrm>
            <a:off x="3886200" y="1371600"/>
            <a:ext cx="13843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Dividing Line</a:t>
            </a:r>
            <a:endParaRPr/>
          </a:p>
        </p:txBody>
      </p:sp>
      <p:cxnSp>
        <p:nvCxnSpPr>
          <p:cNvPr id="217" name="Google Shape;217;p23"/>
          <p:cNvCxnSpPr/>
          <p:nvPr/>
        </p:nvCxnSpPr>
        <p:spPr>
          <a:xfrm rot="10800000">
            <a:off x="2057400" y="4191000"/>
            <a:ext cx="5486400" cy="1588"/>
          </a:xfrm>
          <a:prstGeom prst="straightConnector1">
            <a:avLst/>
          </a:prstGeom>
          <a:noFill/>
          <a:ln cap="flat" cmpd="thickThin" w="550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218" name="Google Shape;218;p23"/>
          <p:cNvSpPr txBox="1"/>
          <p:nvPr/>
        </p:nvSpPr>
        <p:spPr>
          <a:xfrm>
            <a:off x="4114800" y="3886200"/>
            <a:ext cx="17033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 Movement</a:t>
            </a:r>
            <a:endParaRPr/>
          </a:p>
        </p:txBody>
      </p:sp>
      <p:sp>
        <p:nvSpPr>
          <p:cNvPr id="219" name="Google Shape;219;p23"/>
          <p:cNvSpPr txBox="1"/>
          <p:nvPr/>
        </p:nvSpPr>
        <p:spPr>
          <a:xfrm>
            <a:off x="381000" y="4724400"/>
            <a:ext cx="8305800" cy="1938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Encoding scheme:        (0, 0, 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  (0, 0, i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                     (0, 0, r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  (0, 0, ˽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Concourse">
    <a:dk1>
      <a:srgbClr val="000000"/>
    </a:dk1>
    <a:lt1>
      <a:srgbClr val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 xmlns:r="http://schemas.openxmlformats.org/officeDocument/2006/relationships">
  <a:clrScheme name="Concourse">
    <a:dk1>
      <a:srgbClr val="000000"/>
    </a:dk1>
    <a:lt1>
      <a:srgbClr val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 xmlns:r="http://schemas.openxmlformats.org/officeDocument/2006/relationships">
  <a:clrScheme name="Concourse">
    <a:dk1>
      <a:srgbClr val="000000"/>
    </a:dk1>
    <a:lt1>
      <a:srgbClr val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 xmlns:r="http://schemas.openxmlformats.org/officeDocument/2006/relationships">
  <a:clrScheme name="Concourse">
    <a:dk1>
      <a:srgbClr val="000000"/>
    </a:dk1>
    <a:lt1>
      <a:srgbClr val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