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embeddedFontLst>
    <p:embeddedFont>
      <p:font typeface="Cabin"/>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abin-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abin-italic.fntdata"/><Relationship Id="rId14" Type="http://schemas.openxmlformats.org/officeDocument/2006/relationships/slide" Target="slides/slide8.xml"/><Relationship Id="rId36" Type="http://schemas.openxmlformats.org/officeDocument/2006/relationships/font" Target="fonts/Cabin-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abin-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Refresh_rate" TargetMode="External"/><Relationship Id="rId3" Type="http://schemas.openxmlformats.org/officeDocument/2006/relationships/hyperlink" Target="http://en.wikipedia.org/wiki/Brightnes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Flicker occurs on CRTs when they are driven at a low </a:t>
            </a:r>
            <a:r>
              <a:rPr b="0" i="0" lang="en-US" sz="1200" u="sng" cap="none" strike="noStrike">
                <a:solidFill>
                  <a:schemeClr val="hlink"/>
                </a:solidFill>
                <a:latin typeface="Calibri"/>
                <a:ea typeface="Calibri"/>
                <a:cs typeface="Calibri"/>
                <a:sym typeface="Calibri"/>
                <a:hlinkClick r:id="rId2"/>
              </a:rPr>
              <a:t>refresh rate</a:t>
            </a:r>
            <a:r>
              <a:rPr b="0" i="0" lang="en-US" sz="1200" u="none" cap="none" strike="noStrike">
                <a:solidFill>
                  <a:schemeClr val="dk1"/>
                </a:solidFill>
                <a:latin typeface="Calibri"/>
                <a:ea typeface="Calibri"/>
                <a:cs typeface="Calibri"/>
                <a:sym typeface="Calibri"/>
              </a:rPr>
              <a:t>, allowing the </a:t>
            </a:r>
            <a:r>
              <a:rPr b="0" i="0" lang="en-US" sz="1200" u="sng" cap="none" strike="noStrike">
                <a:solidFill>
                  <a:schemeClr val="hlink"/>
                </a:solidFill>
                <a:latin typeface="Calibri"/>
                <a:ea typeface="Calibri"/>
                <a:cs typeface="Calibri"/>
                <a:sym typeface="Calibri"/>
                <a:hlinkClick r:id="rId3"/>
              </a:rPr>
              <a:t>brightness</a:t>
            </a:r>
            <a:r>
              <a:rPr b="0" i="0" lang="en-US" sz="1200" u="none" cap="none" strike="noStrike">
                <a:solidFill>
                  <a:schemeClr val="dk1"/>
                </a:solidFill>
                <a:latin typeface="Calibri"/>
                <a:ea typeface="Calibri"/>
                <a:cs typeface="Calibri"/>
                <a:sym typeface="Calibri"/>
              </a:rPr>
              <a:t> to drop for time intervals sufficiently long to be noticed by a human eye </a:t>
            </a:r>
            <a:endParaRPr b="0" i="0" sz="1200" u="none" cap="none" strike="noStrike">
              <a:solidFill>
                <a:schemeClr val="dk1"/>
              </a:solidFill>
              <a:latin typeface="Calibri"/>
              <a:ea typeface="Calibri"/>
              <a:cs typeface="Calibri"/>
              <a:sym typeface="Calibri"/>
            </a:endParaRPr>
          </a:p>
        </p:txBody>
      </p:sp>
      <p:sp>
        <p:nvSpPr>
          <p:cNvPr id="230" name="Google Shape;23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marR="0" rtl="0" algn="l">
              <a:lnSpc>
                <a:spcPct val="100000"/>
              </a:lnSpc>
              <a:spcBef>
                <a:spcPts val="600"/>
              </a:spcBef>
              <a:spcAft>
                <a:spcPts val="0"/>
              </a:spcAft>
              <a:buClr>
                <a:schemeClr val="accent1"/>
              </a:buClr>
              <a:buSzPts val="2080"/>
              <a:buFont typeface="Noto Sans Symbols"/>
              <a:buNone/>
              <a:defRPr b="0" i="0" sz="2600" u="none" cap="none" strike="noStrike">
                <a:solidFill>
                  <a:srgbClr val="004158"/>
                </a:solidFill>
                <a:latin typeface="Cabin"/>
                <a:ea typeface="Cabin"/>
                <a:cs typeface="Cabin"/>
                <a:sym typeface="Cabin"/>
              </a:defRPr>
            </a:lvl1pPr>
            <a:lvl2pPr lvl="1" marR="0" rtl="0" algn="ctr">
              <a:lnSpc>
                <a:spcPct val="100000"/>
              </a:lnSpc>
              <a:spcBef>
                <a:spcPts val="550"/>
              </a:spcBef>
              <a:spcAft>
                <a:spcPts val="0"/>
              </a:spcAft>
              <a:buClr>
                <a:schemeClr val="accent1"/>
              </a:buClr>
              <a:buSzPts val="2800"/>
              <a:buFont typeface="Verdana"/>
              <a:buNone/>
              <a:defRPr b="0" i="0" sz="2800" u="none" cap="none" strike="noStrike">
                <a:solidFill>
                  <a:schemeClr val="dk1"/>
                </a:solidFill>
                <a:latin typeface="Cabin"/>
                <a:ea typeface="Cabin"/>
                <a:cs typeface="Cabin"/>
                <a:sym typeface="Cabin"/>
              </a:defRPr>
            </a:lvl2pPr>
            <a:lvl3pPr lvl="2" marR="0" rtl="0" algn="ctr">
              <a:lnSpc>
                <a:spcPct val="100000"/>
              </a:lnSpc>
              <a:spcBef>
                <a:spcPts val="480"/>
              </a:spcBef>
              <a:spcAft>
                <a:spcPts val="0"/>
              </a:spcAft>
              <a:buClr>
                <a:schemeClr val="accent2"/>
              </a:buClr>
              <a:buSzPts val="2400"/>
              <a:buFont typeface="Noto Sans Symbols"/>
              <a:buNone/>
              <a:defRPr b="0" i="0" sz="2400" u="none" cap="none" strike="noStrike">
                <a:solidFill>
                  <a:schemeClr val="dk1"/>
                </a:solidFill>
                <a:latin typeface="Cabin"/>
                <a:ea typeface="Cabin"/>
                <a:cs typeface="Cabin"/>
                <a:sym typeface="Cabin"/>
              </a:defRPr>
            </a:lvl3pPr>
            <a:lvl4pPr lvl="3" marR="0" rtl="0" algn="ctr">
              <a:lnSpc>
                <a:spcPct val="100000"/>
              </a:lnSpc>
              <a:spcBef>
                <a:spcPts val="400"/>
              </a:spcBef>
              <a:spcAft>
                <a:spcPts val="0"/>
              </a:spcAft>
              <a:buClr>
                <a:schemeClr val="accent3"/>
              </a:buClr>
              <a:buSzPts val="2000"/>
              <a:buFont typeface="Noto Sans Symbols"/>
              <a:buNone/>
              <a:defRPr b="0" i="0" sz="2000" u="none" cap="none" strike="noStrike">
                <a:solidFill>
                  <a:schemeClr val="dk1"/>
                </a:solidFill>
                <a:latin typeface="Cabin"/>
                <a:ea typeface="Cabin"/>
                <a:cs typeface="Cabin"/>
                <a:sym typeface="Cabin"/>
              </a:defRPr>
            </a:lvl4pPr>
            <a:lvl5pPr lvl="4" marR="0" rtl="0" algn="ctr">
              <a:lnSpc>
                <a:spcPct val="100000"/>
              </a:lnSpc>
              <a:spcBef>
                <a:spcPts val="400"/>
              </a:spcBef>
              <a:spcAft>
                <a:spcPts val="0"/>
              </a:spcAft>
              <a:buClr>
                <a:schemeClr val="accent4"/>
              </a:buClr>
              <a:buSzPts val="2000"/>
              <a:buFont typeface="Noto Sans Symbols"/>
              <a:buNone/>
              <a:defRPr b="0" i="0" sz="2000" u="none" cap="none" strike="noStrike">
                <a:solidFill>
                  <a:schemeClr val="dk1"/>
                </a:solidFill>
                <a:latin typeface="Cabin"/>
                <a:ea typeface="Cabin"/>
                <a:cs typeface="Cabin"/>
                <a:sym typeface="Cabin"/>
              </a:defRPr>
            </a:lvl5pPr>
            <a:lvl6pPr lvl="5" marR="0" rtl="0" algn="ctr">
              <a:lnSpc>
                <a:spcPct val="100000"/>
              </a:lnSpc>
              <a:spcBef>
                <a:spcPts val="400"/>
              </a:spcBef>
              <a:spcAft>
                <a:spcPts val="0"/>
              </a:spcAft>
              <a:buClr>
                <a:schemeClr val="accent5"/>
              </a:buClr>
              <a:buSzPts val="2000"/>
              <a:buFont typeface="Noto Sans Symbols"/>
              <a:buNone/>
              <a:defRPr b="0" i="0" sz="2000" u="none" cap="none" strike="noStrike">
                <a:solidFill>
                  <a:schemeClr val="dk1"/>
                </a:solidFill>
                <a:latin typeface="Cabin"/>
                <a:ea typeface="Cabin"/>
                <a:cs typeface="Cabin"/>
                <a:sym typeface="Cabin"/>
              </a:defRPr>
            </a:lvl6pPr>
            <a:lvl7pPr lvl="6"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7pPr>
            <a:lvl8pPr lvl="7"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8pPr>
            <a:lvl9pPr lvl="8"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9pPr>
          </a:lstStyle>
          <a:p/>
        </p:txBody>
      </p:sp>
      <p:sp>
        <p:nvSpPr>
          <p:cNvPr id="23" name="Google Shape;23;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4" name="Google Shape;24;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5" name="Google Shape;25;p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93BAC0"/>
                </a:solidFill>
                <a:latin typeface="Cabin"/>
                <a:ea typeface="Cabin"/>
                <a:cs typeface="Cabin"/>
                <a:sym typeface="Cabin"/>
              </a:defRPr>
            </a:lvl1pPr>
            <a:lvl2pPr indent="0" lvl="1" marL="0" marR="0" rtl="0" algn="ctr">
              <a:spcBef>
                <a:spcPts val="0"/>
              </a:spcBef>
              <a:buNone/>
              <a:defRPr b="0" i="0" sz="1200" u="none" cap="none" strike="noStrike">
                <a:solidFill>
                  <a:srgbClr val="93BAC0"/>
                </a:solidFill>
                <a:latin typeface="Cabin"/>
                <a:ea typeface="Cabin"/>
                <a:cs typeface="Cabin"/>
                <a:sym typeface="Cabin"/>
              </a:defRPr>
            </a:lvl2pPr>
            <a:lvl3pPr indent="0" lvl="2" marL="0" marR="0" rtl="0" algn="ctr">
              <a:spcBef>
                <a:spcPts val="0"/>
              </a:spcBef>
              <a:buNone/>
              <a:defRPr b="0" i="0" sz="1200" u="none" cap="none" strike="noStrike">
                <a:solidFill>
                  <a:srgbClr val="93BAC0"/>
                </a:solidFill>
                <a:latin typeface="Cabin"/>
                <a:ea typeface="Cabin"/>
                <a:cs typeface="Cabin"/>
                <a:sym typeface="Cabin"/>
              </a:defRPr>
            </a:lvl3pPr>
            <a:lvl4pPr indent="0" lvl="3" marL="0" marR="0" rtl="0" algn="ctr">
              <a:spcBef>
                <a:spcPts val="0"/>
              </a:spcBef>
              <a:buNone/>
              <a:defRPr b="0" i="0" sz="1200" u="none" cap="none" strike="noStrike">
                <a:solidFill>
                  <a:srgbClr val="93BAC0"/>
                </a:solidFill>
                <a:latin typeface="Cabin"/>
                <a:ea typeface="Cabin"/>
                <a:cs typeface="Cabin"/>
                <a:sym typeface="Cabin"/>
              </a:defRPr>
            </a:lvl4pPr>
            <a:lvl5pPr indent="0" lvl="4" marL="0" marR="0" rtl="0" algn="ctr">
              <a:spcBef>
                <a:spcPts val="0"/>
              </a:spcBef>
              <a:buNone/>
              <a:defRPr b="0" i="0" sz="1200" u="none" cap="none" strike="noStrike">
                <a:solidFill>
                  <a:srgbClr val="93BAC0"/>
                </a:solidFill>
                <a:latin typeface="Cabin"/>
                <a:ea typeface="Cabin"/>
                <a:cs typeface="Cabin"/>
                <a:sym typeface="Cabin"/>
              </a:defRPr>
            </a:lvl5pPr>
            <a:lvl6pPr indent="0" lvl="5" marL="0" marR="0" rtl="0" algn="ctr">
              <a:spcBef>
                <a:spcPts val="0"/>
              </a:spcBef>
              <a:buNone/>
              <a:defRPr b="0" i="0" sz="1200" u="none" cap="none" strike="noStrike">
                <a:solidFill>
                  <a:srgbClr val="93BAC0"/>
                </a:solidFill>
                <a:latin typeface="Cabin"/>
                <a:ea typeface="Cabin"/>
                <a:cs typeface="Cabin"/>
                <a:sym typeface="Cabin"/>
              </a:defRPr>
            </a:lvl6pPr>
            <a:lvl7pPr indent="0" lvl="6" marL="0" marR="0" rtl="0" algn="ctr">
              <a:spcBef>
                <a:spcPts val="0"/>
              </a:spcBef>
              <a:buNone/>
              <a:defRPr b="0" i="0" sz="1200" u="none" cap="none" strike="noStrike">
                <a:solidFill>
                  <a:srgbClr val="93BAC0"/>
                </a:solidFill>
                <a:latin typeface="Cabin"/>
                <a:ea typeface="Cabin"/>
                <a:cs typeface="Cabin"/>
                <a:sym typeface="Cabin"/>
              </a:defRPr>
            </a:lvl7pPr>
            <a:lvl8pPr indent="0" lvl="7" marL="0" marR="0" rtl="0" algn="ctr">
              <a:spcBef>
                <a:spcPts val="0"/>
              </a:spcBef>
              <a:buNone/>
              <a:defRPr b="0" i="0" sz="1200" u="none" cap="none" strike="noStrike">
                <a:solidFill>
                  <a:srgbClr val="93BAC0"/>
                </a:solidFill>
                <a:latin typeface="Cabin"/>
                <a:ea typeface="Cabin"/>
                <a:cs typeface="Cabin"/>
                <a:sym typeface="Cabin"/>
              </a:defRPr>
            </a:lvl8pPr>
            <a:lvl9pPr indent="0" lvl="8" marL="0" marR="0" rtl="0" algn="ctr">
              <a:spcBef>
                <a:spcPts val="0"/>
              </a:spcBef>
              <a:buNone/>
              <a:defRPr b="0" i="0" sz="1200" u="none" cap="none" strike="noStrike">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
          <p:cNvSpPr/>
          <p:nvPr/>
        </p:nvSpPr>
        <p:spPr>
          <a:xfrm>
            <a:off x="921433" y="1413802"/>
            <a:ext cx="210312" cy="210312"/>
          </a:xfrm>
          <a:prstGeom prst="ellipse">
            <a:avLst/>
          </a:prstGeom>
          <a:gradFill>
            <a:gsLst>
              <a:gs pos="0">
                <a:srgbClr val="CBE2FF">
                  <a:alpha val="94901"/>
                </a:srgbClr>
              </a:gs>
              <a:gs pos="50000">
                <a:srgbClr val="B6CDFF">
                  <a:alpha val="89803"/>
                </a:srgbClr>
              </a:gs>
              <a:gs pos="95000">
                <a:srgbClr val="4B8DFF">
                  <a:alpha val="87843"/>
                </a:srgbClr>
              </a:gs>
              <a:gs pos="100000">
                <a:srgbClr val="006FFF">
                  <a:alpha val="84705"/>
                </a:srgbClr>
              </a:gs>
            </a:gsLst>
            <a:path path="circle">
              <a:fillToRect b="100%" r="100%"/>
            </a:path>
            <a:tileRect l="-100%" t="-100%"/>
          </a:gradFill>
          <a:ln cap="rnd" cmpd="sng" w="9525">
            <a:solidFill>
              <a:srgbClr val="0569C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27" name="Google Shape;27;p2"/>
          <p:cNvSpPr/>
          <p:nvPr/>
        </p:nvSpPr>
        <p:spPr>
          <a:xfrm>
            <a:off x="1157176" y="1345016"/>
            <a:ext cx="64008" cy="64008"/>
          </a:xfrm>
          <a:prstGeom prst="ellipse">
            <a:avLst/>
          </a:prstGeom>
          <a:noFill/>
          <a:ln cap="rnd" cmpd="sng" w="12700">
            <a:solidFill>
              <a:srgbClr val="0D61AD">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1"/>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91" name="Google Shape;91;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2" name="Google Shape;92;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3" name="Google Shape;93;p1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846637" y="2286002"/>
            <a:ext cx="5851525" cy="1828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2"/>
          <p:cNvSpPr txBox="1"/>
          <p:nvPr>
            <p:ph idx="1" type="body"/>
          </p:nvPr>
        </p:nvSpPr>
        <p:spPr>
          <a:xfrm rot="5400000">
            <a:off x="998537" y="419103"/>
            <a:ext cx="5851525" cy="5562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97" name="Google Shape;9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8" name="Google Shape;98;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9" name="Google Shape;99;p1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6" name="Shape 106"/>
        <p:cNvGrpSpPr/>
        <p:nvPr/>
      </p:nvGrpSpPr>
      <p:grpSpPr>
        <a:xfrm>
          <a:off x="0" y="0"/>
          <a:ext cx="0" cy="0"/>
          <a:chOff x="0" y="0"/>
          <a:chExt cx="0" cy="0"/>
        </a:xfrm>
      </p:grpSpPr>
      <p:sp>
        <p:nvSpPr>
          <p:cNvPr id="107" name="Google Shape;10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9" name="Google Shape;109;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2" name="Shape 112"/>
        <p:cNvGrpSpPr/>
        <p:nvPr/>
      </p:nvGrpSpPr>
      <p:grpSpPr>
        <a:xfrm>
          <a:off x="0" y="0"/>
          <a:ext cx="0" cy="0"/>
          <a:chOff x="0" y="0"/>
          <a:chExt cx="0" cy="0"/>
        </a:xfrm>
      </p:grpSpPr>
      <p:sp>
        <p:nvSpPr>
          <p:cNvPr id="113" name="Google Shape;113;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15" name="Google Shape;11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8" name="Shape 118"/>
        <p:cNvGrpSpPr/>
        <p:nvPr/>
      </p:nvGrpSpPr>
      <p:grpSpPr>
        <a:xfrm>
          <a:off x="0" y="0"/>
          <a:ext cx="0" cy="0"/>
          <a:chOff x="0" y="0"/>
          <a:chExt cx="0" cy="0"/>
        </a:xfrm>
      </p:grpSpPr>
      <p:sp>
        <p:nvSpPr>
          <p:cNvPr id="119" name="Google Shape;119;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0" name="Google Shape;120;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21" name="Google Shape;12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4" name="Shape 124"/>
        <p:cNvGrpSpPr/>
        <p:nvPr/>
      </p:nvGrpSpPr>
      <p:grpSpPr>
        <a:xfrm>
          <a:off x="0" y="0"/>
          <a:ext cx="0" cy="0"/>
          <a:chOff x="0" y="0"/>
          <a:chExt cx="0" cy="0"/>
        </a:xfrm>
      </p:grpSpPr>
      <p:sp>
        <p:nvSpPr>
          <p:cNvPr id="125" name="Google Shape;12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8" name="Google Shape;1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1" name="Shape 131"/>
        <p:cNvGrpSpPr/>
        <p:nvPr/>
      </p:nvGrpSpPr>
      <p:grpSpPr>
        <a:xfrm>
          <a:off x="0" y="0"/>
          <a:ext cx="0" cy="0"/>
          <a:chOff x="0" y="0"/>
          <a:chExt cx="0" cy="0"/>
        </a:xfrm>
      </p:grpSpPr>
      <p:sp>
        <p:nvSpPr>
          <p:cNvPr id="132" name="Google Shape;13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Google Shape;133;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4" name="Google Shape;134;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35" name="Google Shape;135;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6" name="Google Shape;136;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37" name="Google Shape;1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0" name="Shape 140"/>
        <p:cNvGrpSpPr/>
        <p:nvPr/>
      </p:nvGrpSpPr>
      <p:grpSpPr>
        <a:xfrm>
          <a:off x="0" y="0"/>
          <a:ext cx="0" cy="0"/>
          <a:chOff x="0" y="0"/>
          <a:chExt cx="0" cy="0"/>
        </a:xfrm>
      </p:grpSpPr>
      <p:sp>
        <p:nvSpPr>
          <p:cNvPr id="141" name="Google Shape;1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2" name="Google Shape;14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3" name="Google Shape;14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4" name="Google Shape;14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5" name="Shape 145"/>
        <p:cNvGrpSpPr/>
        <p:nvPr/>
      </p:nvGrpSpPr>
      <p:grpSpPr>
        <a:xfrm>
          <a:off x="0" y="0"/>
          <a:ext cx="0" cy="0"/>
          <a:chOff x="0" y="0"/>
          <a:chExt cx="0" cy="0"/>
        </a:xfrm>
      </p:grpSpPr>
      <p:sp>
        <p:nvSpPr>
          <p:cNvPr id="146" name="Google Shape;1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9" name="Shape 149"/>
        <p:cNvGrpSpPr/>
        <p:nvPr/>
      </p:nvGrpSpPr>
      <p:grpSpPr>
        <a:xfrm>
          <a:off x="0" y="0"/>
          <a:ext cx="0" cy="0"/>
          <a:chOff x="0" y="0"/>
          <a:chExt cx="0" cy="0"/>
        </a:xfrm>
      </p:grpSpPr>
      <p:sp>
        <p:nvSpPr>
          <p:cNvPr id="150" name="Google Shape;150;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2" name="Google Shape;152;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53" name="Google Shape;15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Google Shape;15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5" name="Google Shape;15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3" name="Google Shape;33;p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93BAC0"/>
                </a:solidFill>
                <a:latin typeface="Cabin"/>
                <a:ea typeface="Cabin"/>
                <a:cs typeface="Cabin"/>
                <a:sym typeface="Cabin"/>
              </a:defRPr>
            </a:lvl1pPr>
            <a:lvl2pPr indent="0" lvl="1" marL="0" marR="0" rtl="0" algn="ctr">
              <a:spcBef>
                <a:spcPts val="0"/>
              </a:spcBef>
              <a:buNone/>
              <a:defRPr b="0" i="0" sz="1200" u="none" cap="none" strike="noStrike">
                <a:solidFill>
                  <a:srgbClr val="93BAC0"/>
                </a:solidFill>
                <a:latin typeface="Cabin"/>
                <a:ea typeface="Cabin"/>
                <a:cs typeface="Cabin"/>
                <a:sym typeface="Cabin"/>
              </a:defRPr>
            </a:lvl2pPr>
            <a:lvl3pPr indent="0" lvl="2" marL="0" marR="0" rtl="0" algn="ctr">
              <a:spcBef>
                <a:spcPts val="0"/>
              </a:spcBef>
              <a:buNone/>
              <a:defRPr b="0" i="0" sz="1200" u="none" cap="none" strike="noStrike">
                <a:solidFill>
                  <a:srgbClr val="93BAC0"/>
                </a:solidFill>
                <a:latin typeface="Cabin"/>
                <a:ea typeface="Cabin"/>
                <a:cs typeface="Cabin"/>
                <a:sym typeface="Cabin"/>
              </a:defRPr>
            </a:lvl3pPr>
            <a:lvl4pPr indent="0" lvl="3" marL="0" marR="0" rtl="0" algn="ctr">
              <a:spcBef>
                <a:spcPts val="0"/>
              </a:spcBef>
              <a:buNone/>
              <a:defRPr b="0" i="0" sz="1200" u="none" cap="none" strike="noStrike">
                <a:solidFill>
                  <a:srgbClr val="93BAC0"/>
                </a:solidFill>
                <a:latin typeface="Cabin"/>
                <a:ea typeface="Cabin"/>
                <a:cs typeface="Cabin"/>
                <a:sym typeface="Cabin"/>
              </a:defRPr>
            </a:lvl4pPr>
            <a:lvl5pPr indent="0" lvl="4" marL="0" marR="0" rtl="0" algn="ctr">
              <a:spcBef>
                <a:spcPts val="0"/>
              </a:spcBef>
              <a:buNone/>
              <a:defRPr b="0" i="0" sz="1200" u="none" cap="none" strike="noStrike">
                <a:solidFill>
                  <a:srgbClr val="93BAC0"/>
                </a:solidFill>
                <a:latin typeface="Cabin"/>
                <a:ea typeface="Cabin"/>
                <a:cs typeface="Cabin"/>
                <a:sym typeface="Cabin"/>
              </a:defRPr>
            </a:lvl5pPr>
            <a:lvl6pPr indent="0" lvl="5" marL="0" marR="0" rtl="0" algn="ctr">
              <a:spcBef>
                <a:spcPts val="0"/>
              </a:spcBef>
              <a:buNone/>
              <a:defRPr b="0" i="0" sz="1200" u="none" cap="none" strike="noStrike">
                <a:solidFill>
                  <a:srgbClr val="93BAC0"/>
                </a:solidFill>
                <a:latin typeface="Cabin"/>
                <a:ea typeface="Cabin"/>
                <a:cs typeface="Cabin"/>
                <a:sym typeface="Cabin"/>
              </a:defRPr>
            </a:lvl6pPr>
            <a:lvl7pPr indent="0" lvl="6" marL="0" marR="0" rtl="0" algn="ctr">
              <a:spcBef>
                <a:spcPts val="0"/>
              </a:spcBef>
              <a:buNone/>
              <a:defRPr b="0" i="0" sz="1200" u="none" cap="none" strike="noStrike">
                <a:solidFill>
                  <a:srgbClr val="93BAC0"/>
                </a:solidFill>
                <a:latin typeface="Cabin"/>
                <a:ea typeface="Cabin"/>
                <a:cs typeface="Cabin"/>
                <a:sym typeface="Cabin"/>
              </a:defRPr>
            </a:lvl7pPr>
            <a:lvl8pPr indent="0" lvl="7" marL="0" marR="0" rtl="0" algn="ctr">
              <a:spcBef>
                <a:spcPts val="0"/>
              </a:spcBef>
              <a:buNone/>
              <a:defRPr b="0" i="0" sz="1200" u="none" cap="none" strike="noStrike">
                <a:solidFill>
                  <a:srgbClr val="93BAC0"/>
                </a:solidFill>
                <a:latin typeface="Cabin"/>
                <a:ea typeface="Cabin"/>
                <a:cs typeface="Cabin"/>
                <a:sym typeface="Cabin"/>
              </a:defRPr>
            </a:lvl8pPr>
            <a:lvl9pPr indent="0" lvl="8" marL="0" marR="0" rtl="0" algn="ctr">
              <a:spcBef>
                <a:spcPts val="0"/>
              </a:spcBef>
              <a:buNone/>
              <a:defRPr b="0" i="0" sz="1200" u="none" cap="none" strike="noStrike">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8" name="Google Shape;158;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9" name="Google Shape;159;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60" name="Google Shape;16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1" name="Google Shape;16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2" name="Google Shape;16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3" name="Shape 163"/>
        <p:cNvGrpSpPr/>
        <p:nvPr/>
      </p:nvGrpSpPr>
      <p:grpSpPr>
        <a:xfrm>
          <a:off x="0" y="0"/>
          <a:ext cx="0" cy="0"/>
          <a:chOff x="0" y="0"/>
          <a:chExt cx="0" cy="0"/>
        </a:xfrm>
      </p:grpSpPr>
      <p:sp>
        <p:nvSpPr>
          <p:cNvPr id="164" name="Google Shape;16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5" name="Google Shape;165;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6" name="Google Shape;16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7" name="Google Shape;16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8" name="Google Shape;16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9" name="Shape 169"/>
        <p:cNvGrpSpPr/>
        <p:nvPr/>
      </p:nvGrpSpPr>
      <p:grpSpPr>
        <a:xfrm>
          <a:off x="0" y="0"/>
          <a:ext cx="0" cy="0"/>
          <a:chOff x="0" y="0"/>
          <a:chExt cx="0" cy="0"/>
        </a:xfrm>
      </p:grpSpPr>
      <p:sp>
        <p:nvSpPr>
          <p:cNvPr id="170" name="Google Shape;170;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1" name="Google Shape;171;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2" name="Google Shape;17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3" name="Google Shape;17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4" name="Google Shape;17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6" name="Google Shape;36;p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Autofit/>
          </a:bodyPr>
          <a:lstStyle>
            <a:lvl1pPr lvl="0" marR="0" rtl="0" algn="l">
              <a:lnSpc>
                <a:spcPct val="112500"/>
              </a:lnSpc>
              <a:spcBef>
                <a:spcPts val="0"/>
              </a:spcBef>
              <a:spcAft>
                <a:spcPts val="0"/>
              </a:spcAft>
              <a:buClr>
                <a:srgbClr val="006B8C"/>
              </a:buClr>
              <a:buSzPts val="4000"/>
              <a:buFont typeface="Cabin"/>
              <a:buNone/>
              <a:defRPr b="1" i="0" sz="40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5000"/>
              </a:lnSpc>
              <a:spcBef>
                <a:spcPts val="0"/>
              </a:spcBef>
              <a:spcAft>
                <a:spcPts val="0"/>
              </a:spcAft>
              <a:buClr>
                <a:schemeClr val="accent1"/>
              </a:buClr>
              <a:buSzPts val="1600"/>
              <a:buFont typeface="Noto Sans Symbols"/>
              <a:buNone/>
              <a:defRPr b="0" i="0" sz="2000" u="none" cap="none" strike="noStrike">
                <a:solidFill>
                  <a:srgbClr val="004158"/>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1800"/>
              <a:buFont typeface="Verdana"/>
              <a:buNone/>
              <a:defRPr b="0" i="0" sz="1800" u="none" cap="none" strike="noStrike">
                <a:solidFill>
                  <a:srgbClr val="888888"/>
                </a:solidFill>
                <a:latin typeface="Cabin"/>
                <a:ea typeface="Cabin"/>
                <a:cs typeface="Cabin"/>
                <a:sym typeface="Cabin"/>
              </a:defRPr>
            </a:lvl2pPr>
            <a:lvl3pPr indent="-228600" lvl="2" marL="1371600" marR="0" rtl="0" algn="l">
              <a:lnSpc>
                <a:spcPct val="100000"/>
              </a:lnSpc>
              <a:spcBef>
                <a:spcPts val="320"/>
              </a:spcBef>
              <a:spcAft>
                <a:spcPts val="0"/>
              </a:spcAft>
              <a:buClr>
                <a:schemeClr val="accent2"/>
              </a:buClr>
              <a:buSzPts val="1600"/>
              <a:buFont typeface="Noto Sans Symbols"/>
              <a:buNone/>
              <a:defRPr b="0" i="0" sz="1600" u="none" cap="none" strike="noStrike">
                <a:solidFill>
                  <a:srgbClr val="888888"/>
                </a:solidFill>
                <a:latin typeface="Cabin"/>
                <a:ea typeface="Cabin"/>
                <a:cs typeface="Cabin"/>
                <a:sym typeface="Cabin"/>
              </a:defRPr>
            </a:lvl3pPr>
            <a:lvl4pPr indent="-228600" lvl="3" marL="1828800" marR="0" rtl="0" algn="l">
              <a:lnSpc>
                <a:spcPct val="100000"/>
              </a:lnSpc>
              <a:spcBef>
                <a:spcPts val="280"/>
              </a:spcBef>
              <a:spcAft>
                <a:spcPts val="0"/>
              </a:spcAft>
              <a:buClr>
                <a:schemeClr val="accent3"/>
              </a:buClr>
              <a:buSzPts val="1400"/>
              <a:buFont typeface="Noto Sans Symbols"/>
              <a:buNone/>
              <a:defRPr b="0" i="0" sz="1400" u="none" cap="none" strike="noStrike">
                <a:solidFill>
                  <a:srgbClr val="888888"/>
                </a:solidFill>
                <a:latin typeface="Cabin"/>
                <a:ea typeface="Cabin"/>
                <a:cs typeface="Cabin"/>
                <a:sym typeface="Cabin"/>
              </a:defRPr>
            </a:lvl4pPr>
            <a:lvl5pPr indent="-228600" lvl="4" marL="2286000" marR="0" rtl="0" algn="l">
              <a:lnSpc>
                <a:spcPct val="100000"/>
              </a:lnSpc>
              <a:spcBef>
                <a:spcPts val="280"/>
              </a:spcBef>
              <a:spcAft>
                <a:spcPts val="0"/>
              </a:spcAft>
              <a:buClr>
                <a:schemeClr val="accent4"/>
              </a:buClr>
              <a:buSzPts val="1400"/>
              <a:buFont typeface="Noto Sans Symbols"/>
              <a:buNone/>
              <a:defRPr b="0" i="0" sz="1400" u="none" cap="none" strike="noStrike">
                <a:solidFill>
                  <a:srgbClr val="888888"/>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38" name="Google Shape;38;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9" name="Google Shape;39;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0" name="Google Shape;40;p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4"/>
          <p:cNvSpPr/>
          <p:nvPr/>
        </p:nvSpPr>
        <p:spPr>
          <a:xfrm>
            <a:off x="2286000" y="0"/>
            <a:ext cx="76200" cy="6858054"/>
          </a:xfrm>
          <a:prstGeom prst="rect">
            <a:avLst/>
          </a:prstGeom>
          <a:solidFill>
            <a:schemeClr val="lt1"/>
          </a:solidFill>
          <a:ln>
            <a:noFill/>
          </a:ln>
          <a:effectLst>
            <a:outerShdw blurRad="38550" rotWithShape="0" algn="tl" dir="10800000" dist="38000">
              <a:srgbClr val="687577">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42" name="Google Shape;42;p4"/>
          <p:cNvSpPr/>
          <p:nvPr/>
        </p:nvSpPr>
        <p:spPr>
          <a:xfrm>
            <a:off x="2172321" y="2814656"/>
            <a:ext cx="210312" cy="210312"/>
          </a:xfrm>
          <a:prstGeom prst="ellipse">
            <a:avLst/>
          </a:prstGeom>
          <a:gradFill>
            <a:gsLst>
              <a:gs pos="0">
                <a:srgbClr val="CBE2FF">
                  <a:alpha val="94901"/>
                </a:srgbClr>
              </a:gs>
              <a:gs pos="50000">
                <a:srgbClr val="B6CDFF">
                  <a:alpha val="89803"/>
                </a:srgbClr>
              </a:gs>
              <a:gs pos="95000">
                <a:srgbClr val="4B8DFF">
                  <a:alpha val="87843"/>
                </a:srgbClr>
              </a:gs>
              <a:gs pos="100000">
                <a:srgbClr val="006FFF">
                  <a:alpha val="84705"/>
                </a:srgbClr>
              </a:gs>
            </a:gsLst>
            <a:path path="circle">
              <a:fillToRect b="100%" r="100%"/>
            </a:path>
            <a:tileRect l="-100%" t="-100%"/>
          </a:gradFill>
          <a:ln cap="rnd" cmpd="sng" w="9525">
            <a:solidFill>
              <a:srgbClr val="0569C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43" name="Google Shape;43;p4"/>
          <p:cNvSpPr/>
          <p:nvPr/>
        </p:nvSpPr>
        <p:spPr>
          <a:xfrm>
            <a:off x="2408064" y="2745870"/>
            <a:ext cx="64008" cy="64008"/>
          </a:xfrm>
          <a:prstGeom prst="ellipse">
            <a:avLst/>
          </a:prstGeom>
          <a:noFill/>
          <a:ln cap="rnd" cmpd="sng" w="12700">
            <a:solidFill>
              <a:srgbClr val="0D61AD">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00000"/>
              </a:lnSpc>
              <a:spcBef>
                <a:spcPts val="600"/>
              </a:spcBef>
              <a:spcAft>
                <a:spcPts val="0"/>
              </a:spcAft>
              <a:buClr>
                <a:schemeClr val="accent1"/>
              </a:buClr>
              <a:buSzPts val="224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100000"/>
              </a:lnSpc>
              <a:spcBef>
                <a:spcPts val="550"/>
              </a:spcBef>
              <a:spcAft>
                <a:spcPts val="0"/>
              </a:spcAft>
              <a:buClr>
                <a:schemeClr val="accent1"/>
              </a:buClr>
              <a:buSzPts val="2400"/>
              <a:buFont typeface="Verdana"/>
              <a:buChar char="◦"/>
              <a:defRPr b="0" i="0" sz="2400" u="none" cap="none" strike="noStrike">
                <a:solidFill>
                  <a:schemeClr val="dk1"/>
                </a:solidFill>
                <a:latin typeface="Cabin"/>
                <a:ea typeface="Cabin"/>
                <a:cs typeface="Cabin"/>
                <a:sym typeface="Cabin"/>
              </a:defRPr>
            </a:lvl2pPr>
            <a:lvl3pPr indent="-355600" lvl="2" marL="13716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Cabin"/>
                <a:ea typeface="Cabin"/>
                <a:cs typeface="Cabin"/>
                <a:sym typeface="Cabin"/>
              </a:defRPr>
            </a:lvl3pPr>
            <a:lvl4pPr indent="-342900" lvl="3" marL="1828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abin"/>
                <a:ea typeface="Cabin"/>
                <a:cs typeface="Cabin"/>
                <a:sym typeface="Cabin"/>
              </a:defRPr>
            </a:lvl4pPr>
            <a:lvl5pPr indent="-342900" lvl="4" marL="22860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47" name="Google Shape;47;p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00000"/>
              </a:lnSpc>
              <a:spcBef>
                <a:spcPts val="600"/>
              </a:spcBef>
              <a:spcAft>
                <a:spcPts val="0"/>
              </a:spcAft>
              <a:buClr>
                <a:schemeClr val="accent1"/>
              </a:buClr>
              <a:buSzPts val="224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100000"/>
              </a:lnSpc>
              <a:spcBef>
                <a:spcPts val="550"/>
              </a:spcBef>
              <a:spcAft>
                <a:spcPts val="0"/>
              </a:spcAft>
              <a:buClr>
                <a:schemeClr val="accent1"/>
              </a:buClr>
              <a:buSzPts val="2400"/>
              <a:buFont typeface="Verdana"/>
              <a:buChar char="◦"/>
              <a:defRPr b="0" i="0" sz="2400" u="none" cap="none" strike="noStrike">
                <a:solidFill>
                  <a:schemeClr val="dk1"/>
                </a:solidFill>
                <a:latin typeface="Cabin"/>
                <a:ea typeface="Cabin"/>
                <a:cs typeface="Cabin"/>
                <a:sym typeface="Cabin"/>
              </a:defRPr>
            </a:lvl2pPr>
            <a:lvl3pPr indent="-355600" lvl="2" marL="13716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Cabin"/>
                <a:ea typeface="Cabin"/>
                <a:cs typeface="Cabin"/>
                <a:sym typeface="Cabin"/>
              </a:defRPr>
            </a:lvl3pPr>
            <a:lvl4pPr indent="-342900" lvl="3" marL="1828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abin"/>
                <a:ea typeface="Cabin"/>
                <a:cs typeface="Cabin"/>
                <a:sym typeface="Cabin"/>
              </a:defRPr>
            </a:lvl4pPr>
            <a:lvl5pPr indent="-342900" lvl="4" marL="22860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48" name="Google Shape;48;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9" name="Google Shape;49;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0" name="Google Shape;50;p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6B8C"/>
              </a:buClr>
              <a:buSzPts val="4500"/>
              <a:buFont typeface="Cabin"/>
              <a:buNone/>
              <a:defRPr b="1" i="0" sz="45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marR="0" rtl="0" algn="l">
              <a:lnSpc>
                <a:spcPct val="100000"/>
              </a:lnSpc>
              <a:spcBef>
                <a:spcPts val="100"/>
              </a:spcBef>
              <a:spcAft>
                <a:spcPts val="0"/>
              </a:spcAft>
              <a:buClr>
                <a:schemeClr val="accent1"/>
              </a:buClr>
              <a:buSzPts val="1520"/>
              <a:buFont typeface="Noto Sans Symbols"/>
              <a:buNone/>
              <a:defRPr b="0" i="0" sz="1900" u="none" cap="none" strike="noStrike">
                <a:solidFill>
                  <a:schemeClr val="dk1"/>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2000"/>
              <a:buFont typeface="Verdana"/>
              <a:buNone/>
              <a:defRPr b="1" i="0" sz="2000" u="none" cap="none" strike="noStrike">
                <a:solidFill>
                  <a:schemeClr val="dk1"/>
                </a:solidFill>
                <a:latin typeface="Cabin"/>
                <a:ea typeface="Cabin"/>
                <a:cs typeface="Cabin"/>
                <a:sym typeface="Cabin"/>
              </a:defRPr>
            </a:lvl2pPr>
            <a:lvl3pPr indent="-228600" lvl="2" marL="1371600" marR="0" rtl="0" algn="l">
              <a:lnSpc>
                <a:spcPct val="100000"/>
              </a:lnSpc>
              <a:spcBef>
                <a:spcPts val="360"/>
              </a:spcBef>
              <a:spcAft>
                <a:spcPts val="0"/>
              </a:spcAft>
              <a:buClr>
                <a:schemeClr val="accent2"/>
              </a:buClr>
              <a:buSzPts val="1800"/>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lnSpc>
                <a:spcPct val="100000"/>
              </a:lnSpc>
              <a:spcBef>
                <a:spcPts val="320"/>
              </a:spcBef>
              <a:spcAft>
                <a:spcPts val="0"/>
              </a:spcAft>
              <a:buClr>
                <a:schemeClr val="accent3"/>
              </a:buClr>
              <a:buSzPts val="160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lnSpc>
                <a:spcPct val="100000"/>
              </a:lnSpc>
              <a:spcBef>
                <a:spcPts val="320"/>
              </a:spcBef>
              <a:spcAft>
                <a:spcPts val="0"/>
              </a:spcAft>
              <a:buClr>
                <a:schemeClr val="accent4"/>
              </a:buClr>
              <a:buSzPts val="1600"/>
              <a:buFont typeface="Noto Sans Symbols"/>
              <a:buNone/>
              <a:defRPr b="1"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4" name="Google Shape;54;p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marR="0" rtl="0" algn="l">
              <a:lnSpc>
                <a:spcPct val="100000"/>
              </a:lnSpc>
              <a:spcBef>
                <a:spcPts val="100"/>
              </a:spcBef>
              <a:spcAft>
                <a:spcPts val="0"/>
              </a:spcAft>
              <a:buClr>
                <a:schemeClr val="accent1"/>
              </a:buClr>
              <a:buSzPts val="1520"/>
              <a:buFont typeface="Noto Sans Symbols"/>
              <a:buNone/>
              <a:defRPr b="0" i="0" sz="1900" u="none" cap="none" strike="noStrike">
                <a:solidFill>
                  <a:schemeClr val="dk1"/>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2000"/>
              <a:buFont typeface="Verdana"/>
              <a:buNone/>
              <a:defRPr b="1" i="0" sz="2000" u="none" cap="none" strike="noStrike">
                <a:solidFill>
                  <a:schemeClr val="dk1"/>
                </a:solidFill>
                <a:latin typeface="Cabin"/>
                <a:ea typeface="Cabin"/>
                <a:cs typeface="Cabin"/>
                <a:sym typeface="Cabin"/>
              </a:defRPr>
            </a:lvl2pPr>
            <a:lvl3pPr indent="-228600" lvl="2" marL="1371600" marR="0" rtl="0" algn="l">
              <a:lnSpc>
                <a:spcPct val="100000"/>
              </a:lnSpc>
              <a:spcBef>
                <a:spcPts val="360"/>
              </a:spcBef>
              <a:spcAft>
                <a:spcPts val="0"/>
              </a:spcAft>
              <a:buClr>
                <a:schemeClr val="accent2"/>
              </a:buClr>
              <a:buSzPts val="1800"/>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lnSpc>
                <a:spcPct val="100000"/>
              </a:lnSpc>
              <a:spcBef>
                <a:spcPts val="320"/>
              </a:spcBef>
              <a:spcAft>
                <a:spcPts val="0"/>
              </a:spcAft>
              <a:buClr>
                <a:schemeClr val="accent3"/>
              </a:buClr>
              <a:buSzPts val="160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lnSpc>
                <a:spcPct val="100000"/>
              </a:lnSpc>
              <a:spcBef>
                <a:spcPts val="320"/>
              </a:spcBef>
              <a:spcAft>
                <a:spcPts val="0"/>
              </a:spcAft>
              <a:buClr>
                <a:schemeClr val="accent4"/>
              </a:buClr>
              <a:buSzPts val="1600"/>
              <a:buFont typeface="Noto Sans Symbols"/>
              <a:buNone/>
              <a:defRPr b="1"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5" name="Google Shape;55;p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marR="0" rtl="0" algn="l">
              <a:lnSpc>
                <a:spcPct val="100000"/>
              </a:lnSpc>
              <a:spcBef>
                <a:spcPts val="700"/>
              </a:spcBef>
              <a:spcAft>
                <a:spcPts val="0"/>
              </a:spcAft>
              <a:buClr>
                <a:schemeClr val="accent1"/>
              </a:buClr>
              <a:buSzPts val="1920"/>
              <a:buFont typeface="Noto Sans Symbols"/>
              <a:buChar char="●"/>
              <a:defRPr b="0" i="0" sz="2400" u="none" cap="none" strike="noStrike">
                <a:solidFill>
                  <a:schemeClr val="dk1"/>
                </a:solidFill>
                <a:latin typeface="Cabin"/>
                <a:ea typeface="Cabin"/>
                <a:cs typeface="Cabin"/>
                <a:sym typeface="Cabin"/>
              </a:defRPr>
            </a:lvl1pPr>
            <a:lvl2pPr indent="-355600" lvl="1" marL="914400" marR="0" rtl="0" algn="l">
              <a:lnSpc>
                <a:spcPct val="100000"/>
              </a:lnSpc>
              <a:spcBef>
                <a:spcPts val="700"/>
              </a:spcBef>
              <a:spcAft>
                <a:spcPts val="0"/>
              </a:spcAft>
              <a:buClr>
                <a:schemeClr val="accent1"/>
              </a:buClr>
              <a:buSzPts val="2000"/>
              <a:buFont typeface="Verdana"/>
              <a:buChar char="◦"/>
              <a:defRPr b="0" i="0" sz="2000" u="none" cap="none" strike="noStrike">
                <a:solidFill>
                  <a:schemeClr val="dk1"/>
                </a:solidFill>
                <a:latin typeface="Cabin"/>
                <a:ea typeface="Cabin"/>
                <a:cs typeface="Cabin"/>
                <a:sym typeface="Cabin"/>
              </a:defRPr>
            </a:lvl2pPr>
            <a:lvl3pPr indent="-342900" lvl="2" marL="1371600" marR="0" rtl="0" algn="l">
              <a:lnSpc>
                <a:spcPct val="100000"/>
              </a:lnSpc>
              <a:spcBef>
                <a:spcPts val="700"/>
              </a:spcBef>
              <a:spcAft>
                <a:spcPts val="0"/>
              </a:spcAft>
              <a:buClr>
                <a:schemeClr val="accent2"/>
              </a:buClr>
              <a:buSzPts val="1800"/>
              <a:buFont typeface="Noto Sans Symbols"/>
              <a:buChar char="⚫"/>
              <a:defRPr b="0" i="0" sz="1800" u="none" cap="none" strike="noStrike">
                <a:solidFill>
                  <a:schemeClr val="dk1"/>
                </a:solidFill>
                <a:latin typeface="Cabin"/>
                <a:ea typeface="Cabin"/>
                <a:cs typeface="Cabin"/>
                <a:sym typeface="Cabin"/>
              </a:defRPr>
            </a:lvl3pPr>
            <a:lvl4pPr indent="-330200" lvl="3" marL="1828800" marR="0" rtl="0" algn="l">
              <a:lnSpc>
                <a:spcPct val="100000"/>
              </a:lnSpc>
              <a:spcBef>
                <a:spcPts val="700"/>
              </a:spcBef>
              <a:spcAft>
                <a:spcPts val="0"/>
              </a:spcAft>
              <a:buClr>
                <a:schemeClr val="accent3"/>
              </a:buClr>
              <a:buSzPts val="1600"/>
              <a:buFont typeface="Noto Sans Symbols"/>
              <a:buChar char="⚫"/>
              <a:defRPr b="0" i="0" sz="1600" u="none" cap="none" strike="noStrike">
                <a:solidFill>
                  <a:schemeClr val="dk1"/>
                </a:solidFill>
                <a:latin typeface="Cabin"/>
                <a:ea typeface="Cabin"/>
                <a:cs typeface="Cabin"/>
                <a:sym typeface="Cabin"/>
              </a:defRPr>
            </a:lvl4pPr>
            <a:lvl5pPr indent="-330200" lvl="4" marL="2286000" marR="0" rtl="0" algn="l">
              <a:lnSpc>
                <a:spcPct val="100000"/>
              </a:lnSpc>
              <a:spcBef>
                <a:spcPts val="700"/>
              </a:spcBef>
              <a:spcAft>
                <a:spcPts val="0"/>
              </a:spcAft>
              <a:buClr>
                <a:schemeClr val="accent4"/>
              </a:buClr>
              <a:buSzPts val="1600"/>
              <a:buFont typeface="Noto Sans Symbols"/>
              <a:buChar char="⚫"/>
              <a:defRPr b="0"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6" name="Google Shape;56;p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marR="0" rtl="0" algn="l">
              <a:lnSpc>
                <a:spcPct val="100000"/>
              </a:lnSpc>
              <a:spcBef>
                <a:spcPts val="700"/>
              </a:spcBef>
              <a:spcAft>
                <a:spcPts val="0"/>
              </a:spcAft>
              <a:buClr>
                <a:schemeClr val="accent1"/>
              </a:buClr>
              <a:buSzPts val="1920"/>
              <a:buFont typeface="Noto Sans Symbols"/>
              <a:buChar char="●"/>
              <a:defRPr b="0" i="0" sz="2400" u="none" cap="none" strike="noStrike">
                <a:solidFill>
                  <a:schemeClr val="dk1"/>
                </a:solidFill>
                <a:latin typeface="Cabin"/>
                <a:ea typeface="Cabin"/>
                <a:cs typeface="Cabin"/>
                <a:sym typeface="Cabin"/>
              </a:defRPr>
            </a:lvl1pPr>
            <a:lvl2pPr indent="-355600" lvl="1" marL="914400" marR="0" rtl="0" algn="l">
              <a:lnSpc>
                <a:spcPct val="100000"/>
              </a:lnSpc>
              <a:spcBef>
                <a:spcPts val="700"/>
              </a:spcBef>
              <a:spcAft>
                <a:spcPts val="0"/>
              </a:spcAft>
              <a:buClr>
                <a:schemeClr val="accent1"/>
              </a:buClr>
              <a:buSzPts val="2000"/>
              <a:buFont typeface="Verdana"/>
              <a:buChar char="◦"/>
              <a:defRPr b="0" i="0" sz="2000" u="none" cap="none" strike="noStrike">
                <a:solidFill>
                  <a:schemeClr val="dk1"/>
                </a:solidFill>
                <a:latin typeface="Cabin"/>
                <a:ea typeface="Cabin"/>
                <a:cs typeface="Cabin"/>
                <a:sym typeface="Cabin"/>
              </a:defRPr>
            </a:lvl2pPr>
            <a:lvl3pPr indent="-342900" lvl="2" marL="1371600" marR="0" rtl="0" algn="l">
              <a:lnSpc>
                <a:spcPct val="100000"/>
              </a:lnSpc>
              <a:spcBef>
                <a:spcPts val="700"/>
              </a:spcBef>
              <a:spcAft>
                <a:spcPts val="0"/>
              </a:spcAft>
              <a:buClr>
                <a:schemeClr val="accent2"/>
              </a:buClr>
              <a:buSzPts val="1800"/>
              <a:buFont typeface="Noto Sans Symbols"/>
              <a:buChar char="⚫"/>
              <a:defRPr b="0" i="0" sz="1800" u="none" cap="none" strike="noStrike">
                <a:solidFill>
                  <a:schemeClr val="dk1"/>
                </a:solidFill>
                <a:latin typeface="Cabin"/>
                <a:ea typeface="Cabin"/>
                <a:cs typeface="Cabin"/>
                <a:sym typeface="Cabin"/>
              </a:defRPr>
            </a:lvl3pPr>
            <a:lvl4pPr indent="-330200" lvl="3" marL="1828800" marR="0" rtl="0" algn="l">
              <a:lnSpc>
                <a:spcPct val="100000"/>
              </a:lnSpc>
              <a:spcBef>
                <a:spcPts val="700"/>
              </a:spcBef>
              <a:spcAft>
                <a:spcPts val="0"/>
              </a:spcAft>
              <a:buClr>
                <a:schemeClr val="accent3"/>
              </a:buClr>
              <a:buSzPts val="1600"/>
              <a:buFont typeface="Noto Sans Symbols"/>
              <a:buChar char="⚫"/>
              <a:defRPr b="0" i="0" sz="1600" u="none" cap="none" strike="noStrike">
                <a:solidFill>
                  <a:schemeClr val="dk1"/>
                </a:solidFill>
                <a:latin typeface="Cabin"/>
                <a:ea typeface="Cabin"/>
                <a:cs typeface="Cabin"/>
                <a:sym typeface="Cabin"/>
              </a:defRPr>
            </a:lvl4pPr>
            <a:lvl5pPr indent="-330200" lvl="4" marL="2286000" marR="0" rtl="0" algn="l">
              <a:lnSpc>
                <a:spcPct val="100000"/>
              </a:lnSpc>
              <a:spcBef>
                <a:spcPts val="700"/>
              </a:spcBef>
              <a:spcAft>
                <a:spcPts val="0"/>
              </a:spcAft>
              <a:buClr>
                <a:schemeClr val="accent4"/>
              </a:buClr>
              <a:buSzPts val="1600"/>
              <a:buFont typeface="Noto Sans Symbols"/>
              <a:buChar char="⚫"/>
              <a:defRPr b="0"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7" name="Google Shape;57;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8" name="Google Shape;5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9" name="Google Shape;59;p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3" name="Google Shape;6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4" name="Google Shape;64;p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67" name="Google Shape;67;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8" name="Google Shape;68;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9" name="Google Shape;69;p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p:nvPr/>
        </p:nvSpPr>
        <p:spPr>
          <a:xfrm>
            <a:off x="1014984" y="-54"/>
            <a:ext cx="73152" cy="6858054"/>
          </a:xfrm>
          <a:prstGeom prst="rect">
            <a:avLst/>
          </a:prstGeom>
          <a:solidFill>
            <a:schemeClr val="lt1"/>
          </a:solidFill>
          <a:ln>
            <a:noFill/>
          </a:ln>
          <a:effectLst>
            <a:outerShdw blurRad="38550" rotWithShape="0" algn="tl" dir="10800000" dist="38000">
              <a:srgbClr val="687577">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Autofit/>
          </a:bodyPr>
          <a:lstStyle>
            <a:lvl1pPr lvl="0" marR="0" rtl="0" algn="l">
              <a:lnSpc>
                <a:spcPct val="90909"/>
              </a:lnSpc>
              <a:spcBef>
                <a:spcPts val="0"/>
              </a:spcBef>
              <a:spcAft>
                <a:spcPts val="0"/>
              </a:spcAft>
              <a:buClr>
                <a:srgbClr val="006B8C"/>
              </a:buClr>
              <a:buSzPts val="2200"/>
              <a:buFont typeface="Cabin"/>
              <a:buNone/>
              <a:defRPr b="1" i="0" sz="22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accent1"/>
              </a:buClr>
              <a:buSzPts val="1120"/>
              <a:buFont typeface="Noto Sans Symbols"/>
              <a:buNone/>
              <a:defRPr b="0" i="0" sz="1400" u="none" cap="none" strike="noStrike">
                <a:solidFill>
                  <a:schemeClr val="dk1"/>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1200"/>
              <a:buFont typeface="Verdana"/>
              <a:buNone/>
              <a:defRPr b="0" i="0" sz="1200" u="none" cap="none" strike="noStrike">
                <a:solidFill>
                  <a:schemeClr val="dk1"/>
                </a:solidFill>
                <a:latin typeface="Cabin"/>
                <a:ea typeface="Cabin"/>
                <a:cs typeface="Cabin"/>
                <a:sym typeface="Cabin"/>
              </a:defRPr>
            </a:lvl2pPr>
            <a:lvl3pPr indent="-228600" lvl="2" marL="1371600" marR="0" rtl="0" algn="l">
              <a:lnSpc>
                <a:spcPct val="100000"/>
              </a:lnSpc>
              <a:spcBef>
                <a:spcPts val="200"/>
              </a:spcBef>
              <a:spcAft>
                <a:spcPts val="0"/>
              </a:spcAft>
              <a:buClr>
                <a:schemeClr val="accent2"/>
              </a:buClr>
              <a:buSzPts val="1000"/>
              <a:buFont typeface="Noto Sans Symbols"/>
              <a:buNone/>
              <a:defRPr b="0" i="0" sz="1000" u="none" cap="none" strike="noStrike">
                <a:solidFill>
                  <a:schemeClr val="dk1"/>
                </a:solidFill>
                <a:latin typeface="Cabin"/>
                <a:ea typeface="Cabin"/>
                <a:cs typeface="Cabin"/>
                <a:sym typeface="Cabin"/>
              </a:defRPr>
            </a:lvl3pPr>
            <a:lvl4pPr indent="-228600" lvl="3" marL="1828800" marR="0" rtl="0" algn="l">
              <a:lnSpc>
                <a:spcPct val="100000"/>
              </a:lnSpc>
              <a:spcBef>
                <a:spcPts val="180"/>
              </a:spcBef>
              <a:spcAft>
                <a:spcPts val="0"/>
              </a:spcAft>
              <a:buClr>
                <a:schemeClr val="accent3"/>
              </a:buClr>
              <a:buSzPts val="900"/>
              <a:buFont typeface="Noto Sans Symbols"/>
              <a:buNone/>
              <a:defRPr b="0" i="0" sz="900" u="none" cap="none" strike="noStrike">
                <a:solidFill>
                  <a:schemeClr val="dk1"/>
                </a:solidFill>
                <a:latin typeface="Cabin"/>
                <a:ea typeface="Cabin"/>
                <a:cs typeface="Cabin"/>
                <a:sym typeface="Cabin"/>
              </a:defRPr>
            </a:lvl4pPr>
            <a:lvl5pPr indent="-228600" lvl="4" marL="2286000" marR="0" rtl="0" algn="l">
              <a:lnSpc>
                <a:spcPct val="100000"/>
              </a:lnSpc>
              <a:spcBef>
                <a:spcPts val="180"/>
              </a:spcBef>
              <a:spcAft>
                <a:spcPts val="0"/>
              </a:spcAft>
              <a:buClr>
                <a:schemeClr val="accent4"/>
              </a:buClr>
              <a:buSzPts val="900"/>
              <a:buFont typeface="Noto Sans Symbols"/>
              <a:buNone/>
              <a:defRPr b="0" i="0" sz="9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74" name="Google Shape;74;p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75" name="Google Shape;75;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6" name="Google Shape;76;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7" name="Google Shape;77;p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006B8C"/>
              </a:buClr>
              <a:buSzPts val="2100"/>
              <a:buFont typeface="Cabin"/>
              <a:buNone/>
              <a:defRPr b="1" i="0" sz="21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1" name="Google Shape;81;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2" name="Google Shape;82;p1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
        <p:nvSpPr>
          <p:cNvPr id="84" name="Google Shape;84;p10"/>
          <p:cNvSpPr/>
          <p:nvPr>
            <p:ph idx="2" type="pic"/>
          </p:nvPr>
        </p:nvSpPr>
        <p:spPr>
          <a:xfrm>
            <a:off x="838200" y="1143003"/>
            <a:ext cx="4419600" cy="3514531"/>
          </a:xfrm>
          <a:prstGeom prst="roundRect">
            <a:avLst>
              <a:gd fmla="val 783" name="adj"/>
            </a:avLst>
          </a:prstGeom>
          <a:solidFill>
            <a:schemeClr val="lt2"/>
          </a:solidFill>
          <a:ln>
            <a:noFill/>
          </a:ln>
        </p:spPr>
        <p:txBody>
          <a:bodyPr anchorCtr="0" anchor="t" bIns="45700" lIns="91425" spcFirstLastPara="1" rIns="91425" wrap="square" tIns="274300">
            <a:noAutofit/>
          </a:bodyPr>
          <a:lstStyle>
            <a:lvl1pPr lvl="0" marR="0" rtl="0" algn="l">
              <a:lnSpc>
                <a:spcPct val="100000"/>
              </a:lnSpc>
              <a:spcBef>
                <a:spcPts val="600"/>
              </a:spcBef>
              <a:spcAft>
                <a:spcPts val="0"/>
              </a:spcAft>
              <a:buClr>
                <a:schemeClr val="accent1"/>
              </a:buClr>
              <a:buSzPts val="2560"/>
              <a:buFont typeface="Noto Sans Symbols"/>
              <a:buNone/>
              <a:defRPr b="0" i="0" sz="3200" u="none" cap="none" strike="noStrike">
                <a:solidFill>
                  <a:schemeClr val="dk1"/>
                </a:solidFill>
                <a:latin typeface="Cabin"/>
                <a:ea typeface="Cabin"/>
                <a:cs typeface="Cabin"/>
                <a:sym typeface="Cabin"/>
              </a:defRPr>
            </a:lvl1pPr>
            <a:lvl2pPr lvl="1"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lvl="2"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lvl="3"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lvl="4"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lvl="5"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lvl="6"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lvl="7"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lvl="8"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85" name="Google Shape;85;p10"/>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C1F3FB">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6" name="Google Shape;86;p10"/>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7" name="Google Shape;87;p1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14285"/>
              </a:lnSpc>
              <a:spcBef>
                <a:spcPts val="0"/>
              </a:spcBef>
              <a:spcAft>
                <a:spcPts val="0"/>
              </a:spcAft>
              <a:buClr>
                <a:schemeClr val="accent1"/>
              </a:buClr>
              <a:buSzPts val="1120"/>
              <a:buFont typeface="Noto Sans Symbols"/>
              <a:buNone/>
              <a:defRPr b="0" i="0" sz="1400" u="none" cap="none" strike="noStrike">
                <a:solidFill>
                  <a:srgbClr val="777777"/>
                </a:solidFill>
                <a:latin typeface="Cabin"/>
                <a:ea typeface="Cabin"/>
                <a:cs typeface="Cabin"/>
                <a:sym typeface="Cabin"/>
              </a:defRPr>
            </a:lvl1pPr>
            <a:lvl2pPr indent="-304800" lvl="1" marL="914400" marR="0" rtl="0" algn="l">
              <a:lnSpc>
                <a:spcPct val="100000"/>
              </a:lnSpc>
              <a:spcBef>
                <a:spcPts val="550"/>
              </a:spcBef>
              <a:spcAft>
                <a:spcPts val="0"/>
              </a:spcAft>
              <a:buClr>
                <a:schemeClr val="accent1"/>
              </a:buClr>
              <a:buSzPts val="1200"/>
              <a:buFont typeface="Verdana"/>
              <a:buChar char="◦"/>
              <a:defRPr b="0" i="0" sz="1200" u="none" cap="none" strike="noStrike">
                <a:solidFill>
                  <a:schemeClr val="dk1"/>
                </a:solidFill>
                <a:latin typeface="Cabin"/>
                <a:ea typeface="Cabin"/>
                <a:cs typeface="Cabin"/>
                <a:sym typeface="Cabin"/>
              </a:defRPr>
            </a:lvl2pPr>
            <a:lvl3pPr indent="-292100" lvl="2" marL="1371600" marR="0" rtl="0" algn="l">
              <a:lnSpc>
                <a:spcPct val="100000"/>
              </a:lnSpc>
              <a:spcBef>
                <a:spcPts val="200"/>
              </a:spcBef>
              <a:spcAft>
                <a:spcPts val="0"/>
              </a:spcAft>
              <a:buClr>
                <a:schemeClr val="accent2"/>
              </a:buClr>
              <a:buSzPts val="1000"/>
              <a:buFont typeface="Noto Sans Symbols"/>
              <a:buChar char="⚫"/>
              <a:defRPr b="0" i="0" sz="1000" u="none" cap="none" strike="noStrike">
                <a:solidFill>
                  <a:schemeClr val="dk1"/>
                </a:solidFill>
                <a:latin typeface="Cabin"/>
                <a:ea typeface="Cabin"/>
                <a:cs typeface="Cabin"/>
                <a:sym typeface="Cabin"/>
              </a:defRPr>
            </a:lvl3pPr>
            <a:lvl4pPr indent="-285750" lvl="3" marL="1828800" marR="0" rtl="0" algn="l">
              <a:lnSpc>
                <a:spcPct val="100000"/>
              </a:lnSpc>
              <a:spcBef>
                <a:spcPts val="180"/>
              </a:spcBef>
              <a:spcAft>
                <a:spcPts val="0"/>
              </a:spcAft>
              <a:buClr>
                <a:schemeClr val="accent3"/>
              </a:buClr>
              <a:buSzPts val="900"/>
              <a:buFont typeface="Noto Sans Symbols"/>
              <a:buChar char="⚫"/>
              <a:defRPr b="0" i="0" sz="900" u="none" cap="none" strike="noStrike">
                <a:solidFill>
                  <a:schemeClr val="dk1"/>
                </a:solidFill>
                <a:latin typeface="Cabin"/>
                <a:ea typeface="Cabin"/>
                <a:cs typeface="Cabin"/>
                <a:sym typeface="Cabin"/>
              </a:defRPr>
            </a:lvl4pPr>
            <a:lvl5pPr indent="-285750" lvl="4" marL="2286000" marR="0" rtl="0" algn="l">
              <a:lnSpc>
                <a:spcPct val="100000"/>
              </a:lnSpc>
              <a:spcBef>
                <a:spcPts val="180"/>
              </a:spcBef>
              <a:spcAft>
                <a:spcPts val="0"/>
              </a:spcAft>
              <a:buClr>
                <a:schemeClr val="accent4"/>
              </a:buClr>
              <a:buSzPts val="900"/>
              <a:buFont typeface="Noto Sans Symbols"/>
              <a:buChar char="⚫"/>
              <a:defRPr b="0" i="0" sz="9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40000">
              <a:schemeClr val="lt1"/>
            </a:gs>
            <a:gs pos="100000">
              <a:srgbClr val="C2C2C2"/>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p:nvPr/>
        </p:nvSpPr>
        <p:spPr>
          <a:xfrm>
            <a:off x="-815927" y="-815922"/>
            <a:ext cx="1638887" cy="1638887"/>
          </a:xfrm>
          <a:prstGeom prst="pie">
            <a:avLst>
              <a:gd fmla="val 0" name="adj1"/>
              <a:gd fmla="val 5402120" name="adj2"/>
            </a:avLst>
          </a:prstGeom>
          <a:solidFill>
            <a:srgbClr val="F5FEFF">
              <a:alpha val="32941"/>
            </a:srgbClr>
          </a:solidFill>
          <a:ln cap="rnd" cmpd="sng" w="9525">
            <a:solidFill>
              <a:srgbClr val="ADD9D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1" name="Google Shape;11;p1"/>
          <p:cNvSpPr/>
          <p:nvPr/>
        </p:nvSpPr>
        <p:spPr>
          <a:xfrm>
            <a:off x="168816" y="21102"/>
            <a:ext cx="1702191" cy="1702191"/>
          </a:xfrm>
          <a:prstGeom prst="ellipse">
            <a:avLst/>
          </a:prstGeom>
          <a:noFill/>
          <a:ln cap="rnd" cmpd="sng" w="27300">
            <a:solidFill>
              <a:srgbClr val="E2FFFF"/>
            </a:solidFill>
            <a:prstDash val="solid"/>
            <a:round/>
            <a:headEnd len="sm" w="sm" type="none"/>
            <a:tailEnd len="sm" w="sm" type="none"/>
          </a:ln>
          <a:effectLst>
            <a:outerShdw blurRad="25400" rotWithShape="0" algn="tl" dir="5400000" dist="25400">
              <a:srgbClr val="99B6BA">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7FEFE">
                  <a:alpha val="69803"/>
                </a:srgbClr>
              </a:gs>
              <a:gs pos="70000">
                <a:srgbClr val="F9FEFF">
                  <a:alpha val="54901"/>
                </a:srgbClr>
              </a:gs>
              <a:gs pos="100000">
                <a:srgbClr val="9CEEFD">
                  <a:alpha val="60000"/>
                </a:srgbClr>
              </a:gs>
            </a:gsLst>
            <a:path path="circle">
              <a:fillToRect b="100%" r="100%"/>
            </a:path>
            <a:tileRect l="-100%" t="-100%"/>
          </a:gradFill>
          <a:ln cap="rnd" cmpd="sng" w="9525">
            <a:solidFill>
              <a:srgbClr val="9ECCD3"/>
            </a:solidFill>
            <a:prstDash val="solid"/>
            <a:round/>
            <a:headEnd len="sm" w="sm" type="none"/>
            <a:tailEnd len="sm" w="sm" type="none"/>
          </a:ln>
          <a:effectLst>
            <a:outerShdw blurRad="12700" rotWithShape="0" algn="tl" dir="4500000" dist="15000">
              <a:srgbClr val="465A5C">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3" name="Google Shape;13;p1"/>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4" name="Google Shape;14;p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8" name="Google Shape;18;p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93BAC0"/>
                </a:solidFill>
                <a:latin typeface="Cabin"/>
                <a:ea typeface="Cabin"/>
                <a:cs typeface="Cabin"/>
                <a:sym typeface="Cabin"/>
              </a:defRPr>
            </a:lvl1pPr>
            <a:lvl2pPr indent="0" lvl="1" marL="0" marR="0" rtl="0" algn="ctr">
              <a:spcBef>
                <a:spcPts val="0"/>
              </a:spcBef>
              <a:buNone/>
              <a:defRPr b="0" i="0" sz="1200" u="none" cap="none" strike="noStrike">
                <a:solidFill>
                  <a:srgbClr val="93BAC0"/>
                </a:solidFill>
                <a:latin typeface="Cabin"/>
                <a:ea typeface="Cabin"/>
                <a:cs typeface="Cabin"/>
                <a:sym typeface="Cabin"/>
              </a:defRPr>
            </a:lvl2pPr>
            <a:lvl3pPr indent="0" lvl="2" marL="0" marR="0" rtl="0" algn="ctr">
              <a:spcBef>
                <a:spcPts val="0"/>
              </a:spcBef>
              <a:buNone/>
              <a:defRPr b="0" i="0" sz="1200" u="none" cap="none" strike="noStrike">
                <a:solidFill>
                  <a:srgbClr val="93BAC0"/>
                </a:solidFill>
                <a:latin typeface="Cabin"/>
                <a:ea typeface="Cabin"/>
                <a:cs typeface="Cabin"/>
                <a:sym typeface="Cabin"/>
              </a:defRPr>
            </a:lvl3pPr>
            <a:lvl4pPr indent="0" lvl="3" marL="0" marR="0" rtl="0" algn="ctr">
              <a:spcBef>
                <a:spcPts val="0"/>
              </a:spcBef>
              <a:buNone/>
              <a:defRPr b="0" i="0" sz="1200" u="none" cap="none" strike="noStrike">
                <a:solidFill>
                  <a:srgbClr val="93BAC0"/>
                </a:solidFill>
                <a:latin typeface="Cabin"/>
                <a:ea typeface="Cabin"/>
                <a:cs typeface="Cabin"/>
                <a:sym typeface="Cabin"/>
              </a:defRPr>
            </a:lvl4pPr>
            <a:lvl5pPr indent="0" lvl="4" marL="0" marR="0" rtl="0" algn="ctr">
              <a:spcBef>
                <a:spcPts val="0"/>
              </a:spcBef>
              <a:buNone/>
              <a:defRPr b="0" i="0" sz="1200" u="none" cap="none" strike="noStrike">
                <a:solidFill>
                  <a:srgbClr val="93BAC0"/>
                </a:solidFill>
                <a:latin typeface="Cabin"/>
                <a:ea typeface="Cabin"/>
                <a:cs typeface="Cabin"/>
                <a:sym typeface="Cabin"/>
              </a:defRPr>
            </a:lvl5pPr>
            <a:lvl6pPr indent="0" lvl="5" marL="0" marR="0" rtl="0" algn="ctr">
              <a:spcBef>
                <a:spcPts val="0"/>
              </a:spcBef>
              <a:buNone/>
              <a:defRPr b="0" i="0" sz="1200" u="none" cap="none" strike="noStrike">
                <a:solidFill>
                  <a:srgbClr val="93BAC0"/>
                </a:solidFill>
                <a:latin typeface="Cabin"/>
                <a:ea typeface="Cabin"/>
                <a:cs typeface="Cabin"/>
                <a:sym typeface="Cabin"/>
              </a:defRPr>
            </a:lvl6pPr>
            <a:lvl7pPr indent="0" lvl="6" marL="0" marR="0" rtl="0" algn="ctr">
              <a:spcBef>
                <a:spcPts val="0"/>
              </a:spcBef>
              <a:buNone/>
              <a:defRPr b="0" i="0" sz="1200" u="none" cap="none" strike="noStrike">
                <a:solidFill>
                  <a:srgbClr val="93BAC0"/>
                </a:solidFill>
                <a:latin typeface="Cabin"/>
                <a:ea typeface="Cabin"/>
                <a:cs typeface="Cabin"/>
                <a:sym typeface="Cabin"/>
              </a:defRPr>
            </a:lvl7pPr>
            <a:lvl8pPr indent="0" lvl="7" marL="0" marR="0" rtl="0" algn="ctr">
              <a:spcBef>
                <a:spcPts val="0"/>
              </a:spcBef>
              <a:buNone/>
              <a:defRPr b="0" i="0" sz="1200" u="none" cap="none" strike="noStrike">
                <a:solidFill>
                  <a:srgbClr val="93BAC0"/>
                </a:solidFill>
                <a:latin typeface="Cabin"/>
                <a:ea typeface="Cabin"/>
                <a:cs typeface="Cabin"/>
                <a:sym typeface="Cabin"/>
              </a:defRPr>
            </a:lvl8pPr>
            <a:lvl9pPr indent="0" lvl="8" marL="0" marR="0" rtl="0" algn="ctr">
              <a:spcBef>
                <a:spcPts val="0"/>
              </a:spcBef>
              <a:buNone/>
              <a:defRPr b="0" i="0" sz="1200" u="none" cap="none" strike="noStrike">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
          <p:cNvSpPr/>
          <p:nvPr/>
        </p:nvSpPr>
        <p:spPr>
          <a:xfrm>
            <a:off x="1014984" y="-54"/>
            <a:ext cx="73152" cy="6858054"/>
          </a:xfrm>
          <a:prstGeom prst="rect">
            <a:avLst/>
          </a:prstGeom>
          <a:solidFill>
            <a:schemeClr val="lt1"/>
          </a:solidFill>
          <a:ln>
            <a:noFill/>
          </a:ln>
          <a:effectLst>
            <a:outerShdw blurRad="38550" rotWithShape="0" algn="tl" dir="10800000" dist="38000">
              <a:srgbClr val="687577">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3" name="Google Shape;10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en.wikipedia.org/wiki/Image:Tj-loco.jpg" TargetMode="External"/><Relationship Id="rId4" Type="http://schemas.openxmlformats.org/officeDocument/2006/relationships/image" Target="../media/image17.jpg"/><Relationship Id="rId5" Type="http://schemas.openxmlformats.org/officeDocument/2006/relationships/hyperlink" Target="http://en.wikipedia.org/wiki/Image:Tj-loco-vec.gif" TargetMode="External"/><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1043608" y="0"/>
            <a:ext cx="7694672" cy="273630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RANDOM SCAN DISPLAYS </a:t>
            </a:r>
            <a:br>
              <a:rPr b="0" i="0" lang="en-US" sz="4300" u="none" cap="none" strike="noStrike">
                <a:solidFill>
                  <a:srgbClr val="006B8C"/>
                </a:solidFill>
                <a:latin typeface="Cabin"/>
                <a:ea typeface="Cabin"/>
                <a:cs typeface="Cabin"/>
                <a:sym typeface="Cabin"/>
              </a:rPr>
            </a:br>
            <a:r>
              <a:rPr b="0" i="0" lang="en-US" sz="4300" u="none" cap="none" strike="noStrike">
                <a:solidFill>
                  <a:srgbClr val="006B8C"/>
                </a:solidFill>
                <a:latin typeface="Cabin"/>
                <a:ea typeface="Cabin"/>
                <a:cs typeface="Cabin"/>
                <a:sym typeface="Cabin"/>
              </a:rPr>
              <a:t>AND</a:t>
            </a:r>
            <a:br>
              <a:rPr b="0" i="0" lang="en-US" sz="4300" u="none" cap="none" strike="noStrike">
                <a:solidFill>
                  <a:srgbClr val="006B8C"/>
                </a:solidFill>
                <a:latin typeface="Cabin"/>
                <a:ea typeface="Cabin"/>
                <a:cs typeface="Cabin"/>
                <a:sym typeface="Cabin"/>
              </a:rPr>
            </a:br>
            <a:r>
              <a:rPr b="0" i="0" lang="en-US" sz="4300" u="none" cap="none" strike="noStrike">
                <a:solidFill>
                  <a:srgbClr val="006B8C"/>
                </a:solidFill>
                <a:latin typeface="Cabin"/>
                <a:ea typeface="Cabin"/>
                <a:cs typeface="Cabin"/>
                <a:sym typeface="Cabin"/>
              </a:rPr>
              <a:t>RASTER SCAN DISPLAYS </a:t>
            </a:r>
            <a:endParaRPr b="0" i="0" sz="4300" u="none" cap="none" strike="noStrike">
              <a:solidFill>
                <a:srgbClr val="006B8C"/>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INTERLACING</a:t>
            </a:r>
            <a:endParaRPr b="0" i="0" sz="4300" u="none" cap="none" strike="noStrike">
              <a:solidFill>
                <a:srgbClr val="006B8C"/>
              </a:solidFill>
              <a:latin typeface="Cabin"/>
              <a:ea typeface="Cabin"/>
              <a:cs typeface="Cabin"/>
              <a:sym typeface="Cabin"/>
            </a:endParaRPr>
          </a:p>
        </p:txBody>
      </p:sp>
      <p:pic>
        <p:nvPicPr>
          <p:cNvPr descr="inter.png" id="239" name="Google Shape;239;p34"/>
          <p:cNvPicPr preferRelativeResize="0"/>
          <p:nvPr>
            <p:ph idx="1" type="body"/>
          </p:nvPr>
        </p:nvPicPr>
        <p:blipFill rotWithShape="1">
          <a:blip r:embed="rId3">
            <a:alphaModFix/>
          </a:blip>
          <a:srcRect b="0" l="0" r="0" t="0"/>
          <a:stretch/>
        </p:blipFill>
        <p:spPr>
          <a:xfrm>
            <a:off x="1691680" y="1484784"/>
            <a:ext cx="6768751" cy="45365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APPLICATIONS</a:t>
            </a:r>
            <a:endParaRPr b="0" i="0" sz="4300" u="none" cap="none" strike="noStrike">
              <a:solidFill>
                <a:srgbClr val="006B8C"/>
              </a:solidFill>
              <a:latin typeface="Cabin"/>
              <a:ea typeface="Cabin"/>
              <a:cs typeface="Cabin"/>
              <a:sym typeface="Cabin"/>
            </a:endParaRPr>
          </a:p>
        </p:txBody>
      </p:sp>
      <p:sp>
        <p:nvSpPr>
          <p:cNvPr id="245" name="Google Shape;245;p3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14350" lvl="0" marL="596646" marR="0" rtl="0" algn="l">
              <a:lnSpc>
                <a:spcPct val="90000"/>
              </a:lnSpc>
              <a:spcBef>
                <a:spcPts val="0"/>
              </a:spcBef>
              <a:spcAft>
                <a:spcPts val="0"/>
              </a:spcAft>
              <a:buClr>
                <a:schemeClr val="accent1"/>
              </a:buClr>
              <a:buSzPts val="2244"/>
              <a:buFont typeface="Noto Sans Symbols"/>
              <a:buChar char="●"/>
            </a:pPr>
            <a:r>
              <a:rPr b="0" i="0" lang="en-US" sz="2805" u="none" cap="none" strike="noStrike">
                <a:solidFill>
                  <a:schemeClr val="dk1"/>
                </a:solidFill>
                <a:latin typeface="Times New Roman"/>
                <a:ea typeface="Times New Roman"/>
                <a:cs typeface="Times New Roman"/>
                <a:sym typeface="Times New Roman"/>
              </a:rPr>
              <a:t>Suited for realistic display of screens</a:t>
            </a:r>
            <a:endParaRPr/>
          </a:p>
          <a:p>
            <a:pPr indent="-514350" lvl="0" marL="596646" marR="0" rtl="0" algn="l">
              <a:lnSpc>
                <a:spcPct val="90000"/>
              </a:lnSpc>
              <a:spcBef>
                <a:spcPts val="600"/>
              </a:spcBef>
              <a:spcAft>
                <a:spcPts val="0"/>
              </a:spcAft>
              <a:buClr>
                <a:schemeClr val="accent1"/>
              </a:buClr>
              <a:buSzPts val="2244"/>
              <a:buFont typeface="Noto Sans Symbols"/>
              <a:buChar char="●"/>
            </a:pPr>
            <a:r>
              <a:rPr b="0" i="0" lang="en-US" sz="2805" u="none" cap="none" strike="noStrike">
                <a:solidFill>
                  <a:schemeClr val="dk1"/>
                </a:solidFill>
                <a:latin typeface="Times New Roman"/>
                <a:ea typeface="Times New Roman"/>
                <a:cs typeface="Times New Roman"/>
                <a:sym typeface="Times New Roman"/>
              </a:rPr>
              <a:t>Home television computer printers create their images basically by raster scanning. Laser printers use a spinning polygonal mirror (or an optical equivalent) to scan across the photosensitive drum, and paper movement provides the other scan axis</a:t>
            </a:r>
            <a:endParaRPr/>
          </a:p>
          <a:p>
            <a:pPr indent="-376174" lvl="0" marL="596646" marR="0" rtl="0" algn="l">
              <a:lnSpc>
                <a:spcPct val="90000"/>
              </a:lnSpc>
              <a:spcBef>
                <a:spcPts val="600"/>
              </a:spcBef>
              <a:spcAft>
                <a:spcPts val="0"/>
              </a:spcAft>
              <a:buClr>
                <a:schemeClr val="accent1"/>
              </a:buClr>
              <a:buSzPts val="2176"/>
              <a:buFont typeface="Noto Sans Symbols"/>
              <a:buNone/>
            </a:pPr>
            <a:r>
              <a:t/>
            </a:r>
            <a:endParaRPr b="0" i="0" sz="2720" u="none" cap="none" strike="noStrike">
              <a:solidFill>
                <a:schemeClr val="dk1"/>
              </a:solidFill>
              <a:latin typeface="Times New Roman"/>
              <a:ea typeface="Times New Roman"/>
              <a:cs typeface="Times New Roman"/>
              <a:sym typeface="Times New Roman"/>
            </a:endParaRPr>
          </a:p>
          <a:p>
            <a:pPr indent="-514350" lvl="0" marL="596646" marR="0" rtl="0" algn="l">
              <a:lnSpc>
                <a:spcPct val="90000"/>
              </a:lnSpc>
              <a:spcBef>
                <a:spcPts val="600"/>
              </a:spcBef>
              <a:spcAft>
                <a:spcPts val="0"/>
              </a:spcAft>
              <a:buClr>
                <a:schemeClr val="accent1"/>
              </a:buClr>
              <a:buSzPts val="1904"/>
              <a:buFont typeface="Noto Sans Symbols"/>
              <a:buChar char="➢"/>
            </a:pPr>
            <a:r>
              <a:rPr b="0" i="0" lang="en-US" sz="2380" u="none" cap="none" strike="noStrike">
                <a:solidFill>
                  <a:schemeClr val="dk1"/>
                </a:solidFill>
                <a:latin typeface="Times New Roman"/>
                <a:ea typeface="Times New Roman"/>
                <a:cs typeface="Times New Roman"/>
                <a:sym typeface="Times New Roman"/>
              </a:rPr>
              <a:t>Common raster image formats include BMP (Windows Bitmap), JPEG (Joint Photographics Expert Group), GIF (Graphics Interchange Format) , PNG (Portable Network Graphic), PSD (Adobe PhotoShop)</a:t>
            </a:r>
            <a:endParaRPr/>
          </a:p>
          <a:p>
            <a:pPr indent="-376174" lvl="0" marL="596646" marR="0" rtl="0" algn="l">
              <a:lnSpc>
                <a:spcPct val="90000"/>
              </a:lnSpc>
              <a:spcBef>
                <a:spcPts val="600"/>
              </a:spcBef>
              <a:spcAft>
                <a:spcPts val="0"/>
              </a:spcAft>
              <a:buClr>
                <a:schemeClr val="accent1"/>
              </a:buClr>
              <a:buSzPts val="2176"/>
              <a:buFont typeface="Cabin"/>
              <a:buNone/>
            </a:pPr>
            <a:r>
              <a:t/>
            </a:r>
            <a:endParaRPr b="0" i="0" sz="2720" u="none" cap="none" strike="noStrike">
              <a:solidFill>
                <a:schemeClr val="dk1"/>
              </a:solidFill>
              <a:latin typeface="Times New Roman"/>
              <a:ea typeface="Times New Roman"/>
              <a:cs typeface="Times New Roman"/>
              <a:sym typeface="Times New Roman"/>
            </a:endParaRPr>
          </a:p>
          <a:p>
            <a:pPr indent="-145287" lvl="0" marL="365760" marR="0" rtl="0" algn="l">
              <a:lnSpc>
                <a:spcPct val="90000"/>
              </a:lnSpc>
              <a:spcBef>
                <a:spcPts val="600"/>
              </a:spcBef>
              <a:spcAft>
                <a:spcPts val="0"/>
              </a:spcAft>
              <a:buClr>
                <a:schemeClr val="accent1"/>
              </a:buClr>
              <a:buSzPts val="2176"/>
              <a:buFont typeface="Noto Sans Symbols"/>
              <a:buNone/>
            </a:pPr>
            <a:r>
              <a:t/>
            </a:r>
            <a:endParaRPr b="0" i="0" sz="2720" u="none" cap="none" strike="noStrike">
              <a:solidFill>
                <a:schemeClr val="dk1"/>
              </a:solidFill>
              <a:latin typeface="Cabin"/>
              <a:ea typeface="Cabin"/>
              <a:cs typeface="Cabin"/>
              <a:sym typeface="Cabin"/>
            </a:endParaRPr>
          </a:p>
          <a:p>
            <a:pPr indent="-145287" lvl="0" marL="365760" marR="0" rtl="0" algn="l">
              <a:lnSpc>
                <a:spcPct val="90000"/>
              </a:lnSpc>
              <a:spcBef>
                <a:spcPts val="600"/>
              </a:spcBef>
              <a:spcAft>
                <a:spcPts val="0"/>
              </a:spcAft>
              <a:buClr>
                <a:schemeClr val="accent1"/>
              </a:buClr>
              <a:buSzPts val="2176"/>
              <a:buFont typeface="Noto Sans Symbols"/>
              <a:buNone/>
            </a:pPr>
            <a:r>
              <a:t/>
            </a:r>
            <a:endParaRPr b="1" i="0" sz="2720" u="none" cap="none" strike="noStrike">
              <a:solidFill>
                <a:schemeClr val="dk1"/>
              </a:solidFill>
              <a:latin typeface="Cabin"/>
              <a:ea typeface="Cabin"/>
              <a:cs typeface="Cabin"/>
              <a:sym typeface="Cabin"/>
            </a:endParaRPr>
          </a:p>
          <a:p>
            <a:pPr indent="-145287" lvl="0" marL="365760" marR="0" rtl="0" algn="l">
              <a:lnSpc>
                <a:spcPct val="90000"/>
              </a:lnSpc>
              <a:spcBef>
                <a:spcPts val="600"/>
              </a:spcBef>
              <a:spcAft>
                <a:spcPts val="0"/>
              </a:spcAft>
              <a:buClr>
                <a:schemeClr val="accent1"/>
              </a:buClr>
              <a:buSzPts val="2176"/>
              <a:buFont typeface="Noto Sans Symbols"/>
              <a:buNone/>
            </a:pPr>
            <a:r>
              <a:t/>
            </a:r>
            <a:endParaRPr b="0" i="0" sz="272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DISADVANTAGE</a:t>
            </a:r>
            <a:endParaRPr b="0" i="0" sz="4300" u="none" cap="none" strike="noStrike">
              <a:solidFill>
                <a:srgbClr val="006B8C"/>
              </a:solidFill>
              <a:latin typeface="Cabin"/>
              <a:ea typeface="Cabin"/>
              <a:cs typeface="Cabin"/>
              <a:sym typeface="Cabin"/>
            </a:endParaRPr>
          </a:p>
        </p:txBody>
      </p:sp>
      <p:sp>
        <p:nvSpPr>
          <p:cNvPr id="251" name="Google Shape;251;p36"/>
          <p:cNvSpPr txBox="1"/>
          <p:nvPr>
            <p:ph idx="1" type="body"/>
          </p:nvPr>
        </p:nvSpPr>
        <p:spPr>
          <a:xfrm>
            <a:off x="1475656" y="1556792"/>
            <a:ext cx="7498080" cy="4800600"/>
          </a:xfrm>
          <a:prstGeom prst="rect">
            <a:avLst/>
          </a:prstGeom>
          <a:noFill/>
          <a:ln>
            <a:noFill/>
          </a:ln>
        </p:spPr>
        <p:txBody>
          <a:bodyPr anchorCtr="0" anchor="t" bIns="45700" lIns="91425" spcFirstLastPara="1" rIns="91425" wrap="square" tIns="45700">
            <a:noAutofit/>
          </a:bodyPr>
          <a:lstStyle/>
          <a:p>
            <a:pPr indent="-120903" lvl="0" marL="365760" marR="0" rtl="0" algn="l">
              <a:lnSpc>
                <a:spcPct val="10000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
        <p:nvSpPr>
          <p:cNvPr id="252" name="Google Shape;252;p36"/>
          <p:cNvSpPr txBox="1"/>
          <p:nvPr/>
        </p:nvSpPr>
        <p:spPr>
          <a:xfrm>
            <a:off x="1547664" y="1412776"/>
            <a:ext cx="7272808" cy="2677656"/>
          </a:xfrm>
          <a:prstGeom prst="rect">
            <a:avLst/>
          </a:prstGeom>
          <a:noFill/>
          <a:ln>
            <a:noFill/>
          </a:ln>
        </p:spPr>
        <p:txBody>
          <a:bodyPr anchorCtr="0" anchor="t" bIns="45700" lIns="91425" spcFirstLastPara="1" rIns="91425" wrap="square" tIns="45700">
            <a:noAutofit/>
          </a:bodyPr>
          <a:lstStyle/>
          <a:p>
            <a:pPr indent="-514350" lvl="0" marL="596646" marR="0" rtl="0" algn="l">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 To increase size of a raster image the pixels defining the image are be increased in either number or size  Spreading the pixels over a larger area causes the image to lose detail and clarity. </a:t>
            </a:r>
            <a:endParaRPr/>
          </a:p>
          <a:p>
            <a:pPr indent="-514350" lvl="0" marL="596646" marR="0" rtl="0" algn="l">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Produces jagged lines that are plotted as discrete points</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pic>
        <p:nvPicPr>
          <p:cNvPr descr="http://www.offsetprintingtechnology.com/wp-content/uploads/2012/09/raster-graphic.jpg" id="253" name="Google Shape;253;p36"/>
          <p:cNvPicPr preferRelativeResize="0"/>
          <p:nvPr/>
        </p:nvPicPr>
        <p:blipFill rotWithShape="1">
          <a:blip r:embed="rId3">
            <a:alphaModFix/>
          </a:blip>
          <a:srcRect b="0" l="0" r="0" t="0"/>
          <a:stretch/>
        </p:blipFill>
        <p:spPr>
          <a:xfrm>
            <a:off x="4211960" y="3429000"/>
            <a:ext cx="4932040" cy="3429000"/>
          </a:xfrm>
          <a:prstGeom prst="rect">
            <a:avLst/>
          </a:prstGeom>
          <a:noFill/>
          <a:ln>
            <a:noFill/>
          </a:ln>
        </p:spPr>
      </p:pic>
      <p:pic>
        <p:nvPicPr>
          <p:cNvPr descr="[IMG]" id="254" name="Google Shape;254;p36"/>
          <p:cNvPicPr preferRelativeResize="0"/>
          <p:nvPr/>
        </p:nvPicPr>
        <p:blipFill rotWithShape="1">
          <a:blip r:embed="rId4">
            <a:alphaModFix/>
          </a:blip>
          <a:srcRect b="0" l="0" r="0" t="0"/>
          <a:stretch/>
        </p:blipFill>
        <p:spPr>
          <a:xfrm>
            <a:off x="0" y="3861047"/>
            <a:ext cx="3635896" cy="2996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403648" y="332656"/>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RANDOM SCAN DISPLAY</a:t>
            </a:r>
            <a:endParaRPr b="0" i="0" sz="4300" u="none" cap="none" strike="noStrike">
              <a:solidFill>
                <a:srgbClr val="006B8C"/>
              </a:solidFill>
              <a:latin typeface="Cabin"/>
              <a:ea typeface="Cabin"/>
              <a:cs typeface="Cabin"/>
              <a:sym typeface="Cabin"/>
            </a:endParaRPr>
          </a:p>
        </p:txBody>
      </p:sp>
      <p:sp>
        <p:nvSpPr>
          <p:cNvPr id="260" name="Google Shape;260;p3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Random scan display is the use of geometrical primitives such as points, lines, curves, and polygons, which are all based upon </a:t>
            </a:r>
            <a:r>
              <a:rPr b="1" i="0" lang="en-US" sz="3200" u="none" cap="none" strike="noStrike">
                <a:solidFill>
                  <a:schemeClr val="dk1"/>
                </a:solidFill>
                <a:latin typeface="Times New Roman"/>
                <a:ea typeface="Times New Roman"/>
                <a:cs typeface="Times New Roman"/>
                <a:sym typeface="Times New Roman"/>
              </a:rPr>
              <a:t>mathematical equation</a:t>
            </a:r>
            <a:endParaRPr b="0" i="0" sz="3200" u="none" cap="none" strike="noStrike">
              <a:solidFill>
                <a:schemeClr val="dk1"/>
              </a:solidFill>
              <a:latin typeface="Cabin"/>
              <a:ea typeface="Cabin"/>
              <a:cs typeface="Cabin"/>
              <a:sym typeface="Cabin"/>
            </a:endParaRPr>
          </a:p>
        </p:txBody>
      </p:sp>
      <p:pic>
        <p:nvPicPr>
          <p:cNvPr descr="vectorDisplay" id="261" name="Google Shape;261;p37"/>
          <p:cNvPicPr preferRelativeResize="0"/>
          <p:nvPr/>
        </p:nvPicPr>
        <p:blipFill rotWithShape="1">
          <a:blip r:embed="rId3">
            <a:alphaModFix/>
          </a:blip>
          <a:srcRect b="0" l="0" r="0" t="0"/>
          <a:stretch/>
        </p:blipFill>
        <p:spPr>
          <a:xfrm>
            <a:off x="1907704" y="3357363"/>
            <a:ext cx="6053147" cy="35006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5" name="Shape 265"/>
        <p:cNvGrpSpPr/>
        <p:nvPr/>
      </p:nvGrpSpPr>
      <p:grpSpPr>
        <a:xfrm>
          <a:off x="0" y="0"/>
          <a:ext cx="0" cy="0"/>
          <a:chOff x="0" y="0"/>
          <a:chExt cx="0" cy="0"/>
        </a:xfrm>
      </p:grpSpPr>
      <p:sp>
        <p:nvSpPr>
          <p:cNvPr id="266" name="Google Shape;266;p38"/>
          <p:cNvSpPr txBox="1"/>
          <p:nvPr>
            <p:ph type="title"/>
          </p:nvPr>
        </p:nvSpPr>
        <p:spPr>
          <a:xfrm>
            <a:off x="395536" y="0"/>
            <a:ext cx="8229600" cy="69269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VECTOR IMAGE </a:t>
            </a:r>
            <a:endParaRPr b="0" i="0" sz="3959" u="none" cap="none" strike="noStrike">
              <a:solidFill>
                <a:schemeClr val="dk1"/>
              </a:solidFill>
              <a:latin typeface="Calibri"/>
              <a:ea typeface="Calibri"/>
              <a:cs typeface="Calibri"/>
              <a:sym typeface="Calibri"/>
            </a:endParaRPr>
          </a:p>
        </p:txBody>
      </p:sp>
      <p:pic>
        <p:nvPicPr>
          <p:cNvPr descr="vector diplay.png" id="267" name="Google Shape;267;p38"/>
          <p:cNvPicPr preferRelativeResize="0"/>
          <p:nvPr>
            <p:ph idx="1" type="body"/>
          </p:nvPr>
        </p:nvPicPr>
        <p:blipFill rotWithShape="1">
          <a:blip r:embed="rId3">
            <a:alphaModFix/>
          </a:blip>
          <a:srcRect b="0" l="0" r="0" t="0"/>
          <a:stretch/>
        </p:blipFill>
        <p:spPr>
          <a:xfrm>
            <a:off x="0" y="792088"/>
            <a:ext cx="9143999" cy="57332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WORKING</a:t>
            </a:r>
            <a:endParaRPr b="0" i="0" sz="4300" u="none" cap="none" strike="noStrike">
              <a:solidFill>
                <a:srgbClr val="006B8C"/>
              </a:solidFill>
              <a:latin typeface="Cabin"/>
              <a:ea typeface="Cabin"/>
              <a:cs typeface="Cabin"/>
              <a:sym typeface="Cabin"/>
            </a:endParaRPr>
          </a:p>
        </p:txBody>
      </p:sp>
      <p:sp>
        <p:nvSpPr>
          <p:cNvPr id="273" name="Google Shape;273;p3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Cabin"/>
                <a:ea typeface="Cabin"/>
                <a:cs typeface="Cabin"/>
                <a:sym typeface="Cabin"/>
              </a:rPr>
              <a:t>When operated as a random-scan display unit, a CRT has the electron beam directed only to the parts of the screen where a picture is to be drawn.</a:t>
            </a:r>
            <a:endParaRPr/>
          </a:p>
          <a:p>
            <a:pPr indent="-283464" lvl="0" marL="365760" marR="0" rtl="0" algn="l">
              <a:lnSpc>
                <a:spcPct val="100000"/>
              </a:lnSpc>
              <a:spcBef>
                <a:spcPts val="600"/>
              </a:spcBef>
              <a:spcAft>
                <a:spcPts val="0"/>
              </a:spcAft>
              <a:buClr>
                <a:schemeClr val="accent1"/>
              </a:buClr>
              <a:buSzPts val="2560"/>
              <a:buFont typeface="Noto Sans Symbols"/>
              <a:buChar char="●"/>
            </a:pPr>
            <a:r>
              <a:rPr b="0" i="0" lang="en-US" sz="3200" u="none" cap="none" strike="noStrike">
                <a:solidFill>
                  <a:schemeClr val="dk1"/>
                </a:solidFill>
                <a:latin typeface="Cabin"/>
                <a:ea typeface="Cabin"/>
                <a:cs typeface="Cabin"/>
                <a:sym typeface="Cabin"/>
              </a:rPr>
              <a:t> Random-scan monitors draw a picture one line at a time and for this reason are also referred to as vector displays (or stroke-writing or calligraphic displays).</a:t>
            </a:r>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RASTER SCAN DISPLAY </a:t>
            </a:r>
            <a:endParaRPr b="0" i="0" sz="4400" u="none" cap="none" strike="noStrike">
              <a:solidFill>
                <a:schemeClr val="dk1"/>
              </a:solidFill>
              <a:latin typeface="Calibri"/>
              <a:ea typeface="Calibri"/>
              <a:cs typeface="Calibri"/>
              <a:sym typeface="Calibri"/>
            </a:endParaRPr>
          </a:p>
        </p:txBody>
      </p:sp>
      <p:pic>
        <p:nvPicPr>
          <p:cNvPr id="279" name="Google Shape;279;p40"/>
          <p:cNvPicPr preferRelativeResize="0"/>
          <p:nvPr>
            <p:ph idx="1" type="body"/>
          </p:nvPr>
        </p:nvPicPr>
        <p:blipFill rotWithShape="1">
          <a:blip r:embed="rId3">
            <a:alphaModFix/>
          </a:blip>
          <a:srcRect b="0" l="0" r="0" t="0"/>
          <a:stretch/>
        </p:blipFill>
        <p:spPr>
          <a:xfrm>
            <a:off x="467544" y="1628800"/>
            <a:ext cx="8228453" cy="50405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t/>
            </a:r>
            <a:endParaRPr b="0" i="0" sz="4300" u="none" cap="none" strike="noStrike">
              <a:solidFill>
                <a:srgbClr val="006B8C"/>
              </a:solidFill>
              <a:latin typeface="Cabin"/>
              <a:ea typeface="Cabin"/>
              <a:cs typeface="Cabin"/>
              <a:sym typeface="Cabin"/>
            </a:endParaRPr>
          </a:p>
        </p:txBody>
      </p:sp>
      <p:sp>
        <p:nvSpPr>
          <p:cNvPr id="285" name="Google Shape;285;p4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80000"/>
              </a:lnSpc>
              <a:spcBef>
                <a:spcPts val="0"/>
              </a:spcBef>
              <a:spcAft>
                <a:spcPts val="0"/>
              </a:spcAft>
              <a:buClr>
                <a:schemeClr val="accent1"/>
              </a:buClr>
              <a:buSzPts val="2368"/>
              <a:buFont typeface="Noto Sans Symbols"/>
              <a:buChar char="●"/>
            </a:pPr>
            <a:r>
              <a:rPr b="1" i="0" lang="en-US" sz="2960" u="none" cap="none" strike="noStrike">
                <a:solidFill>
                  <a:schemeClr val="dk1"/>
                </a:solidFill>
                <a:latin typeface="Times New Roman"/>
                <a:ea typeface="Times New Roman"/>
                <a:cs typeface="Times New Roman"/>
                <a:sym typeface="Times New Roman"/>
              </a:rPr>
              <a:t>Refresh rate</a:t>
            </a:r>
            <a:r>
              <a:rPr b="0" i="0" lang="en-US" sz="2960" u="none" cap="none" strike="noStrike">
                <a:solidFill>
                  <a:schemeClr val="dk1"/>
                </a:solidFill>
                <a:latin typeface="Times New Roman"/>
                <a:ea typeface="Times New Roman"/>
                <a:cs typeface="Times New Roman"/>
                <a:sym typeface="Times New Roman"/>
              </a:rPr>
              <a:t> depends on the number of lines to be displayed.</a:t>
            </a:r>
            <a:endParaRPr/>
          </a:p>
          <a:p>
            <a:pPr indent="-571500" lvl="0" marL="571500" marR="0" rtl="0" algn="l">
              <a:lnSpc>
                <a:spcPct val="8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Picture definition is now stored as a line-drawing commands an area of memory referred to as </a:t>
            </a:r>
            <a:r>
              <a:rPr b="1" i="0" lang="en-US" sz="2960" u="none" cap="none" strike="noStrike">
                <a:solidFill>
                  <a:schemeClr val="dk1"/>
                </a:solidFill>
                <a:latin typeface="Times New Roman"/>
                <a:ea typeface="Times New Roman"/>
                <a:cs typeface="Times New Roman"/>
                <a:sym typeface="Times New Roman"/>
              </a:rPr>
              <a:t>refresh display file</a:t>
            </a:r>
            <a:r>
              <a:rPr b="0" i="0" lang="en-US" sz="2960" u="none" cap="none" strike="noStrike">
                <a:solidFill>
                  <a:schemeClr val="dk1"/>
                </a:solidFill>
                <a:latin typeface="Times New Roman"/>
                <a:ea typeface="Times New Roman"/>
                <a:cs typeface="Times New Roman"/>
                <a:sym typeface="Times New Roman"/>
              </a:rPr>
              <a:t> (</a:t>
            </a:r>
            <a:r>
              <a:rPr b="1" i="0" lang="en-US" sz="2960" u="none" cap="none" strike="noStrike">
                <a:solidFill>
                  <a:schemeClr val="dk1"/>
                </a:solidFill>
                <a:latin typeface="Times New Roman"/>
                <a:ea typeface="Times New Roman"/>
                <a:cs typeface="Times New Roman"/>
                <a:sym typeface="Times New Roman"/>
              </a:rPr>
              <a:t>display list</a:t>
            </a:r>
            <a:r>
              <a:rPr b="0" i="0" lang="en-US" sz="2960" u="none" cap="none" strike="noStrike">
                <a:solidFill>
                  <a:schemeClr val="dk1"/>
                </a:solidFill>
                <a:latin typeface="Times New Roman"/>
                <a:ea typeface="Times New Roman"/>
                <a:cs typeface="Times New Roman"/>
                <a:sym typeface="Times New Roman"/>
              </a:rPr>
              <a:t>).</a:t>
            </a:r>
            <a:endParaRPr/>
          </a:p>
          <a:p>
            <a:pPr indent="-571500" lvl="0" marL="571500" marR="0" rtl="0" algn="l">
              <a:lnSpc>
                <a:spcPct val="8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To display a picture, the system cycle through the </a:t>
            </a:r>
            <a:r>
              <a:rPr b="1" i="0" lang="en-US" sz="2960" u="none" cap="none" strike="noStrike">
                <a:solidFill>
                  <a:schemeClr val="dk1"/>
                </a:solidFill>
                <a:latin typeface="Times New Roman"/>
                <a:ea typeface="Times New Roman"/>
                <a:cs typeface="Times New Roman"/>
                <a:sym typeface="Times New Roman"/>
              </a:rPr>
              <a:t>set of commands</a:t>
            </a:r>
            <a:r>
              <a:rPr b="0" i="0" lang="en-US" sz="2960" u="none" cap="none" strike="noStrike">
                <a:solidFill>
                  <a:schemeClr val="dk1"/>
                </a:solidFill>
                <a:latin typeface="Times New Roman"/>
                <a:ea typeface="Times New Roman"/>
                <a:cs typeface="Times New Roman"/>
                <a:sym typeface="Times New Roman"/>
              </a:rPr>
              <a:t> in the display file, drawing each component line in turn.</a:t>
            </a:r>
            <a:endParaRPr/>
          </a:p>
          <a:p>
            <a:pPr indent="-571500" lvl="0" marL="571500" marR="0" rtl="0" algn="l">
              <a:lnSpc>
                <a:spcPct val="8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Random scan displays are designed to  draw all the component lines of a picture 30 to 60 times each second</a:t>
            </a:r>
            <a:endParaRPr/>
          </a:p>
          <a:p>
            <a:pPr indent="-133096" lvl="0" marL="365760" marR="0" rtl="0" algn="l">
              <a:lnSpc>
                <a:spcPct val="80000"/>
              </a:lnSpc>
              <a:spcBef>
                <a:spcPts val="600"/>
              </a:spcBef>
              <a:spcAft>
                <a:spcPts val="0"/>
              </a:spcAft>
              <a:buClr>
                <a:schemeClr val="accent1"/>
              </a:buClr>
              <a:buSzPts val="2368"/>
              <a:buFont typeface="Noto Sans Symbols"/>
              <a:buNone/>
            </a:pPr>
            <a:r>
              <a:t/>
            </a:r>
            <a:endParaRPr b="0" i="0" sz="2960" u="none" cap="none" strike="noStrike">
              <a:solidFill>
                <a:schemeClr val="dk1"/>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grpSp>
        <p:nvGrpSpPr>
          <p:cNvPr id="290" name="Google Shape;290;p42"/>
          <p:cNvGrpSpPr/>
          <p:nvPr/>
        </p:nvGrpSpPr>
        <p:grpSpPr>
          <a:xfrm>
            <a:off x="899592" y="4121398"/>
            <a:ext cx="7704856" cy="2736602"/>
            <a:chOff x="370" y="2420"/>
            <a:chExt cx="3576" cy="1440"/>
          </a:xfrm>
        </p:grpSpPr>
        <p:pic>
          <p:nvPicPr>
            <p:cNvPr descr="022" id="291" name="Google Shape;291;p42"/>
            <p:cNvPicPr preferRelativeResize="0"/>
            <p:nvPr/>
          </p:nvPicPr>
          <p:blipFill rotWithShape="1">
            <a:blip r:embed="rId3">
              <a:alphaModFix/>
            </a:blip>
            <a:srcRect b="0" l="0" r="0" t="0"/>
            <a:stretch/>
          </p:blipFill>
          <p:spPr>
            <a:xfrm>
              <a:off x="370" y="2420"/>
              <a:ext cx="3576" cy="1440"/>
            </a:xfrm>
            <a:prstGeom prst="rect">
              <a:avLst/>
            </a:prstGeom>
            <a:noFill/>
            <a:ln>
              <a:noFill/>
            </a:ln>
          </p:spPr>
        </p:pic>
        <p:sp>
          <p:nvSpPr>
            <p:cNvPr id="292" name="Google Shape;292;p42"/>
            <p:cNvSpPr txBox="1"/>
            <p:nvPr/>
          </p:nvSpPr>
          <p:spPr>
            <a:xfrm>
              <a:off x="410" y="2577"/>
              <a:ext cx="987" cy="11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u="none">
                  <a:solidFill>
                    <a:schemeClr val="dk1"/>
                  </a:solidFill>
                  <a:latin typeface="Verdana"/>
                  <a:ea typeface="Verdana"/>
                  <a:cs typeface="Verdana"/>
                  <a:sym typeface="Verdana"/>
                </a:rPr>
                <a:t>Ideal Drawing</a:t>
              </a:r>
              <a:endParaRPr/>
            </a:p>
          </p:txBody>
        </p:sp>
        <p:sp>
          <p:nvSpPr>
            <p:cNvPr id="293" name="Google Shape;293;p42"/>
            <p:cNvSpPr txBox="1"/>
            <p:nvPr/>
          </p:nvSpPr>
          <p:spPr>
            <a:xfrm>
              <a:off x="2568" y="2594"/>
              <a:ext cx="987" cy="11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u="none">
                  <a:solidFill>
                    <a:schemeClr val="dk1"/>
                  </a:solidFill>
                  <a:latin typeface="Verdana"/>
                  <a:ea typeface="Verdana"/>
                  <a:cs typeface="Verdana"/>
                  <a:sym typeface="Verdana"/>
                </a:rPr>
                <a:t>Vector Drawing</a:t>
              </a:r>
              <a:endParaRPr/>
            </a:p>
          </p:txBody>
        </p:sp>
      </p:grpSp>
      <p:grpSp>
        <p:nvGrpSpPr>
          <p:cNvPr id="294" name="Google Shape;294;p42"/>
          <p:cNvGrpSpPr/>
          <p:nvPr/>
        </p:nvGrpSpPr>
        <p:grpSpPr>
          <a:xfrm>
            <a:off x="1115616" y="692696"/>
            <a:ext cx="6768752" cy="2664296"/>
            <a:chOff x="345" y="3175"/>
            <a:chExt cx="3494" cy="1937"/>
          </a:xfrm>
        </p:grpSpPr>
        <p:pic>
          <p:nvPicPr>
            <p:cNvPr descr="023" id="295" name="Google Shape;295;p42"/>
            <p:cNvPicPr preferRelativeResize="0"/>
            <p:nvPr/>
          </p:nvPicPr>
          <p:blipFill rotWithShape="1">
            <a:blip r:embed="rId4">
              <a:alphaModFix/>
            </a:blip>
            <a:srcRect b="0" l="0" r="0" t="0"/>
            <a:stretch/>
          </p:blipFill>
          <p:spPr>
            <a:xfrm>
              <a:off x="345" y="3175"/>
              <a:ext cx="3494" cy="1937"/>
            </a:xfrm>
            <a:prstGeom prst="rect">
              <a:avLst/>
            </a:prstGeom>
            <a:noFill/>
            <a:ln>
              <a:noFill/>
            </a:ln>
          </p:spPr>
        </p:pic>
        <p:sp>
          <p:nvSpPr>
            <p:cNvPr id="296" name="Google Shape;296;p42"/>
            <p:cNvSpPr txBox="1"/>
            <p:nvPr/>
          </p:nvSpPr>
          <p:spPr>
            <a:xfrm>
              <a:off x="1942" y="3842"/>
              <a:ext cx="357" cy="13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u="none">
                  <a:solidFill>
                    <a:schemeClr val="dk1"/>
                  </a:solidFill>
                  <a:latin typeface="Verdana"/>
                  <a:ea typeface="Verdana"/>
                  <a:cs typeface="Verdana"/>
                  <a:sym typeface="Verdana"/>
                </a:rPr>
                <a:t>Raster</a:t>
              </a:r>
              <a:endParaRPr/>
            </a:p>
          </p:txBody>
        </p:sp>
        <p:sp>
          <p:nvSpPr>
            <p:cNvPr id="297" name="Google Shape;297;p42"/>
            <p:cNvSpPr txBox="1"/>
            <p:nvPr/>
          </p:nvSpPr>
          <p:spPr>
            <a:xfrm>
              <a:off x="355" y="4819"/>
              <a:ext cx="1151" cy="13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u="none">
                  <a:solidFill>
                    <a:schemeClr val="dk1"/>
                  </a:solidFill>
                  <a:latin typeface="Verdana"/>
                  <a:ea typeface="Verdana"/>
                  <a:cs typeface="Verdana"/>
                  <a:sym typeface="Verdana"/>
                </a:rPr>
                <a:t>Outline primitives</a:t>
              </a:r>
              <a:endParaRPr/>
            </a:p>
          </p:txBody>
        </p:sp>
        <p:sp>
          <p:nvSpPr>
            <p:cNvPr id="298" name="Google Shape;298;p42"/>
            <p:cNvSpPr txBox="1"/>
            <p:nvPr/>
          </p:nvSpPr>
          <p:spPr>
            <a:xfrm>
              <a:off x="2467" y="4813"/>
              <a:ext cx="1151" cy="13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u="none">
                  <a:solidFill>
                    <a:schemeClr val="dk1"/>
                  </a:solidFill>
                  <a:latin typeface="Verdana"/>
                  <a:ea typeface="Verdana"/>
                  <a:cs typeface="Verdana"/>
                  <a:sym typeface="Verdana"/>
                </a:rPr>
                <a:t>Filled primitives</a:t>
              </a:r>
              <a:endParaRPr/>
            </a:p>
          </p:txBody>
        </p:sp>
      </p:grpSp>
      <p:sp>
        <p:nvSpPr>
          <p:cNvPr id="299" name="Google Shape;299;p42"/>
          <p:cNvSpPr txBox="1"/>
          <p:nvPr/>
        </p:nvSpPr>
        <p:spPr>
          <a:xfrm>
            <a:off x="611560" y="332656"/>
            <a:ext cx="7920880" cy="110799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A Raster system produces jagged lines that are plotted as discrete points sets</a:t>
            </a: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42"/>
          <p:cNvSpPr txBox="1"/>
          <p:nvPr/>
        </p:nvSpPr>
        <p:spPr>
          <a:xfrm>
            <a:off x="611560" y="3429000"/>
            <a:ext cx="7416824" cy="461665"/>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Vector displays product smooth line drawing</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3"/>
          <p:cNvSpPr txBox="1"/>
          <p:nvPr>
            <p:ph idx="1" type="body"/>
          </p:nvPr>
        </p:nvSpPr>
        <p:spPr>
          <a:xfrm>
            <a:off x="1435608" y="404664"/>
            <a:ext cx="7498080" cy="5843736"/>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Random scan displays are designed for </a:t>
            </a:r>
            <a:r>
              <a:rPr b="1" i="0" lang="en-US" sz="3200" u="none" cap="none" strike="noStrike">
                <a:solidFill>
                  <a:schemeClr val="dk1"/>
                </a:solidFill>
                <a:latin typeface="Times New Roman"/>
                <a:ea typeface="Times New Roman"/>
                <a:cs typeface="Times New Roman"/>
                <a:sym typeface="Times New Roman"/>
              </a:rPr>
              <a:t>line-drawing applications</a:t>
            </a:r>
            <a:r>
              <a:rPr b="0" i="0" lang="en-US" sz="3200" u="none" cap="none" strike="noStrike">
                <a:solidFill>
                  <a:schemeClr val="dk1"/>
                </a:solidFill>
                <a:latin typeface="Times New Roman"/>
                <a:ea typeface="Times New Roman"/>
                <a:cs typeface="Times New Roman"/>
                <a:sym typeface="Times New Roman"/>
              </a:rPr>
              <a:t> and can not display realistic shaded scenes</a:t>
            </a:r>
            <a:endParaRPr/>
          </a:p>
          <a:p>
            <a:pPr indent="-283464"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pic>
        <p:nvPicPr>
          <p:cNvPr descr="An original photograph, a JPEG raster image." id="306" name="Google Shape;306;p43">
            <a:hlinkClick r:id="rId3"/>
          </p:cNvPr>
          <p:cNvPicPr preferRelativeResize="0"/>
          <p:nvPr/>
        </p:nvPicPr>
        <p:blipFill rotWithShape="1">
          <a:blip r:embed="rId4">
            <a:alphaModFix/>
          </a:blip>
          <a:srcRect b="0" l="0" r="0" t="0"/>
          <a:stretch/>
        </p:blipFill>
        <p:spPr>
          <a:xfrm>
            <a:off x="1043608" y="1916832"/>
            <a:ext cx="4176713" cy="3132138"/>
          </a:xfrm>
          <a:prstGeom prst="rect">
            <a:avLst/>
          </a:prstGeom>
          <a:noFill/>
          <a:ln>
            <a:noFill/>
          </a:ln>
        </p:spPr>
      </p:pic>
      <p:pic>
        <p:nvPicPr>
          <p:cNvPr descr="Vectorising is good for reducing file sizes for lower bandwidth delivery, while retaining enough detail for aesthetic appeal and photorealism. (This image was converted to GIF for display on this page.)" id="307" name="Google Shape;307;p43">
            <a:hlinkClick r:id="rId5"/>
          </p:cNvPr>
          <p:cNvPicPr preferRelativeResize="0"/>
          <p:nvPr/>
        </p:nvPicPr>
        <p:blipFill rotWithShape="1">
          <a:blip r:embed="rId6">
            <a:alphaModFix/>
          </a:blip>
          <a:srcRect b="0" l="0" r="0" t="0"/>
          <a:stretch/>
        </p:blipFill>
        <p:spPr>
          <a:xfrm>
            <a:off x="5111750" y="3617913"/>
            <a:ext cx="4032250" cy="32400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RASTER SCAN DISPLAY</a:t>
            </a:r>
            <a:endParaRPr b="0" i="0" sz="4300" u="none" cap="none" strike="noStrike">
              <a:solidFill>
                <a:srgbClr val="006B8C"/>
              </a:solidFill>
              <a:latin typeface="Cabin"/>
              <a:ea typeface="Cabin"/>
              <a:cs typeface="Cabin"/>
              <a:sym typeface="Cabin"/>
            </a:endParaRPr>
          </a:p>
        </p:txBody>
      </p:sp>
      <p:sp>
        <p:nvSpPr>
          <p:cNvPr id="185" name="Google Shape;185;p26"/>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0000"/>
              </a:lnSpc>
              <a:spcBef>
                <a:spcPts val="0"/>
              </a:spcBef>
              <a:spcAft>
                <a:spcPts val="0"/>
              </a:spcAft>
              <a:buClr>
                <a:schemeClr val="accent1"/>
              </a:buClr>
              <a:buSzPts val="1920"/>
              <a:buFont typeface="Noto Sans Symbols"/>
              <a:buChar char="●"/>
            </a:pPr>
            <a:r>
              <a:rPr b="1" i="0" lang="en-US" sz="2400" u="none" cap="none" strike="noStrike">
                <a:solidFill>
                  <a:schemeClr val="dk1"/>
                </a:solidFill>
                <a:latin typeface="Times New Roman"/>
                <a:ea typeface="Times New Roman"/>
                <a:cs typeface="Times New Roman"/>
                <a:sym typeface="Times New Roman"/>
              </a:rPr>
              <a:t>Raster: </a:t>
            </a:r>
            <a:r>
              <a:rPr b="0" i="0" lang="en-US" sz="2400" u="none" cap="none" strike="noStrike">
                <a:solidFill>
                  <a:schemeClr val="dk1"/>
                </a:solidFill>
                <a:latin typeface="Times New Roman"/>
                <a:ea typeface="Times New Roman"/>
                <a:cs typeface="Times New Roman"/>
                <a:sym typeface="Times New Roman"/>
              </a:rPr>
              <a:t>A rectangular array of points or dot.</a:t>
            </a:r>
            <a:endParaRPr/>
          </a:p>
          <a:p>
            <a:pPr indent="-571500" lvl="0" marL="57150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 An image is subdivided into a sequence of (usually horizontal) strips known as "</a:t>
            </a:r>
            <a:r>
              <a:rPr b="0" i="0" lang="en-US" sz="2400" u="sng" cap="none" strike="noStrike">
                <a:solidFill>
                  <a:schemeClr val="dk1"/>
                </a:solidFill>
                <a:latin typeface="Times New Roman"/>
                <a:ea typeface="Times New Roman"/>
                <a:cs typeface="Times New Roman"/>
                <a:sym typeface="Times New Roman"/>
              </a:rPr>
              <a:t>scan lines</a:t>
            </a:r>
            <a:r>
              <a:rPr b="0" i="0" lang="en-US" sz="2400" u="none" cap="none" strike="noStrike">
                <a:solidFill>
                  <a:schemeClr val="dk1"/>
                </a:solidFill>
                <a:latin typeface="Times New Roman"/>
                <a:ea typeface="Times New Roman"/>
                <a:cs typeface="Times New Roman"/>
                <a:sym typeface="Times New Roman"/>
              </a:rPr>
              <a:t>“ which can be further divided into discrete </a:t>
            </a:r>
            <a:r>
              <a:rPr b="0" i="0" lang="en-US" sz="2400" u="sng" cap="none" strike="noStrike">
                <a:solidFill>
                  <a:schemeClr val="dk1"/>
                </a:solidFill>
                <a:latin typeface="Times New Roman"/>
                <a:ea typeface="Times New Roman"/>
                <a:cs typeface="Times New Roman"/>
                <a:sym typeface="Times New Roman"/>
              </a:rPr>
              <a:t>pixels</a:t>
            </a:r>
            <a:r>
              <a:rPr b="0" i="0" lang="en-US" sz="2400" u="none" cap="none" strike="noStrike">
                <a:solidFill>
                  <a:schemeClr val="dk1"/>
                </a:solidFill>
                <a:latin typeface="Times New Roman"/>
                <a:ea typeface="Times New Roman"/>
                <a:cs typeface="Times New Roman"/>
                <a:sym typeface="Times New Roman"/>
              </a:rPr>
              <a:t> for processing in a </a:t>
            </a:r>
            <a:r>
              <a:rPr b="0" i="0" lang="en-US" sz="2400" u="sng" cap="none" strike="noStrike">
                <a:solidFill>
                  <a:schemeClr val="dk1"/>
                </a:solidFill>
                <a:latin typeface="Times New Roman"/>
                <a:ea typeface="Times New Roman"/>
                <a:cs typeface="Times New Roman"/>
                <a:sym typeface="Times New Roman"/>
              </a:rPr>
              <a:t>computer system.</a:t>
            </a:r>
            <a:endParaRPr/>
          </a:p>
          <a:p>
            <a:pPr indent="-449580" lvl="0" marL="571500" marR="0" rtl="0" algn="l">
              <a:lnSpc>
                <a:spcPct val="100000"/>
              </a:lnSpc>
              <a:spcBef>
                <a:spcPts val="600"/>
              </a:spcBef>
              <a:spcAft>
                <a:spcPts val="0"/>
              </a:spcAft>
              <a:buClr>
                <a:schemeClr val="accent1"/>
              </a:buClr>
              <a:buSzPts val="1920"/>
              <a:buFont typeface="Arial"/>
              <a:buNone/>
            </a:pPr>
            <a:r>
              <a:t/>
            </a:r>
            <a:endParaRPr b="0" i="0" sz="2400" u="sng" cap="none" strike="noStrike">
              <a:solidFill>
                <a:schemeClr val="dk1"/>
              </a:solidFill>
              <a:latin typeface="Times New Roman"/>
              <a:ea typeface="Times New Roman"/>
              <a:cs typeface="Times New Roman"/>
              <a:sym typeface="Times New Roman"/>
            </a:endParaRPr>
          </a:p>
          <a:p>
            <a:pPr indent="-571500" lvl="0" marL="571500" marR="0" rtl="0" algn="l">
              <a:lnSpc>
                <a:spcPct val="100000"/>
              </a:lnSpc>
              <a:spcBef>
                <a:spcPts val="600"/>
              </a:spcBef>
              <a:spcAft>
                <a:spcPts val="0"/>
              </a:spcAft>
              <a:buClr>
                <a:schemeClr val="accent1"/>
              </a:buClr>
              <a:buSzPts val="2240"/>
              <a:buFont typeface="Noto Sans Symbols"/>
              <a:buNone/>
            </a:pPr>
            <a:r>
              <a:rPr b="0" i="0" lang="en-US" sz="2800" u="none" cap="none" strike="noStrike">
                <a:solidFill>
                  <a:schemeClr val="dk1"/>
                </a:solidFill>
                <a:latin typeface="Times New Roman"/>
                <a:ea typeface="Times New Roman"/>
                <a:cs typeface="Times New Roman"/>
                <a:sym typeface="Times New Roman"/>
              </a:rPr>
              <a:t>A raster image is a collection of dots called pixels</a:t>
            </a:r>
            <a:endParaRPr b="0" i="0" sz="2800" u="none" cap="none" strike="noStrike">
              <a:solidFill>
                <a:schemeClr val="dk1"/>
              </a:solidFill>
              <a:latin typeface="Times New Roman"/>
              <a:ea typeface="Times New Roman"/>
              <a:cs typeface="Times New Roman"/>
              <a:sym typeface="Times New Roman"/>
            </a:endParaRPr>
          </a:p>
          <a:p>
            <a:pPr indent="-571500" lvl="0" marL="571500" marR="0" rtl="0" algn="ctr">
              <a:lnSpc>
                <a:spcPct val="100000"/>
              </a:lnSpc>
              <a:spcBef>
                <a:spcPts val="600"/>
              </a:spcBef>
              <a:spcAft>
                <a:spcPts val="0"/>
              </a:spcAft>
              <a:buClr>
                <a:schemeClr val="accent1"/>
              </a:buClr>
              <a:buSzPts val="2560"/>
              <a:buFont typeface="Noto Sans Symbols"/>
              <a:buNone/>
            </a:pPr>
            <a:r>
              <a:t/>
            </a:r>
            <a:endParaRPr b="1" i="0" sz="3200" u="none" cap="none" strike="noStrike">
              <a:solidFill>
                <a:schemeClr val="dk1"/>
              </a:solidFill>
              <a:latin typeface="Times New Roman"/>
              <a:ea typeface="Times New Roman"/>
              <a:cs typeface="Times New Roman"/>
              <a:sym typeface="Times New Roman"/>
            </a:endParaRPr>
          </a:p>
          <a:p>
            <a:pPr indent="-571500" lvl="0" marL="571500" marR="0" rtl="0" algn="l">
              <a:lnSpc>
                <a:spcPct val="100000"/>
              </a:lnSpc>
              <a:spcBef>
                <a:spcPts val="600"/>
              </a:spcBef>
              <a:spcAft>
                <a:spcPts val="0"/>
              </a:spcAft>
              <a:buClr>
                <a:schemeClr val="accent1"/>
              </a:buClr>
              <a:buSzPts val="2560"/>
              <a:buFont typeface="Noto Sans Symbols"/>
              <a:buNone/>
            </a:pPr>
            <a:r>
              <a:t/>
            </a:r>
            <a:endParaRPr b="1"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grpSp>
        <p:nvGrpSpPr>
          <p:cNvPr id="186" name="Google Shape;186;p26"/>
          <p:cNvGrpSpPr/>
          <p:nvPr/>
        </p:nvGrpSpPr>
        <p:grpSpPr>
          <a:xfrm>
            <a:off x="1763688" y="4365104"/>
            <a:ext cx="6913563" cy="2239963"/>
            <a:chOff x="612" y="2790"/>
            <a:chExt cx="4355" cy="1411"/>
          </a:xfrm>
        </p:grpSpPr>
        <p:sp>
          <p:nvSpPr>
            <p:cNvPr descr="Large grid" id="187" name="Google Shape;187;p26"/>
            <p:cNvSpPr/>
            <p:nvPr/>
          </p:nvSpPr>
          <p:spPr>
            <a:xfrm>
              <a:off x="612" y="2790"/>
              <a:ext cx="4355" cy="1411"/>
            </a:xfrm>
            <a:prstGeom prst="rect">
              <a:avLst/>
            </a:prstGeom>
            <a:solidFill>
              <a:srgbClr val="FFFFFF"/>
            </a:solidFill>
            <a:ln cap="flat" cmpd="sng" w="381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
          <p:nvSpPr>
            <p:cNvPr id="188" name="Google Shape;188;p26"/>
            <p:cNvSpPr/>
            <p:nvPr/>
          </p:nvSpPr>
          <p:spPr>
            <a:xfrm>
              <a:off x="632" y="3616"/>
              <a:ext cx="4335" cy="45"/>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
          <p:nvSpPr>
            <p:cNvPr id="189" name="Google Shape;189;p26"/>
            <p:cNvSpPr/>
            <p:nvPr/>
          </p:nvSpPr>
          <p:spPr>
            <a:xfrm>
              <a:off x="1440" y="2896"/>
              <a:ext cx="65" cy="43"/>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Advantages</a:t>
            </a:r>
            <a:endParaRPr b="0" i="0" sz="4300" u="none" cap="none" strike="noStrike">
              <a:solidFill>
                <a:srgbClr val="006B8C"/>
              </a:solidFill>
              <a:latin typeface="Cabin"/>
              <a:ea typeface="Cabin"/>
              <a:cs typeface="Cabin"/>
              <a:sym typeface="Cabin"/>
            </a:endParaRPr>
          </a:p>
        </p:txBody>
      </p:sp>
      <p:sp>
        <p:nvSpPr>
          <p:cNvPr id="313" name="Google Shape;313;p4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Random scan displays have higher resolution than raster systems.</a:t>
            </a:r>
            <a:endParaRPr/>
          </a:p>
          <a:p>
            <a:pPr indent="-571500" lvl="0" marL="571500" marR="0" rtl="0" algn="l">
              <a:lnSpc>
                <a:spcPct val="9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Vector displays product smooth line drawing.</a:t>
            </a:r>
            <a:endParaRPr/>
          </a:p>
          <a:p>
            <a:pPr indent="-571500" lvl="0" marL="571500" marR="0" rtl="0" algn="l">
              <a:lnSpc>
                <a:spcPct val="9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This minimal amount of information translates to a much smaller file size. (file size compared to large raster images)</a:t>
            </a:r>
            <a:endParaRPr/>
          </a:p>
          <a:p>
            <a:pPr indent="-571500" lvl="0" marL="571500" marR="0" rtl="0" algn="l">
              <a:lnSpc>
                <a:spcPct val="9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On zooming in, and it remains smooth</a:t>
            </a:r>
            <a:endParaRPr/>
          </a:p>
          <a:p>
            <a:pPr indent="-571500" lvl="0" marL="571500" marR="0" rtl="0" algn="l">
              <a:lnSpc>
                <a:spcPct val="9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The parameters of obje.cts are stored and can be later modified.</a:t>
            </a:r>
            <a:endParaRPr b="0" i="0" sz="296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3870"/>
              <a:buFont typeface="Cabin"/>
              <a:buNone/>
            </a:pPr>
            <a:r>
              <a:rPr b="0" i="0" lang="en-US" sz="3870" u="none" cap="none" strike="noStrike">
                <a:solidFill>
                  <a:srgbClr val="006B8C"/>
                </a:solidFill>
                <a:latin typeface="Cabin"/>
                <a:ea typeface="Cabin"/>
                <a:cs typeface="Cabin"/>
                <a:sym typeface="Cabin"/>
              </a:rPr>
              <a:t>RASTER SCAN SYSTEM</a:t>
            </a:r>
            <a:br>
              <a:rPr b="0" i="0" lang="en-US" sz="3870" u="none" cap="none" strike="noStrike">
                <a:solidFill>
                  <a:srgbClr val="006B8C"/>
                </a:solidFill>
                <a:latin typeface="Cabin"/>
                <a:ea typeface="Cabin"/>
                <a:cs typeface="Cabin"/>
                <a:sym typeface="Cabin"/>
              </a:rPr>
            </a:br>
            <a:endParaRPr b="0" i="0" sz="3870" u="none" cap="none" strike="noStrike">
              <a:solidFill>
                <a:srgbClr val="006B8C"/>
              </a:solidFill>
              <a:latin typeface="Cabin"/>
              <a:ea typeface="Cabin"/>
              <a:cs typeface="Cabin"/>
              <a:sym typeface="Cabin"/>
            </a:endParaRPr>
          </a:p>
        </p:txBody>
      </p:sp>
      <p:sp>
        <p:nvSpPr>
          <p:cNvPr id="319" name="Google Shape;319;p4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80000"/>
              </a:lnSpc>
              <a:spcBef>
                <a:spcPts val="0"/>
              </a:spcBef>
              <a:spcAft>
                <a:spcPts val="0"/>
              </a:spcAft>
              <a:buClr>
                <a:schemeClr val="accent1"/>
              </a:buClr>
              <a:buSzPts val="1904"/>
              <a:buFont typeface="Noto Sans Symbols"/>
              <a:buChar char="●"/>
            </a:pPr>
            <a:r>
              <a:rPr b="0" i="0" lang="en-US" sz="2380" u="none" cap="none" strike="noStrike">
                <a:solidFill>
                  <a:schemeClr val="dk1"/>
                </a:solidFill>
                <a:latin typeface="Times New Roman"/>
                <a:ea typeface="Times New Roman"/>
                <a:cs typeface="Times New Roman"/>
                <a:sym typeface="Times New Roman"/>
              </a:rPr>
              <a:t>In addition to the central processing unit (CPU), a special processor, called the </a:t>
            </a:r>
            <a:r>
              <a:rPr b="1" i="0" lang="en-US" sz="2380" u="none" cap="none" strike="noStrike">
                <a:solidFill>
                  <a:schemeClr val="dk1"/>
                </a:solidFill>
                <a:latin typeface="Times New Roman"/>
                <a:ea typeface="Times New Roman"/>
                <a:cs typeface="Times New Roman"/>
                <a:sym typeface="Times New Roman"/>
              </a:rPr>
              <a:t>video controller</a:t>
            </a:r>
            <a:r>
              <a:rPr b="0" i="0" lang="en-US" sz="2380" u="none" cap="none" strike="noStrike">
                <a:solidFill>
                  <a:schemeClr val="dk1"/>
                </a:solidFill>
                <a:latin typeface="Times New Roman"/>
                <a:ea typeface="Times New Roman"/>
                <a:cs typeface="Times New Roman"/>
                <a:sym typeface="Times New Roman"/>
              </a:rPr>
              <a:t> or </a:t>
            </a:r>
            <a:r>
              <a:rPr b="1" i="0" lang="en-US" sz="2380" u="none" cap="none" strike="noStrike">
                <a:solidFill>
                  <a:schemeClr val="dk1"/>
                </a:solidFill>
                <a:latin typeface="Times New Roman"/>
                <a:ea typeface="Times New Roman"/>
                <a:cs typeface="Times New Roman"/>
                <a:sym typeface="Times New Roman"/>
              </a:rPr>
              <a:t>display controller</a:t>
            </a:r>
            <a:r>
              <a:rPr b="0" i="0" lang="en-US" sz="2380" u="none" cap="none" strike="noStrike">
                <a:solidFill>
                  <a:schemeClr val="dk1"/>
                </a:solidFill>
                <a:latin typeface="Times New Roman"/>
                <a:ea typeface="Times New Roman"/>
                <a:cs typeface="Times New Roman"/>
                <a:sym typeface="Times New Roman"/>
              </a:rPr>
              <a:t>, is used to control the operation of the display device.</a:t>
            </a:r>
            <a:endParaRPr/>
          </a:p>
          <a:p>
            <a:pPr indent="-162559" lvl="0" marL="365760" marR="0" rtl="0" algn="l">
              <a:lnSpc>
                <a:spcPct val="80000"/>
              </a:lnSpc>
              <a:spcBef>
                <a:spcPts val="600"/>
              </a:spcBef>
              <a:spcAft>
                <a:spcPts val="0"/>
              </a:spcAft>
              <a:buClr>
                <a:schemeClr val="accent1"/>
              </a:buClr>
              <a:buSzPts val="1904"/>
              <a:buFont typeface="Noto Sans Symbols"/>
              <a:buNone/>
            </a:pPr>
            <a:r>
              <a:t/>
            </a:r>
            <a:endParaRPr b="0" i="0" sz="2380" u="none" cap="none" strike="noStrike">
              <a:solidFill>
                <a:schemeClr val="dk1"/>
              </a:solidFill>
              <a:latin typeface="Times New Roman"/>
              <a:ea typeface="Times New Roman"/>
              <a:cs typeface="Times New Roman"/>
              <a:sym typeface="Times New Roman"/>
            </a:endParaRPr>
          </a:p>
          <a:p>
            <a:pPr indent="-283464" lvl="0" marL="365760" marR="0" rtl="0" algn="l">
              <a:lnSpc>
                <a:spcPct val="80000"/>
              </a:lnSpc>
              <a:spcBef>
                <a:spcPts val="600"/>
              </a:spcBef>
              <a:spcAft>
                <a:spcPts val="0"/>
              </a:spcAft>
              <a:buClr>
                <a:schemeClr val="accent1"/>
              </a:buClr>
              <a:buSzPts val="1904"/>
              <a:buFont typeface="Noto Sans Symbols"/>
              <a:buChar char="●"/>
            </a:pPr>
            <a:r>
              <a:rPr b="0" i="0" lang="en-US" sz="2380" u="none" cap="none" strike="noStrike">
                <a:solidFill>
                  <a:schemeClr val="dk1"/>
                </a:solidFill>
                <a:latin typeface="Times New Roman"/>
                <a:ea typeface="Times New Roman"/>
                <a:cs typeface="Times New Roman"/>
                <a:sym typeface="Times New Roman"/>
              </a:rPr>
              <a:t>A fixed area of the system memory is reserved for the frame buffer, and the video controller is given direct access to the frame buffer memory.</a:t>
            </a:r>
            <a:endParaRPr/>
          </a:p>
          <a:p>
            <a:pPr indent="-283464" lvl="0" marL="365760" marR="0" rtl="0" algn="l">
              <a:lnSpc>
                <a:spcPct val="80000"/>
              </a:lnSpc>
              <a:spcBef>
                <a:spcPts val="600"/>
              </a:spcBef>
              <a:spcAft>
                <a:spcPts val="0"/>
              </a:spcAft>
              <a:buClr>
                <a:schemeClr val="accent1"/>
              </a:buClr>
              <a:buSzPts val="1904"/>
              <a:buFont typeface="Noto Sans Symbols"/>
              <a:buNone/>
            </a:pPr>
            <a:r>
              <a:t/>
            </a:r>
            <a:endParaRPr b="0" i="0" sz="2380" u="none" cap="none" strike="noStrike">
              <a:solidFill>
                <a:schemeClr val="dk1"/>
              </a:solidFill>
              <a:latin typeface="Times New Roman"/>
              <a:ea typeface="Times New Roman"/>
              <a:cs typeface="Times New Roman"/>
              <a:sym typeface="Times New Roman"/>
            </a:endParaRPr>
          </a:p>
          <a:p>
            <a:pPr indent="-283464" lvl="0" marL="365760" marR="0" rtl="0" algn="l">
              <a:lnSpc>
                <a:spcPct val="80000"/>
              </a:lnSpc>
              <a:spcBef>
                <a:spcPts val="600"/>
              </a:spcBef>
              <a:spcAft>
                <a:spcPts val="0"/>
              </a:spcAft>
              <a:buClr>
                <a:schemeClr val="accent1"/>
              </a:buClr>
              <a:buSzPts val="1904"/>
              <a:buFont typeface="Noto Sans Symbols"/>
              <a:buChar char="●"/>
            </a:pPr>
            <a:r>
              <a:rPr b="0" i="0" lang="en-US" sz="2380" u="none" cap="none" strike="noStrike">
                <a:solidFill>
                  <a:schemeClr val="dk1"/>
                </a:solidFill>
                <a:latin typeface="Times New Roman"/>
                <a:ea typeface="Times New Roman"/>
                <a:cs typeface="Times New Roman"/>
                <a:sym typeface="Times New Roman"/>
              </a:rPr>
              <a:t>Operation performed:</a:t>
            </a:r>
            <a:endParaRPr/>
          </a:p>
          <a:p>
            <a:pPr indent="-571500" lvl="0" marL="571500" marR="0" rtl="0" algn="l">
              <a:lnSpc>
                <a:spcPct val="70000"/>
              </a:lnSpc>
              <a:spcBef>
                <a:spcPts val="600"/>
              </a:spcBef>
              <a:spcAft>
                <a:spcPts val="0"/>
              </a:spcAft>
              <a:buClr>
                <a:schemeClr val="accent1"/>
              </a:buClr>
              <a:buSzPts val="1904"/>
              <a:buFont typeface="Cabin"/>
              <a:buAutoNum type="arabicPeriod"/>
            </a:pPr>
            <a:r>
              <a:rPr b="0" i="0" lang="en-US" sz="2380" u="none" cap="none" strike="noStrike">
                <a:solidFill>
                  <a:schemeClr val="dk1"/>
                </a:solidFill>
                <a:latin typeface="Times New Roman"/>
                <a:ea typeface="Times New Roman"/>
                <a:cs typeface="Times New Roman"/>
                <a:sym typeface="Times New Roman"/>
              </a:rPr>
              <a:t>Refreshing operation</a:t>
            </a:r>
            <a:endParaRPr/>
          </a:p>
          <a:p>
            <a:pPr indent="-450596" lvl="0" marL="571500" marR="0" rtl="0" algn="l">
              <a:lnSpc>
                <a:spcPct val="70000"/>
              </a:lnSpc>
              <a:spcBef>
                <a:spcPts val="600"/>
              </a:spcBef>
              <a:spcAft>
                <a:spcPts val="0"/>
              </a:spcAft>
              <a:buClr>
                <a:schemeClr val="accent1"/>
              </a:buClr>
              <a:buSzPts val="1904"/>
              <a:buFont typeface="Cabin"/>
              <a:buNone/>
            </a:pPr>
            <a:r>
              <a:t/>
            </a:r>
            <a:endParaRPr b="0" i="0" sz="2380" u="none" cap="none" strike="noStrike">
              <a:solidFill>
                <a:schemeClr val="dk1"/>
              </a:solidFill>
              <a:latin typeface="Times New Roman"/>
              <a:ea typeface="Times New Roman"/>
              <a:cs typeface="Times New Roman"/>
              <a:sym typeface="Times New Roman"/>
            </a:endParaRPr>
          </a:p>
          <a:p>
            <a:pPr indent="-571500" lvl="0" marL="571500" marR="0" rtl="0" algn="l">
              <a:lnSpc>
                <a:spcPct val="70000"/>
              </a:lnSpc>
              <a:spcBef>
                <a:spcPts val="600"/>
              </a:spcBef>
              <a:spcAft>
                <a:spcPts val="0"/>
              </a:spcAft>
              <a:buClr>
                <a:schemeClr val="accent1"/>
              </a:buClr>
              <a:buSzPts val="1904"/>
              <a:buFont typeface="Cabin"/>
              <a:buAutoNum type="arabicPeriod"/>
            </a:pPr>
            <a:r>
              <a:rPr b="0" i="0" lang="en-US" sz="2380" u="none" cap="none" strike="noStrike">
                <a:solidFill>
                  <a:schemeClr val="dk1"/>
                </a:solidFill>
                <a:latin typeface="Times New Roman"/>
                <a:ea typeface="Times New Roman"/>
                <a:cs typeface="Times New Roman"/>
                <a:sym typeface="Times New Roman"/>
              </a:rPr>
              <a:t>Transformation (Areas of the screen can be enlarged, reduces, or moved during the refresh cycles)</a:t>
            </a:r>
            <a:endParaRPr/>
          </a:p>
          <a:p>
            <a:pPr indent="-283464" lvl="0" marL="365760" marR="0" rtl="0" algn="l">
              <a:lnSpc>
                <a:spcPct val="80000"/>
              </a:lnSpc>
              <a:spcBef>
                <a:spcPts val="600"/>
              </a:spcBef>
              <a:spcAft>
                <a:spcPts val="0"/>
              </a:spcAft>
              <a:buClr>
                <a:schemeClr val="accent1"/>
              </a:buClr>
              <a:buSzPts val="1904"/>
              <a:buFont typeface="Noto Sans Symbols"/>
              <a:buNone/>
            </a:pPr>
            <a:r>
              <a:t/>
            </a:r>
            <a:endParaRPr b="0" i="0" sz="238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descr="Video Controller-2" id="324" name="Google Shape;324;p46"/>
          <p:cNvPicPr preferRelativeResize="0"/>
          <p:nvPr/>
        </p:nvPicPr>
        <p:blipFill rotWithShape="1">
          <a:blip r:embed="rId3">
            <a:alphaModFix/>
          </a:blip>
          <a:srcRect b="0" l="0" r="0" t="0"/>
          <a:stretch/>
        </p:blipFill>
        <p:spPr>
          <a:xfrm>
            <a:off x="1187624" y="476672"/>
            <a:ext cx="6768752" cy="55866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1115616" y="404664"/>
            <a:ext cx="8939336" cy="85010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2060"/>
              </a:buClr>
              <a:buSzPts val="3240"/>
              <a:buFont typeface="Cabin"/>
              <a:buNone/>
            </a:pPr>
            <a:r>
              <a:rPr b="1" i="0" lang="en-US" sz="3240" u="none" cap="none" strike="noStrike">
                <a:solidFill>
                  <a:srgbClr val="002060"/>
                </a:solidFill>
                <a:latin typeface="Cabin"/>
                <a:ea typeface="Cabin"/>
                <a:cs typeface="Cabin"/>
                <a:sym typeface="Cabin"/>
              </a:rPr>
              <a:t>The Basic refresh operation of the video controller.</a:t>
            </a:r>
            <a:br>
              <a:rPr b="1" i="0" lang="en-US" sz="3870" u="none" cap="none" strike="noStrike">
                <a:solidFill>
                  <a:srgbClr val="006B8C"/>
                </a:solidFill>
                <a:latin typeface="Cabin"/>
                <a:ea typeface="Cabin"/>
                <a:cs typeface="Cabin"/>
                <a:sym typeface="Cabin"/>
              </a:rPr>
            </a:br>
            <a:endParaRPr b="0" i="0" sz="3870" u="none" cap="none" strike="noStrike">
              <a:solidFill>
                <a:srgbClr val="006B8C"/>
              </a:solidFill>
              <a:latin typeface="Cabin"/>
              <a:ea typeface="Cabin"/>
              <a:cs typeface="Cabin"/>
              <a:sym typeface="Cabin"/>
            </a:endParaRPr>
          </a:p>
        </p:txBody>
      </p:sp>
      <p:sp>
        <p:nvSpPr>
          <p:cNvPr id="330" name="Google Shape;330;p47"/>
          <p:cNvSpPr txBox="1"/>
          <p:nvPr>
            <p:ph idx="1" type="body"/>
          </p:nvPr>
        </p:nvSpPr>
        <p:spPr>
          <a:xfrm>
            <a:off x="1403648" y="1340768"/>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1920"/>
              <a:buFont typeface="Noto Sans Symbols"/>
              <a:buChar char="●"/>
            </a:pPr>
            <a:r>
              <a:rPr b="1" i="0" lang="en-US" sz="2400" u="none" cap="none" strike="noStrike">
                <a:solidFill>
                  <a:schemeClr val="dk1"/>
                </a:solidFill>
                <a:latin typeface="Times New Roman"/>
                <a:ea typeface="Times New Roman"/>
                <a:cs typeface="Times New Roman"/>
                <a:sym typeface="Times New Roman"/>
              </a:rPr>
              <a:t>Frame buffer</a:t>
            </a:r>
            <a:r>
              <a:rPr b="0" i="0" lang="en-US" sz="2400" u="none" cap="none" strike="noStrike">
                <a:solidFill>
                  <a:schemeClr val="dk1"/>
                </a:solidFill>
                <a:latin typeface="Times New Roman"/>
                <a:ea typeface="Times New Roman"/>
                <a:cs typeface="Times New Roman"/>
                <a:sym typeface="Times New Roman"/>
              </a:rPr>
              <a:t> location, and the corresponding screen positions, are referenced in Cartesian coordinates</a:t>
            </a:r>
            <a:endParaRPr/>
          </a:p>
          <a:p>
            <a:pPr indent="-283464" lvl="0" marL="365760" marR="0" rtl="0" algn="l">
              <a:lnSpc>
                <a:spcPct val="100000"/>
              </a:lnSpc>
              <a:spcBef>
                <a:spcPts val="600"/>
              </a:spcBef>
              <a:spcAft>
                <a:spcPts val="0"/>
              </a:spcAft>
              <a:buClr>
                <a:schemeClr val="accent1"/>
              </a:buClr>
              <a:buSzPts val="1920"/>
              <a:buFont typeface="Noto Sans Symbols"/>
              <a:buChar char="●"/>
            </a:pPr>
            <a:r>
              <a:rPr b="1" i="0" lang="en-US" sz="2400" u="none" cap="none" strike="noStrike">
                <a:solidFill>
                  <a:schemeClr val="dk1"/>
                </a:solidFill>
                <a:latin typeface="Times New Roman"/>
                <a:ea typeface="Times New Roman"/>
                <a:cs typeface="Times New Roman"/>
                <a:sym typeface="Times New Roman"/>
              </a:rPr>
              <a:t>Scan lines</a:t>
            </a:r>
            <a:r>
              <a:rPr b="0" i="0" lang="en-US" sz="2400" u="none" cap="none" strike="noStrike">
                <a:solidFill>
                  <a:schemeClr val="dk1"/>
                </a:solidFill>
                <a:latin typeface="Times New Roman"/>
                <a:ea typeface="Times New Roman"/>
                <a:cs typeface="Times New Roman"/>
                <a:sym typeface="Times New Roman"/>
              </a:rPr>
              <a:t> are then labeled from y</a:t>
            </a:r>
            <a:r>
              <a:rPr b="0" baseline="-25000" i="0" lang="en-US" sz="2400" u="none" cap="none" strike="noStrike">
                <a:solidFill>
                  <a:schemeClr val="dk1"/>
                </a:solidFill>
                <a:latin typeface="Times New Roman"/>
                <a:ea typeface="Times New Roman"/>
                <a:cs typeface="Times New Roman"/>
                <a:sym typeface="Times New Roman"/>
              </a:rPr>
              <a:t>max</a:t>
            </a:r>
            <a:r>
              <a:rPr b="0" i="0" lang="en-US" sz="2400" u="none" cap="none" strike="noStrike">
                <a:solidFill>
                  <a:schemeClr val="dk1"/>
                </a:solidFill>
                <a:latin typeface="Times New Roman"/>
                <a:ea typeface="Times New Roman"/>
                <a:cs typeface="Times New Roman"/>
                <a:sym typeface="Times New Roman"/>
              </a:rPr>
              <a:t> at the top of the screen to 0 at the bottom. Along each scan line, screen </a:t>
            </a:r>
            <a:r>
              <a:rPr b="1" i="0" lang="en-US" sz="2400" u="none" cap="none" strike="noStrike">
                <a:solidFill>
                  <a:schemeClr val="dk1"/>
                </a:solidFill>
                <a:latin typeface="Times New Roman"/>
                <a:ea typeface="Times New Roman"/>
                <a:cs typeface="Times New Roman"/>
                <a:sym typeface="Times New Roman"/>
              </a:rPr>
              <a:t>pixel</a:t>
            </a:r>
            <a:r>
              <a:rPr b="0" i="0" lang="en-US" sz="2400" u="none" cap="none" strike="noStrike">
                <a:solidFill>
                  <a:schemeClr val="dk1"/>
                </a:solidFill>
                <a:latin typeface="Times New Roman"/>
                <a:ea typeface="Times New Roman"/>
                <a:cs typeface="Times New Roman"/>
                <a:sym typeface="Times New Roman"/>
              </a:rPr>
              <a:t> positions are labeled from 0 to x</a:t>
            </a:r>
            <a:r>
              <a:rPr b="0" baseline="-25000" i="0" lang="en-US" sz="2400" u="none" cap="none" strike="noStrike">
                <a:solidFill>
                  <a:schemeClr val="dk1"/>
                </a:solidFill>
                <a:latin typeface="Times New Roman"/>
                <a:ea typeface="Times New Roman"/>
                <a:cs typeface="Times New Roman"/>
                <a:sym typeface="Times New Roman"/>
              </a:rPr>
              <a:t>max</a:t>
            </a:r>
            <a:endParaRPr b="0" baseline="-25000" i="0" sz="2400" u="none" cap="none" strike="noStrike">
              <a:solidFill>
                <a:schemeClr val="dk1"/>
              </a:solidFill>
              <a:latin typeface="Times New Roman"/>
              <a:ea typeface="Times New Roman"/>
              <a:cs typeface="Times New Roman"/>
              <a:sym typeface="Times New Roman"/>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Two registers are used to store the coordinates of the screen pixels.</a:t>
            </a:r>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grpSp>
        <p:nvGrpSpPr>
          <p:cNvPr id="331" name="Google Shape;331;p47"/>
          <p:cNvGrpSpPr/>
          <p:nvPr/>
        </p:nvGrpSpPr>
        <p:grpSpPr>
          <a:xfrm>
            <a:off x="2483768" y="4509120"/>
            <a:ext cx="4464496" cy="2060848"/>
            <a:chOff x="1157" y="1797"/>
            <a:chExt cx="3220" cy="2268"/>
          </a:xfrm>
        </p:grpSpPr>
        <p:grpSp>
          <p:nvGrpSpPr>
            <p:cNvPr id="332" name="Google Shape;332;p47"/>
            <p:cNvGrpSpPr/>
            <p:nvPr/>
          </p:nvGrpSpPr>
          <p:grpSpPr>
            <a:xfrm>
              <a:off x="1157" y="1797"/>
              <a:ext cx="3220" cy="2268"/>
              <a:chOff x="1157" y="1797"/>
              <a:chExt cx="3220" cy="2268"/>
            </a:xfrm>
          </p:grpSpPr>
          <p:grpSp>
            <p:nvGrpSpPr>
              <p:cNvPr id="333" name="Google Shape;333;p47"/>
              <p:cNvGrpSpPr/>
              <p:nvPr/>
            </p:nvGrpSpPr>
            <p:grpSpPr>
              <a:xfrm>
                <a:off x="1157" y="1797"/>
                <a:ext cx="3219" cy="2268"/>
                <a:chOff x="1157" y="1888"/>
                <a:chExt cx="3219" cy="2268"/>
              </a:xfrm>
            </p:grpSpPr>
            <p:sp>
              <p:nvSpPr>
                <p:cNvPr id="334" name="Google Shape;334;p47"/>
                <p:cNvSpPr/>
                <p:nvPr/>
              </p:nvSpPr>
              <p:spPr>
                <a:xfrm>
                  <a:off x="1247" y="1888"/>
                  <a:ext cx="3039" cy="2268"/>
                </a:xfrm>
                <a:prstGeom prst="roundRect">
                  <a:avLst>
                    <a:gd fmla="val 16667" name="adj"/>
                  </a:avLst>
                </a:prstGeom>
                <a:solidFill>
                  <a:srgbClr val="FFFFB9"/>
                </a:solidFill>
                <a:ln cap="flat" cmpd="sng" w="7620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cxnSp>
              <p:nvCxnSpPr>
                <p:cNvPr id="335" name="Google Shape;335;p47"/>
                <p:cNvCxnSpPr/>
                <p:nvPr/>
              </p:nvCxnSpPr>
              <p:spPr>
                <a:xfrm>
                  <a:off x="1610" y="3793"/>
                  <a:ext cx="2359" cy="0"/>
                </a:xfrm>
                <a:prstGeom prst="straightConnector1">
                  <a:avLst/>
                </a:prstGeom>
                <a:noFill/>
                <a:ln cap="flat" cmpd="sng" w="76200">
                  <a:solidFill>
                    <a:srgbClr val="0000FF"/>
                  </a:solidFill>
                  <a:prstDash val="solid"/>
                  <a:round/>
                  <a:headEnd len="med" w="med" type="none"/>
                  <a:tailEnd len="med" w="med" type="triangle"/>
                </a:ln>
              </p:spPr>
            </p:cxnSp>
            <p:cxnSp>
              <p:nvCxnSpPr>
                <p:cNvPr id="336" name="Google Shape;336;p47"/>
                <p:cNvCxnSpPr/>
                <p:nvPr/>
              </p:nvCxnSpPr>
              <p:spPr>
                <a:xfrm rot="10800000">
                  <a:off x="1610" y="2251"/>
                  <a:ext cx="0" cy="1542"/>
                </a:xfrm>
                <a:prstGeom prst="straightConnector1">
                  <a:avLst/>
                </a:prstGeom>
                <a:noFill/>
                <a:ln cap="flat" cmpd="sng" w="76200">
                  <a:solidFill>
                    <a:srgbClr val="0000FF"/>
                  </a:solidFill>
                  <a:prstDash val="solid"/>
                  <a:round/>
                  <a:headEnd len="med" w="med" type="none"/>
                  <a:tailEnd len="med" w="med" type="triangle"/>
                </a:ln>
              </p:spPr>
            </p:cxnSp>
            <p:sp>
              <p:nvSpPr>
                <p:cNvPr id="337" name="Google Shape;337;p47"/>
                <p:cNvSpPr txBox="1"/>
                <p:nvPr/>
              </p:nvSpPr>
              <p:spPr>
                <a:xfrm>
                  <a:off x="3787" y="3521"/>
                  <a:ext cx="589" cy="4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u="none">
                      <a:solidFill>
                        <a:srgbClr val="0000FF"/>
                      </a:solidFill>
                      <a:latin typeface="Cabin"/>
                      <a:ea typeface="Cabin"/>
                      <a:cs typeface="Cabin"/>
                      <a:sym typeface="Cabin"/>
                    </a:rPr>
                    <a:t>x</a:t>
                  </a:r>
                  <a:endParaRPr/>
                </a:p>
              </p:txBody>
            </p:sp>
            <p:sp>
              <p:nvSpPr>
                <p:cNvPr id="338" name="Google Shape;338;p47"/>
                <p:cNvSpPr txBox="1"/>
                <p:nvPr/>
              </p:nvSpPr>
              <p:spPr>
                <a:xfrm>
                  <a:off x="1157" y="2069"/>
                  <a:ext cx="589" cy="4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u="none">
                      <a:solidFill>
                        <a:srgbClr val="0000FF"/>
                      </a:solidFill>
                      <a:latin typeface="Cabin"/>
                      <a:ea typeface="Cabin"/>
                      <a:cs typeface="Cabin"/>
                      <a:sym typeface="Cabin"/>
                    </a:rPr>
                    <a:t>y</a:t>
                  </a:r>
                  <a:endParaRPr/>
                </a:p>
              </p:txBody>
            </p:sp>
          </p:grpSp>
          <p:cxnSp>
            <p:nvCxnSpPr>
              <p:cNvPr id="339" name="Google Shape;339;p47"/>
              <p:cNvCxnSpPr/>
              <p:nvPr/>
            </p:nvCxnSpPr>
            <p:spPr>
              <a:xfrm>
                <a:off x="1610" y="2387"/>
                <a:ext cx="2177" cy="0"/>
              </a:xfrm>
              <a:prstGeom prst="straightConnector1">
                <a:avLst/>
              </a:prstGeom>
              <a:noFill/>
              <a:ln cap="flat" cmpd="sng" w="28575">
                <a:solidFill>
                  <a:srgbClr val="000000"/>
                </a:solidFill>
                <a:prstDash val="solid"/>
                <a:round/>
                <a:headEnd len="med" w="med" type="none"/>
                <a:tailEnd len="med" w="med" type="none"/>
              </a:ln>
            </p:spPr>
          </p:cxnSp>
          <p:cxnSp>
            <p:nvCxnSpPr>
              <p:cNvPr id="340" name="Google Shape;340;p47"/>
              <p:cNvCxnSpPr/>
              <p:nvPr/>
            </p:nvCxnSpPr>
            <p:spPr>
              <a:xfrm>
                <a:off x="1610" y="2523"/>
                <a:ext cx="2177" cy="0"/>
              </a:xfrm>
              <a:prstGeom prst="straightConnector1">
                <a:avLst/>
              </a:prstGeom>
              <a:noFill/>
              <a:ln cap="flat" cmpd="sng" w="28575">
                <a:solidFill>
                  <a:srgbClr val="000000"/>
                </a:solidFill>
                <a:prstDash val="solid"/>
                <a:round/>
                <a:headEnd len="med" w="med" type="none"/>
                <a:tailEnd len="med" w="med" type="none"/>
              </a:ln>
            </p:spPr>
          </p:cxnSp>
          <p:cxnSp>
            <p:nvCxnSpPr>
              <p:cNvPr id="341" name="Google Shape;341;p47"/>
              <p:cNvCxnSpPr/>
              <p:nvPr/>
            </p:nvCxnSpPr>
            <p:spPr>
              <a:xfrm>
                <a:off x="1610" y="2659"/>
                <a:ext cx="2177" cy="0"/>
              </a:xfrm>
              <a:prstGeom prst="straightConnector1">
                <a:avLst/>
              </a:prstGeom>
              <a:noFill/>
              <a:ln cap="flat" cmpd="sng" w="28575">
                <a:solidFill>
                  <a:srgbClr val="000000"/>
                </a:solidFill>
                <a:prstDash val="solid"/>
                <a:round/>
                <a:headEnd len="med" w="med" type="none"/>
                <a:tailEnd len="med" w="med" type="none"/>
              </a:ln>
            </p:spPr>
          </p:cxnSp>
          <p:cxnSp>
            <p:nvCxnSpPr>
              <p:cNvPr id="342" name="Google Shape;342;p47"/>
              <p:cNvCxnSpPr/>
              <p:nvPr/>
            </p:nvCxnSpPr>
            <p:spPr>
              <a:xfrm>
                <a:off x="1610" y="2795"/>
                <a:ext cx="2177" cy="0"/>
              </a:xfrm>
              <a:prstGeom prst="straightConnector1">
                <a:avLst/>
              </a:prstGeom>
              <a:noFill/>
              <a:ln cap="flat" cmpd="sng" w="28575">
                <a:solidFill>
                  <a:srgbClr val="000000"/>
                </a:solidFill>
                <a:prstDash val="solid"/>
                <a:round/>
                <a:headEnd len="med" w="med" type="none"/>
                <a:tailEnd len="med" w="med" type="none"/>
              </a:ln>
            </p:spPr>
          </p:cxnSp>
          <p:cxnSp>
            <p:nvCxnSpPr>
              <p:cNvPr id="343" name="Google Shape;343;p47"/>
              <p:cNvCxnSpPr/>
              <p:nvPr/>
            </p:nvCxnSpPr>
            <p:spPr>
              <a:xfrm>
                <a:off x="1610" y="2931"/>
                <a:ext cx="2177" cy="0"/>
              </a:xfrm>
              <a:prstGeom prst="straightConnector1">
                <a:avLst/>
              </a:prstGeom>
              <a:noFill/>
              <a:ln cap="flat" cmpd="sng" w="28575">
                <a:solidFill>
                  <a:srgbClr val="000000"/>
                </a:solidFill>
                <a:prstDash val="solid"/>
                <a:round/>
                <a:headEnd len="med" w="med" type="none"/>
                <a:tailEnd len="med" w="med" type="none"/>
              </a:ln>
            </p:spPr>
          </p:cxnSp>
          <p:sp>
            <p:nvSpPr>
              <p:cNvPr id="344" name="Google Shape;344;p47"/>
              <p:cNvSpPr txBox="1"/>
              <p:nvPr/>
            </p:nvSpPr>
            <p:spPr>
              <a:xfrm>
                <a:off x="3152" y="2115"/>
                <a:ext cx="1225" cy="30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u="none">
                    <a:solidFill>
                      <a:schemeClr val="dk1"/>
                    </a:solidFill>
                    <a:latin typeface="Cabin"/>
                    <a:ea typeface="Cabin"/>
                    <a:cs typeface="Cabin"/>
                    <a:sym typeface="Cabin"/>
                  </a:rPr>
                  <a:t>Line Scan</a:t>
                </a:r>
                <a:endParaRPr/>
              </a:p>
            </p:txBody>
          </p:sp>
          <p:sp>
            <p:nvSpPr>
              <p:cNvPr id="345" name="Google Shape;345;p47"/>
              <p:cNvSpPr txBox="1"/>
              <p:nvPr/>
            </p:nvSpPr>
            <p:spPr>
              <a:xfrm>
                <a:off x="1701" y="1908"/>
                <a:ext cx="771" cy="3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none">
                    <a:solidFill>
                      <a:schemeClr val="dk1"/>
                    </a:solidFill>
                    <a:latin typeface="Cabin"/>
                    <a:ea typeface="Cabin"/>
                    <a:cs typeface="Cabin"/>
                    <a:sym typeface="Cabin"/>
                  </a:rPr>
                  <a:t>y max</a:t>
                </a:r>
                <a:endParaRPr/>
              </a:p>
            </p:txBody>
          </p:sp>
        </p:grpSp>
        <p:sp>
          <p:nvSpPr>
            <p:cNvPr id="346" name="Google Shape;346;p47"/>
            <p:cNvSpPr txBox="1"/>
            <p:nvPr/>
          </p:nvSpPr>
          <p:spPr>
            <a:xfrm>
              <a:off x="3289" y="3657"/>
              <a:ext cx="725" cy="3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none">
                  <a:solidFill>
                    <a:schemeClr val="dk1"/>
                  </a:solidFill>
                  <a:latin typeface="Cabin"/>
                  <a:ea typeface="Cabin"/>
                  <a:cs typeface="Cabin"/>
                  <a:sym typeface="Cabin"/>
                </a:rPr>
                <a:t>x max</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grpSp>
        <p:nvGrpSpPr>
          <p:cNvPr id="351" name="Google Shape;351;p48"/>
          <p:cNvGrpSpPr/>
          <p:nvPr/>
        </p:nvGrpSpPr>
        <p:grpSpPr>
          <a:xfrm>
            <a:off x="1475656" y="332656"/>
            <a:ext cx="6571246" cy="6183539"/>
            <a:chOff x="1746" y="2024"/>
            <a:chExt cx="3641" cy="2309"/>
          </a:xfrm>
        </p:grpSpPr>
        <p:sp>
          <p:nvSpPr>
            <p:cNvPr id="352" name="Google Shape;352;p48"/>
            <p:cNvSpPr/>
            <p:nvPr/>
          </p:nvSpPr>
          <p:spPr>
            <a:xfrm>
              <a:off x="1746" y="2024"/>
              <a:ext cx="1905" cy="454"/>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Raster Scan Generator</a:t>
              </a:r>
              <a:endParaRPr/>
            </a:p>
          </p:txBody>
        </p:sp>
        <p:sp>
          <p:nvSpPr>
            <p:cNvPr id="353" name="Google Shape;353;p48"/>
            <p:cNvSpPr/>
            <p:nvPr/>
          </p:nvSpPr>
          <p:spPr>
            <a:xfrm>
              <a:off x="1746" y="2659"/>
              <a:ext cx="771" cy="453"/>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x Register</a:t>
              </a:r>
              <a:endParaRPr/>
            </a:p>
          </p:txBody>
        </p:sp>
        <p:sp>
          <p:nvSpPr>
            <p:cNvPr id="354" name="Google Shape;354;p48"/>
            <p:cNvSpPr/>
            <p:nvPr/>
          </p:nvSpPr>
          <p:spPr>
            <a:xfrm>
              <a:off x="2789" y="2659"/>
              <a:ext cx="771" cy="453"/>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y Register</a:t>
              </a:r>
              <a:endParaRPr/>
            </a:p>
          </p:txBody>
        </p:sp>
        <p:sp>
          <p:nvSpPr>
            <p:cNvPr id="355" name="Google Shape;355;p48"/>
            <p:cNvSpPr/>
            <p:nvPr/>
          </p:nvSpPr>
          <p:spPr>
            <a:xfrm>
              <a:off x="1746" y="3249"/>
              <a:ext cx="1905" cy="454"/>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Memory Address</a:t>
              </a:r>
              <a:endParaRPr/>
            </a:p>
          </p:txBody>
        </p:sp>
        <p:sp>
          <p:nvSpPr>
            <p:cNvPr id="356" name="Google Shape;356;p48"/>
            <p:cNvSpPr/>
            <p:nvPr/>
          </p:nvSpPr>
          <p:spPr>
            <a:xfrm>
              <a:off x="1746" y="3838"/>
              <a:ext cx="1905" cy="454"/>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Frame Buffer</a:t>
              </a:r>
              <a:endParaRPr/>
            </a:p>
          </p:txBody>
        </p:sp>
        <p:cxnSp>
          <p:nvCxnSpPr>
            <p:cNvPr id="357" name="Google Shape;357;p48"/>
            <p:cNvCxnSpPr/>
            <p:nvPr/>
          </p:nvCxnSpPr>
          <p:spPr>
            <a:xfrm>
              <a:off x="2109" y="2478"/>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58" name="Google Shape;358;p48"/>
            <p:cNvCxnSpPr/>
            <p:nvPr/>
          </p:nvCxnSpPr>
          <p:spPr>
            <a:xfrm>
              <a:off x="3061" y="2478"/>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59" name="Google Shape;359;p48"/>
            <p:cNvCxnSpPr/>
            <p:nvPr/>
          </p:nvCxnSpPr>
          <p:spPr>
            <a:xfrm>
              <a:off x="2154" y="3067"/>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60" name="Google Shape;360;p48"/>
            <p:cNvCxnSpPr/>
            <p:nvPr/>
          </p:nvCxnSpPr>
          <p:spPr>
            <a:xfrm>
              <a:off x="3152" y="3067"/>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61" name="Google Shape;361;p48"/>
            <p:cNvCxnSpPr/>
            <p:nvPr/>
          </p:nvCxnSpPr>
          <p:spPr>
            <a:xfrm>
              <a:off x="2608" y="3657"/>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62" name="Google Shape;362;p48"/>
            <p:cNvCxnSpPr/>
            <p:nvPr/>
          </p:nvCxnSpPr>
          <p:spPr>
            <a:xfrm>
              <a:off x="3651" y="4110"/>
              <a:ext cx="648" cy="11"/>
            </a:xfrm>
            <a:prstGeom prst="straightConnector1">
              <a:avLst/>
            </a:prstGeom>
            <a:noFill/>
            <a:ln cap="flat" cmpd="sng" w="76200">
              <a:solidFill>
                <a:srgbClr val="FF6B07"/>
              </a:solidFill>
              <a:prstDash val="solid"/>
              <a:round/>
              <a:headEnd len="med" w="med" type="none"/>
              <a:tailEnd len="med" w="med" type="triangle"/>
            </a:ln>
          </p:spPr>
        </p:cxnSp>
        <p:sp>
          <p:nvSpPr>
            <p:cNvPr id="363" name="Google Shape;363;p48"/>
            <p:cNvSpPr/>
            <p:nvPr/>
          </p:nvSpPr>
          <p:spPr>
            <a:xfrm>
              <a:off x="4299" y="3879"/>
              <a:ext cx="1088" cy="454"/>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chemeClr val="accent1"/>
                  </a:solidFill>
                  <a:latin typeface="Cabin"/>
                  <a:ea typeface="Cabin"/>
                  <a:cs typeface="Cabin"/>
                  <a:sym typeface="Cabin"/>
                </a:rPr>
                <a:t>Intensity</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DISPLAY PROCESSOR</a:t>
            </a:r>
            <a:endParaRPr b="0" i="0" sz="4300" u="none" cap="none" strike="noStrike">
              <a:solidFill>
                <a:srgbClr val="006B8C"/>
              </a:solidFill>
              <a:latin typeface="Cabin"/>
              <a:ea typeface="Cabin"/>
              <a:cs typeface="Cabin"/>
              <a:sym typeface="Cabin"/>
            </a:endParaRPr>
          </a:p>
        </p:txBody>
      </p:sp>
      <p:sp>
        <p:nvSpPr>
          <p:cNvPr id="369" name="Google Shape;369;p4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The purpose of the DP is to free the CPU from the graphics chores.</a:t>
            </a:r>
            <a:r>
              <a:rPr b="1" i="0" lang="en-US" sz="3600" u="none" cap="none" strike="noStrike">
                <a:solidFill>
                  <a:schemeClr val="dk1"/>
                </a:solidFill>
                <a:latin typeface="Times New Roman"/>
                <a:ea typeface="Times New Roman"/>
                <a:cs typeface="Times New Roman"/>
                <a:sym typeface="Times New Roman"/>
              </a:rPr>
              <a:t> </a:t>
            </a:r>
            <a:endParaRPr/>
          </a:p>
          <a:p>
            <a:pPr indent="-283464" lvl="0" marL="365760" marR="0" rtl="0" algn="l">
              <a:lnSpc>
                <a:spcPct val="100000"/>
              </a:lnSpc>
              <a:spcBef>
                <a:spcPts val="60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A major task of the display processor is </a:t>
            </a:r>
            <a:r>
              <a:rPr b="1" i="0" lang="en-US" sz="3200" u="none" cap="none" strike="noStrike">
                <a:solidFill>
                  <a:schemeClr val="dk1"/>
                </a:solidFill>
                <a:latin typeface="Times New Roman"/>
                <a:ea typeface="Times New Roman"/>
                <a:cs typeface="Times New Roman"/>
                <a:sym typeface="Times New Roman"/>
              </a:rPr>
              <a:t>Scan Conversion.</a:t>
            </a:r>
            <a:endParaRPr/>
          </a:p>
          <a:p>
            <a:pPr indent="-283464" lvl="0" marL="365760" marR="0" rtl="0" algn="l">
              <a:lnSpc>
                <a:spcPct val="100000"/>
              </a:lnSpc>
              <a:spcBef>
                <a:spcPts val="6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Scan Conversion: is digitizing a picture definition given in an application program into a set of pixel intensity values for storage in the frame buffer.</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descr="Raster scan display processor" id="374" name="Google Shape;374;p50"/>
          <p:cNvPicPr preferRelativeResize="0"/>
          <p:nvPr/>
        </p:nvPicPr>
        <p:blipFill rotWithShape="1">
          <a:blip r:embed="rId3">
            <a:alphaModFix/>
          </a:blip>
          <a:srcRect b="0" l="0" r="0" t="0"/>
          <a:stretch/>
        </p:blipFill>
        <p:spPr>
          <a:xfrm>
            <a:off x="0" y="0"/>
            <a:ext cx="9144000" cy="2962889"/>
          </a:xfrm>
          <a:prstGeom prst="rect">
            <a:avLst/>
          </a:prstGeom>
          <a:noFill/>
          <a:ln>
            <a:noFill/>
          </a:ln>
        </p:spPr>
      </p:pic>
      <p:pic>
        <p:nvPicPr>
          <p:cNvPr descr="Buffer" id="375" name="Google Shape;375;p50"/>
          <p:cNvPicPr preferRelativeResize="0"/>
          <p:nvPr>
            <p:ph idx="4294967295" type="body"/>
          </p:nvPr>
        </p:nvPicPr>
        <p:blipFill rotWithShape="1">
          <a:blip r:embed="rId4">
            <a:alphaModFix/>
          </a:blip>
          <a:srcRect b="0" l="0" r="0" t="0"/>
          <a:stretch/>
        </p:blipFill>
        <p:spPr>
          <a:xfrm>
            <a:off x="0" y="3068960"/>
            <a:ext cx="9144000" cy="37890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RASTER SCAN SYSTEM </a:t>
            </a:r>
            <a:endParaRPr b="0" i="0" sz="4300" u="none" cap="none" strike="noStrike">
              <a:solidFill>
                <a:srgbClr val="006B8C"/>
              </a:solidFill>
              <a:latin typeface="Cabin"/>
              <a:ea typeface="Cabin"/>
              <a:cs typeface="Cabin"/>
              <a:sym typeface="Cabin"/>
            </a:endParaRPr>
          </a:p>
        </p:txBody>
      </p:sp>
      <p:sp>
        <p:nvSpPr>
          <p:cNvPr id="381" name="Google Shape;381;p5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Graphic commands are translated by the graphics package into a display file stored in the system memory.</a:t>
            </a:r>
            <a:endParaRPr/>
          </a:p>
          <a:p>
            <a:pPr indent="-571500" lvl="0" marL="571500" marR="0" rtl="0" algn="l">
              <a:lnSpc>
                <a:spcPct val="100000"/>
              </a:lnSpc>
              <a:spcBef>
                <a:spcPts val="6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This file is then accessed by the </a:t>
            </a:r>
            <a:r>
              <a:rPr b="1" i="0" lang="en-US" sz="2800" u="none" cap="none" strike="noStrike">
                <a:solidFill>
                  <a:schemeClr val="dk1"/>
                </a:solidFill>
                <a:latin typeface="Times New Roman"/>
                <a:ea typeface="Times New Roman"/>
                <a:cs typeface="Times New Roman"/>
                <a:sym typeface="Times New Roman"/>
              </a:rPr>
              <a:t>display</a:t>
            </a: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processor</a:t>
            </a: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unit</a:t>
            </a: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DPU</a:t>
            </a:r>
            <a:r>
              <a:rPr b="0" i="0" lang="en-US" sz="2800" u="none" cap="none" strike="noStrike">
                <a:solidFill>
                  <a:schemeClr val="dk1"/>
                </a:solidFill>
                <a:latin typeface="Times New Roman"/>
                <a:ea typeface="Times New Roman"/>
                <a:cs typeface="Times New Roman"/>
                <a:sym typeface="Times New Roman"/>
              </a:rPr>
              <a:t>)(graphic controller) to refresh the screen.</a:t>
            </a:r>
            <a:endParaRPr b="0" i="0" sz="2800" u="none" cap="none" strike="noStrike">
              <a:solidFill>
                <a:schemeClr val="dk1"/>
              </a:solidFill>
              <a:latin typeface="Times New Roman"/>
              <a:ea typeface="Times New Roman"/>
              <a:cs typeface="Times New Roman"/>
              <a:sym typeface="Times New Roman"/>
            </a:endParaRPr>
          </a:p>
        </p:txBody>
      </p:sp>
      <p:pic>
        <p:nvPicPr>
          <p:cNvPr descr="Random Scan System" id="382" name="Google Shape;382;p51"/>
          <p:cNvPicPr preferRelativeResize="0"/>
          <p:nvPr/>
        </p:nvPicPr>
        <p:blipFill rotWithShape="1">
          <a:blip r:embed="rId3">
            <a:alphaModFix/>
          </a:blip>
          <a:srcRect b="0" l="0" r="0" t="0"/>
          <a:stretch/>
        </p:blipFill>
        <p:spPr>
          <a:xfrm>
            <a:off x="1043608" y="4293096"/>
            <a:ext cx="8100392" cy="25649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RASTER SCAN SYSTEM</a:t>
            </a:r>
            <a:endParaRPr b="0" i="0" sz="4300" u="none" cap="none" strike="noStrike">
              <a:solidFill>
                <a:srgbClr val="006B8C"/>
              </a:solidFill>
              <a:latin typeface="Cabin"/>
              <a:ea typeface="Cabin"/>
              <a:cs typeface="Cabin"/>
              <a:sym typeface="Cabin"/>
            </a:endParaRPr>
          </a:p>
        </p:txBody>
      </p:sp>
      <p:pic>
        <p:nvPicPr>
          <p:cNvPr descr="Random Scan System2" id="388" name="Google Shape;388;p52"/>
          <p:cNvPicPr preferRelativeResize="0"/>
          <p:nvPr>
            <p:ph idx="1" type="body"/>
          </p:nvPr>
        </p:nvPicPr>
        <p:blipFill rotWithShape="1">
          <a:blip r:embed="rId3">
            <a:alphaModFix/>
          </a:blip>
          <a:srcRect b="0" l="0" r="0" t="0"/>
          <a:stretch/>
        </p:blipFill>
        <p:spPr>
          <a:xfrm>
            <a:off x="1043608" y="1412777"/>
            <a:ext cx="8013473" cy="4835624"/>
          </a:xfrm>
          <a:prstGeom prst="rect">
            <a:avLst/>
          </a:prstGeom>
          <a:noFill/>
          <a:ln cap="flat" cmpd="sng" w="76200">
            <a:solidFill>
              <a:srgbClr val="FFFF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descr="http://www.hightowergraphics.com/wp-content/uploads/2012/12/raster-1024x540.png" id="194" name="Google Shape;194;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hightowergraphics.com/wp-content/uploads/2012/12/raster-1024x540.png" id="195" name="Google Shape;195;p27"/>
          <p:cNvPicPr preferRelativeResize="0"/>
          <p:nvPr/>
        </p:nvPicPr>
        <p:blipFill rotWithShape="1">
          <a:blip r:embed="rId3">
            <a:alphaModFix/>
          </a:blip>
          <a:srcRect b="0" l="0" r="0" t="0"/>
          <a:stretch/>
        </p:blipFill>
        <p:spPr>
          <a:xfrm>
            <a:off x="0" y="1196752"/>
            <a:ext cx="9144000" cy="5143501"/>
          </a:xfrm>
          <a:prstGeom prst="rect">
            <a:avLst/>
          </a:prstGeom>
          <a:noFill/>
          <a:ln>
            <a:noFill/>
          </a:ln>
        </p:spPr>
      </p:pic>
      <p:sp>
        <p:nvSpPr>
          <p:cNvPr id="196" name="Google Shape;196;p27"/>
          <p:cNvSpPr txBox="1"/>
          <p:nvPr/>
        </p:nvSpPr>
        <p:spPr>
          <a:xfrm>
            <a:off x="1979712" y="260648"/>
            <a:ext cx="5832648"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imes New Roman"/>
                <a:ea typeface="Times New Roman"/>
                <a:cs typeface="Times New Roman"/>
                <a:sym typeface="Times New Roman"/>
              </a:rPr>
              <a:t>RASTER IMAGE</a:t>
            </a:r>
            <a:endParaRPr sz="4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WORKING</a:t>
            </a:r>
            <a:endParaRPr b="0" i="0" sz="4300" u="none" cap="none" strike="noStrike">
              <a:solidFill>
                <a:srgbClr val="006B8C"/>
              </a:solidFill>
              <a:latin typeface="Cabin"/>
              <a:ea typeface="Cabin"/>
              <a:cs typeface="Cabin"/>
              <a:sym typeface="Cabin"/>
            </a:endParaRPr>
          </a:p>
        </p:txBody>
      </p:sp>
      <p:sp>
        <p:nvSpPr>
          <p:cNvPr id="202" name="Google Shape;202;p2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439419" lvl="0" marL="571500" marR="0" rtl="0" algn="l">
              <a:lnSpc>
                <a:spcPct val="90000"/>
              </a:lnSpc>
              <a:spcBef>
                <a:spcPts val="0"/>
              </a:spcBef>
              <a:spcAft>
                <a:spcPts val="0"/>
              </a:spcAft>
              <a:buClr>
                <a:schemeClr val="accent1"/>
              </a:buClr>
              <a:buSzPts val="2080"/>
              <a:buFont typeface="Noto Sans Symbols"/>
              <a:buNone/>
            </a:pPr>
            <a:r>
              <a:t/>
            </a:r>
            <a:endParaRPr b="1" i="0" sz="2600" u="none" cap="none" strike="noStrike">
              <a:solidFill>
                <a:schemeClr val="dk1"/>
              </a:solidFill>
              <a:latin typeface="Times New Roman"/>
              <a:ea typeface="Times New Roman"/>
              <a:cs typeface="Times New Roman"/>
              <a:sym typeface="Times New Roman"/>
            </a:endParaRPr>
          </a:p>
          <a:p>
            <a:pPr indent="-571500" lvl="0" marL="571500" marR="0" rtl="0" algn="l">
              <a:lnSpc>
                <a:spcPct val="90000"/>
              </a:lnSpc>
              <a:spcBef>
                <a:spcPts val="600"/>
              </a:spcBef>
              <a:spcAft>
                <a:spcPts val="0"/>
              </a:spcAft>
              <a:buClr>
                <a:schemeClr val="accent1"/>
              </a:buClr>
              <a:buSzPts val="2080"/>
              <a:buFont typeface="Noto Sans Symbols"/>
              <a:buChar char="●"/>
            </a:pPr>
            <a:r>
              <a:rPr b="0" i="0" lang="en-US" sz="2600" u="none" cap="none" strike="noStrike">
                <a:solidFill>
                  <a:schemeClr val="dk1"/>
                </a:solidFill>
                <a:latin typeface="Times New Roman"/>
                <a:ea typeface="Times New Roman"/>
                <a:cs typeface="Times New Roman"/>
                <a:sym typeface="Times New Roman"/>
              </a:rPr>
              <a:t>In a raster scan system, the electron beam is swept across the screen, one row at a time from top to bottom.</a:t>
            </a:r>
            <a:endParaRPr/>
          </a:p>
          <a:p>
            <a:pPr indent="-571500" lvl="0" marL="571500" marR="0" rtl="0" algn="l">
              <a:lnSpc>
                <a:spcPct val="90000"/>
              </a:lnSpc>
              <a:spcBef>
                <a:spcPts val="600"/>
              </a:spcBef>
              <a:spcAft>
                <a:spcPts val="0"/>
              </a:spcAft>
              <a:buClr>
                <a:schemeClr val="accent1"/>
              </a:buClr>
              <a:buSzPts val="2080"/>
              <a:buFont typeface="Noto Sans Symbols"/>
              <a:buChar char="●"/>
            </a:pPr>
            <a:r>
              <a:rPr b="0" i="0" lang="en-US" sz="2600" u="none" cap="none" strike="noStrike">
                <a:solidFill>
                  <a:schemeClr val="dk1"/>
                </a:solidFill>
                <a:latin typeface="Times New Roman"/>
                <a:ea typeface="Times New Roman"/>
                <a:cs typeface="Times New Roman"/>
                <a:sym typeface="Times New Roman"/>
              </a:rPr>
              <a:t>As the electron beam moves across each row, the beam intensity is turned on and off to create a pattern of illuminated spots.</a:t>
            </a:r>
            <a:endParaRPr/>
          </a:p>
          <a:p>
            <a:pPr indent="-571500" lvl="0" marL="571500" marR="0" rtl="0" algn="l">
              <a:lnSpc>
                <a:spcPct val="90000"/>
              </a:lnSpc>
              <a:spcBef>
                <a:spcPts val="600"/>
              </a:spcBef>
              <a:spcAft>
                <a:spcPts val="0"/>
              </a:spcAft>
              <a:buClr>
                <a:schemeClr val="accent1"/>
              </a:buClr>
              <a:buSzPts val="2080"/>
              <a:buFont typeface="Noto Sans Symbols"/>
              <a:buChar char="●"/>
            </a:pPr>
            <a:r>
              <a:rPr b="0" i="0" lang="en-US" sz="2600" u="none" cap="none" strike="noStrike">
                <a:solidFill>
                  <a:schemeClr val="dk1"/>
                </a:solidFill>
                <a:latin typeface="Times New Roman"/>
                <a:ea typeface="Times New Roman"/>
                <a:cs typeface="Times New Roman"/>
                <a:sym typeface="Times New Roman"/>
              </a:rPr>
              <a:t>The return to the left of the screen, after refreshing each scan line is called </a:t>
            </a:r>
            <a:r>
              <a:rPr b="1" i="0" lang="en-US" sz="2600" u="none" cap="none" strike="noStrike">
                <a:solidFill>
                  <a:schemeClr val="dk1"/>
                </a:solidFill>
                <a:latin typeface="Times New Roman"/>
                <a:ea typeface="Times New Roman"/>
                <a:cs typeface="Times New Roman"/>
                <a:sym typeface="Times New Roman"/>
              </a:rPr>
              <a:t>Horizontal retrace</a:t>
            </a:r>
            <a:r>
              <a:rPr b="0" i="0" lang="en-US" sz="2600" u="none" cap="none" strike="noStrike">
                <a:solidFill>
                  <a:schemeClr val="dk1"/>
                </a:solidFill>
                <a:latin typeface="Times New Roman"/>
                <a:ea typeface="Times New Roman"/>
                <a:cs typeface="Times New Roman"/>
                <a:sym typeface="Times New Roman"/>
              </a:rPr>
              <a:t>.</a:t>
            </a:r>
            <a:endParaRPr/>
          </a:p>
          <a:p>
            <a:pPr indent="-571500" lvl="0" marL="571500" marR="0" rtl="0" algn="l">
              <a:lnSpc>
                <a:spcPct val="90000"/>
              </a:lnSpc>
              <a:spcBef>
                <a:spcPts val="600"/>
              </a:spcBef>
              <a:spcAft>
                <a:spcPts val="0"/>
              </a:spcAft>
              <a:buClr>
                <a:schemeClr val="accent1"/>
              </a:buClr>
              <a:buSzPts val="2080"/>
              <a:buFont typeface="Noto Sans Symbols"/>
              <a:buChar char="●"/>
            </a:pPr>
            <a:r>
              <a:rPr b="0" i="0" lang="en-US" sz="2600" u="none" cap="none" strike="noStrike">
                <a:solidFill>
                  <a:schemeClr val="dk1"/>
                </a:solidFill>
                <a:latin typeface="Times New Roman"/>
                <a:ea typeface="Times New Roman"/>
                <a:cs typeface="Times New Roman"/>
                <a:sym typeface="Times New Roman"/>
              </a:rPr>
              <a:t>At the end of each frame the electron beam returns to the top left corner of the screen to begin the next frame is called </a:t>
            </a:r>
            <a:r>
              <a:rPr b="1" i="0" lang="en-US" sz="2600" u="none" cap="none" strike="noStrike">
                <a:solidFill>
                  <a:schemeClr val="dk1"/>
                </a:solidFill>
                <a:latin typeface="Times New Roman"/>
                <a:ea typeface="Times New Roman"/>
                <a:cs typeface="Times New Roman"/>
                <a:sym typeface="Times New Roman"/>
              </a:rPr>
              <a:t>Vertical retrace</a:t>
            </a:r>
            <a:r>
              <a:rPr b="0" i="0" lang="en-US" sz="2600" u="none" cap="none" strike="noStrike">
                <a:solidFill>
                  <a:schemeClr val="dk1"/>
                </a:solidFill>
                <a:latin typeface="Times New Roman"/>
                <a:ea typeface="Times New Roman"/>
                <a:cs typeface="Times New Roman"/>
                <a:sym typeface="Times New Roman"/>
              </a:rPr>
              <a:t>: </a:t>
            </a:r>
            <a:endParaRPr/>
          </a:p>
          <a:p>
            <a:pPr indent="-408940" lvl="0" marL="571500" marR="0" rtl="0" algn="just">
              <a:lnSpc>
                <a:spcPct val="9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571500" lvl="0" marL="571500" marR="0" rtl="0" algn="l">
              <a:lnSpc>
                <a:spcPct val="9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9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Raster Scan Display</a:t>
            </a:r>
            <a:endParaRPr b="0" i="0" sz="4400" u="none" cap="none" strike="noStrike">
              <a:solidFill>
                <a:schemeClr val="dk1"/>
              </a:solidFill>
              <a:latin typeface="Calibri"/>
              <a:ea typeface="Calibri"/>
              <a:cs typeface="Calibri"/>
              <a:sym typeface="Calibri"/>
            </a:endParaRPr>
          </a:p>
        </p:txBody>
      </p:sp>
      <p:pic>
        <p:nvPicPr>
          <p:cNvPr descr="Raster1" id="208" name="Google Shape;208;p29"/>
          <p:cNvPicPr preferRelativeResize="0"/>
          <p:nvPr/>
        </p:nvPicPr>
        <p:blipFill rotWithShape="1">
          <a:blip r:embed="rId3">
            <a:alphaModFix/>
          </a:blip>
          <a:srcRect b="0" l="0" r="0" t="0"/>
          <a:stretch/>
        </p:blipFill>
        <p:spPr>
          <a:xfrm>
            <a:off x="683568" y="1412776"/>
            <a:ext cx="7479541" cy="47525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WORKING</a:t>
            </a:r>
            <a:endParaRPr b="0" i="0" sz="4300" u="none" cap="none" strike="noStrike">
              <a:solidFill>
                <a:srgbClr val="006B8C"/>
              </a:solidFill>
              <a:latin typeface="Cabin"/>
              <a:ea typeface="Cabin"/>
              <a:cs typeface="Cabin"/>
              <a:sym typeface="Cabin"/>
            </a:endParaRPr>
          </a:p>
        </p:txBody>
      </p:sp>
      <p:sp>
        <p:nvSpPr>
          <p:cNvPr id="214" name="Google Shape;214;p3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Arial"/>
              <a:buChar char="•"/>
            </a:pPr>
            <a:r>
              <a:rPr b="0" i="0" lang="en-US" sz="3200" u="none" cap="none" strike="noStrike">
                <a:solidFill>
                  <a:schemeClr val="dk1"/>
                </a:solidFill>
                <a:latin typeface="Times New Roman"/>
                <a:ea typeface="Times New Roman"/>
                <a:cs typeface="Times New Roman"/>
                <a:sym typeface="Times New Roman"/>
              </a:rPr>
              <a:t>Picture definition is stored in a memory area called the </a:t>
            </a:r>
            <a:r>
              <a:rPr b="1" i="0" lang="en-US" sz="3200" u="none" cap="none" strike="noStrike">
                <a:solidFill>
                  <a:schemeClr val="dk1"/>
                </a:solidFill>
                <a:latin typeface="Times New Roman"/>
                <a:ea typeface="Times New Roman"/>
                <a:cs typeface="Times New Roman"/>
                <a:sym typeface="Times New Roman"/>
              </a:rPr>
              <a:t>refresh buffer</a:t>
            </a:r>
            <a:r>
              <a:rPr b="0" i="0" lang="en-US" sz="3200" u="none" cap="none" strike="noStrike">
                <a:solidFill>
                  <a:schemeClr val="dk1"/>
                </a:solidFill>
                <a:latin typeface="Times New Roman"/>
                <a:ea typeface="Times New Roman"/>
                <a:cs typeface="Times New Roman"/>
                <a:sym typeface="Times New Roman"/>
              </a:rPr>
              <a:t> or </a:t>
            </a:r>
            <a:r>
              <a:rPr b="1" i="0" lang="en-US" sz="3200" u="none" cap="none" strike="noStrike">
                <a:solidFill>
                  <a:schemeClr val="dk1"/>
                </a:solidFill>
                <a:latin typeface="Times New Roman"/>
                <a:ea typeface="Times New Roman"/>
                <a:cs typeface="Times New Roman"/>
                <a:sym typeface="Times New Roman"/>
              </a:rPr>
              <a:t>frame buffer</a:t>
            </a:r>
            <a:r>
              <a:rPr b="0" i="0" lang="en-US" sz="3200" u="none" cap="none" strike="noStrike">
                <a:solidFill>
                  <a:schemeClr val="dk1"/>
                </a:solidFill>
                <a:latin typeface="Times New Roman"/>
                <a:ea typeface="Times New Roman"/>
                <a:cs typeface="Times New Roman"/>
                <a:sym typeface="Times New Roman"/>
              </a:rPr>
              <a:t>.</a:t>
            </a:r>
            <a:endParaRPr/>
          </a:p>
          <a:p>
            <a:pPr indent="-283464" lvl="0" marL="365760" marR="0" rtl="0" algn="l">
              <a:lnSpc>
                <a:spcPct val="100000"/>
              </a:lnSpc>
              <a:spcBef>
                <a:spcPts val="600"/>
              </a:spcBef>
              <a:spcAft>
                <a:spcPts val="0"/>
              </a:spcAft>
              <a:buClr>
                <a:schemeClr val="accent1"/>
              </a:buClr>
              <a:buSzPts val="2560"/>
              <a:buFont typeface="Arial"/>
              <a:buChar char="•"/>
            </a:pPr>
            <a:r>
              <a:rPr b="1" i="0" lang="en-US" sz="3200" u="none" cap="none" strike="noStrike">
                <a:solidFill>
                  <a:schemeClr val="dk1"/>
                </a:solidFill>
                <a:latin typeface="Times New Roman"/>
                <a:ea typeface="Times New Roman"/>
                <a:cs typeface="Times New Roman"/>
                <a:sym typeface="Times New Roman"/>
              </a:rPr>
              <a:t>Refresh buffer</a:t>
            </a:r>
            <a:r>
              <a:rPr b="0" i="0" lang="en-US" sz="3200" u="none" cap="none" strike="noStrike">
                <a:solidFill>
                  <a:schemeClr val="dk1"/>
                </a:solidFill>
                <a:latin typeface="Times New Roman"/>
                <a:ea typeface="Times New Roman"/>
                <a:cs typeface="Times New Roman"/>
                <a:sym typeface="Times New Roman"/>
              </a:rPr>
              <a:t> or </a:t>
            </a:r>
            <a:r>
              <a:rPr b="1" i="0" lang="en-US" sz="3200" u="none" cap="none" strike="noStrike">
                <a:solidFill>
                  <a:schemeClr val="dk1"/>
                </a:solidFill>
                <a:latin typeface="Times New Roman"/>
                <a:ea typeface="Times New Roman"/>
                <a:cs typeface="Times New Roman"/>
                <a:sym typeface="Times New Roman"/>
              </a:rPr>
              <a:t>frame buffer </a:t>
            </a:r>
            <a:r>
              <a:rPr b="0" i="0" lang="en-US" sz="3200" u="none" cap="none" strike="noStrike">
                <a:solidFill>
                  <a:schemeClr val="dk1"/>
                </a:solidFill>
                <a:latin typeface="Times New Roman"/>
                <a:ea typeface="Times New Roman"/>
                <a:cs typeface="Times New Roman"/>
                <a:sym typeface="Times New Roman"/>
              </a:rPr>
              <a:t> is memory area  that holds the set of intensity values for all the screen points.</a:t>
            </a:r>
            <a:endParaRPr/>
          </a:p>
          <a:p>
            <a:pPr indent="-283464" lvl="0" marL="365760" marR="0" rtl="0" algn="l">
              <a:lnSpc>
                <a:spcPct val="100000"/>
              </a:lnSpc>
              <a:spcBef>
                <a:spcPts val="600"/>
              </a:spcBef>
              <a:spcAft>
                <a:spcPts val="0"/>
              </a:spcAft>
              <a:buClr>
                <a:schemeClr val="accent1"/>
              </a:buClr>
              <a:buSzPts val="2560"/>
              <a:buFont typeface="Arial"/>
              <a:buChar char="•"/>
            </a:pPr>
            <a:r>
              <a:rPr b="0" i="0" lang="en-US" sz="3200" u="none" cap="none" strike="noStrike">
                <a:solidFill>
                  <a:schemeClr val="dk1"/>
                </a:solidFill>
                <a:latin typeface="Times New Roman"/>
                <a:ea typeface="Times New Roman"/>
                <a:cs typeface="Times New Roman"/>
                <a:sym typeface="Times New Roman"/>
              </a:rPr>
              <a:t>Stored intensity values then retrieved from refresh buffer and “</a:t>
            </a:r>
            <a:r>
              <a:rPr b="1" i="0" lang="en-US" sz="3200" u="none" cap="none" strike="noStrike">
                <a:solidFill>
                  <a:schemeClr val="dk1"/>
                </a:solidFill>
                <a:latin typeface="Times New Roman"/>
                <a:ea typeface="Times New Roman"/>
                <a:cs typeface="Times New Roman"/>
                <a:sym typeface="Times New Roman"/>
              </a:rPr>
              <a:t>painted</a:t>
            </a:r>
            <a:r>
              <a:rPr b="0" i="0" lang="en-US" sz="3200" u="none" cap="none" strike="noStrike">
                <a:solidFill>
                  <a:schemeClr val="dk1"/>
                </a:solidFill>
                <a:latin typeface="Times New Roman"/>
                <a:ea typeface="Times New Roman"/>
                <a:cs typeface="Times New Roman"/>
                <a:sym typeface="Times New Roman"/>
              </a:rPr>
              <a:t>” on the screen one row (</a:t>
            </a:r>
            <a:r>
              <a:rPr b="1" i="0" lang="en-US" sz="3200" u="none" cap="none" strike="noStrike">
                <a:solidFill>
                  <a:schemeClr val="dk1"/>
                </a:solidFill>
                <a:latin typeface="Times New Roman"/>
                <a:ea typeface="Times New Roman"/>
                <a:cs typeface="Times New Roman"/>
                <a:sym typeface="Times New Roman"/>
              </a:rPr>
              <a:t>scan line</a:t>
            </a:r>
            <a:r>
              <a:rPr b="0" i="0" lang="en-US" sz="3200" u="none" cap="none" strike="noStrike">
                <a:solidFill>
                  <a:schemeClr val="dk1"/>
                </a:solidFill>
                <a:latin typeface="Times New Roman"/>
                <a:ea typeface="Times New Roman"/>
                <a:cs typeface="Times New Roman"/>
                <a:sym typeface="Times New Roman"/>
              </a:rPr>
              <a:t>) at a time.</a:t>
            </a:r>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descr="Raster_Scan.jpg" id="219" name="Google Shape;219;p31"/>
          <p:cNvPicPr preferRelativeResize="0"/>
          <p:nvPr>
            <p:ph idx="1" type="body"/>
          </p:nvPr>
        </p:nvPicPr>
        <p:blipFill rotWithShape="1">
          <a:blip r:embed="rId3">
            <a:alphaModFix/>
          </a:blip>
          <a:srcRect b="0" l="0" r="0" t="0"/>
          <a:stretch/>
        </p:blipFill>
        <p:spPr>
          <a:xfrm>
            <a:off x="1835696" y="0"/>
            <a:ext cx="5436096" cy="5738820"/>
          </a:xfrm>
          <a:prstGeom prst="rect">
            <a:avLst/>
          </a:prstGeom>
          <a:noFill/>
          <a:ln>
            <a:noFill/>
          </a:ln>
        </p:spPr>
      </p:pic>
      <p:sp>
        <p:nvSpPr>
          <p:cNvPr id="220" name="Google Shape;220;p31"/>
          <p:cNvSpPr txBox="1"/>
          <p:nvPr/>
        </p:nvSpPr>
        <p:spPr>
          <a:xfrm>
            <a:off x="539552" y="5877272"/>
            <a:ext cx="820891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Object as set of discrete points across each scan line</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t/>
            </a:r>
            <a:endParaRPr b="0" i="0" sz="4300" u="none" cap="none" strike="noStrike">
              <a:solidFill>
                <a:srgbClr val="006B8C"/>
              </a:solidFill>
              <a:latin typeface="Cabin"/>
              <a:ea typeface="Cabin"/>
              <a:cs typeface="Cabin"/>
              <a:sym typeface="Cabin"/>
            </a:endParaRPr>
          </a:p>
        </p:txBody>
      </p:sp>
      <p:sp>
        <p:nvSpPr>
          <p:cNvPr id="226" name="Google Shape;226;p3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accent1"/>
              </a:buClr>
              <a:buSzPts val="2072"/>
              <a:buFont typeface="Noto Sans Symbols"/>
              <a:buChar char="●"/>
            </a:pPr>
            <a:r>
              <a:rPr b="0" i="0" lang="en-US" sz="2590" u="none" cap="none" strike="noStrike">
                <a:solidFill>
                  <a:schemeClr val="dk1"/>
                </a:solidFill>
                <a:latin typeface="Times New Roman"/>
                <a:ea typeface="Times New Roman"/>
                <a:cs typeface="Times New Roman"/>
                <a:sym typeface="Times New Roman"/>
              </a:rPr>
              <a:t>The quality of a raster image is determined by the total number pixels (</a:t>
            </a:r>
            <a:r>
              <a:rPr b="1" i="0" lang="en-US" sz="2590" u="none" cap="none" strike="noStrike">
                <a:solidFill>
                  <a:srgbClr val="FF0000"/>
                </a:solidFill>
                <a:latin typeface="Times New Roman"/>
                <a:ea typeface="Times New Roman"/>
                <a:cs typeface="Times New Roman"/>
                <a:sym typeface="Times New Roman"/>
              </a:rPr>
              <a:t>resolution</a:t>
            </a:r>
            <a:r>
              <a:rPr b="0" i="0" lang="en-US" sz="2590" u="none" cap="none" strike="noStrike">
                <a:solidFill>
                  <a:schemeClr val="dk1"/>
                </a:solidFill>
                <a:latin typeface="Times New Roman"/>
                <a:ea typeface="Times New Roman"/>
                <a:cs typeface="Times New Roman"/>
                <a:sym typeface="Times New Roman"/>
              </a:rPr>
              <a:t>), and the amount of information in each pixel (</a:t>
            </a:r>
            <a:r>
              <a:rPr b="1" i="0" lang="en-US" sz="2590" u="none" cap="none" strike="noStrike">
                <a:solidFill>
                  <a:srgbClr val="FF0000"/>
                </a:solidFill>
                <a:latin typeface="Times New Roman"/>
                <a:ea typeface="Times New Roman"/>
                <a:cs typeface="Times New Roman"/>
                <a:sym typeface="Times New Roman"/>
              </a:rPr>
              <a:t>color depth</a:t>
            </a:r>
            <a:r>
              <a:rPr b="0" i="0" lang="en-US" sz="2590" u="none" cap="none" strike="noStrike">
                <a:solidFill>
                  <a:schemeClr val="dk1"/>
                </a:solidFill>
                <a:latin typeface="Times New Roman"/>
                <a:ea typeface="Times New Roman"/>
                <a:cs typeface="Times New Roman"/>
                <a:sym typeface="Times New Roman"/>
              </a:rPr>
              <a:t>)</a:t>
            </a:r>
            <a:endParaRPr/>
          </a:p>
          <a:p>
            <a:pPr indent="-571500" lvl="0" marL="571500" marR="0" rtl="0" algn="l">
              <a:lnSpc>
                <a:spcPct val="9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Times New Roman"/>
                <a:ea typeface="Times New Roman"/>
                <a:cs typeface="Times New Roman"/>
                <a:sym typeface="Times New Roman"/>
              </a:rPr>
              <a:t>A black-and-white system: each screen point is either on or off, so only </a:t>
            </a:r>
            <a:r>
              <a:rPr b="1" i="0" lang="en-US" sz="2590" u="none" cap="none" strike="noStrike">
                <a:solidFill>
                  <a:schemeClr val="accent3"/>
                </a:solidFill>
                <a:latin typeface="Times New Roman"/>
                <a:ea typeface="Times New Roman"/>
                <a:cs typeface="Times New Roman"/>
                <a:sym typeface="Times New Roman"/>
              </a:rPr>
              <a:t>one bit</a:t>
            </a:r>
            <a:r>
              <a:rPr b="0" i="0" lang="en-US" sz="2590" u="none" cap="none" strike="noStrike">
                <a:solidFill>
                  <a:schemeClr val="accent3"/>
                </a:solidFill>
                <a:latin typeface="Times New Roman"/>
                <a:ea typeface="Times New Roman"/>
                <a:cs typeface="Times New Roman"/>
                <a:sym typeface="Times New Roman"/>
              </a:rPr>
              <a:t> </a:t>
            </a:r>
            <a:r>
              <a:rPr b="0" i="0" lang="en-US" sz="2590" u="none" cap="none" strike="noStrike">
                <a:solidFill>
                  <a:schemeClr val="dk1"/>
                </a:solidFill>
                <a:latin typeface="Times New Roman"/>
                <a:ea typeface="Times New Roman"/>
                <a:cs typeface="Times New Roman"/>
                <a:sym typeface="Times New Roman"/>
              </a:rPr>
              <a:t>per pixel is needed to control the intensity of screen positions. Such type of frame buffer is called Bit map</a:t>
            </a:r>
            <a:endParaRPr/>
          </a:p>
          <a:p>
            <a:pPr indent="-571500" lvl="0" marL="571500" marR="0" rtl="0" algn="l">
              <a:lnSpc>
                <a:spcPct val="9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Times New Roman"/>
                <a:ea typeface="Times New Roman"/>
                <a:cs typeface="Times New Roman"/>
                <a:sym typeface="Times New Roman"/>
              </a:rPr>
              <a:t>High quality raster graphics system have </a:t>
            </a:r>
            <a:r>
              <a:rPr b="1" i="0" lang="en-US" sz="2590" u="none" cap="none" strike="noStrike">
                <a:solidFill>
                  <a:schemeClr val="accent3"/>
                </a:solidFill>
                <a:latin typeface="Times New Roman"/>
                <a:ea typeface="Times New Roman"/>
                <a:cs typeface="Times New Roman"/>
                <a:sym typeface="Times New Roman"/>
              </a:rPr>
              <a:t>24</a:t>
            </a:r>
            <a:r>
              <a:rPr b="0" i="0" lang="en-US" sz="2590" u="none" cap="none" strike="noStrike">
                <a:solidFill>
                  <a:schemeClr val="accent3"/>
                </a:solidFill>
                <a:latin typeface="Times New Roman"/>
                <a:ea typeface="Times New Roman"/>
                <a:cs typeface="Times New Roman"/>
                <a:sym typeface="Times New Roman"/>
              </a:rPr>
              <a:t> bits per pixel</a:t>
            </a:r>
            <a:r>
              <a:rPr b="0" i="0" lang="en-US" sz="2590" u="none" cap="none" strike="noStrike">
                <a:solidFill>
                  <a:schemeClr val="dk1"/>
                </a:solidFill>
                <a:latin typeface="Times New Roman"/>
                <a:ea typeface="Times New Roman"/>
                <a:cs typeface="Times New Roman"/>
                <a:sym typeface="Times New Roman"/>
              </a:rPr>
              <a:t> in the frame buffer (a </a:t>
            </a:r>
            <a:r>
              <a:rPr b="1" i="0" lang="en-US" sz="2590" u="none" cap="none" strike="noStrike">
                <a:solidFill>
                  <a:schemeClr val="dk1"/>
                </a:solidFill>
                <a:latin typeface="Times New Roman"/>
                <a:ea typeface="Times New Roman"/>
                <a:cs typeface="Times New Roman"/>
                <a:sym typeface="Times New Roman"/>
              </a:rPr>
              <a:t>full color</a:t>
            </a:r>
            <a:r>
              <a:rPr b="0" i="0" lang="en-US" sz="2590" u="none" cap="none" strike="noStrike">
                <a:solidFill>
                  <a:schemeClr val="dk1"/>
                </a:solidFill>
                <a:latin typeface="Times New Roman"/>
                <a:ea typeface="Times New Roman"/>
                <a:cs typeface="Times New Roman"/>
                <a:sym typeface="Times New Roman"/>
              </a:rPr>
              <a:t> system or a </a:t>
            </a:r>
            <a:r>
              <a:rPr b="1" i="0" lang="en-US" sz="2590" u="none" cap="none" strike="noStrike">
                <a:solidFill>
                  <a:schemeClr val="dk1"/>
                </a:solidFill>
                <a:latin typeface="Times New Roman"/>
                <a:ea typeface="Times New Roman"/>
                <a:cs typeface="Times New Roman"/>
                <a:sym typeface="Times New Roman"/>
              </a:rPr>
              <a:t>true color</a:t>
            </a:r>
            <a:r>
              <a:rPr b="0" i="0" lang="en-US" sz="2590" u="none" cap="none" strike="noStrike">
                <a:solidFill>
                  <a:schemeClr val="dk1"/>
                </a:solidFill>
                <a:latin typeface="Times New Roman"/>
                <a:ea typeface="Times New Roman"/>
                <a:cs typeface="Times New Roman"/>
                <a:sym typeface="Times New Roman"/>
              </a:rPr>
              <a:t> system)</a:t>
            </a:r>
            <a:endParaRPr/>
          </a:p>
          <a:p>
            <a:pPr indent="-571500" lvl="0" marL="571500" marR="0" rtl="0" algn="l">
              <a:lnSpc>
                <a:spcPct val="9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Times New Roman"/>
                <a:ea typeface="Times New Roman"/>
                <a:cs typeface="Times New Roman"/>
                <a:sym typeface="Times New Roman"/>
              </a:rPr>
              <a:t>Refreshing on raster scan displays is carried      out at the rate 60 to 80 frame per second.</a:t>
            </a:r>
            <a:endParaRPr/>
          </a:p>
          <a:p>
            <a:pPr indent="-133096" lvl="0" marL="365760" marR="0" rtl="0" algn="l">
              <a:lnSpc>
                <a:spcPct val="90000"/>
              </a:lnSpc>
              <a:spcBef>
                <a:spcPts val="600"/>
              </a:spcBef>
              <a:spcAft>
                <a:spcPts val="0"/>
              </a:spcAft>
              <a:buClr>
                <a:schemeClr val="accent1"/>
              </a:buClr>
              <a:buSzPts val="2368"/>
              <a:buFont typeface="Noto Sans Symbols"/>
              <a:buNone/>
            </a:pPr>
            <a:r>
              <a:t/>
            </a:r>
            <a:endParaRPr b="0" i="0" sz="2960" u="none" cap="none" strike="noStrik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INTERLACING </a:t>
            </a:r>
            <a:endParaRPr b="0" i="0" sz="4300" u="none" cap="none" strike="noStrike">
              <a:solidFill>
                <a:srgbClr val="006B8C"/>
              </a:solidFill>
              <a:latin typeface="Cabin"/>
              <a:ea typeface="Cabin"/>
              <a:cs typeface="Cabin"/>
              <a:sym typeface="Cabin"/>
            </a:endParaRPr>
          </a:p>
        </p:txBody>
      </p:sp>
      <p:sp>
        <p:nvSpPr>
          <p:cNvPr id="233" name="Google Shape;233;p3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On some raster systems (TV), each frame is displays in two passes using an interlaced refresh procedure.</a:t>
            </a:r>
            <a:endParaRPr/>
          </a:p>
          <a:p>
            <a:pPr indent="-161543" lvl="0" marL="365760" marR="0" rtl="0" algn="l">
              <a:lnSpc>
                <a:spcPct val="10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Interlacing is primarily used for slower refresh rates.</a:t>
            </a:r>
            <a:endParaRPr/>
          </a:p>
          <a:p>
            <a:pPr indent="-161543" lvl="0" marL="365760" marR="0" rtl="0" algn="l">
              <a:lnSpc>
                <a:spcPct val="10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An effective technique to avoid </a:t>
            </a:r>
            <a:r>
              <a:rPr b="1" i="0" lang="en-US" sz="2400" u="none" cap="none" strike="noStrike">
                <a:solidFill>
                  <a:schemeClr val="dk1"/>
                </a:solidFill>
                <a:latin typeface="Times New Roman"/>
                <a:ea typeface="Times New Roman"/>
                <a:cs typeface="Times New Roman"/>
                <a:sym typeface="Times New Roman"/>
              </a:rPr>
              <a:t>Flicker</a:t>
            </a:r>
            <a:r>
              <a:rPr b="0" i="0" lang="en-US" sz="2400" u="none" cap="none" strike="noStrike">
                <a:solidFill>
                  <a:schemeClr val="dk1"/>
                </a:solidFill>
                <a:latin typeface="Times New Roman"/>
                <a:ea typeface="Times New Roman"/>
                <a:cs typeface="Times New Roman"/>
                <a:sym typeface="Times New Roman"/>
              </a:rPr>
              <a:t>.(Flicker occurs on CRTs when they are driven at a low refresh rate, allowing the brightness to drop for time intervals sufficiently long to be noticed by a human eye)</a:t>
            </a:r>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