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7315200" cy="9601200"/>
  <p:embeddedFontLst>
    <p:embeddedFont>
      <p:font typeface="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aramond-bold.fntdata"/><Relationship Id="rId10" Type="http://schemas.openxmlformats.org/officeDocument/2006/relationships/slide" Target="slides/slide4.xml"/><Relationship Id="rId32" Type="http://schemas.openxmlformats.org/officeDocument/2006/relationships/font" Target="fonts/Garamond-regular.fntdata"/><Relationship Id="rId13" Type="http://schemas.openxmlformats.org/officeDocument/2006/relationships/slide" Target="slides/slide7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6.xml"/><Relationship Id="rId34" Type="http://schemas.openxmlformats.org/officeDocument/2006/relationships/font" Target="fonts/Garamon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30250" y="4559300"/>
            <a:ext cx="5854700" cy="43211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47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F18"/>
            </a:gs>
            <a:gs pos="100000">
              <a:schemeClr val="dk2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351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F18"/>
            </a:gs>
            <a:gs pos="100000">
              <a:schemeClr val="dk2"/>
            </a:gs>
          </a:gsLst>
          <a:lin ang="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1.jpg"/><Relationship Id="rId6" Type="http://schemas.openxmlformats.org/officeDocument/2006/relationships/image" Target="../media/image26.jpg"/><Relationship Id="rId7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914400" y="1524000"/>
            <a:ext cx="76247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Modeling</a:t>
            </a:r>
            <a:br>
              <a:rPr b="1" i="0" lang="en-US" sz="5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5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-269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06362" y="476250"/>
            <a:ext cx="8929687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n+1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positions:</a:t>
            </a:r>
            <a:endParaRPr/>
          </a:p>
          <a:p>
            <a:pPr indent="-455930" lvl="0" marL="571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points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blended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produced the following position vector </a:t>
            </a:r>
            <a:r>
              <a:rPr b="1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which describes the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approximating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polynomial function between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baseline="-25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baseline="-25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3068637"/>
            <a:ext cx="5975350" cy="1325562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7" name="Google Shape;177;p25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1" name="Google Shape;181;p25"/>
          <p:cNvGrpSpPr/>
          <p:nvPr/>
        </p:nvGrpSpPr>
        <p:grpSpPr>
          <a:xfrm>
            <a:off x="2124075" y="1054100"/>
            <a:ext cx="4608512" cy="646112"/>
            <a:chOff x="2124075" y="1054100"/>
            <a:chExt cx="4608512" cy="646112"/>
          </a:xfrm>
        </p:grpSpPr>
        <p:pic>
          <p:nvPicPr>
            <p:cNvPr id="182" name="Google Shape;18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24075" y="1054100"/>
              <a:ext cx="2808287" cy="64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5600" y="1125537"/>
              <a:ext cx="1296987" cy="3921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5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5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5875" y="4565650"/>
            <a:ext cx="4105275" cy="2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84212" y="1052512"/>
            <a:ext cx="7715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t/>
            </a:r>
            <a:endParaRPr b="1" i="0" sz="6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rPr b="1" i="0" lang="en-US" sz="61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endParaRPr b="1" i="0" sz="61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None/>
            </a:pPr>
            <a:r>
              <a:rPr b="1" i="0" lang="en-US" sz="21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6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b="1" i="0" sz="6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rPr b="1" i="0" lang="en-US" sz="61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‍Curves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200" y="201612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Bézier ‍Curve</a:t>
            </a:r>
            <a:endParaRPr/>
          </a:p>
        </p:txBody>
      </p:sp>
      <p:pic>
        <p:nvPicPr>
          <p:cNvPr id="203" name="Google Shape;20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765175"/>
            <a:ext cx="3671887" cy="820737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524288"/>
            <a:headEnd len="sm" w="sm" type="none"/>
            <a:tailEnd len="sm" w="sm" type="none"/>
          </a:ln>
        </p:spPr>
      </p:pic>
      <p:sp>
        <p:nvSpPr>
          <p:cNvPr id="204" name="Google Shape;204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52412" y="1700212"/>
            <a:ext cx="9144000" cy="338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Bézier curve defined by 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 control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is</a:t>
            </a:r>
            <a:r>
              <a:rPr b="1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b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1908175" y="3429000"/>
            <a:ext cx="5327650" cy="3373437"/>
            <a:chOff x="1908175" y="3429000"/>
            <a:chExt cx="5327650" cy="3373437"/>
          </a:xfrm>
        </p:grpSpPr>
        <p:pic>
          <p:nvPicPr>
            <p:cNvPr id="216" name="Google Shape;21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8175" y="3429000"/>
              <a:ext cx="5327650" cy="33734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27"/>
            <p:cNvGrpSpPr/>
            <p:nvPr/>
          </p:nvGrpSpPr>
          <p:grpSpPr>
            <a:xfrm>
              <a:off x="2065337" y="3651250"/>
              <a:ext cx="1427163" cy="1181100"/>
              <a:chOff x="2065337" y="3651250"/>
              <a:chExt cx="1427163" cy="1181100"/>
            </a:xfrm>
          </p:grpSpPr>
          <p:sp>
            <p:nvSpPr>
              <p:cNvPr id="218" name="Google Shape;218;p27"/>
              <p:cNvSpPr/>
              <p:nvPr/>
            </p:nvSpPr>
            <p:spPr>
              <a:xfrm>
                <a:off x="2065337" y="4422775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3384550" y="4724400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627312" y="3651250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1" name="Google Shape;221;p27"/>
            <p:cNvGrpSpPr/>
            <p:nvPr/>
          </p:nvGrpSpPr>
          <p:grpSpPr>
            <a:xfrm>
              <a:off x="4103687" y="3716337"/>
              <a:ext cx="1368425" cy="1152525"/>
              <a:chOff x="4103687" y="3716337"/>
              <a:chExt cx="1368425" cy="1152525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4103687" y="4257675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5364162" y="476091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4694237" y="371633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5111750" y="371633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6" name="Google Shape;226;p27"/>
            <p:cNvGrpSpPr/>
            <p:nvPr/>
          </p:nvGrpSpPr>
          <p:grpSpPr>
            <a:xfrm>
              <a:off x="5976937" y="3673475"/>
              <a:ext cx="1173163" cy="1109662"/>
              <a:chOff x="5976937" y="3673475"/>
              <a:chExt cx="1173163" cy="1109662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6300787" y="3673475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5976937" y="422116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42150" y="4098925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732587" y="467518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1" name="Google Shape;231;p27"/>
            <p:cNvGrpSpPr/>
            <p:nvPr/>
          </p:nvGrpSpPr>
          <p:grpSpPr>
            <a:xfrm>
              <a:off x="4500562" y="5481637"/>
              <a:ext cx="2339975" cy="1116013"/>
              <a:chOff x="4500562" y="5481637"/>
              <a:chExt cx="2339975" cy="1116013"/>
            </a:xfrm>
          </p:grpSpPr>
          <p:sp>
            <p:nvSpPr>
              <p:cNvPr id="232" name="Google Shape;232;p27"/>
              <p:cNvSpPr/>
              <p:nvPr/>
            </p:nvSpPr>
            <p:spPr>
              <a:xfrm>
                <a:off x="6732587" y="591343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6184900" y="553878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076825" y="548163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616575" y="6489700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4500562" y="5842000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7" name="Google Shape;237;p27"/>
            <p:cNvGrpSpPr/>
            <p:nvPr/>
          </p:nvGrpSpPr>
          <p:grpSpPr>
            <a:xfrm>
              <a:off x="2339975" y="5553075"/>
              <a:ext cx="1547812" cy="900112"/>
              <a:chOff x="2339975" y="5553075"/>
              <a:chExt cx="1547812" cy="900112"/>
            </a:xfrm>
          </p:grpSpPr>
          <p:sp>
            <p:nvSpPr>
              <p:cNvPr id="238" name="Google Shape;238;p27"/>
              <p:cNvSpPr/>
              <p:nvPr/>
            </p:nvSpPr>
            <p:spPr>
              <a:xfrm>
                <a:off x="3779837" y="634523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2965450" y="5553075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3268662" y="615791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339975" y="5949950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600" u="sng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42" name="Google Shape;242;p27"/>
          <p:cNvSpPr txBox="1"/>
          <p:nvPr/>
        </p:nvSpPr>
        <p:spPr>
          <a:xfrm>
            <a:off x="1778000" y="4868862"/>
            <a:ext cx="1944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Parabola Curve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3851275" y="4862512"/>
            <a:ext cx="1944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Curve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5580062" y="4862512"/>
            <a:ext cx="1944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Curve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2124075" y="6375400"/>
            <a:ext cx="1944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Curve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Bézier ‍Curve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52412" y="1125537"/>
            <a:ext cx="91440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 startAt="2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curve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passes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the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last control point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(u)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through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708275"/>
            <a:ext cx="5616575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Bézier ‍‍‍Curve</a:t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07950" y="981075"/>
            <a:ext cx="91440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AutoNum type="arabicPeriod" startAt="3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 are </a:t>
            </a:r>
            <a:r>
              <a:rPr b="0" i="0" lang="en-US" sz="36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tangent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their </a:t>
            </a:r>
            <a:r>
              <a:rPr b="0" i="0" lang="en-US" sz="36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6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edges of </a:t>
            </a:r>
            <a:r>
              <a:rPr b="0" i="0" lang="en-US" sz="36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polyline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1" name="Google Shape;281;p29"/>
          <p:cNvGrpSpPr/>
          <p:nvPr/>
        </p:nvGrpSpPr>
        <p:grpSpPr>
          <a:xfrm>
            <a:off x="539750" y="3652837"/>
            <a:ext cx="7993062" cy="3016250"/>
            <a:chOff x="539750" y="3567112"/>
            <a:chExt cx="7993062" cy="3016250"/>
          </a:xfrm>
        </p:grpSpPr>
        <p:pic>
          <p:nvPicPr>
            <p:cNvPr descr="b-curve-1" id="282" name="Google Shape;28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750" y="3630612"/>
              <a:ext cx="3960812" cy="2894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-curve-4" id="283" name="Google Shape;28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6462" y="3644900"/>
              <a:ext cx="3743325" cy="2846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9"/>
            <p:cNvSpPr txBox="1"/>
            <p:nvPr/>
          </p:nvSpPr>
          <p:spPr>
            <a:xfrm>
              <a:off x="539750" y="407670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85" name="Google Shape;285;p29"/>
            <p:cNvSpPr txBox="1"/>
            <p:nvPr/>
          </p:nvSpPr>
          <p:spPr>
            <a:xfrm>
              <a:off x="1476375" y="364490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86" name="Google Shape;286;p29"/>
            <p:cNvSpPr txBox="1"/>
            <p:nvPr/>
          </p:nvSpPr>
          <p:spPr>
            <a:xfrm>
              <a:off x="827087" y="594995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1331912" y="508476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1908175" y="5876925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89" name="Google Shape;289;p29"/>
            <p:cNvSpPr txBox="1"/>
            <p:nvPr/>
          </p:nvSpPr>
          <p:spPr>
            <a:xfrm>
              <a:off x="2916237" y="5589587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3132137" y="508476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91" name="Google Shape;291;p29"/>
            <p:cNvSpPr txBox="1"/>
            <p:nvPr/>
          </p:nvSpPr>
          <p:spPr>
            <a:xfrm>
              <a:off x="3995737" y="364490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2052637" y="3933825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293" name="Google Shape;293;p29"/>
            <p:cNvSpPr txBox="1"/>
            <p:nvPr/>
          </p:nvSpPr>
          <p:spPr>
            <a:xfrm>
              <a:off x="3924300" y="5949950"/>
              <a:ext cx="57626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3276600" y="573405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6227762" y="5229225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5435600" y="615791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4645025" y="5222875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98" name="Google Shape;298;p29"/>
            <p:cNvSpPr txBox="1"/>
            <p:nvPr/>
          </p:nvSpPr>
          <p:spPr>
            <a:xfrm>
              <a:off x="7596187" y="400526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6445250" y="356711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5148262" y="386080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8101012" y="5799137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7092950" y="6216650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6445250" y="5516562"/>
              <a:ext cx="431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Bézier Curve</a:t>
            </a:r>
            <a:endParaRPr/>
          </a:p>
        </p:txBody>
      </p:sp>
      <p:pic>
        <p:nvPicPr>
          <p:cNvPr descr="b-curve-1" id="309" name="Google Shape;30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844675"/>
            <a:ext cx="3816350" cy="278923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107950" y="836612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 startAt="4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Bézier curve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lies completely in the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convex hull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given control points. 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0" y="4652962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62" y="4508500"/>
            <a:ext cx="4608512" cy="1022350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31" name="Google Shape;331;p31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214312" y="836612"/>
            <a:ext cx="8929687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AutoNum type="arabicPeriod" startAt="6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corresponds to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Bézier curve is the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"weighted"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 of all control points, where the weights are the coefficients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k,n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(u)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pic>
        <p:nvPicPr>
          <p:cNvPr descr="b-curve-1" id="341" name="Google Shape;341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3357562"/>
            <a:ext cx="3816350" cy="278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Techniques Using Bézier ‍Curve</a:t>
            </a:r>
            <a:b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(Closed Curves)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179387" y="1196975"/>
            <a:ext cx="8964612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AutoNum type="arabicPeriod" startAt="8"/>
            </a:pPr>
            <a:r>
              <a:rPr b="1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‍‍Closed Bézier curves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generated by specifying the </a:t>
            </a:r>
            <a:r>
              <a:rPr b="0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b="0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control points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</a:t>
            </a:r>
            <a:r>
              <a:rPr b="0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position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0" y="1219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losed Curve" id="365" name="Google Shape;36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375" y="2420937"/>
            <a:ext cx="4608512" cy="2840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2"/>
          <p:cNvSpPr txBox="1"/>
          <p:nvPr/>
        </p:nvSpPr>
        <p:spPr>
          <a:xfrm>
            <a:off x="107950" y="5084762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‍‍Note:</a:t>
            </a:r>
            <a:r>
              <a:rPr b="1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polynomials which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represent circles and ellipses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>
            <a:off x="468312" y="2924175"/>
            <a:ext cx="3097212" cy="2265362"/>
            <a:chOff x="4645025" y="3638550"/>
            <a:chExt cx="3887787" cy="3162300"/>
          </a:xfrm>
        </p:grpSpPr>
        <p:pic>
          <p:nvPicPr>
            <p:cNvPr descr="b-curve-4" id="368" name="Google Shape;36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6462" y="3716337"/>
              <a:ext cx="3743325" cy="2846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2"/>
            <p:cNvSpPr txBox="1"/>
            <p:nvPr/>
          </p:nvSpPr>
          <p:spPr>
            <a:xfrm>
              <a:off x="6227762" y="5300662"/>
              <a:ext cx="431800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70" name="Google Shape;370;p32"/>
            <p:cNvSpPr txBox="1"/>
            <p:nvPr/>
          </p:nvSpPr>
          <p:spPr>
            <a:xfrm>
              <a:off x="5435600" y="6229350"/>
              <a:ext cx="430212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71" name="Google Shape;371;p32"/>
            <p:cNvSpPr txBox="1"/>
            <p:nvPr/>
          </p:nvSpPr>
          <p:spPr>
            <a:xfrm>
              <a:off x="4645025" y="5294312"/>
              <a:ext cx="431800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72" name="Google Shape;372;p32"/>
            <p:cNvSpPr txBox="1"/>
            <p:nvPr/>
          </p:nvSpPr>
          <p:spPr>
            <a:xfrm>
              <a:off x="7596187" y="4076700"/>
              <a:ext cx="431800" cy="512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6443662" y="3638550"/>
              <a:ext cx="433387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5149850" y="3933825"/>
              <a:ext cx="430212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8101012" y="5870575"/>
              <a:ext cx="431800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376" name="Google Shape;376;p32"/>
            <p:cNvSpPr txBox="1"/>
            <p:nvPr/>
          </p:nvSpPr>
          <p:spPr>
            <a:xfrm>
              <a:off x="7091362" y="6289675"/>
              <a:ext cx="433387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6443662" y="5589587"/>
              <a:ext cx="433387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684212" y="1052512"/>
            <a:ext cx="7715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t/>
            </a:r>
            <a:endParaRPr b="1" i="0" sz="6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rPr b="1" i="0" lang="en-US" sz="61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/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None/>
            </a:pPr>
            <a:r>
              <a:rPr b="1" i="0" lang="en-US" sz="21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61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b="1" i="0" sz="61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accent1"/>
              </a:buClr>
              <a:buSzPts val="3965"/>
              <a:buFont typeface="Noto Sans Symbols"/>
              <a:buNone/>
            </a:pPr>
            <a:r>
              <a:rPr b="1" i="0" lang="en-US" sz="61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‍Curves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457200" y="1158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Curves</a:t>
            </a:r>
            <a:endParaRPr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106362" y="620712"/>
            <a:ext cx="8929687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n+1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positions:</a:t>
            </a:r>
            <a:endParaRPr/>
          </a:p>
          <a:p>
            <a:pPr indent="-455930" lvl="0" marL="571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73237"/>
            <a:ext cx="5113337" cy="1133475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92" name="Google Shape;392;p34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6" name="Google Shape;396;p34"/>
          <p:cNvGrpSpPr/>
          <p:nvPr/>
        </p:nvGrpSpPr>
        <p:grpSpPr>
          <a:xfrm>
            <a:off x="2124075" y="1054100"/>
            <a:ext cx="4608512" cy="646112"/>
            <a:chOff x="2124075" y="1054100"/>
            <a:chExt cx="4608512" cy="646112"/>
          </a:xfrm>
        </p:grpSpPr>
        <p:pic>
          <p:nvPicPr>
            <p:cNvPr id="397" name="Google Shape;39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24075" y="1054100"/>
              <a:ext cx="2808287" cy="64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5600" y="1125537"/>
              <a:ext cx="1296987" cy="3921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p34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4212" y="4046537"/>
            <a:ext cx="7056437" cy="1038225"/>
          </a:xfrm>
          <a:prstGeom prst="rect">
            <a:avLst/>
          </a:prstGeom>
          <a:noFill/>
          <a:ln cap="flat" cmpd="sng" w="57150">
            <a:solidFill>
              <a:srgbClr val="00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1" name="Google Shape;401;p34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1775" y="5734050"/>
            <a:ext cx="3097212" cy="1073150"/>
          </a:xfrm>
          <a:prstGeom prst="rect">
            <a:avLst/>
          </a:prstGeom>
          <a:noFill/>
          <a:ln cap="flat" cmpd="sng" w="571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4" name="Google Shape;404;p34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14312" y="2997200"/>
            <a:ext cx="8929687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</a:t>
            </a:r>
            <a:r>
              <a:rPr b="1" i="1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blending functions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Bernstein polynomials: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214312" y="5084762"/>
            <a:ext cx="892968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C(n,k) 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binomial coefficients: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341437"/>
            <a:ext cx="86868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practice, </a:t>
            </a:r>
            <a:r>
              <a:rPr b="0" i="0" lang="en-US" sz="4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designers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users usually </a:t>
            </a:r>
            <a:r>
              <a:rPr b="0" i="0" lang="en-US" sz="4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care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the underlying </a:t>
            </a:r>
            <a:r>
              <a:rPr b="0" i="0" lang="en-US" sz="4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equation.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a Bézier Curve</a:t>
            </a:r>
            <a:endParaRPr/>
          </a:p>
        </p:txBody>
      </p:sp>
      <p:sp>
        <p:nvSpPr>
          <p:cNvPr id="414" name="Google Shape;414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4" name="Google Shape;4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14387"/>
            <a:ext cx="3671887" cy="820737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955675"/>
            <a:ext cx="4141787" cy="528637"/>
          </a:xfrm>
          <a:prstGeom prst="rect">
            <a:avLst/>
          </a:prstGeom>
          <a:noFill/>
          <a:ln cap="flat" cmpd="sng" w="57150">
            <a:solidFill>
              <a:srgbClr val="00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26" name="Google Shape;426;p35"/>
          <p:cNvSpPr txBox="1"/>
          <p:nvPr/>
        </p:nvSpPr>
        <p:spPr>
          <a:xfrm>
            <a:off x="107950" y="1771650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 startAt="10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functions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their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always </a:t>
            </a:r>
            <a:r>
              <a:rPr b="0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-pou-1" id="429" name="Google Shape;4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450" y="3933825"/>
            <a:ext cx="5364162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-curve-2" id="430" name="Google Shape;4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387" y="3509962"/>
            <a:ext cx="3311525" cy="265588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7675" y="2205037"/>
            <a:ext cx="25209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b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</a:t>
            </a:r>
            <a:br>
              <a:rPr b="1" i="0" lang="en-US" sz="79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439" name="Google Shape;43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115887"/>
            <a:ext cx="2195512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0" name="Google Shape;4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875" y="1341437"/>
            <a:ext cx="4141787" cy="5286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/>
        </p:nvSpPr>
        <p:spPr>
          <a:xfrm>
            <a:off x="179387" y="1916112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 are generated with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control points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 blending functions for cubic Bézier curves </a:t>
            </a:r>
            <a:r>
              <a:rPr b="1" i="0" lang="en-US" sz="28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(n=3)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" y="3573462"/>
            <a:ext cx="4032250" cy="314483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58" name="Google Shape;458;p36"/>
          <p:cNvSpPr txBox="1"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9" name="Google Shape;45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7762" y="4365625"/>
            <a:ext cx="649287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>
            <p:ph idx="2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6825" y="3500437"/>
            <a:ext cx="3671887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</a:t>
            </a:r>
            <a:br>
              <a:rPr b="1" i="0" lang="en-US" sz="79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466" name="Google Shape;46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573462"/>
            <a:ext cx="3095625" cy="2732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468312" y="979487"/>
            <a:ext cx="82804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■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 gives reasonable 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flexibility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avoiding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needed with 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</a:t>
            </a: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polynomials</a:t>
            </a: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2" name="Google Shape;482;p3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3573462"/>
            <a:ext cx="2881312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</a:t>
            </a:r>
            <a:br>
              <a:rPr b="1" i="0" lang="en-US" sz="79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8" name="Google Shape;4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952500"/>
            <a:ext cx="3671887" cy="820737"/>
          </a:xfrm>
          <a:prstGeom prst="rect">
            <a:avLst/>
          </a:prstGeom>
          <a:noFill/>
          <a:ln cap="flat" cmpd="sng" w="57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99" name="Google Shape;49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412" y="1963737"/>
            <a:ext cx="4141787" cy="52863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8"/>
          <p:cNvSpPr txBox="1"/>
          <p:nvPr/>
        </p:nvSpPr>
        <p:spPr>
          <a:xfrm>
            <a:off x="107950" y="2636837"/>
            <a:ext cx="9144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 are generated with </a:t>
            </a:r>
            <a:r>
              <a:rPr b="1" i="0" lang="en-US" sz="28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control points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 blending functions for cubic Bézier curves </a:t>
            </a:r>
            <a:r>
              <a:rPr b="1" i="0" lang="en-US" sz="28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(n=3)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Google Shape;50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8962" y="4179887"/>
            <a:ext cx="3314700" cy="25844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07" name="Google Shape;507;p38"/>
          <p:cNvSpPr txBox="1"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34925" y="-269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</a:t>
            </a:r>
            <a:br>
              <a:rPr b="1" i="0" lang="en-US" sz="79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descr="bezblndplot" id="513" name="Google Shape;51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62" y="3400425"/>
            <a:ext cx="3962400" cy="346233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524288"/>
            <a:headEnd len="sm" w="sm" type="none"/>
            <a:tailEnd len="sm" w="sm" type="none"/>
          </a:ln>
        </p:spPr>
      </p:pic>
      <p:sp>
        <p:nvSpPr>
          <p:cNvPr id="514" name="Google Shape;514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9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9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39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0" y="476250"/>
            <a:ext cx="8893175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u=0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r>
              <a:rPr b="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at </a:t>
            </a:r>
            <a:r>
              <a:rPr b="0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u=1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3,3</a:t>
            </a:r>
            <a:r>
              <a:rPr b="0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thus,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curve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control points </a:t>
            </a:r>
            <a:r>
              <a:rPr b="1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600" u="none">
                <a:solidFill>
                  <a:srgbClr val="CC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33400" lvl="0" marL="5715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</a:t>
            </a:r>
            <a:r>
              <a:rPr b="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1,3</a:t>
            </a:r>
            <a:r>
              <a:rPr b="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the shape of the curve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of parameter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that the resulting curve tends toward points </a:t>
            </a:r>
            <a:r>
              <a:rPr b="1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b="0" i="0" lang="en-US" sz="2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33400" lvl="0" marL="5715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u=1/3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0" baseline="-2500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-US" sz="2600" u="non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at </a:t>
            </a:r>
            <a:r>
              <a:rPr b="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u=2/3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2,3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-US" sz="2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3573462"/>
            <a:ext cx="2881312" cy="224631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31" name="Google Shape;531;p39"/>
          <p:cNvSpPr txBox="1"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2" name="Google Shape;532;p39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4725" y="5924550"/>
            <a:ext cx="1728787" cy="5016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/>
          <p:nvPr>
            <p:ph type="title"/>
          </p:nvPr>
        </p:nvSpPr>
        <p:spPr>
          <a:xfrm>
            <a:off x="34925" y="-269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Bézier Curves</a:t>
            </a:r>
            <a:br>
              <a:rPr b="1" i="0" lang="en-US" sz="79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40"/>
          <p:cNvSpPr txBox="1"/>
          <p:nvPr/>
        </p:nvSpPr>
        <p:spPr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0"/>
          <p:cNvSpPr txBox="1"/>
          <p:nvPr/>
        </p:nvSpPr>
        <p:spPr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0"/>
          <p:cNvSpPr txBox="1"/>
          <p:nvPr/>
        </p:nvSpPr>
        <p:spPr>
          <a:xfrm>
            <a:off x="0" y="3519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0" y="330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0" y="3557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0"/>
          <p:cNvSpPr txBox="1"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40"/>
          <p:cNvSpPr txBox="1"/>
          <p:nvPr/>
        </p:nvSpPr>
        <p:spPr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0" y="476250"/>
            <a:ext cx="8893175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positions of the cubic Bézier curve, The parametric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6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derivatives are:</a:t>
            </a:r>
            <a:endParaRPr/>
          </a:p>
        </p:txBody>
      </p:sp>
      <p:sp>
        <p:nvSpPr>
          <p:cNvPr id="549" name="Google Shape;549;p40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0"/>
          <p:cNvSpPr txBox="1"/>
          <p:nvPr/>
        </p:nvSpPr>
        <p:spPr>
          <a:xfrm>
            <a:off x="0" y="3643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215900" y="2349500"/>
            <a:ext cx="8893175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="0" baseline="3000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3000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 between sections, and by  expanding the polynomial expressions for the blending functions: the cubic Bézier point function in the matrix form:</a:t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7" name="Google Shape;5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225" y="1430337"/>
            <a:ext cx="5130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0"/>
          <p:cNvSpPr txBox="1"/>
          <p:nvPr/>
        </p:nvSpPr>
        <p:spPr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Google Shape;56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912" y="1931987"/>
            <a:ext cx="6696075" cy="48418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112" y="3789362"/>
            <a:ext cx="4321175" cy="1873250"/>
          </a:xfrm>
          <a:prstGeom prst="rect">
            <a:avLst/>
          </a:prstGeom>
          <a:noFill/>
          <a:ln cap="flat" cmpd="sng" w="5715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63" name="Google Shape;563;p40"/>
          <p:cNvSpPr txBox="1"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5" name="Google Shape;56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4797425"/>
            <a:ext cx="3563937" cy="1717675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66" name="Google Shape;566;p40"/>
          <p:cNvSpPr txBox="1"/>
          <p:nvPr/>
        </p:nvSpPr>
        <p:spPr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3975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250825" y="549275"/>
            <a:ext cx="86868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supports users to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curves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AutoNum type="arabicPeriod"/>
            </a:pPr>
            <a:r>
              <a:rPr b="1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every</a:t>
            </a:r>
            <a:r>
              <a:rPr b="0" i="0" lang="en-US" sz="36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AutoNum type="arabicPeriod"/>
            </a:pPr>
            <a:r>
              <a:rPr b="1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Flexible: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should provide the users 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control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shape of a curve.</a:t>
            </a:r>
            <a:endParaRPr/>
          </a:p>
          <a:p>
            <a:pPr indent="-513715" lvl="0" marL="5715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AutoNum type="arabicPeriod"/>
            </a:pPr>
            <a:r>
              <a:rPr b="1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Easy: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curve should be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53975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50825" y="549275"/>
            <a:ext cx="86868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AutoNum type="arabicPeriod" startAt="4"/>
            </a:pPr>
            <a:r>
              <a:rPr b="1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Approach: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way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curves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(e,g., lines, conic sections and cubic curves) must be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275"/>
              <a:buFont typeface="Noto Sans Symbols"/>
              <a:buAutoNum type="arabicPeriod" startAt="4"/>
            </a:pPr>
            <a:r>
              <a:rPr b="1" i="0" lang="en-US" sz="35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Invariant: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curve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change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geometry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geometric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(translation, rotation, …)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3975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50825" y="549275"/>
            <a:ext cx="86868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B-spline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curves advantage: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set of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points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system.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can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some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points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some other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curve.</a:t>
            </a:r>
            <a:endParaRPr/>
          </a:p>
        </p:txBody>
      </p:sp>
      <p:pic>
        <p:nvPicPr>
          <p:cNvPr descr="hierarchy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3895725"/>
            <a:ext cx="4537075" cy="283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3975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250825" y="549275"/>
            <a:ext cx="86868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AutoNum type="arabicPeriod" startAt="3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necessary, a user can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control points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AutoNum type="arabicPeriod" startAt="3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geometric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AutoNum type="arabicPeriod" startAt="3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transition from curve to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not cause much difficulty.</a:t>
            </a:r>
            <a:endParaRPr/>
          </a:p>
        </p:txBody>
      </p:sp>
      <p:pic>
        <p:nvPicPr>
          <p:cNvPr descr="hierarchy"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3068637"/>
            <a:ext cx="5545137" cy="34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914400" y="836612"/>
            <a:ext cx="7624762" cy="20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Times New Roman"/>
              <a:buNone/>
            </a:pPr>
            <a:br>
              <a:rPr b="1" i="0" lang="en-US" sz="4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8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</a:t>
            </a:r>
            <a:br>
              <a:rPr b="1" i="0" lang="en-US" sz="8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8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</a:t>
            </a:r>
            <a:r>
              <a:rPr b="1" i="0" lang="en-US" sz="4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Curves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57200" y="836612"/>
            <a:ext cx="86868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 splines are: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❑"/>
            </a:pPr>
            <a:r>
              <a:rPr b="1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spline approximation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method;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and convenient for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design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implement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in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 system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 package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painting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packages. </a:t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1835150" y="5300662"/>
            <a:ext cx="4824412" cy="1358900"/>
            <a:chOff x="1835150" y="5300662"/>
            <a:chExt cx="4824412" cy="1358900"/>
          </a:xfrm>
        </p:grpSpPr>
        <p:pic>
          <p:nvPicPr>
            <p:cNvPr descr="CoursesComputerGraphicsLectures_10_spline_img_2" id="159" name="Google Shape;15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5150" y="5300662"/>
              <a:ext cx="4824412" cy="1358900"/>
            </a:xfrm>
            <a:prstGeom prst="rect">
              <a:avLst/>
            </a:prstGeom>
            <a:noFill/>
            <a:ln cap="flat" cmpd="sng" w="57150">
              <a:solidFill>
                <a:srgbClr val="FF66CC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60" name="Google Shape;160;p23"/>
            <p:cNvSpPr/>
            <p:nvPr/>
          </p:nvSpPr>
          <p:spPr>
            <a:xfrm>
              <a:off x="2081212" y="5935662"/>
              <a:ext cx="215900" cy="2159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6372225" y="6122987"/>
              <a:ext cx="215900" cy="2159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Bézier</a:t>
            </a:r>
            <a:r>
              <a:rPr b="1" i="0" lang="en-US" sz="4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Curves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836612"/>
            <a:ext cx="86868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a Bézier curve section can be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fitted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points.</a:t>
            </a:r>
            <a:endParaRPr/>
          </a:p>
          <a:p>
            <a:pPr indent="-513715" lvl="0" marL="5715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control points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approximated and their relative position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Bézier polynomial.</a:t>
            </a:r>
            <a:endParaRPr/>
          </a:p>
          <a:p>
            <a:pPr indent="-2108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-join-1" id="168" name="Google Shape;16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3756025"/>
            <a:ext cx="4897437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