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53473BA-0FF0-42B0-AEDF-47A3C1DE8CCB}">
  <a:tblStyle styleId="{653473BA-0FF0-42B0-AEDF-47A3C1DE8C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 name="Google Shape;19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31" name="Shape 31"/>
        <p:cNvGrpSpPr/>
        <p:nvPr/>
      </p:nvGrpSpPr>
      <p:grpSpPr>
        <a:xfrm>
          <a:off x="0" y="0"/>
          <a:ext cx="0" cy="0"/>
          <a:chOff x="0" y="0"/>
          <a:chExt cx="0" cy="0"/>
        </a:xfrm>
      </p:grpSpPr>
      <p:sp>
        <p:nvSpPr>
          <p:cNvPr id="32" name="Google Shape;32;p5"/>
          <p:cNvSpPr txBox="1"/>
          <p:nvPr>
            <p:ph type="title"/>
          </p:nvPr>
        </p:nvSpPr>
        <p:spPr>
          <a:xfrm>
            <a:off x="1371600" y="533400"/>
            <a:ext cx="7543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0" type="dt"/>
          </p:nvPr>
        </p:nvSpPr>
        <p:spPr>
          <a:xfrm>
            <a:off x="1371600" y="6248400"/>
            <a:ext cx="1676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429000" y="6248400"/>
            <a:ext cx="3429000" cy="457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7239000" y="6248400"/>
            <a:ext cx="1905000" cy="4572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7.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subTitle"/>
          </p:nvPr>
        </p:nvSpPr>
        <p:spPr>
          <a:xfrm>
            <a:off x="228600" y="381000"/>
            <a:ext cx="8229600" cy="4724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Bresenham Circle Generation</a:t>
            </a:r>
            <a:endParaRPr/>
          </a:p>
          <a:p>
            <a:pPr indent="0" lvl="0" marL="0" marR="0" rtl="0" algn="ctr">
              <a:spcBef>
                <a:spcPts val="960"/>
              </a:spcBef>
              <a:spcAft>
                <a:spcPts val="0"/>
              </a:spcAft>
              <a:buClr>
                <a:schemeClr val="dk1"/>
              </a:buClr>
              <a:buSzPts val="4800"/>
              <a:buFont typeface="Arial"/>
              <a:buNone/>
            </a:pPr>
            <a:r>
              <a:rPr b="0" i="0" lang="en-US" sz="4800" u="none" cap="none" strike="noStrike">
                <a:solidFill>
                  <a:schemeClr val="dk1"/>
                </a:solidFill>
                <a:latin typeface="Times New Roman"/>
                <a:ea typeface="Times New Roman"/>
                <a:cs typeface="Times New Roman"/>
                <a:sym typeface="Times New Roman"/>
              </a:rPr>
              <a:t>Algorithm</a:t>
            </a:r>
            <a:endParaRPr/>
          </a:p>
          <a:p>
            <a:pPr indent="0" lvl="0" marL="0" marR="0" rtl="0" algn="ctr">
              <a:spcBef>
                <a:spcPts val="1160"/>
              </a:spcBef>
              <a:spcAft>
                <a:spcPts val="0"/>
              </a:spcAft>
              <a:buClr>
                <a:srgbClr val="888888"/>
              </a:buClr>
              <a:buSzPts val="5800"/>
              <a:buFont typeface="Arial"/>
              <a:buNone/>
            </a:pPr>
            <a:r>
              <a:t/>
            </a:r>
            <a:endParaRPr b="0" i="0" sz="5800" u="none" cap="none" strike="noStrike">
              <a:solidFill>
                <a:schemeClr val="dk1"/>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nvSpPr>
        <p:spPr>
          <a:xfrm>
            <a:off x="533400" y="685800"/>
            <a:ext cx="8229600" cy="56015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 know 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we have to know d</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first.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initial value of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can be obtained by replacing x=0 and y=r in </a:t>
            </a:r>
            <a:r>
              <a:rPr lang="en-US" sz="2000" u="sng">
                <a:solidFill>
                  <a:schemeClr val="hlink"/>
                </a:solidFill>
                <a:latin typeface="Times New Roman"/>
                <a:ea typeface="Times New Roman"/>
                <a:cs typeface="Times New Roman"/>
                <a:sym typeface="Times New Roman"/>
                <a:hlinkClick action="ppaction://hlinksldjump" r:id="rId3"/>
              </a:rPr>
              <a:t>(3)</a:t>
            </a: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Thus, we get,</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o</a:t>
            </a:r>
            <a:r>
              <a:rPr lang="en-US" sz="2000">
                <a:solidFill>
                  <a:schemeClr val="dk1"/>
                </a:solidFill>
                <a:latin typeface="Times New Roman"/>
                <a:ea typeface="Times New Roman"/>
                <a:cs typeface="Times New Roman"/>
                <a:sym typeface="Times New Roman"/>
              </a:rPr>
              <a:t> = 2 + r</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(r - 1)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-2r</a:t>
            </a:r>
            <a:r>
              <a:rPr baseline="30000" lang="en-US" sz="2000">
                <a:solidFill>
                  <a:schemeClr val="dk1"/>
                </a:solidFill>
                <a:latin typeface="Times New Roman"/>
                <a:ea typeface="Times New Roman"/>
                <a:cs typeface="Times New Roman"/>
                <a:sym typeface="Times New Roman"/>
              </a:rPr>
              <a:t>2</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o</a:t>
            </a:r>
            <a:r>
              <a:rPr lang="en-US" sz="2000">
                <a:solidFill>
                  <a:schemeClr val="dk1"/>
                </a:solidFill>
                <a:latin typeface="Times New Roman"/>
                <a:ea typeface="Times New Roman"/>
                <a:cs typeface="Times New Roman"/>
                <a:sym typeface="Times New Roman"/>
              </a:rPr>
              <a:t> = 2 + r</a:t>
            </a:r>
            <a:r>
              <a:rPr baseline="30000" lang="en-US" sz="2000">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r</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+ 1 -2r – 2r</a:t>
            </a:r>
            <a:r>
              <a:rPr baseline="30000" lang="en-US" sz="2000">
                <a:solidFill>
                  <a:schemeClr val="dk1"/>
                </a:solidFill>
                <a:latin typeface="Times New Roman"/>
                <a:ea typeface="Times New Roman"/>
                <a:cs typeface="Times New Roman"/>
                <a:sym typeface="Times New Roman"/>
              </a:rPr>
              <a:t>2</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o</a:t>
            </a:r>
            <a:r>
              <a:rPr lang="en-US" sz="2000">
                <a:solidFill>
                  <a:schemeClr val="dk1"/>
                </a:solidFill>
                <a:latin typeface="Times New Roman"/>
                <a:ea typeface="Times New Roman"/>
                <a:cs typeface="Times New Roman"/>
                <a:sym typeface="Times New Roman"/>
              </a:rPr>
              <a:t> = 3 – 2r</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79" name="Google Shape;179;p23"/>
          <p:cNvPicPr preferRelativeResize="0"/>
          <p:nvPr/>
        </p:nvPicPr>
        <p:blipFill rotWithShape="1">
          <a:blip r:embed="rId4">
            <a:alphaModFix/>
          </a:blip>
          <a:srcRect b="0" l="0" r="0" t="0"/>
          <a:stretch/>
        </p:blipFill>
        <p:spPr>
          <a:xfrm>
            <a:off x="4800600" y="2057400"/>
            <a:ext cx="2286000" cy="23388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4"/>
          <p:cNvSpPr/>
          <p:nvPr/>
        </p:nvSpPr>
        <p:spPr>
          <a:xfrm>
            <a:off x="152400" y="380999"/>
            <a:ext cx="8610600" cy="70173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BRESENHAM’S CIRCLE ALGORITHM</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Bresenham Circle ( Xc, Yc, R):</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Description: Here Xc and Yc denote the x – coordinate and y –coordinate of the center of the circle. R is the radius.</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 Set X = 0 and Y = 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Set D = 3 – 2R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 Repeat While (X &lt;= 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4.	 Call Draw Circle(Xc, Yc, X, 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	 Set X = X + 1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 	If (D &lt; 0) Then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7. 		D = D + 4X + 6</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8. 	Else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9. 		Set Y = Y – 1</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10.		 D = D + 4(X – Y) + 10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[End of If]</a:t>
            </a:r>
            <a:endParaRPr/>
          </a:p>
          <a:p>
            <a:pPr indent="-342900" lvl="1" marL="8001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342900" lvl="1" marL="80010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Call Draw Circle(Xc, Yc, X, Y)</a:t>
            </a:r>
            <a:endParaRPr/>
          </a:p>
          <a:p>
            <a:pPr indent="-342900" lvl="0" marL="342900" marR="0" rtl="0" algn="l">
              <a:spcBef>
                <a:spcPts val="0"/>
              </a:spcBef>
              <a:spcAft>
                <a:spcPts val="0"/>
              </a:spcAft>
              <a:buNone/>
            </a:pPr>
            <a:r>
              <a:rPr lang="en-US" sz="1800">
                <a:solidFill>
                  <a:schemeClr val="dk1"/>
                </a:solidFill>
                <a:latin typeface="Times New Roman"/>
                <a:ea typeface="Times New Roman"/>
                <a:cs typeface="Times New Roman"/>
                <a:sym typeface="Times New Roman"/>
              </a:rPr>
              <a:t> 		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[End of While]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11. Exit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p:nvPr/>
        </p:nvSpPr>
        <p:spPr>
          <a:xfrm>
            <a:off x="838200" y="685800"/>
            <a:ext cx="762000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Draw Circle (Xc, Yc, X, Y):</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1. Call PutPixel(Xc + X, Yc, + Y)</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2. Call PutPixel(Xc - X, Yc, + Y)</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3. Call PutPixel(Xc + X, Yc, - Y)</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4. Call PutPixel(Xc - X, Yc, - Y)</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5. Call PutPixel(Xc + Y, Yc, + X)</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6. Call PutPixel(Xc - Y, Yc, + X)</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7. Call PutPixel(Xc + Y, Yc, - X)</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8. Call PutPixel(Xc - Y, Yc, - X)</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9. Exit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72390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96" name="Google Shape;196;p26"/>
          <p:cNvSpPr txBox="1"/>
          <p:nvPr>
            <p:ph type="title"/>
          </p:nvPr>
        </p:nvSpPr>
        <p:spPr>
          <a:xfrm>
            <a:off x="1371600" y="44450"/>
            <a:ext cx="7543800" cy="59213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00"/>
              <a:buFont typeface="Calibri"/>
              <a:buNone/>
            </a:pPr>
            <a:r>
              <a:rPr b="0" i="0" lang="en-US" sz="3600" u="none" cap="none" strike="noStrike">
                <a:solidFill>
                  <a:schemeClr val="dk1"/>
                </a:solidFill>
                <a:latin typeface="Calibri"/>
                <a:ea typeface="Calibri"/>
                <a:cs typeface="Calibri"/>
                <a:sym typeface="Calibri"/>
              </a:rPr>
              <a:t>Example</a:t>
            </a:r>
            <a:endParaRPr/>
          </a:p>
        </p:txBody>
      </p:sp>
      <p:graphicFrame>
        <p:nvGraphicFramePr>
          <p:cNvPr id="197" name="Google Shape;197;p26"/>
          <p:cNvGraphicFramePr/>
          <p:nvPr/>
        </p:nvGraphicFramePr>
        <p:xfrm>
          <a:off x="4284663" y="2276475"/>
          <a:ext cx="3000000" cy="3000000"/>
        </p:xfrm>
        <a:graphic>
          <a:graphicData uri="http://schemas.openxmlformats.org/drawingml/2006/table">
            <a:tbl>
              <a:tblPr>
                <a:noFill/>
                <a:tableStyleId>{653473BA-0FF0-42B0-AEDF-47A3C1DE8CCB}</a:tableStyleId>
              </a:tblPr>
              <a:tblGrid>
                <a:gridCol w="368300"/>
                <a:gridCol w="369875"/>
                <a:gridCol w="368300"/>
                <a:gridCol w="368300"/>
                <a:gridCol w="368300"/>
                <a:gridCol w="369900"/>
                <a:gridCol w="368300"/>
                <a:gridCol w="368300"/>
                <a:gridCol w="368300"/>
                <a:gridCol w="369875"/>
                <a:gridCol w="368300"/>
                <a:gridCol w="368300"/>
              </a:tblGrid>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9</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9725">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9525">
                      <a:solidFill>
                        <a:srgbClr val="000000">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600"/>
                        <a:buFont typeface="Noto Sans Symbols"/>
                        <a:buNone/>
                      </a:pPr>
                      <a:r>
                        <a:rPr b="0" i="0" lang="en-US" sz="1600" u="none" cap="none" strike="noStrike">
                          <a:solidFill>
                            <a:srgbClr val="FD2919"/>
                          </a:solidFill>
                          <a:latin typeface="Times New Roman"/>
                          <a:ea typeface="Times New Roman"/>
                          <a:cs typeface="Times New Roman"/>
                          <a:sym typeface="Times New Roman"/>
                        </a:rPr>
                        <a:t></a:t>
                      </a:r>
                      <a:endParaRPr b="0" i="0" sz="1600" u="none" cap="none" strike="noStrike">
                        <a:solidFill>
                          <a:srgbClr val="FD2919"/>
                        </a:solidFill>
                        <a:latin typeface="Times New Roman"/>
                        <a:ea typeface="Times New Roman"/>
                        <a:cs typeface="Times New Roman"/>
                        <a:sym typeface="Times New Roman"/>
                      </a:endParaRPr>
                    </a:p>
                  </a:txBody>
                  <a:tcPr marT="45725" marB="45725" marR="91450" marL="91450">
                    <a:lnL cap="flat" cmpd="sng" w="952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38150">
                <a:tc>
                  <a:txBody>
                    <a:bodyPr/>
                    <a:lstStyle/>
                    <a:p>
                      <a:pPr indent="0" lvl="0" marL="0" marR="0" rtl="0" algn="ctr">
                        <a:lnSpc>
                          <a:spcPct val="100000"/>
                        </a:lnSpc>
                        <a:spcBef>
                          <a:spcPts val="0"/>
                        </a:spcBef>
                        <a:spcAft>
                          <a:spcPts val="0"/>
                        </a:spcAft>
                        <a:buClr>
                          <a:schemeClr val="dk2"/>
                        </a:buClr>
                        <a:buSzPts val="1400"/>
                        <a:buFont typeface="Noto Sans Symbols"/>
                        <a:buNone/>
                      </a:pPr>
                      <a:r>
                        <a:t/>
                      </a:r>
                      <a:endParaRPr b="0" i="0" sz="1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5</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400"/>
                        <a:buFont typeface="Noto Sans Symbols"/>
                        <a:buNone/>
                      </a:pPr>
                      <a:r>
                        <a:rPr b="0" i="0" lang="en-US" sz="1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98" name="Google Shape;198;p26"/>
          <p:cNvGraphicFramePr/>
          <p:nvPr/>
        </p:nvGraphicFramePr>
        <p:xfrm>
          <a:off x="1692275" y="2565400"/>
          <a:ext cx="3000000" cy="3000000"/>
        </p:xfrm>
        <a:graphic>
          <a:graphicData uri="http://schemas.openxmlformats.org/drawingml/2006/table">
            <a:tbl>
              <a:tblPr>
                <a:noFill/>
                <a:tableStyleId>{653473BA-0FF0-42B0-AEDF-47A3C1DE8CCB}</a:tableStyleId>
              </a:tblPr>
              <a:tblGrid>
                <a:gridCol w="575100"/>
                <a:gridCol w="504675"/>
                <a:gridCol w="1007775"/>
              </a:tblGrid>
              <a:tr h="406400">
                <a:tc>
                  <a:txBody>
                    <a:bodyPr/>
                    <a:lstStyle/>
                    <a:p>
                      <a:pPr indent="0" lvl="0" marL="0" marR="0" rtl="0" algn="ctr">
                        <a:lnSpc>
                          <a:spcPct val="100000"/>
                        </a:lnSpc>
                        <a:spcBef>
                          <a:spcPts val="0"/>
                        </a:spcBef>
                        <a:spcAft>
                          <a:spcPts val="0"/>
                        </a:spcAft>
                        <a:buClr>
                          <a:schemeClr val="dk2"/>
                        </a:buClr>
                        <a:buSzPts val="2000"/>
                        <a:buFont typeface="Noto Sans Symbols"/>
                        <a:buNone/>
                      </a:pPr>
                      <a:r>
                        <a:rPr b="0" i="1" lang="en-US" sz="2000" u="none" cap="none" strike="noStrike">
                          <a:solidFill>
                            <a:srgbClr val="FD2919"/>
                          </a:solidFill>
                          <a:latin typeface="Times New Roman"/>
                          <a:ea typeface="Times New Roman"/>
                          <a:cs typeface="Times New Roman"/>
                          <a:sym typeface="Times New Roman"/>
                        </a:rPr>
                        <a:t>i</a:t>
                      </a:r>
                      <a:endParaRPr b="0" i="1" sz="2000" u="none" cap="none" strike="noStrike">
                        <a:solidFill>
                          <a:srgbClr val="FD2919"/>
                        </a:solidFill>
                        <a:latin typeface="Times New Roman"/>
                        <a:ea typeface="Times New Roman"/>
                        <a:cs typeface="Times New Roman"/>
                        <a:sym typeface="Times New Roman"/>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2000"/>
                        <a:buFont typeface="Noto Sans Symbols"/>
                        <a:buNone/>
                      </a:pPr>
                      <a:r>
                        <a:rPr b="0" i="1" lang="en-US" sz="2000" u="none" cap="none" strike="noStrike">
                          <a:solidFill>
                            <a:srgbClr val="FD2919"/>
                          </a:solidFill>
                          <a:latin typeface="Times New Roman"/>
                          <a:ea typeface="Times New Roman"/>
                          <a:cs typeface="Times New Roman"/>
                          <a:sym typeface="Times New Roman"/>
                        </a:rPr>
                        <a:t>p</a:t>
                      </a:r>
                      <a:r>
                        <a:rPr b="0" baseline="-25000" i="1" lang="en-US" sz="2000" u="none" cap="none" strike="noStrike">
                          <a:solidFill>
                            <a:srgbClr val="FD2919"/>
                          </a:solidFill>
                          <a:latin typeface="Times New Roman"/>
                          <a:ea typeface="Times New Roman"/>
                          <a:cs typeface="Times New Roman"/>
                          <a:sym typeface="Times New Roman"/>
                        </a:rPr>
                        <a:t>i</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2000"/>
                        <a:buFont typeface="Noto Sans Symbols"/>
                        <a:buNone/>
                      </a:pPr>
                      <a:r>
                        <a:rPr b="0" i="1" lang="en-US" sz="2000" u="none" cap="none" strike="noStrike">
                          <a:solidFill>
                            <a:srgbClr val="FD2919"/>
                          </a:solidFill>
                          <a:latin typeface="Times New Roman"/>
                          <a:ea typeface="Times New Roman"/>
                          <a:cs typeface="Times New Roman"/>
                          <a:sym typeface="Times New Roman"/>
                        </a:rPr>
                        <a:t>x</a:t>
                      </a:r>
                      <a:r>
                        <a:rPr b="0" baseline="-25000" i="1" lang="en-US" sz="2000" u="none" cap="none" strike="noStrike">
                          <a:solidFill>
                            <a:srgbClr val="FD2919"/>
                          </a:solidFill>
                          <a:latin typeface="Times New Roman"/>
                          <a:ea typeface="Times New Roman"/>
                          <a:cs typeface="Times New Roman"/>
                          <a:sym typeface="Times New Roman"/>
                        </a:rPr>
                        <a:t>i</a:t>
                      </a:r>
                      <a:r>
                        <a:rPr b="0" i="0" lang="en-US" sz="2000" u="none" cap="none" strike="noStrike">
                          <a:solidFill>
                            <a:srgbClr val="FD2919"/>
                          </a:solidFill>
                          <a:latin typeface="Times New Roman"/>
                          <a:ea typeface="Times New Roman"/>
                          <a:cs typeface="Times New Roman"/>
                          <a:sym typeface="Times New Roman"/>
                        </a:rPr>
                        <a:t>, y</a:t>
                      </a:r>
                      <a:r>
                        <a:rPr b="0" baseline="-25000" i="0" lang="en-US" sz="2000" u="none" cap="none" strike="noStrike">
                          <a:solidFill>
                            <a:srgbClr val="FD2919"/>
                          </a:solidFill>
                          <a:latin typeface="Times New Roman"/>
                          <a:ea typeface="Times New Roman"/>
                          <a:cs typeface="Times New Roman"/>
                          <a:sym typeface="Times New Roman"/>
                        </a:rPr>
                        <a:t>i</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0</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-17</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(0, 10)</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4825">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(1, 10)</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2</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(2, 10)</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3</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13</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(3, 10)</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4</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(4, 9)</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4825">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5</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15</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(5, 9)</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6</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9</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(6, 8)</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7</a:t>
                      </a:r>
                      <a:endParaRPr/>
                    </a:p>
                  </a:txBody>
                  <a:tcPr marT="45725" marB="45725" marR="91425" marL="9142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t/>
                      </a:r>
                      <a:endParaRPr b="0" i="0" sz="1800" u="none" cap="none" strike="noStrike">
                        <a:solidFill>
                          <a:srgbClr val="3817FF"/>
                        </a:solidFill>
                        <a:latin typeface="Times New Roman"/>
                        <a:ea typeface="Times New Roman"/>
                        <a:cs typeface="Times New Roman"/>
                        <a:sym typeface="Times New Roman"/>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2"/>
                        </a:buClr>
                        <a:buSzPts val="1800"/>
                        <a:buFont typeface="Noto Sans Symbols"/>
                        <a:buNone/>
                      </a:pPr>
                      <a:r>
                        <a:rPr b="0" i="0" lang="en-US" sz="1800" u="none" cap="none" strike="noStrike">
                          <a:solidFill>
                            <a:srgbClr val="3817FF"/>
                          </a:solidFill>
                          <a:latin typeface="Times New Roman"/>
                          <a:ea typeface="Times New Roman"/>
                          <a:cs typeface="Times New Roman"/>
                          <a:sym typeface="Times New Roman"/>
                        </a:rPr>
                        <a:t>(7,7)</a:t>
                      </a:r>
                      <a:endParaRPr/>
                    </a:p>
                  </a:txBody>
                  <a:tcPr marT="45725" marB="45725" marR="91425" marL="9142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99" name="Google Shape;199;p26"/>
          <p:cNvSpPr txBox="1"/>
          <p:nvPr/>
        </p:nvSpPr>
        <p:spPr>
          <a:xfrm>
            <a:off x="1619250" y="765175"/>
            <a:ext cx="7113588" cy="129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200">
                <a:solidFill>
                  <a:srgbClr val="3817FF"/>
                </a:solidFill>
                <a:latin typeface="Calibri"/>
                <a:ea typeface="Calibri"/>
                <a:cs typeface="Calibri"/>
                <a:sym typeface="Calibri"/>
              </a:rPr>
              <a:t>r </a:t>
            </a:r>
            <a:r>
              <a:rPr lang="en-US" sz="2200">
                <a:solidFill>
                  <a:srgbClr val="3817FF"/>
                </a:solidFill>
                <a:latin typeface="Calibri"/>
                <a:ea typeface="Calibri"/>
                <a:cs typeface="Calibri"/>
                <a:sym typeface="Calibri"/>
              </a:rPr>
              <a:t>= 10</a:t>
            </a:r>
            <a:endParaRPr/>
          </a:p>
          <a:p>
            <a:pPr indent="0" lvl="0" marL="0" marR="0" rtl="0" algn="l">
              <a:spcBef>
                <a:spcPts val="660"/>
              </a:spcBef>
              <a:spcAft>
                <a:spcPts val="0"/>
              </a:spcAft>
              <a:buNone/>
            </a:pPr>
            <a:r>
              <a:rPr i="1" lang="en-US" sz="2200">
                <a:solidFill>
                  <a:srgbClr val="3817FF"/>
                </a:solidFill>
                <a:latin typeface="Calibri"/>
                <a:ea typeface="Calibri"/>
                <a:cs typeface="Calibri"/>
                <a:sym typeface="Calibri"/>
              </a:rPr>
              <a:t>p</a:t>
            </a:r>
            <a:r>
              <a:rPr baseline="-25000" lang="en-US" sz="2200">
                <a:solidFill>
                  <a:srgbClr val="3817FF"/>
                </a:solidFill>
                <a:latin typeface="Calibri"/>
                <a:ea typeface="Calibri"/>
                <a:cs typeface="Calibri"/>
                <a:sym typeface="Calibri"/>
              </a:rPr>
              <a:t>0</a:t>
            </a:r>
            <a:r>
              <a:rPr lang="en-US" sz="2200">
                <a:solidFill>
                  <a:srgbClr val="3817FF"/>
                </a:solidFill>
                <a:latin typeface="Calibri"/>
                <a:ea typeface="Calibri"/>
                <a:cs typeface="Calibri"/>
                <a:sym typeface="Calibri"/>
              </a:rPr>
              <a:t> = 3 – 2</a:t>
            </a:r>
            <a:r>
              <a:rPr i="1" lang="en-US" sz="2200">
                <a:solidFill>
                  <a:srgbClr val="3817FF"/>
                </a:solidFill>
                <a:latin typeface="Calibri"/>
                <a:ea typeface="Calibri"/>
                <a:cs typeface="Calibri"/>
                <a:sym typeface="Calibri"/>
              </a:rPr>
              <a:t>r </a:t>
            </a:r>
            <a:r>
              <a:rPr lang="en-US" sz="2200">
                <a:solidFill>
                  <a:srgbClr val="3817FF"/>
                </a:solidFill>
                <a:latin typeface="Calibri"/>
                <a:ea typeface="Calibri"/>
                <a:cs typeface="Calibri"/>
                <a:sym typeface="Calibri"/>
              </a:rPr>
              <a:t>= -17</a:t>
            </a:r>
            <a:endParaRPr sz="2200">
              <a:solidFill>
                <a:schemeClr val="dk1"/>
              </a:solidFill>
              <a:latin typeface="Calibri"/>
              <a:ea typeface="Calibri"/>
              <a:cs typeface="Calibri"/>
              <a:sym typeface="Calibri"/>
            </a:endParaRPr>
          </a:p>
          <a:p>
            <a:pPr indent="0" lvl="0" marL="0" marR="0" rtl="0" algn="l">
              <a:spcBef>
                <a:spcPts val="660"/>
              </a:spcBef>
              <a:spcAft>
                <a:spcPts val="0"/>
              </a:spcAft>
              <a:buNone/>
            </a:pPr>
            <a:r>
              <a:rPr lang="en-US" sz="2200">
                <a:solidFill>
                  <a:schemeClr val="dk1"/>
                </a:solidFill>
                <a:latin typeface="Calibri"/>
                <a:ea typeface="Calibri"/>
                <a:cs typeface="Calibri"/>
                <a:sym typeface="Calibri"/>
              </a:rPr>
              <a:t>Initial point </a:t>
            </a:r>
            <a:r>
              <a:rPr lang="en-US" sz="2200">
                <a:solidFill>
                  <a:srgbClr val="3817FF"/>
                </a:solidFill>
                <a:latin typeface="Calibri"/>
                <a:ea typeface="Calibri"/>
                <a:cs typeface="Calibri"/>
                <a:sym typeface="Calibri"/>
              </a:rPr>
              <a:t>(</a:t>
            </a:r>
            <a:r>
              <a:rPr i="1" lang="en-US" sz="2200">
                <a:solidFill>
                  <a:srgbClr val="3817FF"/>
                </a:solidFill>
                <a:latin typeface="Calibri"/>
                <a:ea typeface="Calibri"/>
                <a:cs typeface="Calibri"/>
                <a:sym typeface="Calibri"/>
              </a:rPr>
              <a:t>x</a:t>
            </a:r>
            <a:r>
              <a:rPr baseline="-25000" lang="en-US" sz="2200">
                <a:solidFill>
                  <a:srgbClr val="3817FF"/>
                </a:solidFill>
                <a:latin typeface="Calibri"/>
                <a:ea typeface="Calibri"/>
                <a:cs typeface="Calibri"/>
                <a:sym typeface="Calibri"/>
              </a:rPr>
              <a:t>0</a:t>
            </a:r>
            <a:r>
              <a:rPr lang="en-US" sz="2200">
                <a:solidFill>
                  <a:srgbClr val="3817FF"/>
                </a:solidFill>
                <a:latin typeface="Calibri"/>
                <a:ea typeface="Calibri"/>
                <a:cs typeface="Calibri"/>
                <a:sym typeface="Calibri"/>
              </a:rPr>
              <a:t>, </a:t>
            </a:r>
            <a:r>
              <a:rPr i="1" lang="en-US" sz="2200">
                <a:solidFill>
                  <a:srgbClr val="3817FF"/>
                </a:solidFill>
                <a:latin typeface="Calibri"/>
                <a:ea typeface="Calibri"/>
                <a:cs typeface="Calibri"/>
                <a:sym typeface="Calibri"/>
              </a:rPr>
              <a:t>y</a:t>
            </a:r>
            <a:r>
              <a:rPr baseline="-25000" lang="en-US" sz="2200">
                <a:solidFill>
                  <a:srgbClr val="3817FF"/>
                </a:solidFill>
                <a:latin typeface="Calibri"/>
                <a:ea typeface="Calibri"/>
                <a:cs typeface="Calibri"/>
                <a:sym typeface="Calibri"/>
              </a:rPr>
              <a:t>0</a:t>
            </a:r>
            <a:r>
              <a:rPr lang="en-US" sz="2200">
                <a:solidFill>
                  <a:srgbClr val="3817FF"/>
                </a:solidFill>
                <a:latin typeface="Calibri"/>
                <a:ea typeface="Calibri"/>
                <a:cs typeface="Calibri"/>
                <a:sym typeface="Calibri"/>
              </a:rPr>
              <a:t>) = (0, 10)</a:t>
            </a:r>
            <a:endParaRPr/>
          </a:p>
        </p:txBody>
      </p:sp>
      <p:cxnSp>
        <p:nvCxnSpPr>
          <p:cNvPr id="200" name="Google Shape;200;p26"/>
          <p:cNvCxnSpPr/>
          <p:nvPr/>
        </p:nvCxnSpPr>
        <p:spPr>
          <a:xfrm flipH="1" rot="10800000">
            <a:off x="4648200" y="2262188"/>
            <a:ext cx="4110038" cy="3744912"/>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8- point symmetry in circles</a:t>
            </a:r>
            <a:endParaRPr/>
          </a:p>
        </p:txBody>
      </p:sp>
      <p:sp>
        <p:nvSpPr>
          <p:cNvPr id="99" name="Google Shape;9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a:p>
        </p:txBody>
      </p:sp>
      <p:grpSp>
        <p:nvGrpSpPr>
          <p:cNvPr id="100" name="Google Shape;100;p15"/>
          <p:cNvGrpSpPr/>
          <p:nvPr/>
        </p:nvGrpSpPr>
        <p:grpSpPr>
          <a:xfrm>
            <a:off x="2209800" y="2286000"/>
            <a:ext cx="4414837" cy="3571875"/>
            <a:chOff x="1449" y="1930"/>
            <a:chExt cx="2781" cy="2250"/>
          </a:xfrm>
        </p:grpSpPr>
        <p:grpSp>
          <p:nvGrpSpPr>
            <p:cNvPr id="101" name="Google Shape;101;p15"/>
            <p:cNvGrpSpPr/>
            <p:nvPr/>
          </p:nvGrpSpPr>
          <p:grpSpPr>
            <a:xfrm>
              <a:off x="1449" y="1930"/>
              <a:ext cx="2781" cy="2250"/>
              <a:chOff x="1178" y="1494"/>
              <a:chExt cx="2781" cy="2250"/>
            </a:xfrm>
          </p:grpSpPr>
          <p:grpSp>
            <p:nvGrpSpPr>
              <p:cNvPr id="102" name="Google Shape;102;p15"/>
              <p:cNvGrpSpPr/>
              <p:nvPr/>
            </p:nvGrpSpPr>
            <p:grpSpPr>
              <a:xfrm>
                <a:off x="1477" y="1494"/>
                <a:ext cx="2250" cy="2250"/>
                <a:chOff x="1477" y="1494"/>
                <a:chExt cx="2250" cy="2250"/>
              </a:xfrm>
            </p:grpSpPr>
            <p:cxnSp>
              <p:nvCxnSpPr>
                <p:cNvPr id="103" name="Google Shape;103;p15"/>
                <p:cNvCxnSpPr/>
                <p:nvPr/>
              </p:nvCxnSpPr>
              <p:spPr>
                <a:xfrm rot="10800000">
                  <a:off x="2602" y="1494"/>
                  <a:ext cx="0" cy="2250"/>
                </a:xfrm>
                <a:prstGeom prst="straightConnector1">
                  <a:avLst/>
                </a:prstGeom>
                <a:noFill/>
                <a:ln cap="flat" cmpd="sng" w="12700">
                  <a:solidFill>
                    <a:schemeClr val="dk1"/>
                  </a:solidFill>
                  <a:prstDash val="solid"/>
                  <a:round/>
                  <a:headEnd len="med" w="med" type="triangle"/>
                  <a:tailEnd len="med" w="med" type="triangle"/>
                </a:ln>
              </p:spPr>
            </p:cxnSp>
            <p:cxnSp>
              <p:nvCxnSpPr>
                <p:cNvPr id="104" name="Google Shape;104;p15"/>
                <p:cNvCxnSpPr/>
                <p:nvPr/>
              </p:nvCxnSpPr>
              <p:spPr>
                <a:xfrm rot="10800000">
                  <a:off x="2602" y="1494"/>
                  <a:ext cx="0" cy="2250"/>
                </a:xfrm>
                <a:prstGeom prst="straightConnector1">
                  <a:avLst/>
                </a:prstGeom>
                <a:noFill/>
                <a:ln cap="flat" cmpd="sng" w="12700">
                  <a:solidFill>
                    <a:schemeClr val="dk1"/>
                  </a:solidFill>
                  <a:prstDash val="solid"/>
                  <a:round/>
                  <a:headEnd len="med" w="med" type="triangle"/>
                  <a:tailEnd len="med" w="med" type="triangle"/>
                </a:ln>
              </p:spPr>
            </p:cxnSp>
          </p:grpSp>
          <p:sp>
            <p:nvSpPr>
              <p:cNvPr id="105" name="Google Shape;105;p15"/>
              <p:cNvSpPr/>
              <p:nvPr/>
            </p:nvSpPr>
            <p:spPr>
              <a:xfrm>
                <a:off x="1728" y="1737"/>
                <a:ext cx="1746" cy="1746"/>
              </a:xfrm>
              <a:prstGeom prst="ellipse">
                <a:avLst/>
              </a:prstGeom>
              <a:noFill/>
              <a:ln cap="flat" cmpd="sng" w="25400">
                <a:solidFill>
                  <a:srgbClr val="0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5"/>
              <p:cNvSpPr/>
              <p:nvPr/>
            </p:nvSpPr>
            <p:spPr>
              <a:xfrm>
                <a:off x="2816" y="1739"/>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5"/>
              <p:cNvSpPr/>
              <p:nvPr/>
            </p:nvSpPr>
            <p:spPr>
              <a:xfrm>
                <a:off x="2321" y="1739"/>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5"/>
              <p:cNvSpPr/>
              <p:nvPr/>
            </p:nvSpPr>
            <p:spPr>
              <a:xfrm>
                <a:off x="2816" y="3407"/>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5"/>
              <p:cNvSpPr/>
              <p:nvPr/>
            </p:nvSpPr>
            <p:spPr>
              <a:xfrm>
                <a:off x="2321" y="3407"/>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p:nvPr/>
            </p:nvSpPr>
            <p:spPr>
              <a:xfrm rot="5400000">
                <a:off x="1724" y="2831"/>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5"/>
              <p:cNvSpPr/>
              <p:nvPr/>
            </p:nvSpPr>
            <p:spPr>
              <a:xfrm rot="5400000">
                <a:off x="1724" y="2336"/>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5"/>
              <p:cNvSpPr/>
              <p:nvPr/>
            </p:nvSpPr>
            <p:spPr>
              <a:xfrm rot="5400000">
                <a:off x="3396" y="2831"/>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5"/>
              <p:cNvSpPr/>
              <p:nvPr/>
            </p:nvSpPr>
            <p:spPr>
              <a:xfrm rot="5400000">
                <a:off x="3396" y="2336"/>
                <a:ext cx="77" cy="77"/>
              </a:xfrm>
              <a:prstGeom prst="ellipse">
                <a:avLst/>
              </a:prstGeom>
              <a:solidFill>
                <a:srgbClr val="FF66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5"/>
              <p:cNvSpPr txBox="1"/>
              <p:nvPr/>
            </p:nvSpPr>
            <p:spPr>
              <a:xfrm>
                <a:off x="2847" y="1529"/>
                <a:ext cx="488"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(x, y)</a:t>
                </a:r>
                <a:endParaRPr b="1" i="1" sz="2200">
                  <a:solidFill>
                    <a:srgbClr val="FF6600"/>
                  </a:solidFill>
                  <a:latin typeface="Times New Roman"/>
                  <a:ea typeface="Times New Roman"/>
                  <a:cs typeface="Times New Roman"/>
                  <a:sym typeface="Times New Roman"/>
                </a:endParaRPr>
              </a:p>
            </p:txBody>
          </p:sp>
          <p:sp>
            <p:nvSpPr>
              <p:cNvPr id="115" name="Google Shape;115;p15"/>
              <p:cNvSpPr txBox="1"/>
              <p:nvPr/>
            </p:nvSpPr>
            <p:spPr>
              <a:xfrm>
                <a:off x="3440" y="2165"/>
                <a:ext cx="488"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(y, x)</a:t>
                </a:r>
                <a:endParaRPr b="1" i="1" sz="2200">
                  <a:solidFill>
                    <a:srgbClr val="FF6600"/>
                  </a:solidFill>
                  <a:latin typeface="Times New Roman"/>
                  <a:ea typeface="Times New Roman"/>
                  <a:cs typeface="Times New Roman"/>
                  <a:sym typeface="Times New Roman"/>
                </a:endParaRPr>
              </a:p>
            </p:txBody>
          </p:sp>
          <p:sp>
            <p:nvSpPr>
              <p:cNvPr id="116" name="Google Shape;116;p15"/>
              <p:cNvSpPr txBox="1"/>
              <p:nvPr/>
            </p:nvSpPr>
            <p:spPr>
              <a:xfrm>
                <a:off x="3412" y="2807"/>
                <a:ext cx="547"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(y, -x)</a:t>
                </a:r>
                <a:endParaRPr b="1" i="1" sz="2200">
                  <a:solidFill>
                    <a:srgbClr val="FF6600"/>
                  </a:solidFill>
                  <a:latin typeface="Times New Roman"/>
                  <a:ea typeface="Times New Roman"/>
                  <a:cs typeface="Times New Roman"/>
                  <a:sym typeface="Times New Roman"/>
                </a:endParaRPr>
              </a:p>
            </p:txBody>
          </p:sp>
          <p:sp>
            <p:nvSpPr>
              <p:cNvPr id="117" name="Google Shape;117;p15"/>
              <p:cNvSpPr txBox="1"/>
              <p:nvPr/>
            </p:nvSpPr>
            <p:spPr>
              <a:xfrm>
                <a:off x="2847" y="3393"/>
                <a:ext cx="547"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(x, -y)</a:t>
                </a:r>
                <a:endParaRPr b="1" i="1" sz="2200">
                  <a:solidFill>
                    <a:srgbClr val="FF6600"/>
                  </a:solidFill>
                  <a:latin typeface="Times New Roman"/>
                  <a:ea typeface="Times New Roman"/>
                  <a:cs typeface="Times New Roman"/>
                  <a:sym typeface="Times New Roman"/>
                </a:endParaRPr>
              </a:p>
            </p:txBody>
          </p:sp>
          <p:sp>
            <p:nvSpPr>
              <p:cNvPr id="118" name="Google Shape;118;p15"/>
              <p:cNvSpPr txBox="1"/>
              <p:nvPr/>
            </p:nvSpPr>
            <p:spPr>
              <a:xfrm>
                <a:off x="1794" y="3393"/>
                <a:ext cx="606"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(-x, -y)</a:t>
                </a:r>
                <a:endParaRPr b="1" i="1" sz="2200">
                  <a:solidFill>
                    <a:srgbClr val="FF6600"/>
                  </a:solidFill>
                  <a:latin typeface="Times New Roman"/>
                  <a:ea typeface="Times New Roman"/>
                  <a:cs typeface="Times New Roman"/>
                  <a:sym typeface="Times New Roman"/>
                </a:endParaRPr>
              </a:p>
            </p:txBody>
          </p:sp>
          <p:sp>
            <p:nvSpPr>
              <p:cNvPr id="119" name="Google Shape;119;p15"/>
              <p:cNvSpPr txBox="1"/>
              <p:nvPr/>
            </p:nvSpPr>
            <p:spPr>
              <a:xfrm>
                <a:off x="1178" y="2807"/>
                <a:ext cx="606"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(-y, -x)</a:t>
                </a:r>
                <a:endParaRPr b="1" i="1" sz="2200">
                  <a:solidFill>
                    <a:srgbClr val="FF6600"/>
                  </a:solidFill>
                  <a:latin typeface="Times New Roman"/>
                  <a:ea typeface="Times New Roman"/>
                  <a:cs typeface="Times New Roman"/>
                  <a:sym typeface="Times New Roman"/>
                </a:endParaRPr>
              </a:p>
            </p:txBody>
          </p:sp>
          <p:sp>
            <p:nvSpPr>
              <p:cNvPr id="120" name="Google Shape;120;p15"/>
              <p:cNvSpPr txBox="1"/>
              <p:nvPr/>
            </p:nvSpPr>
            <p:spPr>
              <a:xfrm>
                <a:off x="1232" y="2165"/>
                <a:ext cx="547"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(-y, x)</a:t>
                </a:r>
                <a:endParaRPr b="1" i="1" sz="2200">
                  <a:solidFill>
                    <a:srgbClr val="FF6600"/>
                  </a:solidFill>
                  <a:latin typeface="Times New Roman"/>
                  <a:ea typeface="Times New Roman"/>
                  <a:cs typeface="Times New Roman"/>
                  <a:sym typeface="Times New Roman"/>
                </a:endParaRPr>
              </a:p>
            </p:txBody>
          </p:sp>
          <p:sp>
            <p:nvSpPr>
              <p:cNvPr id="121" name="Google Shape;121;p15"/>
              <p:cNvSpPr txBox="1"/>
              <p:nvPr/>
            </p:nvSpPr>
            <p:spPr>
              <a:xfrm>
                <a:off x="1853" y="1529"/>
                <a:ext cx="547" cy="2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rgbClr val="FF6600"/>
                    </a:solidFill>
                    <a:latin typeface="Times New Roman"/>
                    <a:ea typeface="Times New Roman"/>
                    <a:cs typeface="Times New Roman"/>
                    <a:sym typeface="Times New Roman"/>
                  </a:rPr>
                  <a:t>(-x, y)</a:t>
                </a:r>
                <a:endParaRPr b="1" i="1" sz="2200">
                  <a:solidFill>
                    <a:srgbClr val="FF6600"/>
                  </a:solidFill>
                  <a:latin typeface="Times New Roman"/>
                  <a:ea typeface="Times New Roman"/>
                  <a:cs typeface="Times New Roman"/>
                  <a:sym typeface="Times New Roman"/>
                </a:endParaRPr>
              </a:p>
            </p:txBody>
          </p:sp>
        </p:grpSp>
        <p:cxnSp>
          <p:nvCxnSpPr>
            <p:cNvPr id="122" name="Google Shape;122;p15"/>
            <p:cNvCxnSpPr/>
            <p:nvPr/>
          </p:nvCxnSpPr>
          <p:spPr>
            <a:xfrm flipH="1" rot="10800000">
              <a:off x="2201" y="2392"/>
              <a:ext cx="1335" cy="1335"/>
            </a:xfrm>
            <a:prstGeom prst="straightConnector1">
              <a:avLst/>
            </a:prstGeom>
            <a:noFill/>
            <a:ln cap="flat" cmpd="sng" w="25400">
              <a:solidFill>
                <a:srgbClr val="99CCFF"/>
              </a:solidFill>
              <a:prstDash val="solid"/>
              <a:round/>
              <a:headEnd len="med" w="med" type="none"/>
              <a:tailEnd len="med" w="med" type="none"/>
            </a:ln>
          </p:spPr>
        </p:cxnSp>
        <p:cxnSp>
          <p:nvCxnSpPr>
            <p:cNvPr id="123" name="Google Shape;123;p15"/>
            <p:cNvCxnSpPr/>
            <p:nvPr/>
          </p:nvCxnSpPr>
          <p:spPr>
            <a:xfrm>
              <a:off x="3491" y="3028"/>
              <a:ext cx="0" cy="60"/>
            </a:xfrm>
            <a:prstGeom prst="straightConnector1">
              <a:avLst/>
            </a:prstGeom>
            <a:noFill/>
            <a:ln cap="flat" cmpd="sng" w="25400">
              <a:solidFill>
                <a:srgbClr val="99CCFF"/>
              </a:solidFill>
              <a:prstDash val="solid"/>
              <a:round/>
              <a:headEnd len="med" w="med" type="none"/>
              <a:tailEnd len="med" w="med" type="none"/>
            </a:ln>
          </p:spPr>
        </p:cxnSp>
        <p:pic>
          <p:nvPicPr>
            <p:cNvPr id="124" name="Google Shape;124;p15"/>
            <p:cNvPicPr preferRelativeResize="0"/>
            <p:nvPr/>
          </p:nvPicPr>
          <p:blipFill rotWithShape="1">
            <a:blip r:embed="rId3">
              <a:alphaModFix/>
            </a:blip>
            <a:srcRect b="0" l="0" r="0" t="0"/>
            <a:stretch/>
          </p:blipFill>
          <p:spPr>
            <a:xfrm>
              <a:off x="3403" y="3088"/>
              <a:ext cx="165" cy="260"/>
            </a:xfrm>
            <a:prstGeom prst="rect">
              <a:avLst/>
            </a:prstGeom>
            <a:noFill/>
            <a:ln>
              <a:noFill/>
            </a:ln>
          </p:spPr>
        </p:pic>
        <p:cxnSp>
          <p:nvCxnSpPr>
            <p:cNvPr id="125" name="Google Shape;125;p15"/>
            <p:cNvCxnSpPr/>
            <p:nvPr/>
          </p:nvCxnSpPr>
          <p:spPr>
            <a:xfrm rot="10800000">
              <a:off x="2201" y="2392"/>
              <a:ext cx="1335" cy="1335"/>
            </a:xfrm>
            <a:prstGeom prst="straightConnector1">
              <a:avLst/>
            </a:prstGeom>
            <a:noFill/>
            <a:ln cap="flat" cmpd="sng" w="25400">
              <a:solidFill>
                <a:srgbClr val="99CCFF"/>
              </a:solidFill>
              <a:prstDash val="solid"/>
              <a:round/>
              <a:headEnd len="med" w="med" type="none"/>
              <a:tailEnd len="med" w="med" type="none"/>
            </a:ln>
          </p:spPr>
        </p:cxnSp>
        <p:cxnSp>
          <p:nvCxnSpPr>
            <p:cNvPr id="126" name="Google Shape;126;p15"/>
            <p:cNvCxnSpPr/>
            <p:nvPr/>
          </p:nvCxnSpPr>
          <p:spPr>
            <a:xfrm rot="10800000">
              <a:off x="2871" y="2107"/>
              <a:ext cx="0" cy="1874"/>
            </a:xfrm>
            <a:prstGeom prst="straightConnector1">
              <a:avLst/>
            </a:prstGeom>
            <a:noFill/>
            <a:ln cap="flat" cmpd="sng" w="25400">
              <a:solidFill>
                <a:srgbClr val="99CCFF"/>
              </a:solidFill>
              <a:prstDash val="solid"/>
              <a:round/>
              <a:headEnd len="med" w="med" type="none"/>
              <a:tailEnd len="med" w="med" type="none"/>
            </a:ln>
          </p:spPr>
        </p:cxnSp>
        <p:cxnSp>
          <p:nvCxnSpPr>
            <p:cNvPr id="127" name="Google Shape;127;p15"/>
            <p:cNvCxnSpPr/>
            <p:nvPr/>
          </p:nvCxnSpPr>
          <p:spPr>
            <a:xfrm rot="10800000">
              <a:off x="2871" y="2124"/>
              <a:ext cx="0" cy="1874"/>
            </a:xfrm>
            <a:prstGeom prst="straightConnector1">
              <a:avLst/>
            </a:prstGeom>
            <a:noFill/>
            <a:ln cap="flat" cmpd="sng" w="25400">
              <a:solidFill>
                <a:srgbClr val="99CCFF"/>
              </a:solidFill>
              <a:prstDash val="solid"/>
              <a:round/>
              <a:headEnd len="med" w="med" type="none"/>
              <a:tailEnd len="med" w="med" type="none"/>
            </a:ln>
          </p:spPr>
        </p:cxnSp>
      </p:grpSp>
      <p:sp>
        <p:nvSpPr>
          <p:cNvPr id="128" name="Google Shape;12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Taher S. Vijay Computer Academy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Concept</a:t>
            </a:r>
            <a:endParaRPr/>
          </a:p>
        </p:txBody>
      </p:sp>
      <p:sp>
        <p:nvSpPr>
          <p:cNvPr id="134" name="Google Shape;13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679"/>
              <a:buFont typeface="Arial"/>
              <a:buChar char="•"/>
            </a:pPr>
            <a:r>
              <a:rPr b="0" i="0" lang="en-US" sz="1679" u="none" cap="none" strike="noStrike">
                <a:solidFill>
                  <a:schemeClr val="dk1"/>
                </a:solidFill>
                <a:latin typeface="Times New Roman"/>
                <a:ea typeface="Times New Roman"/>
                <a:cs typeface="Times New Roman"/>
                <a:sym typeface="Times New Roman"/>
              </a:rPr>
              <a:t> Circles have the property of being highly symmetrical, which is handy when it comes to drawing them on a display screen.</a:t>
            </a:r>
            <a:endParaRPr/>
          </a:p>
          <a:p>
            <a:pPr indent="-34290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336"/>
              </a:spcBef>
              <a:spcAft>
                <a:spcPts val="0"/>
              </a:spcAft>
              <a:buClr>
                <a:schemeClr val="dk1"/>
              </a:buClr>
              <a:buSzPts val="1679"/>
              <a:buFont typeface="Arial"/>
              <a:buChar char="•"/>
            </a:pPr>
            <a:r>
              <a:rPr b="0" i="0" lang="en-US" sz="1679" u="none" cap="none" strike="noStrike">
                <a:solidFill>
                  <a:schemeClr val="dk1"/>
                </a:solidFill>
                <a:latin typeface="Times New Roman"/>
                <a:ea typeface="Times New Roman"/>
                <a:cs typeface="Times New Roman"/>
                <a:sym typeface="Times New Roman"/>
              </a:rPr>
              <a:t>We know that there are 360 degrees in a circle. First we see that a circle is symmetrical about the x axis, so only the first 180 degrees need to be calculated. </a:t>
            </a:r>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236220" lvl="0" marL="342900" marR="0" rtl="0" algn="l">
              <a:lnSpc>
                <a:spcPct val="80000"/>
              </a:lnSpc>
              <a:spcBef>
                <a:spcPts val="336"/>
              </a:spcBef>
              <a:spcAft>
                <a:spcPts val="0"/>
              </a:spcAft>
              <a:buClr>
                <a:schemeClr val="dk1"/>
              </a:buClr>
              <a:buSzPts val="1680"/>
              <a:buFont typeface="Arial"/>
              <a:buNone/>
            </a:pPr>
            <a:r>
              <a:t/>
            </a:r>
            <a:endParaRPr b="0" i="0" sz="1679"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336"/>
              </a:spcBef>
              <a:spcAft>
                <a:spcPts val="0"/>
              </a:spcAft>
              <a:buClr>
                <a:schemeClr val="dk1"/>
              </a:buClr>
              <a:buSzPts val="1679"/>
              <a:buFont typeface="Arial"/>
              <a:buChar char="•"/>
            </a:pPr>
            <a:r>
              <a:rPr b="0" i="0" lang="en-US" sz="1679" u="none" cap="none" strike="noStrike">
                <a:solidFill>
                  <a:schemeClr val="dk1"/>
                </a:solidFill>
                <a:latin typeface="Times New Roman"/>
                <a:ea typeface="Times New Roman"/>
                <a:cs typeface="Times New Roman"/>
                <a:sym typeface="Times New Roman"/>
              </a:rPr>
              <a:t>Next, we see that it's also symmetrical about the y axis, so now we only need to calculate the first 90 degrees. Finally, we see that the circle is also symmetrical about the 45 degree diagonal axis, so we only need to calculate the first 45 degrees.</a:t>
            </a:r>
            <a:br>
              <a:rPr b="0" i="0" lang="en-US" sz="1679" u="none" cap="none" strike="noStrike">
                <a:solidFill>
                  <a:schemeClr val="dk1"/>
                </a:solidFill>
                <a:latin typeface="Times New Roman"/>
                <a:ea typeface="Times New Roman"/>
                <a:cs typeface="Times New Roman"/>
                <a:sym typeface="Times New Roman"/>
              </a:rPr>
            </a:br>
            <a:endParaRPr b="0" i="0" sz="1679" u="none" cap="none" strike="noStrike">
              <a:solidFill>
                <a:schemeClr val="dk1"/>
              </a:solidFill>
              <a:latin typeface="Times New Roman"/>
              <a:ea typeface="Times New Roman"/>
              <a:cs typeface="Times New Roman"/>
              <a:sym typeface="Times New Roman"/>
            </a:endParaRPr>
          </a:p>
        </p:txBody>
      </p:sp>
      <p:pic>
        <p:nvPicPr>
          <p:cNvPr id="135" name="Google Shape;135;p16"/>
          <p:cNvPicPr preferRelativeResize="0"/>
          <p:nvPr/>
        </p:nvPicPr>
        <p:blipFill rotWithShape="1">
          <a:blip r:embed="rId3">
            <a:alphaModFix/>
          </a:blip>
          <a:srcRect b="0" l="0" r="0" t="0"/>
          <a:stretch/>
        </p:blipFill>
        <p:spPr>
          <a:xfrm>
            <a:off x="3276600" y="2819400"/>
            <a:ext cx="2286000" cy="23388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Interpolation</a:t>
            </a:r>
            <a:endParaRPr/>
          </a:p>
        </p:txBody>
      </p:sp>
      <p:sp>
        <p:nvSpPr>
          <p:cNvPr id="141" name="Google Shape;141;p17"/>
          <p:cNvSpPr txBox="1"/>
          <p:nvPr>
            <p:ph idx="1" type="body"/>
          </p:nvPr>
        </p:nvSpPr>
        <p:spPr>
          <a:xfrm>
            <a:off x="304800" y="1295400"/>
            <a:ext cx="8610600" cy="5486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Bresenham's circle algorithm calculates the locations of the pixels in the first 45 degrees. It assumes that the circle is centered on the origin shifting the original center coordinates (centerx , centery). So for every pixel (x,y) it calculates, we draw a pixel in each of the 8 octants of the circle :</a:t>
            </a:r>
            <a:endParaRPr/>
          </a:p>
          <a:p>
            <a:pPr indent="-342900" lvl="0" marL="342900" marR="0" rtl="0" algn="l">
              <a:lnSpc>
                <a:spcPct val="80000"/>
              </a:lnSpc>
              <a:spcBef>
                <a:spcPts val="400"/>
              </a:spcBef>
              <a:spcAft>
                <a:spcPts val="0"/>
              </a:spcAft>
              <a:buClr>
                <a:schemeClr val="dk1"/>
              </a:buClr>
              <a:buSzPts val="2000"/>
              <a:buFont typeface="Arial"/>
              <a:buNone/>
            </a:pP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x, center y + y)</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x, center y - y) </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x, center y + y)</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x, center y - y)</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y, center y + x)</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y, center y - x)</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y, center y + x)</a:t>
            </a:r>
            <a:br>
              <a:rPr b="0" i="0" lang="en-US" sz="2000" u="none" cap="none" strike="noStrike">
                <a:solidFill>
                  <a:schemeClr val="dk1"/>
                </a:solidFill>
                <a:latin typeface="Times New Roman"/>
                <a:ea typeface="Times New Roman"/>
                <a:cs typeface="Times New Roman"/>
                <a:sym typeface="Times New Roman"/>
              </a:rPr>
            </a:b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putpixel(centerx - y, center y - 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Derivation</a:t>
            </a:r>
            <a:endParaRPr/>
          </a:p>
        </p:txBody>
      </p:sp>
      <p:sp>
        <p:nvSpPr>
          <p:cNvPr id="147" name="Google Shape;147;p18"/>
          <p:cNvSpPr txBox="1"/>
          <p:nvPr>
            <p:ph idx="1" type="body"/>
          </p:nvPr>
        </p:nvSpPr>
        <p:spPr>
          <a:xfrm>
            <a:off x="304799" y="1600200"/>
            <a:ext cx="8617353" cy="4525963"/>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Now, consider a very small continuous arc of the circle interpolated below, passing by the discrete pixels as shown.</a:t>
            </a:r>
            <a:endParaRPr/>
          </a:p>
          <a:p>
            <a:pPr indent="-342900" lvl="0" marL="342900" marR="0" rtl="0" algn="just">
              <a:spcBef>
                <a:spcPts val="64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3429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brescirc.JPG" id="148" name="Google Shape;148;p18"/>
          <p:cNvPicPr preferRelativeResize="0"/>
          <p:nvPr/>
        </p:nvPicPr>
        <p:blipFill rotWithShape="1">
          <a:blip r:embed="rId3">
            <a:alphaModFix/>
          </a:blip>
          <a:srcRect b="0" l="0" r="0" t="0"/>
          <a:stretch/>
        </p:blipFill>
        <p:spPr>
          <a:xfrm>
            <a:off x="4191000" y="2286000"/>
            <a:ext cx="4731153" cy="3762375"/>
          </a:xfrm>
          <a:prstGeom prst="rect">
            <a:avLst/>
          </a:prstGeom>
          <a:noFill/>
          <a:ln>
            <a:noFill/>
          </a:ln>
        </p:spPr>
      </p:pic>
      <p:sp>
        <p:nvSpPr>
          <p:cNvPr id="149" name="Google Shape;149;p18"/>
          <p:cNvSpPr txBox="1"/>
          <p:nvPr/>
        </p:nvSpPr>
        <p:spPr>
          <a:xfrm>
            <a:off x="280217" y="2514600"/>
            <a:ext cx="3812459" cy="424731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At any point (x,y),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we have two choices –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Choose the pixel on east of it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N(x+1,y)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S(x+1,y-1).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determine the errors involved with both N &amp; S which are f(N) and f(S) respectively and whichever gives the lesser error, we choose that pixel.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9"/>
          <p:cNvSpPr txBox="1"/>
          <p:nvPr/>
        </p:nvSpPr>
        <p:spPr>
          <a:xfrm>
            <a:off x="152400" y="228600"/>
            <a:ext cx="8859750" cy="68634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Let d</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 = f(N) + f(S), where d can be called as "decision parameter", so that </a:t>
            </a:r>
            <a:br>
              <a:rPr lang="en-US" sz="16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if (d</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&lt;=0),</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then, N(x+1,y) is to be chosen as next pixel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i.e. x</a:t>
            </a:r>
            <a:r>
              <a:rPr baseline="-25000" lang="en-US" sz="1600">
                <a:solidFill>
                  <a:schemeClr val="dk1"/>
                </a:solidFill>
                <a:latin typeface="Times New Roman"/>
                <a:ea typeface="Times New Roman"/>
                <a:cs typeface="Times New Roman"/>
                <a:sym typeface="Times New Roman"/>
              </a:rPr>
              <a:t>i+1</a:t>
            </a:r>
            <a:r>
              <a:rPr lang="en-US" sz="1600">
                <a:solidFill>
                  <a:schemeClr val="dk1"/>
                </a:solidFill>
                <a:latin typeface="Times New Roman"/>
                <a:ea typeface="Times New Roman"/>
                <a:cs typeface="Times New Roman"/>
                <a:sym typeface="Times New Roman"/>
              </a:rPr>
              <a:t> = x</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+1 and y</a:t>
            </a:r>
            <a:r>
              <a:rPr baseline="-25000" lang="en-US" sz="1600">
                <a:solidFill>
                  <a:schemeClr val="dk1"/>
                </a:solidFill>
                <a:latin typeface="Times New Roman"/>
                <a:ea typeface="Times New Roman"/>
                <a:cs typeface="Times New Roman"/>
                <a:sym typeface="Times New Roman"/>
              </a:rPr>
              <a:t>i+1</a:t>
            </a:r>
            <a:r>
              <a:rPr lang="en-US" sz="1600">
                <a:solidFill>
                  <a:schemeClr val="dk1"/>
                </a:solidFill>
                <a:latin typeface="Times New Roman"/>
                <a:ea typeface="Times New Roman"/>
                <a:cs typeface="Times New Roman"/>
                <a:sym typeface="Times New Roman"/>
              </a:rPr>
              <a:t> = y</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and if (d</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&gt;0),</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then, S(x+1,y-1) is to be chosen as next pixel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i.e. x</a:t>
            </a:r>
            <a:r>
              <a:rPr baseline="-25000" lang="en-US" sz="1600">
                <a:solidFill>
                  <a:schemeClr val="dk1"/>
                </a:solidFill>
                <a:latin typeface="Times New Roman"/>
                <a:ea typeface="Times New Roman"/>
                <a:cs typeface="Times New Roman"/>
                <a:sym typeface="Times New Roman"/>
              </a:rPr>
              <a:t>i+1</a:t>
            </a:r>
            <a:r>
              <a:rPr lang="en-US" sz="1600">
                <a:solidFill>
                  <a:schemeClr val="dk1"/>
                </a:solidFill>
                <a:latin typeface="Times New Roman"/>
                <a:ea typeface="Times New Roman"/>
                <a:cs typeface="Times New Roman"/>
                <a:sym typeface="Times New Roman"/>
              </a:rPr>
              <a:t> = x</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+1 and y</a:t>
            </a:r>
            <a:r>
              <a:rPr baseline="-25000" lang="en-US" sz="1600">
                <a:solidFill>
                  <a:schemeClr val="dk1"/>
                </a:solidFill>
                <a:latin typeface="Times New Roman"/>
                <a:ea typeface="Times New Roman"/>
                <a:cs typeface="Times New Roman"/>
                <a:sym typeface="Times New Roman"/>
              </a:rPr>
              <a:t>i+1</a:t>
            </a:r>
            <a:r>
              <a:rPr lang="en-US" sz="1600">
                <a:solidFill>
                  <a:schemeClr val="dk1"/>
                </a:solidFill>
                <a:latin typeface="Times New Roman"/>
                <a:ea typeface="Times New Roman"/>
                <a:cs typeface="Times New Roman"/>
                <a:sym typeface="Times New Roman"/>
              </a:rPr>
              <a:t> = y</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pic>
        <p:nvPicPr>
          <p:cNvPr descr="brescirc.JPG" id="155" name="Google Shape;155;p19"/>
          <p:cNvPicPr preferRelativeResize="0"/>
          <p:nvPr/>
        </p:nvPicPr>
        <p:blipFill rotWithShape="1">
          <a:blip r:embed="rId3">
            <a:alphaModFix/>
          </a:blip>
          <a:srcRect b="0" l="0" r="0" t="0"/>
          <a:stretch/>
        </p:blipFill>
        <p:spPr>
          <a:xfrm>
            <a:off x="5562600" y="914400"/>
            <a:ext cx="3449550" cy="2743200"/>
          </a:xfrm>
          <a:prstGeom prst="rect">
            <a:avLst/>
          </a:prstGeom>
          <a:noFill/>
          <a:ln>
            <a:noFill/>
          </a:ln>
        </p:spPr>
      </p:pic>
      <p:sp>
        <p:nvSpPr>
          <p:cNvPr id="156" name="Google Shape;156;p19"/>
          <p:cNvSpPr txBox="1"/>
          <p:nvPr/>
        </p:nvSpPr>
        <p:spPr>
          <a:xfrm>
            <a:off x="1371600" y="487025"/>
            <a:ext cx="5410200" cy="415498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We know that for a circle,</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                            x</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y</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r</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where r represents the radius of the circle, an input to the algorithm.</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Errors can be represented as</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f(N) = (x</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 + 1)</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y</a:t>
            </a:r>
            <a:r>
              <a:rPr baseline="-25000" lang="en-US" sz="1600">
                <a:solidFill>
                  <a:schemeClr val="dk1"/>
                </a:solidFill>
                <a:latin typeface="Times New Roman"/>
                <a:ea typeface="Times New Roman"/>
                <a:cs typeface="Times New Roman"/>
                <a:sym typeface="Times New Roman"/>
              </a:rPr>
              <a:t>i</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r</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-(1)</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f(S) = (x</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 + 1)</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(y</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 - 1)</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r</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-(2)</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As d</a:t>
            </a:r>
            <a:r>
              <a:rPr baseline="-25000" lang="en-US" sz="1600">
                <a:solidFill>
                  <a:schemeClr val="dk1"/>
                </a:solidFill>
                <a:latin typeface="Times New Roman"/>
                <a:ea typeface="Times New Roman"/>
                <a:cs typeface="Times New Roman"/>
                <a:sym typeface="Times New Roman"/>
              </a:rPr>
              <a:t>i </a:t>
            </a:r>
            <a:r>
              <a:rPr lang="en-US" sz="1600">
                <a:solidFill>
                  <a:schemeClr val="dk1"/>
                </a:solidFill>
                <a:latin typeface="Times New Roman"/>
                <a:ea typeface="Times New Roman"/>
                <a:cs typeface="Times New Roman"/>
                <a:sym typeface="Times New Roman"/>
              </a:rPr>
              <a:t>= f(N) + f(S),</a:t>
            </a:r>
            <a:br>
              <a:rPr lang="en-US" sz="1600">
                <a:solidFill>
                  <a:schemeClr val="dk1"/>
                </a:solidFill>
                <a:latin typeface="Times New Roman"/>
                <a:ea typeface="Times New Roman"/>
                <a:cs typeface="Times New Roman"/>
                <a:sym typeface="Times New Roman"/>
              </a:rPr>
            </a:b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d</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 = 2(x</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+1)</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y</a:t>
            </a:r>
            <a:r>
              <a:rPr baseline="-25000" lang="en-US" sz="1600">
                <a:solidFill>
                  <a:schemeClr val="dk1"/>
                </a:solidFill>
                <a:latin typeface="Times New Roman"/>
                <a:ea typeface="Times New Roman"/>
                <a:cs typeface="Times New Roman"/>
                <a:sym typeface="Times New Roman"/>
              </a:rPr>
              <a:t>i</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(y</a:t>
            </a:r>
            <a:r>
              <a:rPr baseline="-25000" lang="en-US" sz="1600">
                <a:solidFill>
                  <a:schemeClr val="dk1"/>
                </a:solidFill>
                <a:latin typeface="Times New Roman"/>
                <a:ea typeface="Times New Roman"/>
                <a:cs typeface="Times New Roman"/>
                <a:sym typeface="Times New Roman"/>
              </a:rPr>
              <a:t>i</a:t>
            </a:r>
            <a:r>
              <a:rPr lang="en-US" sz="1600">
                <a:solidFill>
                  <a:schemeClr val="dk1"/>
                </a:solidFill>
                <a:latin typeface="Times New Roman"/>
                <a:ea typeface="Times New Roman"/>
                <a:cs typeface="Times New Roman"/>
                <a:sym typeface="Times New Roman"/>
              </a:rPr>
              <a:t>-1)</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 2r</a:t>
            </a:r>
            <a:r>
              <a:rPr baseline="30000" lang="en-US" sz="1600">
                <a:solidFill>
                  <a:schemeClr val="dk1"/>
                </a:solidFill>
                <a:latin typeface="Times New Roman"/>
                <a:ea typeface="Times New Roman"/>
                <a:cs typeface="Times New Roman"/>
                <a:sym typeface="Times New Roman"/>
              </a:rPr>
              <a:t>2</a:t>
            </a:r>
            <a:r>
              <a:rPr lang="en-US" sz="1600">
                <a:solidFill>
                  <a:schemeClr val="dk1"/>
                </a:solidFill>
                <a:latin typeface="Times New Roman"/>
                <a:ea typeface="Times New Roman"/>
                <a:cs typeface="Times New Roman"/>
                <a:sym typeface="Times New Roman"/>
              </a:rPr>
              <a:t>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nvSpPr>
        <p:spPr>
          <a:xfrm>
            <a:off x="533400" y="457200"/>
            <a:ext cx="81534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Calculating next decision parameter,</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 </a:t>
            </a:r>
            <a:r>
              <a:rPr lang="en-US" sz="2000">
                <a:solidFill>
                  <a:schemeClr val="dk1"/>
                </a:solidFill>
                <a:latin typeface="Times New Roman"/>
                <a:ea typeface="Times New Roman"/>
                <a:cs typeface="Times New Roman"/>
                <a:sym typeface="Times New Roman"/>
              </a:rPr>
              <a:t>= 2(x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+2)</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2r</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-(4)</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from (4)- (3), we get,</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2((x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+2)</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+ 2(2x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+3) + ((y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1"/>
          <p:cNvSpPr txBox="1"/>
          <p:nvPr/>
        </p:nvSpPr>
        <p:spPr>
          <a:xfrm>
            <a:off x="228600" y="533400"/>
            <a:ext cx="8763000"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Now, </a:t>
            </a:r>
            <a:r>
              <a:rPr b="1" lang="en-US" sz="2000">
                <a:solidFill>
                  <a:schemeClr val="dk1"/>
                </a:solidFill>
                <a:latin typeface="Times New Roman"/>
                <a:ea typeface="Times New Roman"/>
                <a:cs typeface="Times New Roman"/>
                <a:sym typeface="Times New Roman"/>
              </a:rPr>
              <a:t>if (d</a:t>
            </a:r>
            <a:r>
              <a:rPr b="1" baseline="-25000" lang="en-US" sz="2000">
                <a:solidFill>
                  <a:schemeClr val="dk1"/>
                </a:solidFill>
                <a:latin typeface="Times New Roman"/>
                <a:ea typeface="Times New Roman"/>
                <a:cs typeface="Times New Roman"/>
                <a:sym typeface="Times New Roman"/>
              </a:rPr>
              <a:t>i</a:t>
            </a:r>
            <a:r>
              <a:rPr b="1" lang="en-US" sz="2000">
                <a:solidFill>
                  <a:schemeClr val="dk1"/>
                </a:solidFill>
                <a:latin typeface="Times New Roman"/>
                <a:ea typeface="Times New Roman"/>
                <a:cs typeface="Times New Roman"/>
                <a:sym typeface="Times New Roman"/>
              </a:rPr>
              <a:t>&lt;=0)</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i+1</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i</a:t>
            </a:r>
            <a:r>
              <a:rPr lang="en-US" sz="1800">
                <a:solidFill>
                  <a:schemeClr val="dk1"/>
                </a:solidFill>
                <a:latin typeface="Times New Roman"/>
                <a:ea typeface="Times New Roman"/>
                <a:cs typeface="Times New Roman"/>
                <a:sym typeface="Times New Roman"/>
              </a:rPr>
              <a:t>+1 and y</a:t>
            </a:r>
            <a:r>
              <a:rPr baseline="-25000" lang="en-US" sz="1800">
                <a:solidFill>
                  <a:schemeClr val="dk1"/>
                </a:solidFill>
                <a:latin typeface="Times New Roman"/>
                <a:ea typeface="Times New Roman"/>
                <a:cs typeface="Times New Roman"/>
                <a:sym typeface="Times New Roman"/>
              </a:rPr>
              <a:t>i+1</a:t>
            </a:r>
            <a:r>
              <a:rPr lang="en-US" sz="1800">
                <a:solidFill>
                  <a:schemeClr val="dk1"/>
                </a:solidFill>
                <a:latin typeface="Times New Roman"/>
                <a:ea typeface="Times New Roman"/>
                <a:cs typeface="Times New Roman"/>
                <a:sym typeface="Times New Roman"/>
              </a:rPr>
              <a:t>=y</a:t>
            </a:r>
            <a:r>
              <a:rPr baseline="-25000" lang="en-US" sz="1800">
                <a:solidFill>
                  <a:schemeClr val="dk1"/>
                </a:solidFill>
                <a:latin typeface="Times New Roman"/>
                <a:ea typeface="Times New Roman"/>
                <a:cs typeface="Times New Roman"/>
                <a:sym typeface="Times New Roman"/>
              </a:rPr>
              <a:t>i</a:t>
            </a:r>
            <a:br>
              <a:rPr baseline="-25000" lang="en-US" sz="1800">
                <a:solidFill>
                  <a:schemeClr val="dk1"/>
                </a:solidFill>
                <a:latin typeface="Times New Roman"/>
                <a:ea typeface="Times New Roman"/>
                <a:cs typeface="Times New Roman"/>
                <a:sym typeface="Times New Roman"/>
              </a:rPr>
            </a:br>
            <a:br>
              <a:rPr lang="en-US" sz="1800">
                <a:solidFill>
                  <a:schemeClr val="dk1"/>
                </a:solidFill>
                <a:latin typeface="Times New Roman"/>
                <a:ea typeface="Times New Roman"/>
                <a:cs typeface="Times New Roman"/>
                <a:sym typeface="Times New Roman"/>
              </a:rPr>
            </a:b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so that 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+ 2(2x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+ 3) + ((y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+ 2(2x</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+ 3) + ((y</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)(0)) +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-1)(0))</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d</a:t>
            </a:r>
            <a:r>
              <a:rPr baseline="-25000" lang="en-US" sz="2000">
                <a:solidFill>
                  <a:schemeClr val="dk1"/>
                </a:solidFill>
                <a:latin typeface="Times New Roman"/>
                <a:ea typeface="Times New Roman"/>
                <a:cs typeface="Times New Roman"/>
                <a:sym typeface="Times New Roman"/>
              </a:rPr>
              <a:t>i+1 </a:t>
            </a:r>
            <a:r>
              <a:rPr lang="en-US" sz="2000">
                <a:solidFill>
                  <a:schemeClr val="dk1"/>
                </a:solidFill>
                <a:latin typeface="Times New Roman"/>
                <a:ea typeface="Times New Roman"/>
                <a:cs typeface="Times New Roman"/>
                <a:sym typeface="Times New Roman"/>
              </a:rPr>
              <a:t>= d</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+ 4x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+ 6</a:t>
            </a:r>
            <a:endParaRPr/>
          </a:p>
        </p:txBody>
      </p:sp>
      <p:pic>
        <p:nvPicPr>
          <p:cNvPr descr="brescirc.JPG" id="167" name="Google Shape;167;p21"/>
          <p:cNvPicPr preferRelativeResize="0"/>
          <p:nvPr/>
        </p:nvPicPr>
        <p:blipFill rotWithShape="1">
          <a:blip r:embed="rId3">
            <a:alphaModFix/>
          </a:blip>
          <a:srcRect b="0" l="0" r="0" t="0"/>
          <a:stretch/>
        </p:blipFill>
        <p:spPr>
          <a:xfrm>
            <a:off x="5105400" y="304800"/>
            <a:ext cx="344955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nvSpPr>
        <p:spPr>
          <a:xfrm>
            <a:off x="381000" y="609600"/>
            <a:ext cx="8458200"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Else (d</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&gt;0) </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+ 2(2x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+3) +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-2+y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-2-y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+ 4x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+6 + ((2y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-1)(-1)) + ((2y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-3)(-1))</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+ 4x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+6 - 2y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- 2y</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+ 1 + 3</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                                             d</a:t>
            </a:r>
            <a:r>
              <a:rPr baseline="-25000" lang="en-US" sz="2000">
                <a:solidFill>
                  <a:schemeClr val="dk1"/>
                </a:solidFill>
                <a:latin typeface="Times New Roman"/>
                <a:ea typeface="Times New Roman"/>
                <a:cs typeface="Times New Roman"/>
                <a:sym typeface="Times New Roman"/>
              </a:rPr>
              <a:t>i+1</a:t>
            </a:r>
            <a:r>
              <a:rPr lang="en-US" sz="2000">
                <a:solidFill>
                  <a:schemeClr val="dk1"/>
                </a:solidFill>
                <a:latin typeface="Times New Roman"/>
                <a:ea typeface="Times New Roman"/>
                <a:cs typeface="Times New Roman"/>
                <a:sym typeface="Times New Roman"/>
              </a:rPr>
              <a:t> = d</a:t>
            </a:r>
            <a:r>
              <a:rPr baseline="-25000" lang="en-US" sz="2000">
                <a:solidFill>
                  <a:schemeClr val="dk1"/>
                </a:solidFill>
                <a:latin typeface="Times New Roman"/>
                <a:ea typeface="Times New Roman"/>
                <a:cs typeface="Times New Roman"/>
                <a:sym typeface="Times New Roman"/>
              </a:rPr>
              <a:t>i </a:t>
            </a:r>
            <a:r>
              <a:rPr lang="en-US" sz="2000">
                <a:solidFill>
                  <a:schemeClr val="dk1"/>
                </a:solidFill>
                <a:latin typeface="Times New Roman"/>
                <a:ea typeface="Times New Roman"/>
                <a:cs typeface="Times New Roman"/>
                <a:sym typeface="Times New Roman"/>
              </a:rPr>
              <a:t>+ 4(x</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y</a:t>
            </a:r>
            <a:r>
              <a:rPr baseline="-25000"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+ 10</a:t>
            </a:r>
            <a:endParaRPr sz="2000">
              <a:solidFill>
                <a:schemeClr val="dk1"/>
              </a:solidFill>
              <a:latin typeface="Times New Roman"/>
              <a:ea typeface="Times New Roman"/>
              <a:cs typeface="Times New Roman"/>
              <a:sym typeface="Times New Roman"/>
            </a:endParaRPr>
          </a:p>
        </p:txBody>
      </p:sp>
      <p:pic>
        <p:nvPicPr>
          <p:cNvPr descr="brescirc.JPG" id="173" name="Google Shape;173;p22"/>
          <p:cNvPicPr preferRelativeResize="0"/>
          <p:nvPr/>
        </p:nvPicPr>
        <p:blipFill rotWithShape="1">
          <a:blip r:embed="rId3">
            <a:alphaModFix/>
          </a:blip>
          <a:srcRect b="0" l="0" r="0" t="0"/>
          <a:stretch/>
        </p:blipFill>
        <p:spPr>
          <a:xfrm>
            <a:off x="5410200" y="0"/>
            <a:ext cx="344955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