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  <p:sldMasterId id="2147483661" r:id="rId6"/>
    <p:sldMasterId id="214748366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7A871A-A42E-4BFD-A8AE-F467E4CBA131}">
  <a:tblStyle styleId="{197A871A-A42E-4BFD-A8AE-F467E4CBA1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685800" y="18288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  <a:def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  <a:def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457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" type="body"/>
          </p:nvPr>
        </p:nvSpPr>
        <p:spPr>
          <a:xfrm>
            <a:off x="4648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960"/>
              <a:buFont typeface="Noto Sans Symbols"/>
              <a:buNone/>
              <a:defRPr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934200"/>
            <a:chOff x="0" y="0"/>
            <a:chExt cx="9144000" cy="6934200"/>
          </a:xfrm>
        </p:grpSpPr>
        <p:sp>
          <p:nvSpPr>
            <p:cNvPr id="11" name="Google Shape;11;p1"/>
            <p:cNvSpPr/>
            <p:nvPr/>
          </p:nvSpPr>
          <p:spPr>
            <a:xfrm>
              <a:off x="0" y="3505200"/>
              <a:ext cx="3992562" cy="3127375"/>
            </a:xfrm>
            <a:custGeom>
              <a:rect b="b" l="l" r="r" t="t"/>
              <a:pathLst>
                <a:path extrusionOk="0" h="1970" w="2515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3962400"/>
              <a:ext cx="3352800" cy="2546350"/>
            </a:xfrm>
            <a:custGeom>
              <a:rect b="b" l="l" r="r" t="t"/>
              <a:pathLst>
                <a:path extrusionOk="0" h="1696" w="2123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21050" y="5132387"/>
              <a:ext cx="5822950" cy="1497012"/>
            </a:xfrm>
            <a:custGeom>
              <a:rect b="b" l="l" r="r" t="t"/>
              <a:pathLst>
                <a:path extrusionOk="0" h="943" w="3668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831850"/>
              <a:ext cx="1544637" cy="1897062"/>
            </a:xfrm>
            <a:custGeom>
              <a:rect b="b" l="l" r="r" t="t"/>
              <a:pathLst>
                <a:path extrusionOk="0" h="1192" w="969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060950" y="1587"/>
              <a:ext cx="4079875" cy="3597275"/>
            </a:xfrm>
            <a:custGeom>
              <a:rect b="b" l="l" r="r" t="t"/>
              <a:pathLst>
                <a:path extrusionOk="0" h="2266" w="2570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5595937" y="1587"/>
              <a:ext cx="3468687" cy="2393950"/>
            </a:xfrm>
            <a:custGeom>
              <a:rect b="b" l="l" r="r" t="t"/>
              <a:pathLst>
                <a:path extrusionOk="0" h="1505" w="2176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0" y="1030287"/>
              <a:ext cx="1295400" cy="1279525"/>
            </a:xfrm>
            <a:custGeom>
              <a:rect b="b" l="l" r="r" t="t"/>
              <a:pathLst>
                <a:path extrusionOk="0" h="804" w="813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2452687"/>
              <a:ext cx="1209675" cy="169862"/>
            </a:xfrm>
            <a:custGeom>
              <a:rect b="b" l="l" r="r" t="t"/>
              <a:pathLst>
                <a:path extrusionOk="0" h="107" w="759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673475" y="5446712"/>
              <a:ext cx="5051425" cy="1182687"/>
            </a:xfrm>
            <a:custGeom>
              <a:rect b="b" l="l" r="r" t="t"/>
              <a:pathLst>
                <a:path extrusionOk="0" h="743" w="3169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304800" y="20161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323850" y="20796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0" y="6400800"/>
              <a:ext cx="9144000" cy="457200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0" y="6400800"/>
              <a:ext cx="9144000" cy="533400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0" y="0"/>
              <a:ext cx="9144000" cy="457200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rgbClr val="693502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08037" y="363537"/>
              <a:ext cx="5060950" cy="3213100"/>
            </a:xfrm>
            <a:custGeom>
              <a:rect b="b" l="l" r="r" t="t"/>
              <a:pathLst>
                <a:path extrusionOk="0" h="2024" w="3188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133600" y="465137"/>
              <a:ext cx="3403600" cy="2836862"/>
            </a:xfrm>
            <a:custGeom>
              <a:rect b="b" l="l" r="r" t="t"/>
              <a:pathLst>
                <a:path extrusionOk="0" h="1787" w="2144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654550" y="2743200"/>
              <a:ext cx="4489450" cy="3756025"/>
            </a:xfrm>
            <a:custGeom>
              <a:rect b="b" l="l" r="r" t="t"/>
              <a:pathLst>
                <a:path extrusionOk="0" h="2366" w="2828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016500" y="2952750"/>
              <a:ext cx="3432175" cy="3070225"/>
            </a:xfrm>
            <a:custGeom>
              <a:rect b="b" l="l" r="r" t="t"/>
              <a:pathLst>
                <a:path extrusionOk="0" h="1930" w="2153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" name="Google Shape;29;p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0" y="0"/>
            <a:ext cx="9144000" cy="6934200"/>
            <a:chOff x="0" y="0"/>
            <a:chExt cx="9144000" cy="6934200"/>
          </a:xfrm>
        </p:grpSpPr>
        <p:sp>
          <p:nvSpPr>
            <p:cNvPr id="42" name="Google Shape;42;p3"/>
            <p:cNvSpPr/>
            <p:nvPr/>
          </p:nvSpPr>
          <p:spPr>
            <a:xfrm>
              <a:off x="0" y="3505200"/>
              <a:ext cx="3992562" cy="3127375"/>
            </a:xfrm>
            <a:custGeom>
              <a:rect b="b" l="l" r="r" t="t"/>
              <a:pathLst>
                <a:path extrusionOk="0" h="1970" w="2515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3962400"/>
              <a:ext cx="3352800" cy="2546350"/>
            </a:xfrm>
            <a:custGeom>
              <a:rect b="b" l="l" r="r" t="t"/>
              <a:pathLst>
                <a:path extrusionOk="0" h="1696" w="2123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321050" y="5132387"/>
              <a:ext cx="5822950" cy="1497012"/>
            </a:xfrm>
            <a:custGeom>
              <a:rect b="b" l="l" r="r" t="t"/>
              <a:pathLst>
                <a:path extrusionOk="0" h="943" w="3668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0" y="831850"/>
              <a:ext cx="1544637" cy="1897062"/>
            </a:xfrm>
            <a:custGeom>
              <a:rect b="b" l="l" r="r" t="t"/>
              <a:pathLst>
                <a:path extrusionOk="0" h="1192" w="969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060950" y="1587"/>
              <a:ext cx="4079875" cy="3597275"/>
            </a:xfrm>
            <a:custGeom>
              <a:rect b="b" l="l" r="r" t="t"/>
              <a:pathLst>
                <a:path extrusionOk="0" h="2266" w="2570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595937" y="1587"/>
              <a:ext cx="3468687" cy="2393950"/>
            </a:xfrm>
            <a:custGeom>
              <a:rect b="b" l="l" r="r" t="t"/>
              <a:pathLst>
                <a:path extrusionOk="0" h="1505" w="2176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1030287"/>
              <a:ext cx="1295400" cy="1279525"/>
            </a:xfrm>
            <a:custGeom>
              <a:rect b="b" l="l" r="r" t="t"/>
              <a:pathLst>
                <a:path extrusionOk="0" h="804" w="813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0" y="2452687"/>
              <a:ext cx="1209675" cy="169862"/>
            </a:xfrm>
            <a:custGeom>
              <a:rect b="b" l="l" r="r" t="t"/>
              <a:pathLst>
                <a:path extrusionOk="0" h="107" w="759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673475" y="5446712"/>
              <a:ext cx="5051425" cy="1182687"/>
            </a:xfrm>
            <a:custGeom>
              <a:rect b="b" l="l" r="r" t="t"/>
              <a:pathLst>
                <a:path extrusionOk="0" h="743" w="3169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51;p3"/>
            <p:cNvSpPr txBox="1"/>
            <p:nvPr/>
          </p:nvSpPr>
          <p:spPr>
            <a:xfrm>
              <a:off x="304800" y="20161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" name="Google Shape;52;p3"/>
            <p:cNvSpPr txBox="1"/>
            <p:nvPr/>
          </p:nvSpPr>
          <p:spPr>
            <a:xfrm>
              <a:off x="323850" y="20796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0" y="6400800"/>
              <a:ext cx="9144000" cy="457200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0" y="6400800"/>
              <a:ext cx="9144000" cy="533400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0" y="0"/>
              <a:ext cx="9144000" cy="457200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rgbClr val="693502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08037" y="363537"/>
              <a:ext cx="5060950" cy="3213100"/>
            </a:xfrm>
            <a:custGeom>
              <a:rect b="b" l="l" r="r" t="t"/>
              <a:pathLst>
                <a:path extrusionOk="0" h="2024" w="3188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133600" y="465137"/>
              <a:ext cx="3403600" cy="2836862"/>
            </a:xfrm>
            <a:custGeom>
              <a:rect b="b" l="l" r="r" t="t"/>
              <a:pathLst>
                <a:path extrusionOk="0" h="1787" w="2144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654550" y="2743200"/>
              <a:ext cx="4489450" cy="3756025"/>
            </a:xfrm>
            <a:custGeom>
              <a:rect b="b" l="l" r="r" t="t"/>
              <a:pathLst>
                <a:path extrusionOk="0" h="2366" w="2828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016500" y="2952750"/>
              <a:ext cx="3432175" cy="3070225"/>
            </a:xfrm>
            <a:custGeom>
              <a:rect b="b" l="l" r="r" t="t"/>
              <a:pathLst>
                <a:path extrusionOk="0" h="1930" w="2153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0" name="Google Shape;60;p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4"/>
          <p:cNvGrpSpPr/>
          <p:nvPr/>
        </p:nvGrpSpPr>
        <p:grpSpPr>
          <a:xfrm>
            <a:off x="0" y="0"/>
            <a:ext cx="9144000" cy="6934200"/>
            <a:chOff x="0" y="0"/>
            <a:chExt cx="9144000" cy="6934200"/>
          </a:xfrm>
        </p:grpSpPr>
        <p:sp>
          <p:nvSpPr>
            <p:cNvPr id="130" name="Google Shape;130;p14"/>
            <p:cNvSpPr/>
            <p:nvPr/>
          </p:nvSpPr>
          <p:spPr>
            <a:xfrm>
              <a:off x="0" y="3505200"/>
              <a:ext cx="3992562" cy="3127375"/>
            </a:xfrm>
            <a:custGeom>
              <a:rect b="b" l="l" r="r" t="t"/>
              <a:pathLst>
                <a:path extrusionOk="0" h="1970" w="2515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0" y="3962400"/>
              <a:ext cx="3352800" cy="2546350"/>
            </a:xfrm>
            <a:custGeom>
              <a:rect b="b" l="l" r="r" t="t"/>
              <a:pathLst>
                <a:path extrusionOk="0" h="1696" w="2123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3321050" y="5132387"/>
              <a:ext cx="5822950" cy="1497012"/>
            </a:xfrm>
            <a:custGeom>
              <a:rect b="b" l="l" r="r" t="t"/>
              <a:pathLst>
                <a:path extrusionOk="0" h="943" w="3668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0" y="831850"/>
              <a:ext cx="1544637" cy="1897062"/>
            </a:xfrm>
            <a:custGeom>
              <a:rect b="b" l="l" r="r" t="t"/>
              <a:pathLst>
                <a:path extrusionOk="0" h="1192" w="969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5060950" y="1587"/>
              <a:ext cx="4079875" cy="3597275"/>
            </a:xfrm>
            <a:custGeom>
              <a:rect b="b" l="l" r="r" t="t"/>
              <a:pathLst>
                <a:path extrusionOk="0" h="2266" w="2570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595937" y="1587"/>
              <a:ext cx="3468687" cy="2393950"/>
            </a:xfrm>
            <a:custGeom>
              <a:rect b="b" l="l" r="r" t="t"/>
              <a:pathLst>
                <a:path extrusionOk="0" h="1505" w="2176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0" y="1030287"/>
              <a:ext cx="1295400" cy="1279525"/>
            </a:xfrm>
            <a:custGeom>
              <a:rect b="b" l="l" r="r" t="t"/>
              <a:pathLst>
                <a:path extrusionOk="0" h="804" w="813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0" y="2452687"/>
              <a:ext cx="1209675" cy="169862"/>
            </a:xfrm>
            <a:custGeom>
              <a:rect b="b" l="l" r="r" t="t"/>
              <a:pathLst>
                <a:path extrusionOk="0" h="107" w="759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673475" y="5446712"/>
              <a:ext cx="5051425" cy="1182687"/>
            </a:xfrm>
            <a:custGeom>
              <a:rect b="b" l="l" r="r" t="t"/>
              <a:pathLst>
                <a:path extrusionOk="0" h="743" w="3169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304800" y="20161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323850" y="207962"/>
              <a:ext cx="1587" cy="1587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0" y="6400800"/>
              <a:ext cx="9144000" cy="457200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0" y="6400800"/>
              <a:ext cx="9144000" cy="533400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4718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0" y="0"/>
              <a:ext cx="9144000" cy="457200"/>
            </a:xfrm>
            <a:custGeom>
              <a:rect b="b" l="l" r="r" t="t"/>
              <a:pathLst>
                <a:path extrusionOk="0" h="288" w="5740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>
              <a:gsLst>
                <a:gs pos="0">
                  <a:srgbClr val="693502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08037" y="363537"/>
              <a:ext cx="5060950" cy="3213100"/>
            </a:xfrm>
            <a:custGeom>
              <a:rect b="b" l="l" r="r" t="t"/>
              <a:pathLst>
                <a:path extrusionOk="0" h="2024" w="3188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133600" y="465137"/>
              <a:ext cx="3403600" cy="2836862"/>
            </a:xfrm>
            <a:custGeom>
              <a:rect b="b" l="l" r="r" t="t"/>
              <a:pathLst>
                <a:path extrusionOk="0" h="1787" w="2144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654550" y="2743200"/>
              <a:ext cx="4489450" cy="3756025"/>
            </a:xfrm>
            <a:custGeom>
              <a:rect b="b" l="l" r="r" t="t"/>
              <a:pathLst>
                <a:path extrusionOk="0" h="2366" w="2828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016500" y="2952750"/>
              <a:ext cx="3432175" cy="3070225"/>
            </a:xfrm>
            <a:custGeom>
              <a:rect b="b" l="l" r="r" t="t"/>
              <a:pathLst>
                <a:path extrusionOk="0" h="1930" w="2153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8" name="Google Shape;148;p1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ctrTitle"/>
          </p:nvPr>
        </p:nvSpPr>
        <p:spPr>
          <a:xfrm>
            <a:off x="685800" y="838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</a:t>
            </a:r>
            <a:endParaRPr/>
          </a:p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1371600" y="2362200"/>
            <a:ext cx="6400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Procedure that identifies those portions of a picture that are either inside or outside of a specified region of a space is referred to as a </a:t>
            </a: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 algorithm</a:t>
            </a:r>
            <a:r>
              <a:rPr b="0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simply </a:t>
            </a: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</a:t>
            </a:r>
            <a:r>
              <a:rPr b="0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	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region against which an object is to clipped is called a </a:t>
            </a: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Window.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457200" y="1333500"/>
            <a:ext cx="8229600" cy="180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- a point (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not clipped if: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wx</a:t>
            </a:r>
            <a:r>
              <a:rPr b="0" baseline="-2500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x ≤ wx</a:t>
            </a:r>
            <a:r>
              <a:rPr b="0" baseline="-2500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wy</a:t>
            </a:r>
            <a:r>
              <a:rPr b="0" baseline="-2500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y ≤ wy</a:t>
            </a:r>
            <a:r>
              <a:rPr b="0" baseline="-2500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it is clipped</a:t>
            </a:r>
            <a:endParaRPr/>
          </a:p>
        </p:txBody>
      </p:sp>
      <p:sp>
        <p:nvSpPr>
          <p:cNvPr id="296" name="Google Shape;296;p2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</p:txBody>
      </p:sp>
      <p:cxnSp>
        <p:nvCxnSpPr>
          <p:cNvPr id="297" name="Google Shape;297;p25"/>
          <p:cNvCxnSpPr/>
          <p:nvPr/>
        </p:nvCxnSpPr>
        <p:spPr>
          <a:xfrm rot="10800000">
            <a:off x="2728912" y="4233862"/>
            <a:ext cx="4022725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/>
          <p:nvPr/>
        </p:nvCxnSpPr>
        <p:spPr>
          <a:xfrm>
            <a:off x="2162175" y="6334125"/>
            <a:ext cx="453866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" name="Google Shape;299;p25"/>
          <p:cNvCxnSpPr/>
          <p:nvPr/>
        </p:nvCxnSpPr>
        <p:spPr>
          <a:xfrm rot="10800000">
            <a:off x="2624137" y="3308350"/>
            <a:ext cx="0" cy="33543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0" name="Google Shape;300;p25"/>
          <p:cNvSpPr txBox="1"/>
          <p:nvPr/>
        </p:nvSpPr>
        <p:spPr>
          <a:xfrm>
            <a:off x="3605212" y="4230687"/>
            <a:ext cx="1978025" cy="1319212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1" name="Google Shape;301;p25"/>
          <p:cNvCxnSpPr/>
          <p:nvPr/>
        </p:nvCxnSpPr>
        <p:spPr>
          <a:xfrm rot="10800000">
            <a:off x="2517775" y="4229100"/>
            <a:ext cx="1968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/>
          <p:nvPr/>
        </p:nvCxnSpPr>
        <p:spPr>
          <a:xfrm rot="10800000">
            <a:off x="2517775" y="5564187"/>
            <a:ext cx="1968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25"/>
          <p:cNvCxnSpPr/>
          <p:nvPr/>
        </p:nvCxnSpPr>
        <p:spPr>
          <a:xfrm>
            <a:off x="3611562" y="6240462"/>
            <a:ext cx="0" cy="2000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25"/>
          <p:cNvCxnSpPr/>
          <p:nvPr/>
        </p:nvCxnSpPr>
        <p:spPr>
          <a:xfrm>
            <a:off x="5581650" y="6240462"/>
            <a:ext cx="0" cy="2000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5" name="Google Shape;305;p25"/>
          <p:cNvSpPr txBox="1"/>
          <p:nvPr/>
        </p:nvSpPr>
        <p:spPr>
          <a:xfrm>
            <a:off x="1951037" y="4003675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1951037" y="5353050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3281362" y="6330950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5253037" y="6332537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4070350" y="3840162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5056187" y="4629150"/>
            <a:ext cx="76200" cy="7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5911850" y="4038600"/>
            <a:ext cx="74612" cy="74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5065712" y="453390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5962650" y="3935412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3802062" y="4411662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2886075" y="466725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4662487" y="5797550"/>
            <a:ext cx="430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4197350" y="5135562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4291012" y="3387725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19" name="Google Shape;319;p25"/>
          <p:cNvSpPr txBox="1"/>
          <p:nvPr/>
        </p:nvSpPr>
        <p:spPr>
          <a:xfrm>
            <a:off x="5962650" y="522128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5832475" y="3840162"/>
            <a:ext cx="481012" cy="482600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5756275" y="3590925"/>
            <a:ext cx="696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Clipped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3602037" y="4740275"/>
            <a:ext cx="194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Points Within the Window are Not Clipped</a:t>
            </a:r>
            <a:endParaRPr/>
          </a:p>
        </p:txBody>
      </p:sp>
      <p:cxnSp>
        <p:nvCxnSpPr>
          <p:cNvPr id="323" name="Google Shape;323;p25"/>
          <p:cNvCxnSpPr/>
          <p:nvPr/>
        </p:nvCxnSpPr>
        <p:spPr>
          <a:xfrm rot="10800000">
            <a:off x="2740025" y="5562600"/>
            <a:ext cx="4021137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25"/>
          <p:cNvCxnSpPr/>
          <p:nvPr/>
        </p:nvCxnSpPr>
        <p:spPr>
          <a:xfrm rot="5400000">
            <a:off x="2152650" y="4770437"/>
            <a:ext cx="291465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" name="Google Shape;325;p25"/>
          <p:cNvCxnSpPr/>
          <p:nvPr/>
        </p:nvCxnSpPr>
        <p:spPr>
          <a:xfrm rot="5400000">
            <a:off x="4124325" y="4749800"/>
            <a:ext cx="2914650" cy="0"/>
          </a:xfrm>
          <a:prstGeom prst="straightConnector1">
            <a:avLst/>
          </a:prstGeom>
          <a:noFill/>
          <a:ln cap="flat" cmpd="sng" w="9525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6" name="Google Shape;326;p25"/>
          <p:cNvSpPr/>
          <p:nvPr/>
        </p:nvSpPr>
        <p:spPr>
          <a:xfrm>
            <a:off x="3773487" y="4505325"/>
            <a:ext cx="74612" cy="7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4181475" y="5229225"/>
            <a:ext cx="76200" cy="7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2867025" y="4783137"/>
            <a:ext cx="76200" cy="74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4633912" y="5902325"/>
            <a:ext cx="76200" cy="74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4262437" y="3490912"/>
            <a:ext cx="74612" cy="7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4140200" y="3279775"/>
            <a:ext cx="481012" cy="481012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4583112" y="3395662"/>
            <a:ext cx="696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Clipped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4533900" y="5711825"/>
            <a:ext cx="482600" cy="481012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3881437" y="5821362"/>
            <a:ext cx="696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Clipped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2760662" y="4594225"/>
            <a:ext cx="481012" cy="481012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2684462" y="4344987"/>
            <a:ext cx="696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Clipped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</p:txBody>
      </p:sp>
      <p:sp>
        <p:nvSpPr>
          <p:cNvPr id="342" name="Google Shape;342;p26"/>
          <p:cNvSpPr txBox="1"/>
          <p:nvPr>
            <p:ph idx="1" type="body"/>
          </p:nvPr>
        </p:nvSpPr>
        <p:spPr>
          <a:xfrm>
            <a:off x="457200" y="1268412"/>
            <a:ext cx="8291512" cy="151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Harder - examine the end-points of each line to see if they are in the window or not</a:t>
            </a:r>
            <a:endParaRPr/>
          </a:p>
        </p:txBody>
      </p:sp>
      <p:graphicFrame>
        <p:nvGraphicFramePr>
          <p:cNvPr id="343" name="Google Shape;343;p26"/>
          <p:cNvGraphicFramePr/>
          <p:nvPr/>
        </p:nvGraphicFramePr>
        <p:xfrm>
          <a:off x="673100" y="2382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{197A871A-A42E-4BFD-A8AE-F467E4CBA131}</a:tableStyleId>
              </a:tblPr>
              <a:tblGrid>
                <a:gridCol w="3284525"/>
                <a:gridCol w="2049450"/>
                <a:gridCol w="2589200"/>
              </a:tblGrid>
              <a:tr h="6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Situation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Solution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end-points inside the window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Don’t clip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 end-point inside the window, one outside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Must clip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end-points outside the window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Don’t know!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44" name="Google Shape;344;p26"/>
          <p:cNvGrpSpPr/>
          <p:nvPr/>
        </p:nvGrpSpPr>
        <p:grpSpPr>
          <a:xfrm>
            <a:off x="6638925" y="3082925"/>
            <a:ext cx="1352550" cy="1003300"/>
            <a:chOff x="5867400" y="2900362"/>
            <a:chExt cx="1489075" cy="1104900"/>
          </a:xfrm>
        </p:grpSpPr>
        <p:cxnSp>
          <p:nvCxnSpPr>
            <p:cNvPr id="345" name="Google Shape;345;p26"/>
            <p:cNvCxnSpPr/>
            <p:nvPr/>
          </p:nvCxnSpPr>
          <p:spPr>
            <a:xfrm>
              <a:off x="5867400" y="3987800"/>
              <a:ext cx="1489075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6" name="Google Shape;346;p26"/>
            <p:cNvCxnSpPr/>
            <p:nvPr/>
          </p:nvCxnSpPr>
          <p:spPr>
            <a:xfrm rot="10800000">
              <a:off x="5892800" y="2900362"/>
              <a:ext cx="0" cy="110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47" name="Google Shape;347;p26"/>
            <p:cNvSpPr txBox="1"/>
            <p:nvPr/>
          </p:nvSpPr>
          <p:spPr>
            <a:xfrm>
              <a:off x="6156325" y="3100387"/>
              <a:ext cx="774700" cy="647700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8" name="Google Shape;348;p26"/>
            <p:cNvCxnSpPr/>
            <p:nvPr/>
          </p:nvCxnSpPr>
          <p:spPr>
            <a:xfrm flipH="1" rot="10800000">
              <a:off x="6280150" y="3213100"/>
              <a:ext cx="236537" cy="11747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49" name="Google Shape;349;p26"/>
            <p:cNvCxnSpPr/>
            <p:nvPr/>
          </p:nvCxnSpPr>
          <p:spPr>
            <a:xfrm>
              <a:off x="6516687" y="3397250"/>
              <a:ext cx="215900" cy="215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  <p:grpSp>
        <p:nvGrpSpPr>
          <p:cNvPr id="350" name="Google Shape;350;p26"/>
          <p:cNvGrpSpPr/>
          <p:nvPr/>
        </p:nvGrpSpPr>
        <p:grpSpPr>
          <a:xfrm>
            <a:off x="6638925" y="4329112"/>
            <a:ext cx="1331912" cy="989012"/>
            <a:chOff x="6011862" y="4221162"/>
            <a:chExt cx="1489075" cy="1104900"/>
          </a:xfrm>
        </p:grpSpPr>
        <p:cxnSp>
          <p:nvCxnSpPr>
            <p:cNvPr id="351" name="Google Shape;351;p26"/>
            <p:cNvCxnSpPr/>
            <p:nvPr/>
          </p:nvCxnSpPr>
          <p:spPr>
            <a:xfrm>
              <a:off x="6011862" y="5308600"/>
              <a:ext cx="1489075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2" name="Google Shape;352;p26"/>
            <p:cNvCxnSpPr/>
            <p:nvPr/>
          </p:nvCxnSpPr>
          <p:spPr>
            <a:xfrm rot="10800000">
              <a:off x="6037262" y="4221162"/>
              <a:ext cx="0" cy="110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3" name="Google Shape;353;p26"/>
            <p:cNvSpPr txBox="1"/>
            <p:nvPr/>
          </p:nvSpPr>
          <p:spPr>
            <a:xfrm>
              <a:off x="6300787" y="4421187"/>
              <a:ext cx="774700" cy="647700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4" name="Google Shape;354;p26"/>
            <p:cNvCxnSpPr/>
            <p:nvPr/>
          </p:nvCxnSpPr>
          <p:spPr>
            <a:xfrm flipH="1" rot="10800000">
              <a:off x="6877050" y="4508500"/>
              <a:ext cx="503237" cy="28892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55" name="Google Shape;355;p26"/>
            <p:cNvCxnSpPr/>
            <p:nvPr/>
          </p:nvCxnSpPr>
          <p:spPr>
            <a:xfrm>
              <a:off x="6588125" y="4581525"/>
              <a:ext cx="288925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56" name="Google Shape;356;p26"/>
            <p:cNvCxnSpPr/>
            <p:nvPr/>
          </p:nvCxnSpPr>
          <p:spPr>
            <a:xfrm>
              <a:off x="6372225" y="4292600"/>
              <a:ext cx="144462" cy="64928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  <p:grpSp>
        <p:nvGrpSpPr>
          <p:cNvPr id="357" name="Google Shape;357;p26"/>
          <p:cNvGrpSpPr/>
          <p:nvPr/>
        </p:nvGrpSpPr>
        <p:grpSpPr>
          <a:xfrm>
            <a:off x="6638925" y="5518150"/>
            <a:ext cx="1379537" cy="1023937"/>
            <a:chOff x="6011862" y="5429250"/>
            <a:chExt cx="1489075" cy="1104900"/>
          </a:xfrm>
        </p:grpSpPr>
        <p:cxnSp>
          <p:nvCxnSpPr>
            <p:cNvPr id="358" name="Google Shape;358;p26"/>
            <p:cNvCxnSpPr/>
            <p:nvPr/>
          </p:nvCxnSpPr>
          <p:spPr>
            <a:xfrm>
              <a:off x="6011862" y="6516687"/>
              <a:ext cx="1489075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9" name="Google Shape;359;p26"/>
            <p:cNvCxnSpPr/>
            <p:nvPr/>
          </p:nvCxnSpPr>
          <p:spPr>
            <a:xfrm rot="10800000">
              <a:off x="6037262" y="5429250"/>
              <a:ext cx="0" cy="110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0" name="Google Shape;360;p26"/>
            <p:cNvSpPr txBox="1"/>
            <p:nvPr/>
          </p:nvSpPr>
          <p:spPr>
            <a:xfrm>
              <a:off x="6300787" y="5629275"/>
              <a:ext cx="774700" cy="647700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1" name="Google Shape;361;p26"/>
            <p:cNvCxnSpPr/>
            <p:nvPr/>
          </p:nvCxnSpPr>
          <p:spPr>
            <a:xfrm>
              <a:off x="6588125" y="5516562"/>
              <a:ext cx="647700" cy="3603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62" name="Google Shape;362;p26"/>
            <p:cNvCxnSpPr/>
            <p:nvPr/>
          </p:nvCxnSpPr>
          <p:spPr>
            <a:xfrm flipH="1" rot="10800000">
              <a:off x="6443662" y="6021387"/>
              <a:ext cx="792162" cy="43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63" name="Google Shape;363;p26"/>
            <p:cNvCxnSpPr/>
            <p:nvPr/>
          </p:nvCxnSpPr>
          <p:spPr>
            <a:xfrm>
              <a:off x="6124575" y="5805487"/>
              <a:ext cx="144462" cy="647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457200" y="1333500"/>
            <a:ext cx="8245475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line clipping can be performed as follows:</a:t>
            </a:r>
            <a:endParaRPr/>
          </a:p>
          <a:p>
            <a:pPr indent="-285749" lvl="1" marL="8302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clip lines with both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end-points within the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</a:t>
            </a:r>
            <a:endParaRPr/>
          </a:p>
          <a:p>
            <a:pPr indent="-285749" lvl="1" marL="8302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lines with one end-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inside the window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one end-point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outside, calculate the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point (using the equation of the line) and clip from this point out</a:t>
            </a:r>
            <a:endParaRPr/>
          </a:p>
        </p:txBody>
      </p:sp>
      <p:sp>
        <p:nvSpPr>
          <p:cNvPr id="369" name="Google Shape;369;p2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Line Clipping</a:t>
            </a:r>
            <a:endParaRPr/>
          </a:p>
        </p:txBody>
      </p:sp>
      <p:grpSp>
        <p:nvGrpSpPr>
          <p:cNvPr id="370" name="Google Shape;370;p27"/>
          <p:cNvGrpSpPr/>
          <p:nvPr/>
        </p:nvGrpSpPr>
        <p:grpSpPr>
          <a:xfrm>
            <a:off x="5443537" y="2574925"/>
            <a:ext cx="3449637" cy="2560637"/>
            <a:chOff x="3203575" y="4424362"/>
            <a:chExt cx="3024187" cy="2244725"/>
          </a:xfrm>
        </p:grpSpPr>
        <p:cxnSp>
          <p:nvCxnSpPr>
            <p:cNvPr id="371" name="Google Shape;371;p27"/>
            <p:cNvCxnSpPr/>
            <p:nvPr/>
          </p:nvCxnSpPr>
          <p:spPr>
            <a:xfrm>
              <a:off x="3203575" y="6634162"/>
              <a:ext cx="3024187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72" name="Google Shape;372;p27"/>
            <p:cNvCxnSpPr/>
            <p:nvPr/>
          </p:nvCxnSpPr>
          <p:spPr>
            <a:xfrm rot="10800000">
              <a:off x="3254375" y="4424362"/>
              <a:ext cx="0" cy="224472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73" name="Google Shape;373;p27"/>
            <p:cNvSpPr txBox="1"/>
            <p:nvPr/>
          </p:nvSpPr>
          <p:spPr>
            <a:xfrm>
              <a:off x="3790950" y="4830762"/>
              <a:ext cx="1573212" cy="1316037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4" name="Google Shape;374;p27"/>
            <p:cNvCxnSpPr/>
            <p:nvPr/>
          </p:nvCxnSpPr>
          <p:spPr>
            <a:xfrm flipH="1" rot="10800000">
              <a:off x="4960937" y="5008562"/>
              <a:ext cx="1022350" cy="58578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75" name="Google Shape;375;p27"/>
            <p:cNvCxnSpPr/>
            <p:nvPr/>
          </p:nvCxnSpPr>
          <p:spPr>
            <a:xfrm>
              <a:off x="4373562" y="5156200"/>
              <a:ext cx="587375" cy="131603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76" name="Google Shape;376;p27"/>
            <p:cNvCxnSpPr/>
            <p:nvPr/>
          </p:nvCxnSpPr>
          <p:spPr>
            <a:xfrm>
              <a:off x="3935412" y="4568825"/>
              <a:ext cx="293687" cy="13192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77" name="Google Shape;377;p27"/>
            <p:cNvCxnSpPr/>
            <p:nvPr/>
          </p:nvCxnSpPr>
          <p:spPr>
            <a:xfrm flipH="1" rot="10800000">
              <a:off x="5373687" y="5013325"/>
              <a:ext cx="615950" cy="35242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78" name="Google Shape;378;p27"/>
            <p:cNvCxnSpPr/>
            <p:nvPr/>
          </p:nvCxnSpPr>
          <p:spPr>
            <a:xfrm rot="10800000">
              <a:off x="3933825" y="4572000"/>
              <a:ext cx="61912" cy="25876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79" name="Google Shape;379;p27"/>
            <p:cNvCxnSpPr/>
            <p:nvPr/>
          </p:nvCxnSpPr>
          <p:spPr>
            <a:xfrm>
              <a:off x="4806950" y="6146800"/>
              <a:ext cx="155575" cy="317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457200" y="1333500"/>
            <a:ext cx="4870450" cy="27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49" lvl="1" marL="8302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lines with both end-points outside the window test the line for intersection with all of the window boundaries, and clip appropriately</a:t>
            </a:r>
            <a:endParaRPr/>
          </a:p>
        </p:txBody>
      </p:sp>
      <p:sp>
        <p:nvSpPr>
          <p:cNvPr id="385" name="Google Shape;385;p2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Line Clipping (cont…)</a:t>
            </a:r>
            <a:endParaRPr/>
          </a:p>
        </p:txBody>
      </p:sp>
      <p:sp>
        <p:nvSpPr>
          <p:cNvPr id="386" name="Google Shape;386;p28"/>
          <p:cNvSpPr txBox="1"/>
          <p:nvPr/>
        </p:nvSpPr>
        <p:spPr>
          <a:xfrm>
            <a:off x="525462" y="4233862"/>
            <a:ext cx="8229600" cy="262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However, calculating line intersections is computationally expensive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Because a scene can contain so many lines, the brute force approach to clipping is much too slow</a:t>
            </a:r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5268912" y="1535112"/>
            <a:ext cx="3381375" cy="2451100"/>
            <a:chOff x="3203575" y="2624137"/>
            <a:chExt cx="3097212" cy="2244725"/>
          </a:xfrm>
        </p:grpSpPr>
        <p:cxnSp>
          <p:nvCxnSpPr>
            <p:cNvPr id="388" name="Google Shape;388;p28"/>
            <p:cNvCxnSpPr/>
            <p:nvPr/>
          </p:nvCxnSpPr>
          <p:spPr>
            <a:xfrm>
              <a:off x="3203575" y="4833937"/>
              <a:ext cx="3024187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9" name="Google Shape;389;p28"/>
            <p:cNvCxnSpPr/>
            <p:nvPr/>
          </p:nvCxnSpPr>
          <p:spPr>
            <a:xfrm rot="10800000">
              <a:off x="3254375" y="2624137"/>
              <a:ext cx="0" cy="224472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90" name="Google Shape;390;p28"/>
            <p:cNvSpPr txBox="1"/>
            <p:nvPr/>
          </p:nvSpPr>
          <p:spPr>
            <a:xfrm>
              <a:off x="3790950" y="3030537"/>
              <a:ext cx="1573212" cy="1316037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1" name="Google Shape;391;p28"/>
            <p:cNvCxnSpPr/>
            <p:nvPr/>
          </p:nvCxnSpPr>
          <p:spPr>
            <a:xfrm>
              <a:off x="4572000" y="2852737"/>
              <a:ext cx="1295400" cy="863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92" name="Google Shape;392;p28"/>
            <p:cNvCxnSpPr/>
            <p:nvPr/>
          </p:nvCxnSpPr>
          <p:spPr>
            <a:xfrm flipH="1">
              <a:off x="4960937" y="4149725"/>
              <a:ext cx="1339850" cy="522287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93" name="Google Shape;393;p28"/>
            <p:cNvCxnSpPr/>
            <p:nvPr/>
          </p:nvCxnSpPr>
          <p:spPr>
            <a:xfrm>
              <a:off x="3935412" y="2768600"/>
              <a:ext cx="420687" cy="1955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94" name="Google Shape;394;p28"/>
            <p:cNvCxnSpPr/>
            <p:nvPr/>
          </p:nvCxnSpPr>
          <p:spPr>
            <a:xfrm>
              <a:off x="3419475" y="3213100"/>
              <a:ext cx="215900" cy="151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95" name="Google Shape;395;p28"/>
            <p:cNvCxnSpPr/>
            <p:nvPr/>
          </p:nvCxnSpPr>
          <p:spPr>
            <a:xfrm>
              <a:off x="3932237" y="2765425"/>
              <a:ext cx="58737" cy="26035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96" name="Google Shape;396;p28"/>
            <p:cNvCxnSpPr/>
            <p:nvPr/>
          </p:nvCxnSpPr>
          <p:spPr>
            <a:xfrm>
              <a:off x="4281487" y="4362450"/>
              <a:ext cx="77787" cy="36512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97" name="Google Shape;397;p28"/>
            <p:cNvCxnSpPr/>
            <p:nvPr/>
          </p:nvCxnSpPr>
          <p:spPr>
            <a:xfrm>
              <a:off x="5364162" y="3378200"/>
              <a:ext cx="506412" cy="33655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98" name="Google Shape;398;p28"/>
            <p:cNvCxnSpPr/>
            <p:nvPr/>
          </p:nvCxnSpPr>
          <p:spPr>
            <a:xfrm>
              <a:off x="4570412" y="2851150"/>
              <a:ext cx="277812" cy="18415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Clipping</a:t>
            </a:r>
            <a:endParaRPr/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 Clipping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</p:txBody>
      </p:sp>
      <p:sp>
        <p:nvSpPr>
          <p:cNvPr id="410" name="Google Shape;410;p3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We have a point P=(x, y) for display if the following inequalities are satisfied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Xwmin &lt;= X &lt;= Xwmax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Ywmin &lt;= Y &lt;= Ywmax</a:t>
            </a: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where the Xwmin, Ywmin, Xwmax, Ywmax are the edge of the Clip Window.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</p:txBody>
      </p:sp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A line clipping procedure involves several parts.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In many cases the large majority of points or lines are either interior or exterior to the clipping window.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Therefore it is important to be able to quickly accept a line which is completely interior to the window &amp; reject a line which is exterior to the window.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</a:t>
            </a:r>
            <a:r>
              <a:rPr b="1" i="0" lang="en-US" sz="44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br>
              <a:rPr b="1" i="0" lang="en-US" sz="44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Lines are interior to the clipping window &amp; 	hence visible if both end points are interior to 	the window.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Points are interior to the clipping window provided 	that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XL &lt;= X &lt;= XR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YB &lt;= Y &lt;= YT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/>
          <p:nvPr/>
        </p:nvSpPr>
        <p:spPr>
          <a:xfrm>
            <a:off x="2743200" y="1981200"/>
            <a:ext cx="3429000" cy="3048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7" name="Google Shape;427;p33"/>
          <p:cNvCxnSpPr/>
          <p:nvPr/>
        </p:nvCxnSpPr>
        <p:spPr>
          <a:xfrm flipH="1" rot="10800000">
            <a:off x="1066800" y="1371600"/>
            <a:ext cx="1066800" cy="106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33"/>
          <p:cNvCxnSpPr/>
          <p:nvPr/>
        </p:nvCxnSpPr>
        <p:spPr>
          <a:xfrm flipH="1" rot="10800000">
            <a:off x="2209800" y="1447800"/>
            <a:ext cx="2057400" cy="160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9" name="Google Shape;429;p33"/>
          <p:cNvCxnSpPr/>
          <p:nvPr/>
        </p:nvCxnSpPr>
        <p:spPr>
          <a:xfrm flipH="1" rot="10800000">
            <a:off x="3352800" y="3124200"/>
            <a:ext cx="99060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0" name="Google Shape;430;p33"/>
          <p:cNvCxnSpPr/>
          <p:nvPr/>
        </p:nvCxnSpPr>
        <p:spPr>
          <a:xfrm>
            <a:off x="2057400" y="4343400"/>
            <a:ext cx="1295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1" name="Google Shape;431;p33"/>
          <p:cNvCxnSpPr/>
          <p:nvPr/>
        </p:nvCxnSpPr>
        <p:spPr>
          <a:xfrm flipH="1" rot="10800000">
            <a:off x="5715000" y="2895600"/>
            <a:ext cx="12954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2" name="Google Shape;432;p33"/>
          <p:cNvCxnSpPr/>
          <p:nvPr/>
        </p:nvCxnSpPr>
        <p:spPr>
          <a:xfrm>
            <a:off x="6477000" y="1066800"/>
            <a:ext cx="7620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3" name="Google Shape;433;p33"/>
          <p:cNvSpPr txBox="1"/>
          <p:nvPr/>
        </p:nvSpPr>
        <p:spPr>
          <a:xfrm>
            <a:off x="838200" y="2346325"/>
            <a:ext cx="30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2041525" y="1127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435" name="Google Shape;435;p33"/>
          <p:cNvSpPr txBox="1"/>
          <p:nvPr/>
        </p:nvSpPr>
        <p:spPr>
          <a:xfrm>
            <a:off x="2041525" y="2879725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436" name="Google Shape;436;p33"/>
          <p:cNvSpPr txBox="1"/>
          <p:nvPr/>
        </p:nvSpPr>
        <p:spPr>
          <a:xfrm>
            <a:off x="4175125" y="1203325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37" name="Google Shape;437;p33"/>
          <p:cNvSpPr txBox="1"/>
          <p:nvPr/>
        </p:nvSpPr>
        <p:spPr>
          <a:xfrm>
            <a:off x="1889125" y="4175125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438" name="Google Shape;438;p33"/>
          <p:cNvSpPr txBox="1"/>
          <p:nvPr/>
        </p:nvSpPr>
        <p:spPr>
          <a:xfrm>
            <a:off x="3336925" y="4327525"/>
            <a:ext cx="3079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439" name="Google Shape;439;p33"/>
          <p:cNvSpPr txBox="1"/>
          <p:nvPr/>
        </p:nvSpPr>
        <p:spPr>
          <a:xfrm>
            <a:off x="3184525" y="3946525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40" name="Google Shape;440;p33"/>
          <p:cNvSpPr txBox="1"/>
          <p:nvPr/>
        </p:nvSpPr>
        <p:spPr>
          <a:xfrm>
            <a:off x="4251325" y="2803525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41" name="Google Shape;441;p33"/>
          <p:cNvSpPr txBox="1"/>
          <p:nvPr/>
        </p:nvSpPr>
        <p:spPr>
          <a:xfrm>
            <a:off x="5486400" y="3336925"/>
            <a:ext cx="39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42" name="Google Shape;442;p33"/>
          <p:cNvSpPr txBox="1"/>
          <p:nvPr/>
        </p:nvSpPr>
        <p:spPr>
          <a:xfrm>
            <a:off x="6918325" y="2651125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443" name="Google Shape;443;p33"/>
          <p:cNvSpPr txBox="1"/>
          <p:nvPr/>
        </p:nvSpPr>
        <p:spPr>
          <a:xfrm>
            <a:off x="6232525" y="822325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7223125" y="188912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445" name="Google Shape;445;p33"/>
          <p:cNvSpPr txBox="1"/>
          <p:nvPr/>
        </p:nvSpPr>
        <p:spPr>
          <a:xfrm>
            <a:off x="6232525" y="4937125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/>
          </a:p>
        </p:txBody>
      </p:sp>
      <p:sp>
        <p:nvSpPr>
          <p:cNvPr id="446" name="Google Shape;446;p33"/>
          <p:cNvSpPr txBox="1"/>
          <p:nvPr/>
        </p:nvSpPr>
        <p:spPr>
          <a:xfrm>
            <a:off x="1828800" y="4572000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Bottom</a:t>
            </a:r>
            <a:endParaRPr/>
          </a:p>
        </p:txBody>
      </p:sp>
      <p:sp>
        <p:nvSpPr>
          <p:cNvPr id="447" name="Google Shape;447;p33"/>
          <p:cNvSpPr txBox="1"/>
          <p:nvPr/>
        </p:nvSpPr>
        <p:spPr>
          <a:xfrm>
            <a:off x="2498725" y="1660525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/>
          </a:p>
        </p:txBody>
      </p:sp>
      <p:sp>
        <p:nvSpPr>
          <p:cNvPr id="448" name="Google Shape;448;p33"/>
          <p:cNvSpPr txBox="1"/>
          <p:nvPr/>
        </p:nvSpPr>
        <p:spPr>
          <a:xfrm>
            <a:off x="2667000" y="5089525"/>
            <a:ext cx="660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</p:txBody>
      </p:sp>
      <p:sp>
        <p:nvSpPr>
          <p:cNvPr id="449" name="Google Shape;449;p33"/>
          <p:cNvSpPr txBox="1"/>
          <p:nvPr/>
        </p:nvSpPr>
        <p:spPr>
          <a:xfrm>
            <a:off x="2590800" y="381000"/>
            <a:ext cx="3429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type="title"/>
          </p:nvPr>
        </p:nvSpPr>
        <p:spPr>
          <a:xfrm>
            <a:off x="228600" y="274637"/>
            <a:ext cx="8534400" cy="300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US" sz="48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r>
              <a:rPr b="1" i="0" lang="en-US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However, if both endpoints of a line are exterior to the window, the line is not necessarily completely exterior to the window.</a:t>
            </a:r>
            <a:br>
              <a:rPr b="1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If both end points of a lines are:-</a:t>
            </a:r>
            <a:endParaRPr/>
          </a:p>
        </p:txBody>
      </p:sp>
      <p:sp>
        <p:nvSpPr>
          <p:cNvPr id="455" name="Google Shape;455;p34"/>
          <p:cNvSpPr txBox="1"/>
          <p:nvPr>
            <p:ph idx="1" type="body"/>
          </p:nvPr>
        </p:nvSpPr>
        <p:spPr>
          <a:xfrm>
            <a:off x="457200" y="3048000"/>
            <a:ext cx="84582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# completely to the right of the window.</a:t>
            </a:r>
            <a:b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# completely to the left of the window.</a:t>
            </a:r>
            <a:b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# completely above the window.</a:t>
            </a:r>
            <a:b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# completely bottom the window.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line is completely exterior to the window &amp; hence invisible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57200" y="152400"/>
            <a:ext cx="83058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r>
              <a:rPr b="1" i="0" lang="en-US" sz="36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</a:t>
            </a:r>
            <a:r>
              <a:rPr b="1" i="0" lang="en-US" sz="24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Clipping algorithms are 2D-3D.</a:t>
            </a:r>
            <a:b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Clipping algorithm can be implemented in hardware or      software.</a:t>
            </a:r>
            <a:b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When implemented in software, clipping algorithms are  slower than required for real time applications.</a:t>
            </a:r>
            <a:b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For this reason both 2D &amp; 3D clipping algorithm have been implemented in hardware or firmware.</a:t>
            </a:r>
            <a:b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The purpose of a clipping algorithm is to determine which points, lines or portions of lines lie with in the clipping window.</a:t>
            </a:r>
            <a:b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These points, lines or portions of lines are relative for display.</a:t>
            </a:r>
            <a:b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All other are discarded.</a:t>
            </a:r>
            <a:b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&amp; Sutherland Algorithm</a:t>
            </a:r>
            <a:endParaRPr/>
          </a:p>
        </p:txBody>
      </p:sp>
      <p:sp>
        <p:nvSpPr>
          <p:cNvPr id="461" name="Google Shape;461;p3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tests for totally visible lines and the region tests for totally invisible lines can be formalized using a technique i.e. Cohen &amp; Sutherland Algorithm.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The technique uses a four digit (bit) code, known as “Region Code”, to indicate which of nine regions contains the end points of a line.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type="ctrTitle"/>
          </p:nvPr>
        </p:nvSpPr>
        <p:spPr>
          <a:xfrm>
            <a:off x="7620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6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&amp; Sutherland Algorithm</a:t>
            </a:r>
            <a:endParaRPr/>
          </a:p>
        </p:txBody>
      </p:sp>
      <p:sp>
        <p:nvSpPr>
          <p:cNvPr id="467" name="Google Shape;467;p36"/>
          <p:cNvSpPr txBox="1"/>
          <p:nvPr>
            <p:ph idx="1" type="subTitle"/>
          </p:nvPr>
        </p:nvSpPr>
        <p:spPr>
          <a:xfrm>
            <a:off x="533400" y="1066800"/>
            <a:ext cx="784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None/>
            </a:pPr>
            <a:br>
              <a:rPr b="0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rightmost bit is the first bit. The bits are set to 1 based on the following scheme.</a:t>
            </a:r>
            <a:b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First bit Set- If the end point is to the left of the window. 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2) Second bit Set- If the end point is to the right of the window. 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3) Third bit Set- If the end point is to the below the window. 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4) Fourth bit Set- If the end point is to the above  the window. 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the bit is set to Zero.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obvious that, if both end point codes are zero, then both ends of the line lie inside the window &amp; the line is visible.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&amp; Sutherland Algorithm</a:t>
            </a:r>
            <a:b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73" name="Google Shape;473;p37"/>
          <p:cNvSpPr txBox="1"/>
          <p:nvPr>
            <p:ph idx="1" type="body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First bit:- </a:t>
            </a:r>
            <a:r>
              <a:rPr b="1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X&lt;XL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bit:- </a:t>
            </a:r>
            <a:r>
              <a:rPr b="1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X&gt;XR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bit:- </a:t>
            </a:r>
            <a:r>
              <a:rPr b="1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Y&lt;YB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bit:-</a:t>
            </a:r>
            <a:r>
              <a:rPr b="1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Y&gt;YT</a:t>
            </a:r>
            <a:endParaRPr/>
          </a:p>
        </p:txBody>
      </p:sp>
      <p:sp>
        <p:nvSpPr>
          <p:cNvPr id="474" name="Google Shape;474;p37"/>
          <p:cNvSpPr txBox="1"/>
          <p:nvPr>
            <p:ph idx="1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5" name="Google Shape;475;p37"/>
          <p:cNvCxnSpPr/>
          <p:nvPr/>
        </p:nvCxnSpPr>
        <p:spPr>
          <a:xfrm>
            <a:off x="5867400" y="2286000"/>
            <a:ext cx="0" cy="3505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6" name="Google Shape;476;p37"/>
          <p:cNvCxnSpPr/>
          <p:nvPr/>
        </p:nvCxnSpPr>
        <p:spPr>
          <a:xfrm>
            <a:off x="7315200" y="2286000"/>
            <a:ext cx="0" cy="3505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7" name="Google Shape;477;p37"/>
          <p:cNvCxnSpPr/>
          <p:nvPr/>
        </p:nvCxnSpPr>
        <p:spPr>
          <a:xfrm>
            <a:off x="4876800" y="3429000"/>
            <a:ext cx="3429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37"/>
          <p:cNvCxnSpPr/>
          <p:nvPr/>
        </p:nvCxnSpPr>
        <p:spPr>
          <a:xfrm>
            <a:off x="4876800" y="4648200"/>
            <a:ext cx="3429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9" name="Google Shape;479;p37"/>
          <p:cNvSpPr txBox="1"/>
          <p:nvPr/>
        </p:nvSpPr>
        <p:spPr>
          <a:xfrm>
            <a:off x="5622925" y="4632325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80" name="Google Shape;480;p37"/>
          <p:cNvSpPr txBox="1"/>
          <p:nvPr/>
        </p:nvSpPr>
        <p:spPr>
          <a:xfrm>
            <a:off x="5867400" y="464820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481" name="Google Shape;481;p37"/>
          <p:cNvSpPr txBox="1"/>
          <p:nvPr/>
        </p:nvSpPr>
        <p:spPr>
          <a:xfrm>
            <a:off x="7451725" y="46482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82" name="Google Shape;482;p37"/>
          <p:cNvSpPr txBox="1"/>
          <p:nvPr/>
        </p:nvSpPr>
        <p:spPr>
          <a:xfrm>
            <a:off x="5622925" y="3032125"/>
            <a:ext cx="3079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83" name="Google Shape;483;p37"/>
          <p:cNvSpPr txBox="1"/>
          <p:nvPr/>
        </p:nvSpPr>
        <p:spPr>
          <a:xfrm>
            <a:off x="5622925" y="1981200"/>
            <a:ext cx="431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XL</a:t>
            </a:r>
            <a:endParaRPr/>
          </a:p>
        </p:txBody>
      </p:sp>
      <p:sp>
        <p:nvSpPr>
          <p:cNvPr id="484" name="Google Shape;484;p37"/>
          <p:cNvSpPr txBox="1"/>
          <p:nvPr/>
        </p:nvSpPr>
        <p:spPr>
          <a:xfrm>
            <a:off x="7146925" y="1965325"/>
            <a:ext cx="4651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XR</a:t>
            </a:r>
            <a:endParaRPr/>
          </a:p>
        </p:txBody>
      </p:sp>
      <p:sp>
        <p:nvSpPr>
          <p:cNvPr id="485" name="Google Shape;485;p37"/>
          <p:cNvSpPr txBox="1"/>
          <p:nvPr/>
        </p:nvSpPr>
        <p:spPr>
          <a:xfrm>
            <a:off x="8213725" y="3260725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YT</a:t>
            </a:r>
            <a:endParaRPr/>
          </a:p>
        </p:txBody>
      </p:sp>
      <p:sp>
        <p:nvSpPr>
          <p:cNvPr id="486" name="Google Shape;486;p37"/>
          <p:cNvSpPr txBox="1"/>
          <p:nvPr/>
        </p:nvSpPr>
        <p:spPr>
          <a:xfrm>
            <a:off x="8213725" y="4479925"/>
            <a:ext cx="4540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YB</a:t>
            </a:r>
            <a:endParaRPr/>
          </a:p>
        </p:txBody>
      </p:sp>
      <p:sp>
        <p:nvSpPr>
          <p:cNvPr id="487" name="Google Shape;487;p37"/>
          <p:cNvSpPr txBox="1"/>
          <p:nvPr/>
        </p:nvSpPr>
        <p:spPr>
          <a:xfrm>
            <a:off x="6096000" y="3429000"/>
            <a:ext cx="904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  <p:sp>
        <p:nvSpPr>
          <p:cNvPr id="488" name="Google Shape;488;p37"/>
          <p:cNvSpPr txBox="1"/>
          <p:nvPr/>
        </p:nvSpPr>
        <p:spPr>
          <a:xfrm>
            <a:off x="5013325" y="4937125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0101</a:t>
            </a:r>
            <a:endParaRPr/>
          </a:p>
        </p:txBody>
      </p:sp>
      <p:sp>
        <p:nvSpPr>
          <p:cNvPr id="489" name="Google Shape;489;p37"/>
          <p:cNvSpPr txBox="1"/>
          <p:nvPr/>
        </p:nvSpPr>
        <p:spPr>
          <a:xfrm>
            <a:off x="6248400" y="4953000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0100</a:t>
            </a:r>
            <a:endParaRPr/>
          </a:p>
        </p:txBody>
      </p:sp>
      <p:sp>
        <p:nvSpPr>
          <p:cNvPr id="490" name="Google Shape;490;p37"/>
          <p:cNvSpPr txBox="1"/>
          <p:nvPr/>
        </p:nvSpPr>
        <p:spPr>
          <a:xfrm>
            <a:off x="7604125" y="4937125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  <a:endParaRPr/>
          </a:p>
        </p:txBody>
      </p:sp>
      <p:sp>
        <p:nvSpPr>
          <p:cNvPr id="491" name="Google Shape;491;p37"/>
          <p:cNvSpPr txBox="1"/>
          <p:nvPr/>
        </p:nvSpPr>
        <p:spPr>
          <a:xfrm>
            <a:off x="5013325" y="3717925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0001</a:t>
            </a:r>
            <a:endParaRPr/>
          </a:p>
        </p:txBody>
      </p:sp>
      <p:sp>
        <p:nvSpPr>
          <p:cNvPr id="492" name="Google Shape;492;p37"/>
          <p:cNvSpPr txBox="1"/>
          <p:nvPr/>
        </p:nvSpPr>
        <p:spPr>
          <a:xfrm>
            <a:off x="6248400" y="3810000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/>
          </a:p>
        </p:txBody>
      </p:sp>
      <p:sp>
        <p:nvSpPr>
          <p:cNvPr id="493" name="Google Shape;493;p37"/>
          <p:cNvSpPr txBox="1"/>
          <p:nvPr/>
        </p:nvSpPr>
        <p:spPr>
          <a:xfrm>
            <a:off x="7527925" y="3717925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endParaRPr/>
          </a:p>
        </p:txBody>
      </p:sp>
      <p:sp>
        <p:nvSpPr>
          <p:cNvPr id="494" name="Google Shape;494;p37"/>
          <p:cNvSpPr txBox="1"/>
          <p:nvPr/>
        </p:nvSpPr>
        <p:spPr>
          <a:xfrm>
            <a:off x="5089525" y="2651125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1001</a:t>
            </a:r>
            <a:endParaRPr/>
          </a:p>
        </p:txBody>
      </p:sp>
      <p:sp>
        <p:nvSpPr>
          <p:cNvPr id="495" name="Google Shape;495;p37"/>
          <p:cNvSpPr txBox="1"/>
          <p:nvPr/>
        </p:nvSpPr>
        <p:spPr>
          <a:xfrm>
            <a:off x="6248400" y="2590800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</p:txBody>
      </p:sp>
      <p:sp>
        <p:nvSpPr>
          <p:cNvPr id="496" name="Google Shape;496;p37"/>
          <p:cNvSpPr txBox="1"/>
          <p:nvPr/>
        </p:nvSpPr>
        <p:spPr>
          <a:xfrm>
            <a:off x="7620000" y="2590800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1010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&amp; Sutherland Algorithm</a:t>
            </a:r>
            <a:b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02" name="Google Shape;502;p3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bit by bit logical intersection of the two end points codes is not zero, then the line is totally invisible &amp; may be trivially reject.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logical intersection is not zero, the line is in fact totally invisible.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logical intersection is zero, the line may be totally or partially visible or in fact totally invisible.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reason, it is necessary to check both end points codes separately to determine total visibility.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&amp; Sutherland Algorithm</a:t>
            </a:r>
            <a:b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08" name="Google Shape;508;p3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not be identified as completely inside or completely outside a clip window by there tests are checked for intersection with the window boundaries.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lines may or may not cross into the window interior.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begin the clipping process for a line by comparing an outside endpoint to a clipping boundary to determine how much of line can be discarded.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&amp; Sutherland Algorithm</a:t>
            </a:r>
            <a:b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14" name="Google Shape;514;p4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remaining part of the line is checked against the other boundaries, and we continue until either the line is totally discarded or a section is found inside the window.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set up our algorithm to check line end point against clipping boundaries in the order left, right, bottom, &amp; top.</a:t>
            </a:r>
            <a:endParaRPr/>
          </a:p>
          <a:p>
            <a: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&amp; Sutherland Algorithm</a:t>
            </a:r>
            <a:b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20" name="Google Shape;520;p41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equation of the infinite line through P1(X1, Y1) &amp; P2(X2, Y2) is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Y=m(X-X1)+Y1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Y=m(X-X2)+Y2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 Y2-Y1/X2-X1</a:t>
            </a:r>
            <a:endParaRPr/>
          </a:p>
          <a:p>
            <a: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1"/>
          <p:cNvSpPr txBox="1"/>
          <p:nvPr>
            <p:ph idx="1" type="body"/>
          </p:nvPr>
        </p:nvSpPr>
        <p:spPr>
          <a:xfrm>
            <a:off x="4572000" y="15240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1"/>
          <p:cNvSpPr txBox="1"/>
          <p:nvPr/>
        </p:nvSpPr>
        <p:spPr>
          <a:xfrm>
            <a:off x="5410200" y="2895600"/>
            <a:ext cx="2362200" cy="198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3" name="Google Shape;523;p41"/>
          <p:cNvCxnSpPr/>
          <p:nvPr/>
        </p:nvCxnSpPr>
        <p:spPr>
          <a:xfrm>
            <a:off x="5257800" y="2209800"/>
            <a:ext cx="2286000" cy="312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4" name="Google Shape;524;p41"/>
          <p:cNvCxnSpPr/>
          <p:nvPr/>
        </p:nvCxnSpPr>
        <p:spPr>
          <a:xfrm>
            <a:off x="4876800" y="4648200"/>
            <a:ext cx="7620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5" name="Google Shape;525;p41"/>
          <p:cNvCxnSpPr/>
          <p:nvPr/>
        </p:nvCxnSpPr>
        <p:spPr>
          <a:xfrm rot="10800000">
            <a:off x="4648200" y="4876800"/>
            <a:ext cx="762000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6" name="Google Shape;526;p41"/>
          <p:cNvCxnSpPr/>
          <p:nvPr/>
        </p:nvCxnSpPr>
        <p:spPr>
          <a:xfrm>
            <a:off x="5410200" y="4876800"/>
            <a:ext cx="0" cy="114300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7" name="Google Shape;527;p41"/>
          <p:cNvCxnSpPr/>
          <p:nvPr/>
        </p:nvCxnSpPr>
        <p:spPr>
          <a:xfrm rot="10800000">
            <a:off x="5410200" y="2057400"/>
            <a:ext cx="0" cy="83820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8" name="Google Shape;528;p41"/>
          <p:cNvSpPr txBox="1"/>
          <p:nvPr/>
        </p:nvSpPr>
        <p:spPr>
          <a:xfrm>
            <a:off x="4784725" y="4403725"/>
            <a:ext cx="431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529" name="Google Shape;529;p41"/>
          <p:cNvSpPr txBox="1"/>
          <p:nvPr/>
        </p:nvSpPr>
        <p:spPr>
          <a:xfrm>
            <a:off x="4724400" y="4876800"/>
            <a:ext cx="476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P4’</a:t>
            </a:r>
            <a:endParaRPr/>
          </a:p>
        </p:txBody>
      </p:sp>
      <p:sp>
        <p:nvSpPr>
          <p:cNvPr id="530" name="Google Shape;530;p41"/>
          <p:cNvSpPr txBox="1"/>
          <p:nvPr/>
        </p:nvSpPr>
        <p:spPr>
          <a:xfrm>
            <a:off x="5318125" y="5089525"/>
            <a:ext cx="476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P3’</a:t>
            </a:r>
            <a:endParaRPr/>
          </a:p>
        </p:txBody>
      </p:sp>
      <p:sp>
        <p:nvSpPr>
          <p:cNvPr id="531" name="Google Shape;531;p41"/>
          <p:cNvSpPr txBox="1"/>
          <p:nvPr/>
        </p:nvSpPr>
        <p:spPr>
          <a:xfrm>
            <a:off x="5546725" y="5318125"/>
            <a:ext cx="431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sp>
        <p:nvSpPr>
          <p:cNvPr id="532" name="Google Shape;532;p41"/>
          <p:cNvSpPr txBox="1"/>
          <p:nvPr/>
        </p:nvSpPr>
        <p:spPr>
          <a:xfrm>
            <a:off x="7527925" y="5089525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7527925" y="5089525"/>
            <a:ext cx="431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534" name="Google Shape;534;p41"/>
          <p:cNvSpPr txBox="1"/>
          <p:nvPr/>
        </p:nvSpPr>
        <p:spPr>
          <a:xfrm>
            <a:off x="7070725" y="4556125"/>
            <a:ext cx="476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P1’</a:t>
            </a:r>
            <a:endParaRPr/>
          </a:p>
        </p:txBody>
      </p:sp>
      <p:sp>
        <p:nvSpPr>
          <p:cNvPr id="535" name="Google Shape;535;p41"/>
          <p:cNvSpPr txBox="1"/>
          <p:nvPr/>
        </p:nvSpPr>
        <p:spPr>
          <a:xfrm>
            <a:off x="5851525" y="2803525"/>
            <a:ext cx="500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P2”</a:t>
            </a:r>
            <a:endParaRPr/>
          </a:p>
        </p:txBody>
      </p:sp>
      <p:sp>
        <p:nvSpPr>
          <p:cNvPr id="536" name="Google Shape;536;p41"/>
          <p:cNvSpPr txBox="1"/>
          <p:nvPr/>
        </p:nvSpPr>
        <p:spPr>
          <a:xfrm>
            <a:off x="5394325" y="2193925"/>
            <a:ext cx="500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P2”</a:t>
            </a:r>
            <a:endParaRPr/>
          </a:p>
        </p:txBody>
      </p:sp>
      <p:sp>
        <p:nvSpPr>
          <p:cNvPr id="537" name="Google Shape;537;p41"/>
          <p:cNvSpPr txBox="1"/>
          <p:nvPr/>
        </p:nvSpPr>
        <p:spPr>
          <a:xfrm>
            <a:off x="5013325" y="2041525"/>
            <a:ext cx="431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&amp; Sutherland Algorithm</a:t>
            </a:r>
            <a:b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43" name="Google Shape;543;p4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intersection with the window edges are given by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        XL   Y=m(XL-X1)+Y1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Right       XR   Y=m(XR-X1)+Y1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         YT    X=X1+1/m(YT-Y1)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Bottom   YB    X=X1+1/m(YB-Y1)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&amp; Sutherland Algorithm</a:t>
            </a:r>
            <a:br>
              <a:rPr b="1" i="0" lang="en-US" sz="40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49" name="Google Shape;549;p4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an efficient clipping algorithm some special cases must be considered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slope of line is infinite, it is parallel to the left &amp; right, and only the top &amp; bottom edges need to checked for intersection.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slope of the line is zero, the line is parallel to the top &amp; bottom edges, and only the left &amp; right edge need to checked for intersection. </a:t>
            </a:r>
            <a:endParaRPr/>
          </a:p>
          <a:p>
            <a: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457200" y="274637"/>
            <a:ext cx="8305800" cy="6278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Application of clipping include extracting part of a defined scene for viewing.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Identifying visible surface in 3D views.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Antiliasing line segment or object boundaries.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Creating objects using solid-modeling procedures.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Displaying a multi window environment.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Drawing &amp; painting operation that allow part of a picture to be selected for clipping, moving, erasing or duplicating.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57200" y="685800"/>
            <a:ext cx="8229600" cy="544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Depending on the application, the clip window can be a general polygon or it can even have curved boundaries.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For the viewing transformation, we want to display only those picture parts that are within the window area. Everything outside the window is discarded.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Clipping algorithm can be applied in World Coordinates, so that only the contents of the window interior are mapped to Device coordinates.  </a:t>
            </a:r>
            <a:br>
              <a:rPr b="1" i="0" lang="en-US" sz="2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Windowing Concepts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Clipping Algorithm</a:t>
            </a:r>
            <a:endParaRPr/>
          </a:p>
          <a:p>
            <a: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457200" y="1333500"/>
            <a:ext cx="8229600" cy="144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scene is made up of a collection of objects specified in world coordinates</a:t>
            </a:r>
            <a:endParaRPr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Windowing I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3935412" y="6284912"/>
            <a:ext cx="2076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World Coordinates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835150" y="3116262"/>
            <a:ext cx="5472112" cy="2447925"/>
          </a:xfrm>
          <a:custGeom>
            <a:rect b="b" l="l" r="r" t="t"/>
            <a:pathLst>
              <a:path extrusionOk="0" h="2358" w="4627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>
            <a:off x="1042987" y="5853112"/>
            <a:ext cx="748982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0" name="Google Shape;190;p21"/>
          <p:cNvCxnSpPr/>
          <p:nvPr/>
        </p:nvCxnSpPr>
        <p:spPr>
          <a:xfrm rot="10800000">
            <a:off x="1547812" y="2540000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/>
          <p:nvPr/>
        </p:nvSpPr>
        <p:spPr>
          <a:xfrm>
            <a:off x="4024312" y="3683000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1806575" y="5440362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4456112" y="4300537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4800600" y="3359150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5335587" y="3898900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5868987" y="3063875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7250112" y="5497512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457200" y="1333500"/>
            <a:ext cx="82296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display a scene only those objects within a particular window are displayed</a:t>
            </a:r>
            <a:endParaRPr/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Windowing II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1835150" y="3122612"/>
            <a:ext cx="5472112" cy="2447925"/>
          </a:xfrm>
          <a:custGeom>
            <a:rect b="b" l="l" r="r" t="t"/>
            <a:pathLst>
              <a:path extrusionOk="0" h="2358" w="4627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>
            <a:off x="1042987" y="5859462"/>
            <a:ext cx="748982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" name="Google Shape;206;p22"/>
          <p:cNvCxnSpPr/>
          <p:nvPr/>
        </p:nvCxnSpPr>
        <p:spPr>
          <a:xfrm rot="10800000">
            <a:off x="1547812" y="2546350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7" name="Google Shape;207;p22"/>
          <p:cNvSpPr txBox="1"/>
          <p:nvPr/>
        </p:nvSpPr>
        <p:spPr>
          <a:xfrm>
            <a:off x="3635375" y="2906712"/>
            <a:ext cx="2808287" cy="187325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p22"/>
          <p:cNvCxnSpPr/>
          <p:nvPr/>
        </p:nvCxnSpPr>
        <p:spPr>
          <a:xfrm rot="10800000">
            <a:off x="1431925" y="2906712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" name="Google Shape;209;p22"/>
          <p:cNvCxnSpPr/>
          <p:nvPr/>
        </p:nvCxnSpPr>
        <p:spPr>
          <a:xfrm rot="10800000">
            <a:off x="1431925" y="4778375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3635375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6443662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2" name="Google Shape;212;p22"/>
          <p:cNvSpPr txBox="1"/>
          <p:nvPr/>
        </p:nvSpPr>
        <p:spPr>
          <a:xfrm>
            <a:off x="700087" y="26908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700087" y="4562475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3275012" y="5905500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6083300" y="59039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4572000" y="2403475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4024312" y="3689350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1806575" y="5446712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4456112" y="4306887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4800600" y="3365500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5335587" y="3905250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5868987" y="3070225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7250112" y="5503862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3935412" y="6284912"/>
            <a:ext cx="2076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World Coordinates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457200" y="1333500"/>
            <a:ext cx="82296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drawing things to a display takes time we </a:t>
            </a:r>
            <a:r>
              <a:rPr b="0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everything outside the window</a:t>
            </a:r>
            <a:endParaRPr/>
          </a:p>
        </p:txBody>
      </p:sp>
      <p:sp>
        <p:nvSpPr>
          <p:cNvPr id="230" name="Google Shape;230;p2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Windowing III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1835150" y="3117850"/>
            <a:ext cx="5472112" cy="2447925"/>
          </a:xfrm>
          <a:custGeom>
            <a:rect b="b" l="l" r="r" t="t"/>
            <a:pathLst>
              <a:path extrusionOk="0" h="2358" w="4627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2" name="Google Shape;232;p23"/>
          <p:cNvCxnSpPr/>
          <p:nvPr/>
        </p:nvCxnSpPr>
        <p:spPr>
          <a:xfrm>
            <a:off x="1042987" y="5854700"/>
            <a:ext cx="748982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3" name="Google Shape;233;p23"/>
          <p:cNvCxnSpPr/>
          <p:nvPr/>
        </p:nvCxnSpPr>
        <p:spPr>
          <a:xfrm rot="10800000">
            <a:off x="1547812" y="2541587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4" name="Google Shape;234;p23"/>
          <p:cNvSpPr txBox="1"/>
          <p:nvPr/>
        </p:nvSpPr>
        <p:spPr>
          <a:xfrm>
            <a:off x="3635375" y="2901950"/>
            <a:ext cx="2808287" cy="187325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5" name="Google Shape;235;p23"/>
          <p:cNvGrpSpPr/>
          <p:nvPr/>
        </p:nvGrpSpPr>
        <p:grpSpPr>
          <a:xfrm>
            <a:off x="1763712" y="2052637"/>
            <a:ext cx="6537325" cy="3657600"/>
            <a:chOff x="1547812" y="1787525"/>
            <a:chExt cx="6537325" cy="3657600"/>
          </a:xfrm>
        </p:grpSpPr>
        <p:sp>
          <p:nvSpPr>
            <p:cNvPr id="236" name="Google Shape;236;p23"/>
            <p:cNvSpPr txBox="1"/>
            <p:nvPr/>
          </p:nvSpPr>
          <p:spPr>
            <a:xfrm>
              <a:off x="1547812" y="1844675"/>
              <a:ext cx="1843087" cy="360045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23"/>
            <p:cNvSpPr txBox="1"/>
            <p:nvPr/>
          </p:nvSpPr>
          <p:spPr>
            <a:xfrm>
              <a:off x="6242050" y="1787525"/>
              <a:ext cx="1843087" cy="360045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23"/>
            <p:cNvSpPr txBox="1"/>
            <p:nvPr/>
          </p:nvSpPr>
          <p:spPr>
            <a:xfrm>
              <a:off x="2339975" y="4524375"/>
              <a:ext cx="4537075" cy="84931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9" name="Google Shape;239;p23"/>
          <p:cNvSpPr/>
          <p:nvPr/>
        </p:nvSpPr>
        <p:spPr>
          <a:xfrm>
            <a:off x="4017962" y="3686175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4449762" y="4303712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4794250" y="3362325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5329237" y="3902075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5862637" y="3067050"/>
            <a:ext cx="107950" cy="1079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p23"/>
          <p:cNvCxnSpPr/>
          <p:nvPr/>
        </p:nvCxnSpPr>
        <p:spPr>
          <a:xfrm rot="10800000">
            <a:off x="1431925" y="2906712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" name="Google Shape;245;p23"/>
          <p:cNvCxnSpPr/>
          <p:nvPr/>
        </p:nvCxnSpPr>
        <p:spPr>
          <a:xfrm rot="10800000">
            <a:off x="1431925" y="4778375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23"/>
          <p:cNvCxnSpPr/>
          <p:nvPr/>
        </p:nvCxnSpPr>
        <p:spPr>
          <a:xfrm>
            <a:off x="3635375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23"/>
          <p:cNvCxnSpPr/>
          <p:nvPr/>
        </p:nvCxnSpPr>
        <p:spPr>
          <a:xfrm>
            <a:off x="6443662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8" name="Google Shape;248;p23"/>
          <p:cNvSpPr txBox="1"/>
          <p:nvPr/>
        </p:nvSpPr>
        <p:spPr>
          <a:xfrm>
            <a:off x="700087" y="26908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700087" y="4562475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3275012" y="5905500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6083300" y="59039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3935412" y="6284912"/>
            <a:ext cx="2076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World Coordinates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4572000" y="2403475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457200" y="1333500"/>
            <a:ext cx="8229600" cy="180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image below consider which lines and points should be kept and which ones should be clipped</a:t>
            </a:r>
            <a:endParaRPr/>
          </a:p>
        </p:txBody>
      </p:sp>
      <p:sp>
        <p:nvSpPr>
          <p:cNvPr id="259" name="Google Shape;259;p2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</a:t>
            </a:r>
            <a:endParaRPr/>
          </a:p>
        </p:txBody>
      </p:sp>
      <p:cxnSp>
        <p:nvCxnSpPr>
          <p:cNvPr id="260" name="Google Shape;260;p24"/>
          <p:cNvCxnSpPr/>
          <p:nvPr/>
        </p:nvCxnSpPr>
        <p:spPr>
          <a:xfrm>
            <a:off x="1851025" y="6259512"/>
            <a:ext cx="496887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1" name="Google Shape;261;p24"/>
          <p:cNvCxnSpPr/>
          <p:nvPr/>
        </p:nvCxnSpPr>
        <p:spPr>
          <a:xfrm rot="10800000">
            <a:off x="2355850" y="2946400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2" name="Google Shape;262;p24"/>
          <p:cNvSpPr txBox="1"/>
          <p:nvPr/>
        </p:nvSpPr>
        <p:spPr>
          <a:xfrm>
            <a:off x="3430587" y="3956050"/>
            <a:ext cx="2165350" cy="144462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3" name="Google Shape;263;p24"/>
          <p:cNvCxnSpPr/>
          <p:nvPr/>
        </p:nvCxnSpPr>
        <p:spPr>
          <a:xfrm rot="10800000">
            <a:off x="2239962" y="3938587"/>
            <a:ext cx="244475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24"/>
          <p:cNvCxnSpPr/>
          <p:nvPr/>
        </p:nvCxnSpPr>
        <p:spPr>
          <a:xfrm rot="10800000">
            <a:off x="2239962" y="5416550"/>
            <a:ext cx="215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436937" y="6157912"/>
            <a:ext cx="0" cy="217487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5594350" y="6157912"/>
            <a:ext cx="0" cy="217487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7" name="Google Shape;267;p24"/>
          <p:cNvSpPr txBox="1"/>
          <p:nvPr/>
        </p:nvSpPr>
        <p:spPr>
          <a:xfrm>
            <a:off x="1619250" y="37068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619250" y="5184775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3076575" y="6256337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5235575" y="6257925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3940175" y="3529012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5019675" y="4392612"/>
            <a:ext cx="82550" cy="82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5956300" y="3744912"/>
            <a:ext cx="82550" cy="82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p24"/>
          <p:cNvCxnSpPr/>
          <p:nvPr/>
        </p:nvCxnSpPr>
        <p:spPr>
          <a:xfrm flipH="1" rot="10800000">
            <a:off x="3722687" y="4105275"/>
            <a:ext cx="720725" cy="3603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75" name="Google Shape;275;p24"/>
          <p:cNvCxnSpPr/>
          <p:nvPr/>
        </p:nvCxnSpPr>
        <p:spPr>
          <a:xfrm flipH="1" rot="10800000">
            <a:off x="2716212" y="3168650"/>
            <a:ext cx="792162" cy="9366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76" name="Google Shape;276;p24"/>
          <p:cNvCxnSpPr/>
          <p:nvPr/>
        </p:nvCxnSpPr>
        <p:spPr>
          <a:xfrm>
            <a:off x="4011612" y="5040312"/>
            <a:ext cx="576262" cy="7207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77" name="Google Shape;277;p24"/>
          <p:cNvCxnSpPr/>
          <p:nvPr/>
        </p:nvCxnSpPr>
        <p:spPr>
          <a:xfrm>
            <a:off x="3003550" y="4608512"/>
            <a:ext cx="3024187" cy="5762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278" name="Google Shape;278;p24"/>
          <p:cNvSpPr txBox="1"/>
          <p:nvPr/>
        </p:nvSpPr>
        <p:spPr>
          <a:xfrm>
            <a:off x="5029200" y="428783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6011862" y="363220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2443162" y="4073525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4411662" y="394493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3676650" y="442595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2643187" y="443388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4587875" y="5672137"/>
            <a:ext cx="430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3690937" y="489743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3508375" y="295275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6011862" y="5040312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3363912" y="5416550"/>
            <a:ext cx="2376487" cy="6270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2403475" y="3189287"/>
            <a:ext cx="1008062" cy="2774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5614987" y="3144837"/>
            <a:ext cx="1420812" cy="2774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