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533401"/>
            <a:ext cx="7772400" cy="7619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FUNDAMENTALS OF COMPRESSION</a:t>
            </a:r>
            <a:endParaRPr b="0" i="0" sz="3959"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371600" y="3810000"/>
            <a:ext cx="6400800" cy="1752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JPEG Encoding- </a:t>
            </a:r>
            <a:r>
              <a:rPr b="0" i="0" lang="en-US" sz="4400" u="none" cap="none" strike="noStrike">
                <a:solidFill>
                  <a:srgbClr val="10478B"/>
                </a:solidFill>
                <a:latin typeface="Calibri"/>
                <a:ea typeface="Calibri"/>
                <a:cs typeface="Calibri"/>
                <a:sym typeface="Calibri"/>
              </a:rPr>
              <a:t>DCT</a:t>
            </a:r>
            <a:endParaRPr b="0" i="0" sz="4400" u="none" cap="none" strike="noStrike">
              <a:solidFill>
                <a:schemeClr val="dk1"/>
              </a:solidFill>
              <a:latin typeface="Calibri"/>
              <a:ea typeface="Calibri"/>
              <a:cs typeface="Calibri"/>
              <a:sym typeface="Calibri"/>
            </a:endParaRPr>
          </a:p>
        </p:txBody>
      </p:sp>
      <p:sp>
        <p:nvSpPr>
          <p:cNvPr id="149" name="Google Shape;149;p22"/>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DCT: Discrete Concise Transform</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DCT transforms the 64 values in 8x8 pixel block in a way that the relative relationships between pixels are kept but the redundancies are revealed.</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Example:</a:t>
            </a:r>
            <a:endParaRPr/>
          </a:p>
          <a:p>
            <a:pPr indent="-342900" lvl="0" marL="342900" marR="0" rtl="0" algn="l">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                      A gradient grayscale</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50" name="Google Shape;150;p22"/>
          <p:cNvPicPr preferRelativeResize="0"/>
          <p:nvPr/>
        </p:nvPicPr>
        <p:blipFill rotWithShape="1">
          <a:blip r:embed="rId3">
            <a:alphaModFix/>
          </a:blip>
          <a:srcRect b="0" l="0" r="0" t="0"/>
          <a:stretch/>
        </p:blipFill>
        <p:spPr>
          <a:xfrm>
            <a:off x="533400" y="3733800"/>
            <a:ext cx="8001000" cy="243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Quantization &amp; Compression</a:t>
            </a:r>
            <a:endParaRPr b="0" i="0" sz="4400" u="none" cap="none" strike="noStrike">
              <a:solidFill>
                <a:schemeClr val="dk1"/>
              </a:solidFill>
              <a:latin typeface="Calibri"/>
              <a:ea typeface="Calibri"/>
              <a:cs typeface="Calibri"/>
              <a:sym typeface="Calibri"/>
            </a:endParaRPr>
          </a:p>
        </p:txBody>
      </p:sp>
      <p:sp>
        <p:nvSpPr>
          <p:cNvPr id="156" name="Google Shape;156;p23"/>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dk1"/>
              </a:buClr>
              <a:buSzPts val="3145"/>
              <a:buFont typeface="Noto Sans Symbols"/>
              <a:buChar char="●"/>
            </a:pPr>
            <a:r>
              <a:rPr b="1" i="0" lang="en-US" sz="3145" u="none" cap="none" strike="noStrike">
                <a:solidFill>
                  <a:schemeClr val="dk1"/>
                </a:solidFill>
                <a:latin typeface="Calibri"/>
                <a:ea typeface="Calibri"/>
                <a:cs typeface="Calibri"/>
                <a:sym typeface="Calibri"/>
              </a:rPr>
              <a:t>Quantization:</a:t>
            </a:r>
            <a:endParaRPr/>
          </a:p>
          <a:p>
            <a:pPr indent="-228600" lvl="2" marL="886967" marR="0" rtl="0" algn="just">
              <a:lnSpc>
                <a:spcPct val="80000"/>
              </a:lnSpc>
              <a:spcBef>
                <a:spcPts val="481"/>
              </a:spcBef>
              <a:spcAft>
                <a:spcPts val="0"/>
              </a:spcAft>
              <a:buClr>
                <a:schemeClr val="dk1"/>
              </a:buClr>
              <a:buSzPts val="2405"/>
              <a:buFont typeface="Noto Sans Symbols"/>
              <a:buChar char="▪"/>
            </a:pPr>
            <a:r>
              <a:rPr b="0" i="0" lang="en-US" sz="2405" u="none" cap="none" strike="noStrike">
                <a:solidFill>
                  <a:schemeClr val="dk1"/>
                </a:solidFill>
                <a:latin typeface="Calibri"/>
                <a:ea typeface="Calibri"/>
                <a:cs typeface="Calibri"/>
                <a:sym typeface="Calibri"/>
              </a:rPr>
              <a:t>After T table is created, the values are quantized to reduce the number of bits needed for encoding.</a:t>
            </a:r>
            <a:endParaRPr/>
          </a:p>
          <a:p>
            <a:pPr indent="-228600" lvl="2" marL="886967" marR="0" rtl="0" algn="just">
              <a:lnSpc>
                <a:spcPct val="80000"/>
              </a:lnSpc>
              <a:spcBef>
                <a:spcPts val="481"/>
              </a:spcBef>
              <a:spcAft>
                <a:spcPts val="0"/>
              </a:spcAft>
              <a:buClr>
                <a:schemeClr val="dk1"/>
              </a:buClr>
              <a:buSzPts val="2405"/>
              <a:buFont typeface="Noto Sans Symbols"/>
              <a:buChar char="▪"/>
            </a:pPr>
            <a:r>
              <a:rPr b="0" i="0" lang="en-US" sz="2405" u="none" cap="none" strike="noStrike">
                <a:solidFill>
                  <a:schemeClr val="dk1"/>
                </a:solidFill>
                <a:latin typeface="Calibri"/>
                <a:ea typeface="Calibri"/>
                <a:cs typeface="Calibri"/>
                <a:sym typeface="Calibri"/>
              </a:rPr>
              <a:t>Quantization divides the number of bits by a constant, then drops the fraction. This is done to optimize the number of bits and the number of 0s for each particular application.</a:t>
            </a:r>
            <a:endParaRPr/>
          </a:p>
          <a:p>
            <a:pPr indent="-87629" lvl="2" marL="886967" marR="0" rtl="0" algn="l">
              <a:lnSpc>
                <a:spcPct val="80000"/>
              </a:lnSpc>
              <a:spcBef>
                <a:spcPts val="444"/>
              </a:spcBef>
              <a:spcAft>
                <a:spcPts val="0"/>
              </a:spcAft>
              <a:buClr>
                <a:schemeClr val="dk1"/>
              </a:buClr>
              <a:buSzPts val="2220"/>
              <a:buFont typeface="Noto Sans Symbols"/>
              <a:buNone/>
            </a:pPr>
            <a:r>
              <a:t/>
            </a:r>
            <a:endParaRPr b="0" i="0" sz="2220" u="none" cap="none" strike="noStrike">
              <a:solidFill>
                <a:schemeClr val="dk1"/>
              </a:solidFill>
              <a:latin typeface="Calibri"/>
              <a:ea typeface="Calibri"/>
              <a:cs typeface="Calibri"/>
              <a:sym typeface="Calibri"/>
            </a:endParaRPr>
          </a:p>
          <a:p>
            <a:pPr indent="-283464" lvl="0" marL="365760" marR="0" rtl="0" algn="l">
              <a:lnSpc>
                <a:spcPct val="80000"/>
              </a:lnSpc>
              <a:spcBef>
                <a:spcPts val="629"/>
              </a:spcBef>
              <a:spcAft>
                <a:spcPts val="0"/>
              </a:spcAft>
              <a:buClr>
                <a:schemeClr val="dk1"/>
              </a:buClr>
              <a:buSzPts val="3145"/>
              <a:buFont typeface="Arial"/>
              <a:buChar char="•"/>
            </a:pPr>
            <a:r>
              <a:rPr b="1" i="0" lang="en-US" sz="3145" u="none" cap="none" strike="noStrike">
                <a:solidFill>
                  <a:schemeClr val="dk1"/>
                </a:solidFill>
                <a:latin typeface="Calibri"/>
                <a:ea typeface="Calibri"/>
                <a:cs typeface="Calibri"/>
                <a:sym typeface="Calibri"/>
              </a:rPr>
              <a:t>Compression:</a:t>
            </a:r>
            <a:endParaRPr/>
          </a:p>
          <a:p>
            <a:pPr indent="-228600" lvl="2" marL="886967" marR="0" rtl="0" algn="just">
              <a:lnSpc>
                <a:spcPct val="80000"/>
              </a:lnSpc>
              <a:spcBef>
                <a:spcPts val="481"/>
              </a:spcBef>
              <a:spcAft>
                <a:spcPts val="0"/>
              </a:spcAft>
              <a:buClr>
                <a:schemeClr val="dk1"/>
              </a:buClr>
              <a:buSzPts val="2405"/>
              <a:buFont typeface="Noto Sans Symbols"/>
              <a:buChar char="▪"/>
            </a:pPr>
            <a:r>
              <a:rPr b="0" i="0" lang="en-US" sz="2405" u="none" cap="none" strike="noStrike">
                <a:solidFill>
                  <a:schemeClr val="dk1"/>
                </a:solidFill>
                <a:latin typeface="Calibri"/>
                <a:ea typeface="Calibri"/>
                <a:cs typeface="Calibri"/>
                <a:sym typeface="Calibri"/>
              </a:rPr>
              <a:t>Quantized values are read from the table and redundant 0s are removed.</a:t>
            </a:r>
            <a:endParaRPr/>
          </a:p>
          <a:p>
            <a:pPr indent="-228600" lvl="2" marL="886967" marR="0" rtl="0" algn="just">
              <a:lnSpc>
                <a:spcPct val="80000"/>
              </a:lnSpc>
              <a:spcBef>
                <a:spcPts val="481"/>
              </a:spcBef>
              <a:spcAft>
                <a:spcPts val="0"/>
              </a:spcAft>
              <a:buClr>
                <a:schemeClr val="dk1"/>
              </a:buClr>
              <a:buSzPts val="2405"/>
              <a:buFont typeface="Noto Sans Symbols"/>
              <a:buChar char="▪"/>
            </a:pPr>
            <a:r>
              <a:rPr b="0" i="0" lang="en-US" sz="2405" u="none" cap="none" strike="noStrike">
                <a:solidFill>
                  <a:schemeClr val="dk1"/>
                </a:solidFill>
                <a:latin typeface="Calibri"/>
                <a:ea typeface="Calibri"/>
                <a:cs typeface="Calibri"/>
                <a:sym typeface="Calibri"/>
              </a:rPr>
              <a:t>To cluster the 0s together, the table is read diagonally in an zigzag fashion. The reason is if the table doesn’t have fine changes, the bottom right corner of the table is all 0s.</a:t>
            </a:r>
            <a:endParaRPr/>
          </a:p>
          <a:p>
            <a:pPr indent="-228600" lvl="2" marL="886967" marR="0" rtl="0" algn="just">
              <a:lnSpc>
                <a:spcPct val="80000"/>
              </a:lnSpc>
              <a:spcBef>
                <a:spcPts val="481"/>
              </a:spcBef>
              <a:spcAft>
                <a:spcPts val="0"/>
              </a:spcAft>
              <a:buClr>
                <a:schemeClr val="dk1"/>
              </a:buClr>
              <a:buSzPts val="2405"/>
              <a:buFont typeface="Noto Sans Symbols"/>
              <a:buChar char="▪"/>
            </a:pPr>
            <a:r>
              <a:rPr b="0" i="0" lang="en-US" sz="2405" u="none" cap="none" strike="noStrike">
                <a:solidFill>
                  <a:schemeClr val="dk1"/>
                </a:solidFill>
                <a:latin typeface="Calibri"/>
                <a:ea typeface="Calibri"/>
                <a:cs typeface="Calibri"/>
                <a:sym typeface="Calibri"/>
              </a:rPr>
              <a:t>JPEG usually uses lossless run-length encoding at the compression phase.</a:t>
            </a:r>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15240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JPEG Encoding</a:t>
            </a:r>
            <a:endParaRPr b="0" i="0" sz="4400" u="none" cap="none" strike="noStrike">
              <a:solidFill>
                <a:schemeClr val="dk1"/>
              </a:solidFill>
              <a:latin typeface="Calibri"/>
              <a:ea typeface="Calibri"/>
              <a:cs typeface="Calibri"/>
              <a:sym typeface="Calibri"/>
            </a:endParaRPr>
          </a:p>
        </p:txBody>
      </p:sp>
      <p:pic>
        <p:nvPicPr>
          <p:cNvPr id="162" name="Google Shape;162;p24"/>
          <p:cNvPicPr preferRelativeResize="0"/>
          <p:nvPr>
            <p:ph idx="1" type="body"/>
          </p:nvPr>
        </p:nvPicPr>
        <p:blipFill rotWithShape="1">
          <a:blip r:embed="rId3">
            <a:alphaModFix/>
          </a:blip>
          <a:srcRect b="0" l="0" r="0" t="0"/>
          <a:stretch/>
        </p:blipFill>
        <p:spPr>
          <a:xfrm>
            <a:off x="2536838" y="1143000"/>
            <a:ext cx="4070324" cy="541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Method 2:</a:t>
            </a:r>
            <a:r>
              <a:rPr b="0" i="0" lang="en-US" sz="4400" u="none" cap="none" strike="noStrike">
                <a:solidFill>
                  <a:srgbClr val="10478B"/>
                </a:solidFill>
                <a:latin typeface="Calibri"/>
                <a:ea typeface="Calibri"/>
                <a:cs typeface="Calibri"/>
                <a:sym typeface="Calibri"/>
              </a:rPr>
              <a:t>MPEG Encoding</a:t>
            </a:r>
            <a:endParaRPr b="0" i="0" sz="4400" u="none" cap="none" strike="noStrike">
              <a:solidFill>
                <a:schemeClr val="dk1"/>
              </a:solidFill>
              <a:latin typeface="Calibri"/>
              <a:ea typeface="Calibri"/>
              <a:cs typeface="Calibri"/>
              <a:sym typeface="Calibri"/>
            </a:endParaRPr>
          </a:p>
        </p:txBody>
      </p:sp>
      <p:sp>
        <p:nvSpPr>
          <p:cNvPr id="168" name="Google Shape;168;p25"/>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Used to compress video.</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Basic idea:</a:t>
            </a:r>
            <a:endParaRPr/>
          </a:p>
          <a:p>
            <a:pPr indent="-228600" lvl="2" marL="114300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Each video is a rapid sequence of a set of frames. Each frame is a spatial combination of pixels, or a picture.</a:t>
            </a:r>
            <a:endParaRPr/>
          </a:p>
          <a:p>
            <a:pPr indent="-228600" lvl="2" marL="1143000" marR="0" rtl="0" algn="l">
              <a:spcBef>
                <a:spcPts val="400"/>
              </a:spcBef>
              <a:spcAft>
                <a:spcPts val="0"/>
              </a:spcAft>
              <a:buClr>
                <a:srgbClr val="0070C0"/>
              </a:buClr>
              <a:buSzPts val="2000"/>
              <a:buFont typeface="Noto Sans Symbols"/>
              <a:buChar char="▪"/>
            </a:pPr>
            <a:r>
              <a:rPr b="0" i="0" lang="en-US" sz="2000" u="none" cap="none" strike="noStrike">
                <a:solidFill>
                  <a:srgbClr val="0070C0"/>
                </a:solidFill>
                <a:latin typeface="Calibri"/>
                <a:ea typeface="Calibri"/>
                <a:cs typeface="Calibri"/>
                <a:sym typeface="Calibri"/>
              </a:rPr>
              <a:t>Compressing video </a:t>
            </a:r>
            <a:r>
              <a:rPr b="0" i="0" lang="en-US" sz="2000" u="none" cap="none" strike="noStrike">
                <a:solidFill>
                  <a:srgbClr val="C00000"/>
                </a:solidFill>
                <a:latin typeface="Calibri"/>
                <a:ea typeface="Calibri"/>
                <a:cs typeface="Calibri"/>
                <a:sym typeface="Calibri"/>
              </a:rPr>
              <a:t>=</a:t>
            </a:r>
            <a:r>
              <a:rPr b="0" i="0" lang="en-US" sz="2000" u="none" cap="none" strike="noStrike">
                <a:solidFill>
                  <a:srgbClr val="0070C0"/>
                </a:solidFill>
                <a:latin typeface="Calibri"/>
                <a:ea typeface="Calibri"/>
                <a:cs typeface="Calibri"/>
                <a:sym typeface="Calibri"/>
              </a:rPr>
              <a:t> </a:t>
            </a:r>
            <a:endParaRPr/>
          </a:p>
          <a:p>
            <a:pPr indent="-228600" lvl="2" marL="1143000" marR="0" rtl="0" algn="l">
              <a:spcBef>
                <a:spcPts val="400"/>
              </a:spcBef>
              <a:spcAft>
                <a:spcPts val="0"/>
              </a:spcAft>
              <a:buClr>
                <a:srgbClr val="0070C0"/>
              </a:buClr>
              <a:buSzPts val="2000"/>
              <a:buFont typeface="Noto Sans Symbols"/>
              <a:buNone/>
            </a:pPr>
            <a:r>
              <a:rPr b="0" i="0" lang="en-US" sz="2000" u="none" cap="none" strike="noStrike">
                <a:solidFill>
                  <a:srgbClr val="0070C0"/>
                </a:solidFill>
                <a:latin typeface="Calibri"/>
                <a:ea typeface="Calibri"/>
                <a:cs typeface="Calibri"/>
                <a:sym typeface="Calibri"/>
              </a:rPr>
              <a:t>         spatially compressing each frame </a:t>
            </a:r>
            <a:endParaRPr/>
          </a:p>
          <a:p>
            <a:pPr indent="-228600" lvl="2" marL="1143000" marR="0" rtl="0" algn="l">
              <a:spcBef>
                <a:spcPts val="400"/>
              </a:spcBef>
              <a:spcAft>
                <a:spcPts val="0"/>
              </a:spcAft>
              <a:buClr>
                <a:srgbClr val="0070C0"/>
              </a:buClr>
              <a:buSzPts val="2000"/>
              <a:buFont typeface="Noto Sans Symbols"/>
              <a:buNone/>
            </a:pPr>
            <a:r>
              <a:rPr b="0" i="0" lang="en-US" sz="2000" u="none" cap="none" strike="noStrike">
                <a:solidFill>
                  <a:srgbClr val="0070C0"/>
                </a:solidFill>
                <a:latin typeface="Calibri"/>
                <a:ea typeface="Calibri"/>
                <a:cs typeface="Calibri"/>
                <a:sym typeface="Calibri"/>
              </a:rPr>
              <a:t>                                   </a:t>
            </a:r>
            <a:r>
              <a:rPr b="0" i="0" lang="en-US" sz="2000" u="none" cap="none" strike="noStrike">
                <a:solidFill>
                  <a:srgbClr val="C00000"/>
                </a:solidFill>
                <a:latin typeface="Calibri"/>
                <a:ea typeface="Calibri"/>
                <a:cs typeface="Calibri"/>
                <a:sym typeface="Calibri"/>
              </a:rPr>
              <a:t>+</a:t>
            </a:r>
            <a:r>
              <a:rPr b="0" i="0" lang="en-US" sz="2000" u="none" cap="none" strike="noStrike">
                <a:solidFill>
                  <a:srgbClr val="0070C0"/>
                </a:solidFill>
                <a:latin typeface="Calibri"/>
                <a:ea typeface="Calibri"/>
                <a:cs typeface="Calibri"/>
                <a:sym typeface="Calibri"/>
              </a:rPr>
              <a:t> </a:t>
            </a:r>
            <a:endParaRPr/>
          </a:p>
          <a:p>
            <a:pPr indent="-228600" lvl="2" marL="1143000" marR="0" rtl="0" algn="l">
              <a:spcBef>
                <a:spcPts val="400"/>
              </a:spcBef>
              <a:spcAft>
                <a:spcPts val="0"/>
              </a:spcAft>
              <a:buClr>
                <a:srgbClr val="0070C0"/>
              </a:buClr>
              <a:buSzPts val="2000"/>
              <a:buFont typeface="Noto Sans Symbols"/>
              <a:buNone/>
            </a:pPr>
            <a:r>
              <a:rPr b="0" i="0" lang="en-US" sz="2000" u="none" cap="none" strike="noStrike">
                <a:solidFill>
                  <a:srgbClr val="0070C0"/>
                </a:solidFill>
                <a:latin typeface="Calibri"/>
                <a:ea typeface="Calibri"/>
                <a:cs typeface="Calibri"/>
                <a:sym typeface="Calibri"/>
              </a:rPr>
              <a:t>         temporally compressing a set of frames.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Types of MPEG compression</a:t>
            </a:r>
            <a:endParaRPr b="0" i="0" sz="3959" u="none" cap="none" strike="noStrike">
              <a:solidFill>
                <a:schemeClr val="dk1"/>
              </a:solidFill>
              <a:latin typeface="Calibri"/>
              <a:ea typeface="Calibri"/>
              <a:cs typeface="Calibri"/>
              <a:sym typeface="Calibri"/>
            </a:endParaRPr>
          </a:p>
        </p:txBody>
      </p:sp>
      <p:sp>
        <p:nvSpPr>
          <p:cNvPr id="174" name="Google Shape;174;p26"/>
          <p:cNvSpPr txBox="1"/>
          <p:nvPr>
            <p:ph idx="1" type="body"/>
          </p:nvPr>
        </p:nvSpPr>
        <p:spPr>
          <a:xfrm>
            <a:off x="457200" y="838200"/>
            <a:ext cx="8229600" cy="5638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Spatial Compression</a:t>
            </a:r>
            <a:endParaRPr/>
          </a:p>
          <a:p>
            <a:pPr indent="-228600" lvl="2" marL="11430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Each frame is spatially compressed by JPEG.</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Temporal Compression</a:t>
            </a:r>
            <a:endParaRPr/>
          </a:p>
          <a:p>
            <a:pPr indent="-228600" lvl="2" marL="11430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Redundant frames are removed.</a:t>
            </a:r>
            <a:endParaRPr/>
          </a:p>
          <a:p>
            <a:pPr indent="-228600" lvl="2" marL="11430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For example, in a static scene in which someone is talking, most frames are the same except for the segment around the speaker’s lips, which changes from one frame to the next.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75" name="Google Shape;175;p26"/>
          <p:cNvPicPr preferRelativeResize="0"/>
          <p:nvPr/>
        </p:nvPicPr>
        <p:blipFill rotWithShape="1">
          <a:blip r:embed="rId3">
            <a:alphaModFix/>
          </a:blip>
          <a:srcRect b="0" l="0" r="0" t="0"/>
          <a:stretch/>
        </p:blipFill>
        <p:spPr>
          <a:xfrm>
            <a:off x="914400" y="3962400"/>
            <a:ext cx="7543800"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Method 3:</a:t>
            </a:r>
            <a:r>
              <a:rPr b="0" i="0" lang="en-US" sz="4400" u="none" cap="none" strike="noStrike">
                <a:solidFill>
                  <a:schemeClr val="accent1"/>
                </a:solidFill>
                <a:latin typeface="Calibri"/>
                <a:ea typeface="Calibri"/>
                <a:cs typeface="Calibri"/>
                <a:sym typeface="Calibri"/>
              </a:rPr>
              <a:t>Audio(or)Mp3 Encoding</a:t>
            </a:r>
            <a:endParaRPr b="0" i="0" sz="4400" u="none" cap="none" strike="noStrike">
              <a:solidFill>
                <a:schemeClr val="accent1"/>
              </a:solidFill>
              <a:latin typeface="Calibri"/>
              <a:ea typeface="Calibri"/>
              <a:cs typeface="Calibri"/>
              <a:sym typeface="Calibri"/>
            </a:endParaRPr>
          </a:p>
        </p:txBody>
      </p:sp>
      <p:sp>
        <p:nvSpPr>
          <p:cNvPr id="181" name="Google Shape;181;p27"/>
          <p:cNvSpPr txBox="1"/>
          <p:nvPr>
            <p:ph idx="1" type="body"/>
          </p:nvPr>
        </p:nvSpPr>
        <p:spPr>
          <a:xfrm>
            <a:off x="457200" y="12954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Used for speech or music</a:t>
            </a:r>
            <a:endParaRPr/>
          </a:p>
          <a:p>
            <a:pPr indent="-228600" lvl="2" marL="114300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Speech: compress a 64 kHz digitized signal</a:t>
            </a:r>
            <a:endParaRPr/>
          </a:p>
          <a:p>
            <a:pPr indent="-228600" lvl="2" marL="114300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Music: compress a 1.411 MHz signal</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Two categories of techniques:</a:t>
            </a:r>
            <a:endParaRPr/>
          </a:p>
          <a:p>
            <a:pPr indent="-228600" lvl="2" marL="114300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Predictive encoding</a:t>
            </a:r>
            <a:endParaRPr/>
          </a:p>
          <a:p>
            <a:pPr indent="-228600" lvl="2" marL="1143000"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Perceptual encoding</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Categories:</a:t>
            </a:r>
            <a:endParaRPr b="0" i="0" sz="4400" u="none" cap="none" strike="noStrike">
              <a:solidFill>
                <a:schemeClr val="dk1"/>
              </a:solidFill>
              <a:latin typeface="Calibri"/>
              <a:ea typeface="Calibri"/>
              <a:cs typeface="Calibri"/>
              <a:sym typeface="Calibri"/>
            </a:endParaRPr>
          </a:p>
        </p:txBody>
      </p:sp>
      <p:sp>
        <p:nvSpPr>
          <p:cNvPr id="187" name="Google Shape;187;p2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283464" lvl="0" marL="36576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Predictive Encoding</a:t>
            </a:r>
            <a:endParaRPr/>
          </a:p>
          <a:p>
            <a:pPr indent="-228599" lvl="2" marL="886967"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Only the differences between samples are encoded, not the whole sample values.</a:t>
            </a:r>
            <a:endParaRPr/>
          </a:p>
          <a:p>
            <a:pPr indent="-228599" lvl="2" marL="886967"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Several standards: </a:t>
            </a:r>
            <a:r>
              <a:rPr b="0" i="0" lang="en-US" sz="2400" u="none" cap="none" strike="noStrike">
                <a:solidFill>
                  <a:schemeClr val="dk1"/>
                </a:solidFill>
                <a:latin typeface="Times New Roman"/>
                <a:ea typeface="Times New Roman"/>
                <a:cs typeface="Times New Roman"/>
                <a:sym typeface="Times New Roman"/>
              </a:rPr>
              <a:t>GSM (13 kbps), G.729 (8 kbps), and G.723.3 (6.4 or 5.3 kbps)</a:t>
            </a:r>
            <a:endParaRPr/>
          </a:p>
          <a:p>
            <a:pPr indent="-228599" lvl="2" marL="886967"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3464" lvl="0" marL="36576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Perceptual Encoding: </a:t>
            </a:r>
            <a:r>
              <a:rPr b="1" i="0" lang="en-US" sz="3200" u="none" cap="none" strike="noStrike">
                <a:solidFill>
                  <a:schemeClr val="dk1"/>
                </a:solidFill>
                <a:latin typeface="Calibri"/>
                <a:ea typeface="Calibri"/>
                <a:cs typeface="Calibri"/>
                <a:sym typeface="Calibri"/>
              </a:rPr>
              <a:t>MP3</a:t>
            </a:r>
            <a:endParaRPr/>
          </a:p>
          <a:p>
            <a:pPr indent="-228599" lvl="2" marL="886967"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CD-quality audio needs at least 1.411 Mbps and cannot be sent over the Internet without compression.</a:t>
            </a:r>
            <a:endParaRPr/>
          </a:p>
          <a:p>
            <a:pPr indent="-228599" lvl="2" marL="886967"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MP3 (MPEG audio layer 3) uses perceptual encoding technique to compress audio.</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60"/>
              <a:buFont typeface="Calibri"/>
              <a:buNone/>
            </a:pPr>
            <a:r>
              <a:t/>
            </a:r>
            <a:endParaRPr b="0" i="0" sz="3959" u="none" cap="none" strike="noStrike">
              <a:solidFill>
                <a:schemeClr val="dk1"/>
              </a:solidFill>
              <a:latin typeface="Calibri"/>
              <a:ea typeface="Calibri"/>
              <a:cs typeface="Calibri"/>
              <a:sym typeface="Calibri"/>
            </a:endParaRPr>
          </a:p>
        </p:txBody>
      </p:sp>
      <p:pic>
        <p:nvPicPr>
          <p:cNvPr descr="thank-you.jpg" id="193" name="Google Shape;193;p29"/>
          <p:cNvPicPr preferRelativeResize="0"/>
          <p:nvPr>
            <p:ph idx="1" type="body"/>
          </p:nvPr>
        </p:nvPicPr>
        <p:blipFill rotWithShape="1">
          <a:blip r:embed="rId3">
            <a:alphaModFix/>
          </a:blip>
          <a:srcRect b="0" l="0" r="0" t="0"/>
          <a:stretch/>
        </p:blipFill>
        <p:spPr>
          <a:xfrm>
            <a:off x="228600" y="152400"/>
            <a:ext cx="8534400" cy="647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is Compression?</a:t>
            </a:r>
            <a:endParaRPr b="0" i="0" sz="4400" u="none" cap="none" strike="noStrike">
              <a:solidFill>
                <a:schemeClr val="dk1"/>
              </a:solidFill>
              <a:latin typeface="Calibri"/>
              <a:ea typeface="Calibri"/>
              <a:cs typeface="Calibri"/>
              <a:sym typeface="Calibri"/>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Reduce the size of data.</a:t>
            </a:r>
            <a:endParaRPr/>
          </a:p>
          <a:p>
            <a:pPr indent="-3429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Also, Compression is a way to reduce the number of bits in a frame but retaining its meaning.</a:t>
            </a:r>
            <a:endParaRPr/>
          </a:p>
          <a:p>
            <a:pPr indent="-1905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Advantages:</a:t>
            </a:r>
            <a:endParaRPr/>
          </a:p>
          <a:p>
            <a:pPr indent="-228600" lvl="4" marL="205740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Reduce storage needed</a:t>
            </a:r>
            <a:endParaRPr/>
          </a:p>
          <a:p>
            <a:pPr indent="-228600" lvl="4" marL="205740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Reduce transmission cost/latency/bandwidth.</a:t>
            </a:r>
            <a:endParaRPr/>
          </a:p>
          <a:p>
            <a:pPr indent="-152400" lvl="5" marL="2514600" marR="0" rtl="0" algn="just">
              <a:spcBef>
                <a:spcPts val="24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just">
              <a:spcBef>
                <a:spcPts val="240"/>
              </a:spcBef>
              <a:spcAft>
                <a:spcPts val="0"/>
              </a:spcAft>
              <a:buClr>
                <a:schemeClr val="dk1"/>
              </a:buClr>
              <a:buSzPts val="1200"/>
              <a:buFont typeface="Arial"/>
              <a:buNone/>
            </a:pPr>
            <a:r>
              <a:rPr b="0" i="0" lang="en-US" sz="1200" u="none" cap="none" strike="noStrike">
                <a:solidFill>
                  <a:schemeClr val="dk1"/>
                </a:solidFill>
                <a:latin typeface="Calibri"/>
                <a:ea typeface="Calibri"/>
                <a:cs typeface="Calibri"/>
                <a:sym typeface="Calibri"/>
              </a:rPr>
              <a:t>.</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Compression Methods</a:t>
            </a:r>
            <a:endParaRPr b="0" i="0" sz="4400" u="none" cap="none" strike="noStrike">
              <a:solidFill>
                <a:schemeClr val="dk1"/>
              </a:solidFill>
              <a:latin typeface="Calibri"/>
              <a:ea typeface="Calibri"/>
              <a:cs typeface="Calibri"/>
              <a:sym typeface="Calibri"/>
            </a:endParaRPr>
          </a:p>
        </p:txBody>
      </p:sp>
      <p:pic>
        <p:nvPicPr>
          <p:cNvPr id="97" name="Google Shape;97;p15"/>
          <p:cNvPicPr preferRelativeResize="0"/>
          <p:nvPr>
            <p:ph idx="1" type="body"/>
          </p:nvPr>
        </p:nvPicPr>
        <p:blipFill rotWithShape="1">
          <a:blip r:embed="rId3">
            <a:alphaModFix/>
          </a:blip>
          <a:srcRect b="0" l="0" r="0" t="0"/>
          <a:stretch/>
        </p:blipFill>
        <p:spPr>
          <a:xfrm>
            <a:off x="457200" y="1676400"/>
            <a:ext cx="8229600" cy="419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1" lang="en-US" sz="4400" u="none" cap="none" strike="noStrike">
                <a:solidFill>
                  <a:schemeClr val="dk1"/>
                </a:solidFill>
                <a:latin typeface="Calibri"/>
                <a:ea typeface="Calibri"/>
                <a:cs typeface="Calibri"/>
                <a:sym typeface="Calibri"/>
              </a:rPr>
              <a:t>Lossless compression</a:t>
            </a:r>
            <a:endParaRPr b="0" i="1" sz="4400" u="none" cap="none" strike="noStrike">
              <a:solidFill>
                <a:schemeClr val="dk1"/>
              </a:solidFill>
              <a:latin typeface="Calibri"/>
              <a:ea typeface="Calibri"/>
              <a:cs typeface="Calibri"/>
              <a:sym typeface="Calibri"/>
            </a:endParaRPr>
          </a:p>
        </p:txBody>
      </p:sp>
      <p:sp>
        <p:nvSpPr>
          <p:cNvPr id="103" name="Google Shape;103;p16"/>
          <p:cNvSpPr txBox="1"/>
          <p:nvPr>
            <p:ph idx="1" type="body"/>
          </p:nvPr>
        </p:nvSpPr>
        <p:spPr>
          <a:xfrm>
            <a:off x="457200" y="1295400"/>
            <a:ext cx="8153400" cy="5105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Lossless compression</a:t>
            </a:r>
            <a:r>
              <a:rPr b="0" i="0" lang="en-US" sz="2400" u="none" cap="none" strike="noStrike">
                <a:solidFill>
                  <a:schemeClr val="dk1"/>
                </a:solidFill>
                <a:latin typeface="Calibri"/>
                <a:ea typeface="Calibri"/>
                <a:cs typeface="Calibri"/>
                <a:sym typeface="Calibri"/>
              </a:rPr>
              <a:t> is a class of data compression that allows the original data to be perfectly reconstructed from the compressed data.</a:t>
            </a:r>
            <a:endParaRPr/>
          </a:p>
          <a:p>
            <a:pPr indent="-342900" lvl="0" marL="342900" marR="0" rtl="0" algn="just">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Redundant data </a:t>
            </a:r>
            <a:r>
              <a:rPr b="0" i="0" lang="en-US" sz="2400" u="none" cap="none" strike="noStrike">
                <a:solidFill>
                  <a:schemeClr val="dk1"/>
                </a:solidFill>
                <a:latin typeface="Calibri"/>
                <a:ea typeface="Calibri"/>
                <a:cs typeface="Calibri"/>
                <a:sym typeface="Calibri"/>
              </a:rPr>
              <a:t>is removed in compression and added during decompression.</a:t>
            </a:r>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Most lossless compression programs do </a:t>
            </a:r>
            <a:r>
              <a:rPr b="1" i="0" lang="en-US" sz="2400" u="none" cap="none" strike="noStrike">
                <a:solidFill>
                  <a:schemeClr val="dk1"/>
                </a:solidFill>
                <a:latin typeface="Calibri"/>
                <a:ea typeface="Calibri"/>
                <a:cs typeface="Calibri"/>
                <a:sym typeface="Calibri"/>
              </a:rPr>
              <a:t>two</a:t>
            </a:r>
            <a:r>
              <a:rPr b="0" i="0" lang="en-US" sz="2400" u="none" cap="none" strike="noStrike">
                <a:solidFill>
                  <a:schemeClr val="dk1"/>
                </a:solidFill>
                <a:latin typeface="Calibri"/>
                <a:ea typeface="Calibri"/>
                <a:cs typeface="Calibri"/>
                <a:sym typeface="Calibri"/>
              </a:rPr>
              <a:t> things in sequence: the </a:t>
            </a:r>
            <a:r>
              <a:rPr b="1" i="0" lang="en-US" sz="2400" u="none" cap="none" strike="noStrike">
                <a:solidFill>
                  <a:schemeClr val="dk1"/>
                </a:solidFill>
                <a:latin typeface="Calibri"/>
                <a:ea typeface="Calibri"/>
                <a:cs typeface="Calibri"/>
                <a:sym typeface="Calibri"/>
              </a:rPr>
              <a:t>first</a:t>
            </a:r>
            <a:r>
              <a:rPr b="0" i="0" lang="en-US" sz="2400" u="none" cap="none" strike="noStrike">
                <a:solidFill>
                  <a:schemeClr val="dk1"/>
                </a:solidFill>
                <a:latin typeface="Calibri"/>
                <a:ea typeface="Calibri"/>
                <a:cs typeface="Calibri"/>
                <a:sym typeface="Calibri"/>
              </a:rPr>
              <a:t> step generates a </a:t>
            </a:r>
            <a:r>
              <a:rPr b="1" i="1" lang="en-US" sz="2400" u="none" cap="none" strike="noStrike">
                <a:solidFill>
                  <a:schemeClr val="dk1"/>
                </a:solidFill>
                <a:latin typeface="Calibri"/>
                <a:ea typeface="Calibri"/>
                <a:cs typeface="Calibri"/>
                <a:sym typeface="Calibri"/>
              </a:rPr>
              <a:t>statistical model</a:t>
            </a:r>
            <a:r>
              <a:rPr b="0" i="0" lang="en-US" sz="2400" u="none" cap="none" strike="noStrike">
                <a:solidFill>
                  <a:schemeClr val="dk1"/>
                </a:solidFill>
                <a:latin typeface="Calibri"/>
                <a:ea typeface="Calibri"/>
                <a:cs typeface="Calibri"/>
                <a:sym typeface="Calibri"/>
              </a:rPr>
              <a:t> for the input data, and the </a:t>
            </a:r>
            <a:r>
              <a:rPr b="1" i="0" lang="en-US" sz="2400" u="none" cap="none" strike="noStrike">
                <a:solidFill>
                  <a:schemeClr val="dk1"/>
                </a:solidFill>
                <a:latin typeface="Calibri"/>
                <a:ea typeface="Calibri"/>
                <a:cs typeface="Calibri"/>
                <a:sym typeface="Calibri"/>
              </a:rPr>
              <a:t>second</a:t>
            </a:r>
            <a:r>
              <a:rPr b="0" i="0" lang="en-US" sz="2400" u="none" cap="none" strike="noStrike">
                <a:solidFill>
                  <a:schemeClr val="dk1"/>
                </a:solidFill>
                <a:latin typeface="Calibri"/>
                <a:ea typeface="Calibri"/>
                <a:cs typeface="Calibri"/>
                <a:sym typeface="Calibri"/>
              </a:rPr>
              <a:t> step uses this model to map input data to bit sequences in such a way that "probable" (e.g. frequently encountered) data will produce shorter output than "improbable" data.</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10478B"/>
              </a:buClr>
              <a:buSzPts val="4400"/>
              <a:buFont typeface="Calibri"/>
              <a:buNone/>
            </a:pPr>
            <a:r>
              <a:rPr b="0" i="0" lang="en-US" sz="4400" u="none" cap="none" strike="noStrike">
                <a:solidFill>
                  <a:srgbClr val="10478B"/>
                </a:solidFill>
                <a:latin typeface="Calibri"/>
                <a:ea typeface="Calibri"/>
                <a:cs typeface="Calibri"/>
                <a:sym typeface="Calibri"/>
              </a:rPr>
              <a:t>Run-length encoding</a:t>
            </a:r>
            <a:endParaRPr b="0" i="0" sz="4400" u="none" cap="none" strike="noStrike">
              <a:solidFill>
                <a:schemeClr val="dk1"/>
              </a:solidFill>
              <a:latin typeface="Calibri"/>
              <a:ea typeface="Calibri"/>
              <a:cs typeface="Calibri"/>
              <a:sym typeface="Calibri"/>
            </a:endParaRPr>
          </a:p>
        </p:txBody>
      </p:sp>
      <p:sp>
        <p:nvSpPr>
          <p:cNvPr id="109" name="Google Shape;109;p17"/>
          <p:cNvSpPr txBox="1"/>
          <p:nvPr>
            <p:ph idx="1" type="body"/>
          </p:nvPr>
        </p:nvSpPr>
        <p:spPr>
          <a:xfrm>
            <a:off x="457200" y="10668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Simplest method of compression.</a:t>
            </a:r>
            <a:endParaRPr/>
          </a:p>
          <a:p>
            <a:pPr indent="-342900" lvl="0" marL="342900" marR="0" rtl="0" algn="just">
              <a:spcBef>
                <a:spcPts val="48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How: </a:t>
            </a:r>
            <a:r>
              <a:rPr b="0" i="0" lang="en-US" sz="2400" u="none" cap="none" strike="noStrike">
                <a:solidFill>
                  <a:schemeClr val="dk1"/>
                </a:solidFill>
                <a:latin typeface="Calibri"/>
                <a:ea typeface="Calibri"/>
                <a:cs typeface="Calibri"/>
                <a:sym typeface="Calibri"/>
              </a:rPr>
              <a:t>replace consecutive repeating occurrences of a symbol by 1 occurrence of the symbol itself, then followed by the number of occurrences.</a:t>
            </a:r>
            <a:endParaRPr/>
          </a:p>
          <a:p>
            <a:pPr indent="-1905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method can be more efficient if the data uses only 2 symbols (0s and 1s) in bit patterns and 1 symbol is more frequent than another.</a:t>
            </a:r>
            <a:endParaRPr/>
          </a:p>
          <a:p>
            <a:pPr indent="-190500" lvl="0" marL="342900" marR="0" rtl="0" algn="just">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10" name="Google Shape;110;p17"/>
          <p:cNvPicPr preferRelativeResize="0"/>
          <p:nvPr/>
        </p:nvPicPr>
        <p:blipFill rotWithShape="1">
          <a:blip r:embed="rId3">
            <a:alphaModFix/>
          </a:blip>
          <a:srcRect b="0" l="0" r="0" t="0"/>
          <a:stretch/>
        </p:blipFill>
        <p:spPr>
          <a:xfrm>
            <a:off x="1676400" y="2895600"/>
            <a:ext cx="6477000" cy="1152525"/>
          </a:xfrm>
          <a:prstGeom prst="rect">
            <a:avLst/>
          </a:prstGeom>
          <a:noFill/>
          <a:ln>
            <a:noFill/>
          </a:ln>
        </p:spPr>
      </p:pic>
      <p:pic>
        <p:nvPicPr>
          <p:cNvPr id="111" name="Google Shape;111;p17"/>
          <p:cNvPicPr preferRelativeResize="0"/>
          <p:nvPr/>
        </p:nvPicPr>
        <p:blipFill rotWithShape="1">
          <a:blip r:embed="rId4">
            <a:alphaModFix/>
          </a:blip>
          <a:srcRect b="0" l="0" r="0" t="0"/>
          <a:stretch/>
        </p:blipFill>
        <p:spPr>
          <a:xfrm>
            <a:off x="1447800" y="5105400"/>
            <a:ext cx="7315200" cy="155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2860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10478B"/>
              </a:buClr>
              <a:buSzPts val="4400"/>
              <a:buFont typeface="Calibri"/>
              <a:buNone/>
            </a:pPr>
            <a:r>
              <a:rPr b="0" i="0" lang="en-US" sz="4400" u="none" cap="none" strike="noStrike">
                <a:solidFill>
                  <a:srgbClr val="10478B"/>
                </a:solidFill>
                <a:latin typeface="Calibri"/>
                <a:ea typeface="Calibri"/>
                <a:cs typeface="Calibri"/>
                <a:sym typeface="Calibri"/>
              </a:rPr>
              <a:t>Huffman Coding</a:t>
            </a:r>
            <a:endParaRPr b="0" i="0" sz="4400" u="none" cap="none" strike="noStrike">
              <a:solidFill>
                <a:schemeClr val="dk1"/>
              </a:solidFill>
              <a:latin typeface="Calibri"/>
              <a:ea typeface="Calibri"/>
              <a:cs typeface="Calibri"/>
              <a:sym typeface="Calibri"/>
            </a:endParaRPr>
          </a:p>
        </p:txBody>
      </p:sp>
      <p:sp>
        <p:nvSpPr>
          <p:cNvPr id="117" name="Google Shape;117;p18"/>
          <p:cNvSpPr txBox="1"/>
          <p:nvPr>
            <p:ph idx="1" type="body"/>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283464" lvl="0" marL="36576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Assign fewer bits to symbols that occur more frequently and more bits to symbols appear less often.</a:t>
            </a:r>
            <a:endParaRPr/>
          </a:p>
          <a:p>
            <a:pPr indent="-283464" lvl="0" marL="365760" marR="0" rtl="0" algn="just">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There’s no unique Huffman code and every Huffman code has the same average code length.</a:t>
            </a:r>
            <a:endParaRPr/>
          </a:p>
          <a:p>
            <a:pPr indent="-283464" lvl="0" marL="365760" marR="0" rtl="0" algn="just">
              <a:spcBef>
                <a:spcPts val="48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Algorithm:</a:t>
            </a:r>
            <a:endParaRPr/>
          </a:p>
          <a:p>
            <a:pPr indent="-609600" lvl="1" marL="883920" marR="0" rtl="0" algn="just">
              <a:lnSpc>
                <a:spcPct val="90000"/>
              </a:lnSpc>
              <a:spcBef>
                <a:spcPts val="360"/>
              </a:spcBef>
              <a:spcAft>
                <a:spcPts val="0"/>
              </a:spcAft>
              <a:buClr>
                <a:srgbClr val="FF0000"/>
              </a:buClr>
              <a:buSzPts val="1800"/>
              <a:buFont typeface="Arial"/>
              <a:buAutoNum type="arabicPeriod"/>
            </a:pPr>
            <a:r>
              <a:rPr b="0" i="0" lang="en-US" sz="1800" u="none" cap="none" strike="noStrike">
                <a:solidFill>
                  <a:srgbClr val="0070C0"/>
                </a:solidFill>
                <a:latin typeface="Calibri"/>
                <a:ea typeface="Calibri"/>
                <a:cs typeface="Calibri"/>
                <a:sym typeface="Calibri"/>
              </a:rPr>
              <a:t>Make a leaf node for each code symbol</a:t>
            </a:r>
            <a:endParaRPr/>
          </a:p>
          <a:p>
            <a:pPr indent="-533400" lvl="2" marL="1237488" marR="0" rtl="0" algn="just">
              <a:lnSpc>
                <a:spcPct val="9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Add the generation probability of each symbol to the leaf node</a:t>
            </a:r>
            <a:endParaRPr/>
          </a:p>
          <a:p>
            <a:pPr indent="-609600" lvl="1" marL="883920" marR="0" rtl="0" algn="just">
              <a:lnSpc>
                <a:spcPct val="90000"/>
              </a:lnSpc>
              <a:spcBef>
                <a:spcPts val="360"/>
              </a:spcBef>
              <a:spcAft>
                <a:spcPts val="0"/>
              </a:spcAft>
              <a:buClr>
                <a:srgbClr val="FF0000"/>
              </a:buClr>
              <a:buSzPts val="1800"/>
              <a:buFont typeface="Arial"/>
              <a:buAutoNum type="arabicPeriod"/>
            </a:pPr>
            <a:r>
              <a:rPr b="0" i="0" lang="en-US" sz="1800" u="none" cap="none" strike="noStrike">
                <a:solidFill>
                  <a:srgbClr val="0070C0"/>
                </a:solidFill>
                <a:latin typeface="Calibri"/>
                <a:ea typeface="Calibri"/>
                <a:cs typeface="Calibri"/>
                <a:sym typeface="Calibri"/>
              </a:rPr>
              <a:t>Take the two leaf nodes with the smallest probability and connect them into a new node</a:t>
            </a:r>
            <a:endParaRPr/>
          </a:p>
          <a:p>
            <a:pPr indent="-533400" lvl="2" marL="1237488" marR="0" rtl="0" algn="just">
              <a:lnSpc>
                <a:spcPct val="9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Add 1 or 0 to each of the two branches</a:t>
            </a:r>
            <a:endParaRPr/>
          </a:p>
          <a:p>
            <a:pPr indent="-533400" lvl="2" marL="1237488" marR="0" rtl="0" algn="just">
              <a:lnSpc>
                <a:spcPct val="9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probability of the new node is the sum of the probabilities of the two connecting nodes</a:t>
            </a:r>
            <a:endParaRPr/>
          </a:p>
          <a:p>
            <a:pPr indent="-609600" lvl="1" marL="883920" marR="0" rtl="0" algn="just">
              <a:lnSpc>
                <a:spcPct val="90000"/>
              </a:lnSpc>
              <a:spcBef>
                <a:spcPts val="360"/>
              </a:spcBef>
              <a:spcAft>
                <a:spcPts val="0"/>
              </a:spcAft>
              <a:buClr>
                <a:srgbClr val="FF0000"/>
              </a:buClr>
              <a:buSzPts val="1800"/>
              <a:buFont typeface="Arial"/>
              <a:buAutoNum type="arabicPeriod"/>
            </a:pPr>
            <a:r>
              <a:rPr b="0" i="0" lang="en-US" sz="1800" u="none" cap="none" strike="noStrike">
                <a:solidFill>
                  <a:srgbClr val="0070C0"/>
                </a:solidFill>
                <a:latin typeface="Calibri"/>
                <a:ea typeface="Calibri"/>
                <a:cs typeface="Calibri"/>
                <a:sym typeface="Calibri"/>
              </a:rPr>
              <a:t>If there is only one node left, the code construction is completed. If not, go back to (2)</a:t>
            </a:r>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15240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Huffman Algorithm:</a:t>
            </a:r>
            <a:endParaRPr b="0" i="0" sz="4400" u="none" cap="none" strike="noStrike">
              <a:solidFill>
                <a:schemeClr val="dk1"/>
              </a:solidFill>
              <a:latin typeface="Calibri"/>
              <a:ea typeface="Calibri"/>
              <a:cs typeface="Calibri"/>
              <a:sym typeface="Calibri"/>
            </a:endParaRPr>
          </a:p>
        </p:txBody>
      </p:sp>
      <p:sp>
        <p:nvSpPr>
          <p:cNvPr id="123" name="Google Shape;123;p19"/>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a:t>
            </a:r>
            <a:r>
              <a:rPr b="0" i="0" lang="en-US" sz="3200" u="none" cap="none" strike="noStrike">
                <a:solidFill>
                  <a:schemeClr val="dk1"/>
                </a:solidFill>
                <a:latin typeface="Calibri"/>
                <a:ea typeface="Calibri"/>
                <a:cs typeface="Calibri"/>
                <a:sym typeface="Calibri"/>
              </a:rPr>
              <a: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24" name="Google Shape;124;p19"/>
          <p:cNvPicPr preferRelativeResize="0"/>
          <p:nvPr/>
        </p:nvPicPr>
        <p:blipFill rotWithShape="1">
          <a:blip r:embed="rId3">
            <a:alphaModFix/>
          </a:blip>
          <a:srcRect b="0" l="0" r="0" t="0"/>
          <a:stretch/>
        </p:blipFill>
        <p:spPr>
          <a:xfrm>
            <a:off x="3124200" y="1371600"/>
            <a:ext cx="3352800" cy="990600"/>
          </a:xfrm>
          <a:prstGeom prst="rect">
            <a:avLst/>
          </a:prstGeom>
          <a:noFill/>
          <a:ln>
            <a:noFill/>
          </a:ln>
        </p:spPr>
      </p:pic>
      <p:pic>
        <p:nvPicPr>
          <p:cNvPr id="125" name="Google Shape;125;p19"/>
          <p:cNvPicPr preferRelativeResize="0"/>
          <p:nvPr/>
        </p:nvPicPr>
        <p:blipFill rotWithShape="1">
          <a:blip r:embed="rId4">
            <a:alphaModFix/>
          </a:blip>
          <a:srcRect b="0" l="0" r="0" t="0"/>
          <a:stretch/>
        </p:blipFill>
        <p:spPr>
          <a:xfrm>
            <a:off x="2743200" y="2590800"/>
            <a:ext cx="4189413" cy="2057400"/>
          </a:xfrm>
          <a:prstGeom prst="rect">
            <a:avLst/>
          </a:prstGeom>
          <a:noFill/>
          <a:ln>
            <a:noFill/>
          </a:ln>
        </p:spPr>
      </p:pic>
      <p:sp>
        <p:nvSpPr>
          <p:cNvPr id="126" name="Google Shape;126;p19"/>
          <p:cNvSpPr/>
          <p:nvPr/>
        </p:nvSpPr>
        <p:spPr>
          <a:xfrm>
            <a:off x="4724400" y="2362200"/>
            <a:ext cx="76200" cy="381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7" name="Google Shape;127;p19"/>
          <p:cNvPicPr preferRelativeResize="0"/>
          <p:nvPr/>
        </p:nvPicPr>
        <p:blipFill rotWithShape="1">
          <a:blip r:embed="rId5">
            <a:alphaModFix/>
          </a:blip>
          <a:srcRect b="0" l="0" r="0" t="0"/>
          <a:stretch/>
        </p:blipFill>
        <p:spPr>
          <a:xfrm>
            <a:off x="4038600" y="4953000"/>
            <a:ext cx="2895600" cy="1343025"/>
          </a:xfrm>
          <a:prstGeom prst="rect">
            <a:avLst/>
          </a:prstGeom>
          <a:noFill/>
          <a:ln>
            <a:noFill/>
          </a:ln>
        </p:spPr>
      </p:pic>
      <p:sp>
        <p:nvSpPr>
          <p:cNvPr id="128" name="Google Shape;128;p19"/>
          <p:cNvSpPr/>
          <p:nvPr/>
        </p:nvSpPr>
        <p:spPr>
          <a:xfrm>
            <a:off x="4648200" y="4495800"/>
            <a:ext cx="76200" cy="381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2860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How the encoding and decoding process takes place?</a:t>
            </a:r>
            <a:endParaRPr b="0" i="0" sz="3600" u="none" cap="none" strike="noStrike">
              <a:solidFill>
                <a:schemeClr val="dk1"/>
              </a:solidFill>
              <a:latin typeface="Calibri"/>
              <a:ea typeface="Calibri"/>
              <a:cs typeface="Calibri"/>
              <a:sym typeface="Calibri"/>
            </a:endParaRPr>
          </a:p>
        </p:txBody>
      </p:sp>
      <p:sp>
        <p:nvSpPr>
          <p:cNvPr id="134" name="Google Shape;134;p20"/>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Encoding:</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Decoding:</a:t>
            </a:r>
            <a:endParaRPr b="0" i="0" sz="3200" u="none" cap="none" strike="noStrike">
              <a:solidFill>
                <a:schemeClr val="dk1"/>
              </a:solidFill>
              <a:latin typeface="Calibri"/>
              <a:ea typeface="Calibri"/>
              <a:cs typeface="Calibri"/>
              <a:sym typeface="Calibri"/>
            </a:endParaRPr>
          </a:p>
        </p:txBody>
      </p:sp>
      <p:pic>
        <p:nvPicPr>
          <p:cNvPr id="135" name="Google Shape;135;p20"/>
          <p:cNvPicPr preferRelativeResize="0"/>
          <p:nvPr/>
        </p:nvPicPr>
        <p:blipFill rotWithShape="1">
          <a:blip r:embed="rId3">
            <a:alphaModFix/>
          </a:blip>
          <a:srcRect b="0" l="0" r="0" t="0"/>
          <a:stretch/>
        </p:blipFill>
        <p:spPr>
          <a:xfrm>
            <a:off x="2590800" y="1524000"/>
            <a:ext cx="3019425" cy="2209800"/>
          </a:xfrm>
          <a:prstGeom prst="rect">
            <a:avLst/>
          </a:prstGeom>
          <a:noFill/>
          <a:ln>
            <a:noFill/>
          </a:ln>
        </p:spPr>
      </p:pic>
      <p:pic>
        <p:nvPicPr>
          <p:cNvPr id="136" name="Google Shape;136;p20"/>
          <p:cNvPicPr preferRelativeResize="0"/>
          <p:nvPr/>
        </p:nvPicPr>
        <p:blipFill rotWithShape="1">
          <a:blip r:embed="rId4">
            <a:alphaModFix/>
          </a:blip>
          <a:srcRect b="0" l="0" r="0" t="0"/>
          <a:stretch/>
        </p:blipFill>
        <p:spPr>
          <a:xfrm>
            <a:off x="2590800" y="4114800"/>
            <a:ext cx="3124200" cy="24971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Method 1:</a:t>
            </a:r>
            <a:r>
              <a:rPr b="0" i="0" lang="en-US" sz="4400" u="none" cap="none" strike="noStrike">
                <a:solidFill>
                  <a:srgbClr val="10478B"/>
                </a:solidFill>
                <a:latin typeface="Calibri"/>
                <a:ea typeface="Calibri"/>
                <a:cs typeface="Calibri"/>
                <a:sym typeface="Calibri"/>
              </a:rPr>
              <a:t>JPEG Encoding</a:t>
            </a:r>
            <a:endParaRPr b="0" i="0" sz="4400" u="none" cap="none" strike="noStrike">
              <a:solidFill>
                <a:schemeClr val="dk1"/>
              </a:solidFill>
              <a:latin typeface="Calibri"/>
              <a:ea typeface="Calibri"/>
              <a:cs typeface="Calibri"/>
              <a:sym typeface="Calibri"/>
            </a:endParaRPr>
          </a:p>
        </p:txBody>
      </p:sp>
      <p:sp>
        <p:nvSpPr>
          <p:cNvPr id="142" name="Google Shape;142;p21"/>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Used to compress pictures and graphics.</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JPEG, a grayscale picture is divided into 8x8 pixel blocks to decrease the number of calculations.</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Basic idea: </a:t>
            </a:r>
            <a:endParaRPr/>
          </a:p>
          <a:p>
            <a:pPr indent="-228600" lvl="2" marL="11430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Change the picture into a linear (vector) sets of numbers that reveals the redundancies.</a:t>
            </a:r>
            <a:endParaRPr/>
          </a:p>
          <a:p>
            <a:pPr indent="-228600" lvl="2" marL="1143000"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redundancies is then removed by one of lossless.</a:t>
            </a:r>
            <a:endParaRPr/>
          </a:p>
          <a:p>
            <a:pPr indent="-76200" lvl="2" marL="11430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43" name="Google Shape;143;p21"/>
          <p:cNvPicPr preferRelativeResize="0"/>
          <p:nvPr/>
        </p:nvPicPr>
        <p:blipFill rotWithShape="1">
          <a:blip r:embed="rId3">
            <a:alphaModFix/>
          </a:blip>
          <a:srcRect b="0" l="0" r="0" t="0"/>
          <a:stretch/>
        </p:blipFill>
        <p:spPr>
          <a:xfrm>
            <a:off x="685800" y="4343400"/>
            <a:ext cx="79248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