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4.png"/><Relationship Id="rId6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8.jpg"/><Relationship Id="rId4" Type="http://schemas.openxmlformats.org/officeDocument/2006/relationships/image" Target="../media/image2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6.png"/><Relationship Id="rId4" Type="http://schemas.openxmlformats.org/officeDocument/2006/relationships/image" Target="../media/image3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2D TRANSFORMATIONS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"/>
          <p:cNvSpPr/>
          <p:nvPr/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660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</a:t>
            </a:r>
            <a:endParaRPr/>
          </a:p>
        </p:txBody>
      </p:sp>
      <p:sp>
        <p:nvSpPr>
          <p:cNvPr id="311" name="Google Shape;311;p22"/>
          <p:cNvSpPr/>
          <p:nvPr/>
        </p:nvSpPr>
        <p:spPr>
          <a:xfrm>
            <a:off x="0" y="762000"/>
            <a:ext cx="5105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scale factors are in between 0 and 1 ➔ the points will be moved closer to the origin ➔ the object will be smaller.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sz="2400">
              <a:solidFill>
                <a:schemeClr val="fol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12" name="Google Shape;312;p22"/>
          <p:cNvGrpSpPr/>
          <p:nvPr/>
        </p:nvGrpSpPr>
        <p:grpSpPr>
          <a:xfrm>
            <a:off x="5410200" y="1600200"/>
            <a:ext cx="3352800" cy="3352800"/>
            <a:chOff x="3120" y="1200"/>
            <a:chExt cx="2064" cy="1920"/>
          </a:xfrm>
        </p:grpSpPr>
        <p:cxnSp>
          <p:nvCxnSpPr>
            <p:cNvPr id="313" name="Google Shape;313;p22"/>
            <p:cNvCxnSpPr/>
            <p:nvPr/>
          </p:nvCxnSpPr>
          <p:spPr>
            <a:xfrm>
              <a:off x="3120" y="1200"/>
              <a:ext cx="0" cy="192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22"/>
            <p:cNvCxnSpPr/>
            <p:nvPr/>
          </p:nvCxnSpPr>
          <p:spPr>
            <a:xfrm>
              <a:off x="3120" y="3120"/>
              <a:ext cx="2064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15" name="Google Shape;315;p22"/>
          <p:cNvCxnSpPr/>
          <p:nvPr/>
        </p:nvCxnSpPr>
        <p:spPr>
          <a:xfrm>
            <a:off x="57150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22"/>
          <p:cNvCxnSpPr/>
          <p:nvPr/>
        </p:nvCxnSpPr>
        <p:spPr>
          <a:xfrm>
            <a:off x="60198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22"/>
          <p:cNvCxnSpPr/>
          <p:nvPr/>
        </p:nvCxnSpPr>
        <p:spPr>
          <a:xfrm>
            <a:off x="63246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2"/>
          <p:cNvCxnSpPr/>
          <p:nvPr/>
        </p:nvCxnSpPr>
        <p:spPr>
          <a:xfrm>
            <a:off x="66294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22"/>
          <p:cNvCxnSpPr/>
          <p:nvPr/>
        </p:nvCxnSpPr>
        <p:spPr>
          <a:xfrm>
            <a:off x="69342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22"/>
          <p:cNvCxnSpPr/>
          <p:nvPr/>
        </p:nvCxnSpPr>
        <p:spPr>
          <a:xfrm>
            <a:off x="72390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22"/>
          <p:cNvCxnSpPr/>
          <p:nvPr/>
        </p:nvCxnSpPr>
        <p:spPr>
          <a:xfrm>
            <a:off x="75438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22"/>
          <p:cNvCxnSpPr/>
          <p:nvPr/>
        </p:nvCxnSpPr>
        <p:spPr>
          <a:xfrm>
            <a:off x="78486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22"/>
          <p:cNvCxnSpPr/>
          <p:nvPr/>
        </p:nvCxnSpPr>
        <p:spPr>
          <a:xfrm>
            <a:off x="81534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22"/>
          <p:cNvCxnSpPr/>
          <p:nvPr/>
        </p:nvCxnSpPr>
        <p:spPr>
          <a:xfrm>
            <a:off x="84582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22"/>
          <p:cNvCxnSpPr/>
          <p:nvPr/>
        </p:nvCxnSpPr>
        <p:spPr>
          <a:xfrm>
            <a:off x="5410200" y="46482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22"/>
          <p:cNvCxnSpPr/>
          <p:nvPr/>
        </p:nvCxnSpPr>
        <p:spPr>
          <a:xfrm>
            <a:off x="5410200" y="43434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22"/>
          <p:cNvCxnSpPr/>
          <p:nvPr/>
        </p:nvCxnSpPr>
        <p:spPr>
          <a:xfrm>
            <a:off x="5410200" y="40386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22"/>
          <p:cNvCxnSpPr/>
          <p:nvPr/>
        </p:nvCxnSpPr>
        <p:spPr>
          <a:xfrm>
            <a:off x="5410200" y="37338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22"/>
          <p:cNvCxnSpPr/>
          <p:nvPr/>
        </p:nvCxnSpPr>
        <p:spPr>
          <a:xfrm>
            <a:off x="5410200" y="34290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22"/>
          <p:cNvCxnSpPr/>
          <p:nvPr/>
        </p:nvCxnSpPr>
        <p:spPr>
          <a:xfrm>
            <a:off x="5410200" y="31242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22"/>
          <p:cNvCxnSpPr/>
          <p:nvPr/>
        </p:nvCxnSpPr>
        <p:spPr>
          <a:xfrm>
            <a:off x="5410200" y="28194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22"/>
          <p:cNvCxnSpPr/>
          <p:nvPr/>
        </p:nvCxnSpPr>
        <p:spPr>
          <a:xfrm>
            <a:off x="5410200" y="25146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22"/>
          <p:cNvCxnSpPr/>
          <p:nvPr/>
        </p:nvCxnSpPr>
        <p:spPr>
          <a:xfrm>
            <a:off x="5410200" y="22098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4" name="Google Shape;334;p22"/>
          <p:cNvGrpSpPr/>
          <p:nvPr/>
        </p:nvGrpSpPr>
        <p:grpSpPr>
          <a:xfrm>
            <a:off x="5715000" y="3962400"/>
            <a:ext cx="762000" cy="685800"/>
            <a:chOff x="3600" y="2496"/>
            <a:chExt cx="480" cy="432"/>
          </a:xfrm>
        </p:grpSpPr>
        <p:sp>
          <p:nvSpPr>
            <p:cNvPr id="335" name="Google Shape;335;p22"/>
            <p:cNvSpPr/>
            <p:nvPr/>
          </p:nvSpPr>
          <p:spPr>
            <a:xfrm>
              <a:off x="3600" y="2784"/>
              <a:ext cx="144" cy="144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3936" y="2784"/>
              <a:ext cx="144" cy="144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3600" y="2496"/>
              <a:ext cx="144" cy="144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38" name="Google Shape;338;p22"/>
          <p:cNvGrpSpPr/>
          <p:nvPr/>
        </p:nvGrpSpPr>
        <p:grpSpPr>
          <a:xfrm>
            <a:off x="6667500" y="1600200"/>
            <a:ext cx="2095500" cy="2133600"/>
            <a:chOff x="4200" y="1008"/>
            <a:chExt cx="1320" cy="1344"/>
          </a:xfrm>
        </p:grpSpPr>
        <p:sp>
          <p:nvSpPr>
            <p:cNvPr id="339" name="Google Shape;339;p22"/>
            <p:cNvSpPr/>
            <p:nvPr/>
          </p:nvSpPr>
          <p:spPr>
            <a:xfrm>
              <a:off x="4200" y="2184"/>
              <a:ext cx="144" cy="144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5376" y="2208"/>
              <a:ext cx="144" cy="144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4200" y="1008"/>
              <a:ext cx="144" cy="144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42" name="Google Shape;342;p22"/>
          <p:cNvGrpSpPr/>
          <p:nvPr/>
        </p:nvGrpSpPr>
        <p:grpSpPr>
          <a:xfrm>
            <a:off x="6096000" y="1676400"/>
            <a:ext cx="2590800" cy="2590800"/>
            <a:chOff x="3840" y="1056"/>
            <a:chExt cx="1632" cy="1632"/>
          </a:xfrm>
        </p:grpSpPr>
        <p:cxnSp>
          <p:nvCxnSpPr>
            <p:cNvPr id="343" name="Google Shape;343;p22"/>
            <p:cNvCxnSpPr/>
            <p:nvPr/>
          </p:nvCxnSpPr>
          <p:spPr>
            <a:xfrm flipH="1" rot="10800000">
              <a:off x="3840" y="1056"/>
              <a:ext cx="432" cy="1008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4" name="Google Shape;344;p22"/>
            <p:cNvCxnSpPr/>
            <p:nvPr/>
          </p:nvCxnSpPr>
          <p:spPr>
            <a:xfrm flipH="1" rot="10800000">
              <a:off x="3888" y="2256"/>
              <a:ext cx="384" cy="384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5" name="Google Shape;345;p22"/>
            <p:cNvCxnSpPr/>
            <p:nvPr/>
          </p:nvCxnSpPr>
          <p:spPr>
            <a:xfrm flipH="1" rot="10800000">
              <a:off x="4464" y="2256"/>
              <a:ext cx="1008" cy="432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46" name="Google Shape;346;p22"/>
          <p:cNvSpPr/>
          <p:nvPr/>
        </p:nvSpPr>
        <p:spPr>
          <a:xfrm>
            <a:off x="5791200" y="4038600"/>
            <a:ext cx="609600" cy="533400"/>
          </a:xfrm>
          <a:prstGeom prst="rtTriangle">
            <a:avLst/>
          </a:prstGeom>
          <a:noFill/>
          <a:ln cap="flat" cmpd="sng" w="31750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22"/>
          <p:cNvSpPr/>
          <p:nvPr/>
        </p:nvSpPr>
        <p:spPr>
          <a:xfrm>
            <a:off x="6781800" y="1752600"/>
            <a:ext cx="1828800" cy="1828800"/>
          </a:xfrm>
          <a:prstGeom prst="rtTriangle">
            <a:avLst/>
          </a:prstGeom>
          <a:noFill/>
          <a:ln cap="flat" cmpd="sng" w="3175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48" name="Google Shape;348;p22"/>
          <p:cNvCxnSpPr/>
          <p:nvPr/>
        </p:nvCxnSpPr>
        <p:spPr>
          <a:xfrm>
            <a:off x="87630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22"/>
          <p:cNvCxnSpPr/>
          <p:nvPr/>
        </p:nvCxnSpPr>
        <p:spPr>
          <a:xfrm>
            <a:off x="5410200" y="19050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22"/>
          <p:cNvCxnSpPr/>
          <p:nvPr/>
        </p:nvCxnSpPr>
        <p:spPr>
          <a:xfrm>
            <a:off x="5410200" y="16002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1" name="Google Shape;351;p22"/>
          <p:cNvGrpSpPr/>
          <p:nvPr/>
        </p:nvGrpSpPr>
        <p:grpSpPr>
          <a:xfrm>
            <a:off x="6019800" y="3124200"/>
            <a:ext cx="1219200" cy="1257300"/>
            <a:chOff x="3792" y="1968"/>
            <a:chExt cx="768" cy="792"/>
          </a:xfrm>
        </p:grpSpPr>
        <p:sp>
          <p:nvSpPr>
            <p:cNvPr id="352" name="Google Shape;352;p22"/>
            <p:cNvSpPr/>
            <p:nvPr/>
          </p:nvSpPr>
          <p:spPr>
            <a:xfrm>
              <a:off x="3792" y="2616"/>
              <a:ext cx="144" cy="14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4416" y="2592"/>
              <a:ext cx="144" cy="14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3792" y="1968"/>
              <a:ext cx="144" cy="14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55" name="Google Shape;355;p22"/>
          <p:cNvSpPr/>
          <p:nvPr/>
        </p:nvSpPr>
        <p:spPr>
          <a:xfrm>
            <a:off x="6096000" y="3200400"/>
            <a:ext cx="1066800" cy="1066800"/>
          </a:xfrm>
          <a:prstGeom prst="rtTriangle">
            <a:avLst/>
          </a:prstGeom>
          <a:noFill/>
          <a:ln cap="flat" cmpd="sng" w="317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56" name="Google Shape;356;p22"/>
          <p:cNvGrpSpPr/>
          <p:nvPr/>
        </p:nvGrpSpPr>
        <p:grpSpPr>
          <a:xfrm>
            <a:off x="5791200" y="3200400"/>
            <a:ext cx="1371600" cy="1371600"/>
            <a:chOff x="3648" y="2016"/>
            <a:chExt cx="864" cy="864"/>
          </a:xfrm>
        </p:grpSpPr>
        <p:cxnSp>
          <p:nvCxnSpPr>
            <p:cNvPr id="357" name="Google Shape;357;p22"/>
            <p:cNvCxnSpPr/>
            <p:nvPr/>
          </p:nvCxnSpPr>
          <p:spPr>
            <a:xfrm flipH="1">
              <a:off x="3648" y="2688"/>
              <a:ext cx="192" cy="192"/>
            </a:xfrm>
            <a:prstGeom prst="straightConnector1">
              <a:avLst/>
            </a:prstGeom>
            <a:noFill/>
            <a:ln cap="flat" cmpd="sng" w="25400">
              <a:solidFill>
                <a:srgbClr val="C0C0C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8" name="Google Shape;358;p22"/>
            <p:cNvCxnSpPr/>
            <p:nvPr/>
          </p:nvCxnSpPr>
          <p:spPr>
            <a:xfrm flipH="1">
              <a:off x="3648" y="2016"/>
              <a:ext cx="192" cy="528"/>
            </a:xfrm>
            <a:prstGeom prst="straightConnector1">
              <a:avLst/>
            </a:prstGeom>
            <a:noFill/>
            <a:ln cap="flat" cmpd="sng" w="25400">
              <a:solidFill>
                <a:srgbClr val="C0C0C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9" name="Google Shape;359;p22"/>
            <p:cNvCxnSpPr/>
            <p:nvPr/>
          </p:nvCxnSpPr>
          <p:spPr>
            <a:xfrm flipH="1">
              <a:off x="3984" y="2688"/>
              <a:ext cx="528" cy="192"/>
            </a:xfrm>
            <a:prstGeom prst="straightConnector1">
              <a:avLst/>
            </a:prstGeom>
            <a:noFill/>
            <a:ln cap="flat" cmpd="sng" w="25400">
              <a:solidFill>
                <a:srgbClr val="C0C0C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60" name="Google Shape;360;p22"/>
          <p:cNvGrpSpPr/>
          <p:nvPr/>
        </p:nvGrpSpPr>
        <p:grpSpPr>
          <a:xfrm>
            <a:off x="73025" y="2414586"/>
            <a:ext cx="6365875" cy="1928813"/>
            <a:chOff x="48" y="1344"/>
            <a:chExt cx="4010" cy="1215"/>
          </a:xfrm>
        </p:grpSpPr>
        <p:sp>
          <p:nvSpPr>
            <p:cNvPr id="361" name="Google Shape;361;p22"/>
            <p:cNvSpPr txBox="1"/>
            <p:nvPr/>
          </p:nvSpPr>
          <p:spPr>
            <a:xfrm>
              <a:off x="3542" y="1752"/>
              <a:ext cx="51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P(2, 5)</a:t>
              </a:r>
              <a:endParaRPr/>
            </a:p>
          </p:txBody>
        </p:sp>
        <p:sp>
          <p:nvSpPr>
            <p:cNvPr id="362" name="Google Shape;362;p22"/>
            <p:cNvSpPr txBox="1"/>
            <p:nvPr/>
          </p:nvSpPr>
          <p:spPr>
            <a:xfrm>
              <a:off x="3408" y="2328"/>
              <a:ext cx="25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fol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P’</a:t>
              </a:r>
              <a:endParaRPr/>
            </a:p>
          </p:txBody>
        </p:sp>
        <p:sp>
          <p:nvSpPr>
            <p:cNvPr id="363" name="Google Shape;363;p22"/>
            <p:cNvSpPr txBox="1"/>
            <p:nvPr/>
          </p:nvSpPr>
          <p:spPr>
            <a:xfrm>
              <a:off x="48" y="1344"/>
              <a:ext cx="2880" cy="7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524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2400"/>
                <a:buFont typeface="Times New Roman"/>
                <a:buChar char="•"/>
              </a:pPr>
              <a:r>
                <a:rPr b="1" lang="en-US" sz="2400">
                  <a:solidFill>
                    <a:schemeClr val="fol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Example :</a:t>
              </a:r>
              <a:endParaRPr/>
            </a:p>
            <a:p>
              <a:pPr indent="-152400" lvl="1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2400"/>
                <a:buFont typeface="Times New Roman"/>
                <a:buChar char="•"/>
              </a:pPr>
              <a:r>
                <a:rPr b="1" i="0" lang="en-US" sz="2400" u="none" cap="none" strike="noStrike">
                  <a:solidFill>
                    <a:schemeClr val="fol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P(2, 5), Sx = 0.5, Sy = 0.5</a:t>
              </a:r>
              <a:endParaRPr/>
            </a:p>
            <a:p>
              <a:pPr indent="-152400" lvl="1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2400"/>
                <a:buFont typeface="Times New Roman"/>
                <a:buChar char="•"/>
              </a:pPr>
              <a:r>
                <a:rPr b="1" i="0" lang="en-US" sz="2400" u="none" cap="none" strike="noStrike">
                  <a:solidFill>
                    <a:schemeClr val="fol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Find P’ ?</a:t>
              </a:r>
              <a:endParaRPr/>
            </a:p>
          </p:txBody>
        </p:sp>
      </p:grpSp>
      <p:sp>
        <p:nvSpPr>
          <p:cNvPr id="364" name="Google Shape;364;p22"/>
          <p:cNvSpPr txBox="1"/>
          <p:nvPr/>
        </p:nvSpPr>
        <p:spPr>
          <a:xfrm>
            <a:off x="120650" y="3505200"/>
            <a:ext cx="498475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the scale factors are larger than 1 ➔ the points will be moved away from the origin ➔ the object will be larger.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65" name="Google Shape;365;p22"/>
          <p:cNvGrpSpPr/>
          <p:nvPr/>
        </p:nvGrpSpPr>
        <p:grpSpPr>
          <a:xfrm>
            <a:off x="228600" y="1425575"/>
            <a:ext cx="6781800" cy="4906962"/>
            <a:chOff x="144" y="825"/>
            <a:chExt cx="4272" cy="3091"/>
          </a:xfrm>
        </p:grpSpPr>
        <p:sp>
          <p:nvSpPr>
            <p:cNvPr id="366" name="Google Shape;366;p22"/>
            <p:cNvSpPr txBox="1"/>
            <p:nvPr/>
          </p:nvSpPr>
          <p:spPr>
            <a:xfrm>
              <a:off x="4164" y="825"/>
              <a:ext cx="25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P’</a:t>
              </a:r>
              <a:endParaRPr/>
            </a:p>
          </p:txBody>
        </p:sp>
        <p:sp>
          <p:nvSpPr>
            <p:cNvPr id="367" name="Google Shape;367;p22"/>
            <p:cNvSpPr txBox="1"/>
            <p:nvPr/>
          </p:nvSpPr>
          <p:spPr>
            <a:xfrm>
              <a:off x="144" y="3168"/>
              <a:ext cx="2880" cy="7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524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Char char="•"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Example :</a:t>
              </a:r>
              <a:endParaRPr/>
            </a:p>
            <a:p>
              <a:pPr indent="-152400" lvl="1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Times New Roman"/>
                <a:buChar char="•"/>
              </a:pPr>
              <a:r>
                <a:rPr b="1" i="0" lang="en-US" sz="2400" u="none" cap="none" strike="noStrik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P(2, 5),</a:t>
              </a:r>
              <a:r>
                <a:rPr b="1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Sx = 2, Sy = 2</a:t>
              </a:r>
              <a:endParaRPr/>
            </a:p>
            <a:p>
              <a:pPr indent="-152400" lvl="1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Char char="•"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Find </a:t>
              </a:r>
              <a:r>
                <a:rPr b="1" i="0" lang="en-US" sz="2400" u="none" cap="none" strike="noStrike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P’</a:t>
              </a:r>
              <a:r>
                <a:rPr b="1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?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3"/>
          <p:cNvSpPr/>
          <p:nvPr/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</a:t>
            </a:r>
            <a:endParaRPr/>
          </a:p>
        </p:txBody>
      </p:sp>
      <p:grpSp>
        <p:nvGrpSpPr>
          <p:cNvPr id="373" name="Google Shape;373;p23"/>
          <p:cNvGrpSpPr/>
          <p:nvPr/>
        </p:nvGrpSpPr>
        <p:grpSpPr>
          <a:xfrm>
            <a:off x="5410200" y="1600200"/>
            <a:ext cx="3352800" cy="3352800"/>
            <a:chOff x="3120" y="1200"/>
            <a:chExt cx="2064" cy="1920"/>
          </a:xfrm>
        </p:grpSpPr>
        <p:cxnSp>
          <p:nvCxnSpPr>
            <p:cNvPr id="374" name="Google Shape;374;p23"/>
            <p:cNvCxnSpPr/>
            <p:nvPr/>
          </p:nvCxnSpPr>
          <p:spPr>
            <a:xfrm>
              <a:off x="3120" y="1200"/>
              <a:ext cx="0" cy="192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23"/>
            <p:cNvCxnSpPr/>
            <p:nvPr/>
          </p:nvCxnSpPr>
          <p:spPr>
            <a:xfrm>
              <a:off x="3120" y="3120"/>
              <a:ext cx="2064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76" name="Google Shape;376;p23"/>
          <p:cNvCxnSpPr/>
          <p:nvPr/>
        </p:nvCxnSpPr>
        <p:spPr>
          <a:xfrm>
            <a:off x="57150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23"/>
          <p:cNvCxnSpPr/>
          <p:nvPr/>
        </p:nvCxnSpPr>
        <p:spPr>
          <a:xfrm>
            <a:off x="60198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23"/>
          <p:cNvCxnSpPr/>
          <p:nvPr/>
        </p:nvCxnSpPr>
        <p:spPr>
          <a:xfrm>
            <a:off x="63246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23"/>
          <p:cNvCxnSpPr/>
          <p:nvPr/>
        </p:nvCxnSpPr>
        <p:spPr>
          <a:xfrm>
            <a:off x="66294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23"/>
          <p:cNvCxnSpPr/>
          <p:nvPr/>
        </p:nvCxnSpPr>
        <p:spPr>
          <a:xfrm>
            <a:off x="69342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23"/>
          <p:cNvCxnSpPr/>
          <p:nvPr/>
        </p:nvCxnSpPr>
        <p:spPr>
          <a:xfrm>
            <a:off x="72390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23"/>
          <p:cNvCxnSpPr/>
          <p:nvPr/>
        </p:nvCxnSpPr>
        <p:spPr>
          <a:xfrm>
            <a:off x="75438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23"/>
          <p:cNvCxnSpPr/>
          <p:nvPr/>
        </p:nvCxnSpPr>
        <p:spPr>
          <a:xfrm>
            <a:off x="78486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23"/>
          <p:cNvCxnSpPr/>
          <p:nvPr/>
        </p:nvCxnSpPr>
        <p:spPr>
          <a:xfrm>
            <a:off x="81534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23"/>
          <p:cNvCxnSpPr/>
          <p:nvPr/>
        </p:nvCxnSpPr>
        <p:spPr>
          <a:xfrm>
            <a:off x="84582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23"/>
          <p:cNvCxnSpPr/>
          <p:nvPr/>
        </p:nvCxnSpPr>
        <p:spPr>
          <a:xfrm>
            <a:off x="5410200" y="46482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23"/>
          <p:cNvCxnSpPr/>
          <p:nvPr/>
        </p:nvCxnSpPr>
        <p:spPr>
          <a:xfrm>
            <a:off x="5410200" y="43434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23"/>
          <p:cNvCxnSpPr/>
          <p:nvPr/>
        </p:nvCxnSpPr>
        <p:spPr>
          <a:xfrm>
            <a:off x="5410200" y="40386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23"/>
          <p:cNvCxnSpPr/>
          <p:nvPr/>
        </p:nvCxnSpPr>
        <p:spPr>
          <a:xfrm>
            <a:off x="5410200" y="37338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23"/>
          <p:cNvCxnSpPr/>
          <p:nvPr/>
        </p:nvCxnSpPr>
        <p:spPr>
          <a:xfrm>
            <a:off x="5410200" y="34290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23"/>
          <p:cNvCxnSpPr/>
          <p:nvPr/>
        </p:nvCxnSpPr>
        <p:spPr>
          <a:xfrm>
            <a:off x="5410200" y="31242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23"/>
          <p:cNvCxnSpPr/>
          <p:nvPr/>
        </p:nvCxnSpPr>
        <p:spPr>
          <a:xfrm>
            <a:off x="5410200" y="28194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23"/>
          <p:cNvCxnSpPr/>
          <p:nvPr/>
        </p:nvCxnSpPr>
        <p:spPr>
          <a:xfrm>
            <a:off x="5410200" y="25146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23"/>
          <p:cNvCxnSpPr/>
          <p:nvPr/>
        </p:nvCxnSpPr>
        <p:spPr>
          <a:xfrm>
            <a:off x="5410200" y="22098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23"/>
          <p:cNvCxnSpPr/>
          <p:nvPr/>
        </p:nvCxnSpPr>
        <p:spPr>
          <a:xfrm>
            <a:off x="87630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23"/>
          <p:cNvCxnSpPr/>
          <p:nvPr/>
        </p:nvCxnSpPr>
        <p:spPr>
          <a:xfrm>
            <a:off x="5410200" y="19050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23"/>
          <p:cNvCxnSpPr/>
          <p:nvPr/>
        </p:nvCxnSpPr>
        <p:spPr>
          <a:xfrm>
            <a:off x="5410200" y="16002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8" name="Google Shape;398;p23"/>
          <p:cNvSpPr txBox="1"/>
          <p:nvPr/>
        </p:nvSpPr>
        <p:spPr>
          <a:xfrm>
            <a:off x="212725" y="1031875"/>
            <a:ext cx="481647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the scale factors are the same, S</a:t>
            </a:r>
            <a:r>
              <a:rPr b="1"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S</a:t>
            </a:r>
            <a:r>
              <a:rPr b="1"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➔ uniform scaling</a:t>
            </a:r>
            <a:endParaRPr/>
          </a:p>
          <a:p>
            <a:pPr indent="-1524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Only change in size (as previous example)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99" name="Google Shape;399;p23"/>
          <p:cNvGrpSpPr/>
          <p:nvPr/>
        </p:nvGrpSpPr>
        <p:grpSpPr>
          <a:xfrm>
            <a:off x="5276850" y="3671888"/>
            <a:ext cx="1047750" cy="957262"/>
            <a:chOff x="3324" y="2313"/>
            <a:chExt cx="660" cy="603"/>
          </a:xfrm>
        </p:grpSpPr>
        <p:sp>
          <p:nvSpPr>
            <p:cNvPr id="400" name="Google Shape;400;p23"/>
            <p:cNvSpPr txBox="1"/>
            <p:nvPr/>
          </p:nvSpPr>
          <p:spPr>
            <a:xfrm>
              <a:off x="3324" y="2313"/>
              <a:ext cx="51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P(1, 2)</a:t>
              </a:r>
              <a:endParaRPr/>
            </a:p>
          </p:txBody>
        </p:sp>
        <p:grpSp>
          <p:nvGrpSpPr>
            <p:cNvPr id="401" name="Google Shape;401;p23"/>
            <p:cNvGrpSpPr/>
            <p:nvPr/>
          </p:nvGrpSpPr>
          <p:grpSpPr>
            <a:xfrm>
              <a:off x="3600" y="2544"/>
              <a:ext cx="384" cy="372"/>
              <a:chOff x="3600" y="2544"/>
              <a:chExt cx="384" cy="372"/>
            </a:xfrm>
          </p:grpSpPr>
          <p:sp>
            <p:nvSpPr>
              <p:cNvPr id="402" name="Google Shape;402;p23"/>
              <p:cNvSpPr/>
              <p:nvPr/>
            </p:nvSpPr>
            <p:spPr>
              <a:xfrm>
                <a:off x="3600" y="277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03" name="Google Shape;403;p23"/>
              <p:cNvSpPr/>
              <p:nvPr/>
            </p:nvSpPr>
            <p:spPr>
              <a:xfrm>
                <a:off x="3840" y="277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04" name="Google Shape;404;p23"/>
              <p:cNvSpPr/>
              <p:nvPr/>
            </p:nvSpPr>
            <p:spPr>
              <a:xfrm>
                <a:off x="3600" y="2544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05" name="Google Shape;405;p23"/>
              <p:cNvSpPr/>
              <p:nvPr/>
            </p:nvSpPr>
            <p:spPr>
              <a:xfrm>
                <a:off x="3840" y="2556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406" name="Google Shape;406;p23"/>
          <p:cNvSpPr/>
          <p:nvPr/>
        </p:nvSpPr>
        <p:spPr>
          <a:xfrm>
            <a:off x="5791200" y="4114800"/>
            <a:ext cx="457200" cy="457200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07" name="Google Shape;407;p23"/>
          <p:cNvGrpSpPr/>
          <p:nvPr/>
        </p:nvGrpSpPr>
        <p:grpSpPr>
          <a:xfrm>
            <a:off x="5943600" y="1309688"/>
            <a:ext cx="990600" cy="2119312"/>
            <a:chOff x="3744" y="825"/>
            <a:chExt cx="624" cy="1335"/>
          </a:xfrm>
        </p:grpSpPr>
        <p:sp>
          <p:nvSpPr>
            <p:cNvPr id="408" name="Google Shape;408;p23"/>
            <p:cNvSpPr txBox="1"/>
            <p:nvPr/>
          </p:nvSpPr>
          <p:spPr>
            <a:xfrm>
              <a:off x="3744" y="825"/>
              <a:ext cx="25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P’</a:t>
              </a:r>
              <a:endParaRPr/>
            </a:p>
          </p:txBody>
        </p:sp>
        <p:grpSp>
          <p:nvGrpSpPr>
            <p:cNvPr id="409" name="Google Shape;409;p23"/>
            <p:cNvGrpSpPr/>
            <p:nvPr/>
          </p:nvGrpSpPr>
          <p:grpSpPr>
            <a:xfrm>
              <a:off x="3792" y="1008"/>
              <a:ext cx="576" cy="1152"/>
              <a:chOff x="3792" y="1008"/>
              <a:chExt cx="576" cy="1152"/>
            </a:xfrm>
          </p:grpSpPr>
          <p:sp>
            <p:nvSpPr>
              <p:cNvPr id="410" name="Google Shape;410;p23"/>
              <p:cNvSpPr/>
              <p:nvPr/>
            </p:nvSpPr>
            <p:spPr>
              <a:xfrm>
                <a:off x="3792" y="2016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1" name="Google Shape;411;p23"/>
              <p:cNvSpPr/>
              <p:nvPr/>
            </p:nvSpPr>
            <p:spPr>
              <a:xfrm>
                <a:off x="4224" y="2016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2" name="Google Shape;412;p23"/>
              <p:cNvSpPr/>
              <p:nvPr/>
            </p:nvSpPr>
            <p:spPr>
              <a:xfrm>
                <a:off x="3792" y="1008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3" name="Google Shape;413;p23"/>
              <p:cNvSpPr/>
              <p:nvPr/>
            </p:nvSpPr>
            <p:spPr>
              <a:xfrm>
                <a:off x="4224" y="1008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414" name="Google Shape;414;p23"/>
          <p:cNvSpPr/>
          <p:nvPr/>
        </p:nvSpPr>
        <p:spPr>
          <a:xfrm>
            <a:off x="6096000" y="1676400"/>
            <a:ext cx="762000" cy="1676400"/>
          </a:xfrm>
          <a:prstGeom prst="rect">
            <a:avLst/>
          </a:prstGeom>
          <a:noFill/>
          <a:ln cap="flat" cmpd="sng" w="254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15" name="Google Shape;415;p23"/>
          <p:cNvGrpSpPr/>
          <p:nvPr/>
        </p:nvGrpSpPr>
        <p:grpSpPr>
          <a:xfrm>
            <a:off x="5791200" y="1676400"/>
            <a:ext cx="1066800" cy="2895600"/>
            <a:chOff x="3648" y="1056"/>
            <a:chExt cx="672" cy="1824"/>
          </a:xfrm>
        </p:grpSpPr>
        <p:cxnSp>
          <p:nvCxnSpPr>
            <p:cNvPr id="416" name="Google Shape;416;p23"/>
            <p:cNvCxnSpPr/>
            <p:nvPr/>
          </p:nvCxnSpPr>
          <p:spPr>
            <a:xfrm flipH="1" rot="10800000">
              <a:off x="3648" y="1056"/>
              <a:ext cx="192" cy="1584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7" name="Google Shape;417;p23"/>
            <p:cNvCxnSpPr/>
            <p:nvPr/>
          </p:nvCxnSpPr>
          <p:spPr>
            <a:xfrm flipH="1" rot="10800000">
              <a:off x="3936" y="2064"/>
              <a:ext cx="384" cy="816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8" name="Google Shape;418;p23"/>
            <p:cNvCxnSpPr/>
            <p:nvPr/>
          </p:nvCxnSpPr>
          <p:spPr>
            <a:xfrm flipH="1" rot="10800000">
              <a:off x="3648" y="2064"/>
              <a:ext cx="192" cy="816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9" name="Google Shape;419;p23"/>
            <p:cNvCxnSpPr/>
            <p:nvPr/>
          </p:nvCxnSpPr>
          <p:spPr>
            <a:xfrm flipH="1" rot="10800000">
              <a:off x="3888" y="1056"/>
              <a:ext cx="384" cy="1584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420" name="Google Shape;420;p23"/>
          <p:cNvSpPr txBox="1"/>
          <p:nvPr/>
        </p:nvSpPr>
        <p:spPr>
          <a:xfrm>
            <a:off x="232671" y="2625725"/>
            <a:ext cx="462100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 S</a:t>
            </a:r>
            <a:r>
              <a:rPr b="1"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≠ S</a:t>
            </a:r>
            <a:r>
              <a:rPr b="1"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➔ differential scaling.</a:t>
            </a:r>
            <a:endParaRPr/>
          </a:p>
          <a:p>
            <a:pPr indent="-1524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Change in size and shape</a:t>
            </a:r>
            <a:endParaRPr/>
          </a:p>
          <a:p>
            <a:pPr indent="-1524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Example : square → rectangle</a:t>
            </a:r>
            <a:endParaRPr/>
          </a:p>
          <a:p>
            <a:pPr indent="-152400" lvl="1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P(1, 3), S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2, S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5 , P’ ?</a:t>
            </a:r>
            <a:endParaRPr/>
          </a:p>
        </p:txBody>
      </p:sp>
      <p:sp>
        <p:nvSpPr>
          <p:cNvPr id="421" name="Google Shape;421;p23"/>
          <p:cNvSpPr txBox="1"/>
          <p:nvPr/>
        </p:nvSpPr>
        <p:spPr>
          <a:xfrm>
            <a:off x="201677" y="4343400"/>
            <a:ext cx="5698996" cy="1717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scaling by 1 do?</a:t>
            </a:r>
            <a:endParaRPr/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that matrix called?</a:t>
            </a:r>
            <a:endParaRPr/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scaling by a negative value do?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6" name="Google Shape;426;p24"/>
          <p:cNvCxnSpPr/>
          <p:nvPr/>
        </p:nvCxnSpPr>
        <p:spPr>
          <a:xfrm>
            <a:off x="914400" y="4302125"/>
            <a:ext cx="2667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27" name="Google Shape;427;p24"/>
          <p:cNvCxnSpPr/>
          <p:nvPr/>
        </p:nvCxnSpPr>
        <p:spPr>
          <a:xfrm rot="10800000">
            <a:off x="914400" y="1863725"/>
            <a:ext cx="0" cy="2438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28" name="Google Shape;428;p24"/>
          <p:cNvSpPr/>
          <p:nvPr/>
        </p:nvSpPr>
        <p:spPr>
          <a:xfrm>
            <a:off x="914400" y="2930525"/>
            <a:ext cx="992188" cy="1373188"/>
          </a:xfrm>
          <a:custGeom>
            <a:rect b="b" l="l" r="r" t="t"/>
            <a:pathLst>
              <a:path extrusionOk="0" h="865" w="625">
                <a:moveTo>
                  <a:pt x="0" y="864"/>
                </a:moveTo>
                <a:lnTo>
                  <a:pt x="624" y="864"/>
                </a:lnTo>
                <a:lnTo>
                  <a:pt x="336" y="0"/>
                </a:lnTo>
                <a:lnTo>
                  <a:pt x="0" y="864"/>
                </a:lnTo>
              </a:path>
            </a:pathLst>
          </a:custGeom>
          <a:noFill/>
          <a:ln cap="rnd" cmpd="sng" w="127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9" name="Google Shape;429;p24"/>
          <p:cNvSpPr/>
          <p:nvPr/>
        </p:nvSpPr>
        <p:spPr>
          <a:xfrm>
            <a:off x="914400" y="1863725"/>
            <a:ext cx="2135188" cy="2439988"/>
          </a:xfrm>
          <a:custGeom>
            <a:rect b="b" l="l" r="r" t="t"/>
            <a:pathLst>
              <a:path extrusionOk="0" h="1537" w="1345">
                <a:moveTo>
                  <a:pt x="0" y="1536"/>
                </a:moveTo>
                <a:lnTo>
                  <a:pt x="1344" y="1536"/>
                </a:lnTo>
                <a:lnTo>
                  <a:pt x="723" y="0"/>
                </a:lnTo>
                <a:lnTo>
                  <a:pt x="0" y="1536"/>
                </a:lnTo>
              </a:path>
            </a:pathLst>
          </a:custGeom>
          <a:noFill/>
          <a:ln cap="rnd" cmpd="sng" w="127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0" name="Google Shape;43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2209800"/>
            <a:ext cx="1782763" cy="12954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cxnSp>
        <p:nvCxnSpPr>
          <p:cNvPr id="431" name="Google Shape;431;p24"/>
          <p:cNvCxnSpPr/>
          <p:nvPr/>
        </p:nvCxnSpPr>
        <p:spPr>
          <a:xfrm>
            <a:off x="4114800" y="4302125"/>
            <a:ext cx="29718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32" name="Google Shape;432;p24"/>
          <p:cNvCxnSpPr/>
          <p:nvPr/>
        </p:nvCxnSpPr>
        <p:spPr>
          <a:xfrm rot="10800000">
            <a:off x="4114800" y="1863725"/>
            <a:ext cx="0" cy="2438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33" name="Google Shape;433;p24"/>
          <p:cNvSpPr/>
          <p:nvPr/>
        </p:nvSpPr>
        <p:spPr>
          <a:xfrm>
            <a:off x="4114800" y="2930525"/>
            <a:ext cx="992188" cy="1373188"/>
          </a:xfrm>
          <a:custGeom>
            <a:rect b="b" l="l" r="r" t="t"/>
            <a:pathLst>
              <a:path extrusionOk="0" h="865" w="625">
                <a:moveTo>
                  <a:pt x="0" y="864"/>
                </a:moveTo>
                <a:lnTo>
                  <a:pt x="624" y="864"/>
                </a:lnTo>
                <a:lnTo>
                  <a:pt x="336" y="0"/>
                </a:lnTo>
                <a:lnTo>
                  <a:pt x="0" y="864"/>
                </a:lnTo>
              </a:path>
            </a:pathLst>
          </a:custGeom>
          <a:noFill/>
          <a:ln cap="rnd" cmpd="sng" w="127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4" name="Google Shape;434;p24"/>
          <p:cNvSpPr/>
          <p:nvPr/>
        </p:nvSpPr>
        <p:spPr>
          <a:xfrm>
            <a:off x="4114800" y="3540125"/>
            <a:ext cx="2439988" cy="763588"/>
          </a:xfrm>
          <a:custGeom>
            <a:rect b="b" l="l" r="r" t="t"/>
            <a:pathLst>
              <a:path extrusionOk="0" h="481" w="1537">
                <a:moveTo>
                  <a:pt x="0" y="480"/>
                </a:moveTo>
                <a:lnTo>
                  <a:pt x="1536" y="480"/>
                </a:lnTo>
                <a:lnTo>
                  <a:pt x="827" y="0"/>
                </a:lnTo>
                <a:lnTo>
                  <a:pt x="0" y="480"/>
                </a:lnTo>
              </a:path>
            </a:pathLst>
          </a:custGeom>
          <a:noFill/>
          <a:ln cap="rnd" cmpd="sng" w="127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5" name="Google Shape;43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4838" y="5983288"/>
            <a:ext cx="1122362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24"/>
          <p:cNvSpPr/>
          <p:nvPr/>
        </p:nvSpPr>
        <p:spPr>
          <a:xfrm>
            <a:off x="1279525" y="4514850"/>
            <a:ext cx="12334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Uniform</a:t>
            </a:r>
            <a:endParaRPr/>
          </a:p>
        </p:txBody>
      </p:sp>
      <p:sp>
        <p:nvSpPr>
          <p:cNvPr id="437" name="Google Shape;437;p24"/>
          <p:cNvSpPr/>
          <p:nvPr/>
        </p:nvSpPr>
        <p:spPr>
          <a:xfrm>
            <a:off x="4556125" y="4514850"/>
            <a:ext cx="1860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Non-Uniform</a:t>
            </a:r>
            <a:endParaRPr/>
          </a:p>
        </p:txBody>
      </p:sp>
      <p:pic>
        <p:nvPicPr>
          <p:cNvPr id="438" name="Google Shape;43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26238" y="5983288"/>
            <a:ext cx="1095375" cy="569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9600" y="5410200"/>
            <a:ext cx="1909763" cy="696913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440" name="Google Shape;440;p24"/>
          <p:cNvSpPr txBox="1"/>
          <p:nvPr/>
        </p:nvSpPr>
        <p:spPr>
          <a:xfrm>
            <a:off x="898525" y="2514600"/>
            <a:ext cx="768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(x,y)</a:t>
            </a:r>
            <a:endParaRPr/>
          </a:p>
        </p:txBody>
      </p:sp>
      <p:sp>
        <p:nvSpPr>
          <p:cNvPr id="441" name="Google Shape;441;p24"/>
          <p:cNvSpPr txBox="1"/>
          <p:nvPr/>
        </p:nvSpPr>
        <p:spPr>
          <a:xfrm>
            <a:off x="1812925" y="1447800"/>
            <a:ext cx="971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(x’,y’)</a:t>
            </a:r>
            <a:endParaRPr/>
          </a:p>
        </p:txBody>
      </p:sp>
      <p:sp>
        <p:nvSpPr>
          <p:cNvPr id="442" name="Google Shape;442;p24"/>
          <p:cNvSpPr txBox="1"/>
          <p:nvPr/>
        </p:nvSpPr>
        <p:spPr>
          <a:xfrm>
            <a:off x="4251325" y="2590800"/>
            <a:ext cx="768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(x,y)</a:t>
            </a:r>
            <a:endParaRPr/>
          </a:p>
        </p:txBody>
      </p:sp>
      <p:sp>
        <p:nvSpPr>
          <p:cNvPr id="443" name="Google Shape;443;p24"/>
          <p:cNvSpPr txBox="1"/>
          <p:nvPr/>
        </p:nvSpPr>
        <p:spPr>
          <a:xfrm>
            <a:off x="5334000" y="3159125"/>
            <a:ext cx="971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(x’,y’)</a:t>
            </a:r>
            <a:endParaRPr/>
          </a:p>
        </p:txBody>
      </p:sp>
      <p:sp>
        <p:nvSpPr>
          <p:cNvPr id="444" name="Google Shape;444;p24"/>
          <p:cNvSpPr/>
          <p:nvPr/>
        </p:nvSpPr>
        <p:spPr>
          <a:xfrm>
            <a:off x="1371600" y="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 About the Origin</a:t>
            </a:r>
            <a:endParaRPr/>
          </a:p>
        </p:txBody>
      </p:sp>
      <p:sp>
        <p:nvSpPr>
          <p:cNvPr id="445" name="Google Shape;445;p24"/>
          <p:cNvSpPr txBox="1"/>
          <p:nvPr/>
        </p:nvSpPr>
        <p:spPr>
          <a:xfrm>
            <a:off x="2895600" y="5257800"/>
            <a:ext cx="60499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parameters s</a:t>
            </a:r>
            <a:r>
              <a:rPr b="1"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</a:t>
            </a:r>
            <a:r>
              <a:rPr b="1"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called </a:t>
            </a: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scale factors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5"/>
          <p:cNvSpPr/>
          <p:nvPr/>
        </p:nvSpPr>
        <p:spPr>
          <a:xfrm>
            <a:off x="6477000" y="30480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1" name="Google Shape;451;p25"/>
          <p:cNvSpPr/>
          <p:nvPr/>
        </p:nvSpPr>
        <p:spPr>
          <a:xfrm>
            <a:off x="6096000" y="2743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2" name="Google Shape;452;p25"/>
          <p:cNvSpPr/>
          <p:nvPr/>
        </p:nvSpPr>
        <p:spPr>
          <a:xfrm>
            <a:off x="6858000" y="3505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Google Shape;453;p25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rgbClr val="3660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</a:t>
            </a:r>
            <a:endParaRPr/>
          </a:p>
        </p:txBody>
      </p:sp>
      <p:sp>
        <p:nvSpPr>
          <p:cNvPr id="454" name="Google Shape;454;p25"/>
          <p:cNvSpPr txBox="1"/>
          <p:nvPr>
            <p:ph idx="1" type="body"/>
          </p:nvPr>
        </p:nvSpPr>
        <p:spPr>
          <a:xfrm>
            <a:off x="685800" y="1066800"/>
            <a:ext cx="3886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rotation repositions all points in an object along a circular path in the plane centered at the pivot point.</a:t>
            </a:r>
            <a:endParaRPr/>
          </a:p>
          <a:p>
            <a:pPr indent="-342900" lvl="0" marL="342900" marR="0" rtl="0" algn="just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First, we’ll assume the pivot is at the origin.</a:t>
            </a:r>
            <a:endParaRPr/>
          </a:p>
          <a:p>
            <a:pPr indent="-342900" lvl="0" marL="342900" marR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5" name="Google Shape;455;p25"/>
          <p:cNvGrpSpPr/>
          <p:nvPr/>
        </p:nvGrpSpPr>
        <p:grpSpPr>
          <a:xfrm>
            <a:off x="4953000" y="1905000"/>
            <a:ext cx="3276600" cy="3048000"/>
            <a:chOff x="3120" y="1200"/>
            <a:chExt cx="2064" cy="1920"/>
          </a:xfrm>
        </p:grpSpPr>
        <p:grpSp>
          <p:nvGrpSpPr>
            <p:cNvPr id="456" name="Google Shape;456;p25"/>
            <p:cNvGrpSpPr/>
            <p:nvPr/>
          </p:nvGrpSpPr>
          <p:grpSpPr>
            <a:xfrm>
              <a:off x="3120" y="1200"/>
              <a:ext cx="2064" cy="1920"/>
              <a:chOff x="3120" y="1200"/>
              <a:chExt cx="2064" cy="1920"/>
            </a:xfrm>
          </p:grpSpPr>
          <p:cxnSp>
            <p:nvCxnSpPr>
              <p:cNvPr id="457" name="Google Shape;457;p25"/>
              <p:cNvCxnSpPr/>
              <p:nvPr/>
            </p:nvCxnSpPr>
            <p:spPr>
              <a:xfrm>
                <a:off x="3120" y="1200"/>
                <a:ext cx="0" cy="192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8" name="Google Shape;458;p25"/>
              <p:cNvCxnSpPr/>
              <p:nvPr/>
            </p:nvCxnSpPr>
            <p:spPr>
              <a:xfrm>
                <a:off x="3120" y="3120"/>
                <a:ext cx="2064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459" name="Google Shape;459;p25"/>
            <p:cNvCxnSpPr/>
            <p:nvPr/>
          </p:nvCxnSpPr>
          <p:spPr>
            <a:xfrm>
              <a:off x="3312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0" name="Google Shape;460;p25"/>
            <p:cNvCxnSpPr/>
            <p:nvPr/>
          </p:nvCxnSpPr>
          <p:spPr>
            <a:xfrm>
              <a:off x="3504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1" name="Google Shape;461;p25"/>
            <p:cNvCxnSpPr/>
            <p:nvPr/>
          </p:nvCxnSpPr>
          <p:spPr>
            <a:xfrm>
              <a:off x="3696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2" name="Google Shape;462;p25"/>
            <p:cNvCxnSpPr/>
            <p:nvPr/>
          </p:nvCxnSpPr>
          <p:spPr>
            <a:xfrm>
              <a:off x="3888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3" name="Google Shape;463;p25"/>
            <p:cNvCxnSpPr/>
            <p:nvPr/>
          </p:nvCxnSpPr>
          <p:spPr>
            <a:xfrm>
              <a:off x="4080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4" name="Google Shape;464;p25"/>
            <p:cNvCxnSpPr/>
            <p:nvPr/>
          </p:nvCxnSpPr>
          <p:spPr>
            <a:xfrm>
              <a:off x="4272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5" name="Google Shape;465;p25"/>
            <p:cNvCxnSpPr/>
            <p:nvPr/>
          </p:nvCxnSpPr>
          <p:spPr>
            <a:xfrm>
              <a:off x="4464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6" name="Google Shape;466;p25"/>
            <p:cNvCxnSpPr/>
            <p:nvPr/>
          </p:nvCxnSpPr>
          <p:spPr>
            <a:xfrm>
              <a:off x="4656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7" name="Google Shape;467;p25"/>
            <p:cNvCxnSpPr/>
            <p:nvPr/>
          </p:nvCxnSpPr>
          <p:spPr>
            <a:xfrm>
              <a:off x="4848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8" name="Google Shape;468;p25"/>
            <p:cNvCxnSpPr/>
            <p:nvPr/>
          </p:nvCxnSpPr>
          <p:spPr>
            <a:xfrm>
              <a:off x="5040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9" name="Google Shape;469;p25"/>
            <p:cNvCxnSpPr/>
            <p:nvPr/>
          </p:nvCxnSpPr>
          <p:spPr>
            <a:xfrm>
              <a:off x="3120" y="2928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25"/>
            <p:cNvCxnSpPr/>
            <p:nvPr/>
          </p:nvCxnSpPr>
          <p:spPr>
            <a:xfrm>
              <a:off x="3120" y="2736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" name="Google Shape;471;p25"/>
            <p:cNvCxnSpPr/>
            <p:nvPr/>
          </p:nvCxnSpPr>
          <p:spPr>
            <a:xfrm>
              <a:off x="3120" y="2544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" name="Google Shape;472;p25"/>
            <p:cNvCxnSpPr/>
            <p:nvPr/>
          </p:nvCxnSpPr>
          <p:spPr>
            <a:xfrm>
              <a:off x="3120" y="2352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3" name="Google Shape;473;p25"/>
            <p:cNvCxnSpPr/>
            <p:nvPr/>
          </p:nvCxnSpPr>
          <p:spPr>
            <a:xfrm>
              <a:off x="3120" y="2160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" name="Google Shape;474;p25"/>
            <p:cNvCxnSpPr/>
            <p:nvPr/>
          </p:nvCxnSpPr>
          <p:spPr>
            <a:xfrm>
              <a:off x="3120" y="1968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5" name="Google Shape;475;p25"/>
            <p:cNvCxnSpPr/>
            <p:nvPr/>
          </p:nvCxnSpPr>
          <p:spPr>
            <a:xfrm>
              <a:off x="3120" y="1776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6" name="Google Shape;476;p25"/>
            <p:cNvCxnSpPr/>
            <p:nvPr/>
          </p:nvCxnSpPr>
          <p:spPr>
            <a:xfrm>
              <a:off x="3120" y="1584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7" name="Google Shape;477;p25"/>
            <p:cNvCxnSpPr/>
            <p:nvPr/>
          </p:nvCxnSpPr>
          <p:spPr>
            <a:xfrm>
              <a:off x="3120" y="1392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8" name="Google Shape;478;p25"/>
          <p:cNvSpPr/>
          <p:nvPr/>
        </p:nvSpPr>
        <p:spPr>
          <a:xfrm>
            <a:off x="7118350" y="4071938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9" name="Google Shape;479;p25"/>
          <p:cNvSpPr/>
          <p:nvPr/>
        </p:nvSpPr>
        <p:spPr>
          <a:xfrm>
            <a:off x="5595938" y="2547938"/>
            <a:ext cx="228600" cy="2286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0" name="Google Shape;480;p25"/>
          <p:cNvSpPr txBox="1"/>
          <p:nvPr/>
        </p:nvSpPr>
        <p:spPr>
          <a:xfrm>
            <a:off x="6707188" y="3062288"/>
            <a:ext cx="3032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endParaRPr b="1" sz="18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1" name="Google Shape;481;p25"/>
          <p:cNvSpPr/>
          <p:nvPr/>
        </p:nvSpPr>
        <p:spPr>
          <a:xfrm>
            <a:off x="5721350" y="2660650"/>
            <a:ext cx="1524000" cy="1547813"/>
          </a:xfrm>
          <a:custGeom>
            <a:rect b="b" l="l" r="r" t="t"/>
            <a:pathLst>
              <a:path extrusionOk="0" h="975" w="960">
                <a:moveTo>
                  <a:pt x="960" y="975"/>
                </a:moveTo>
                <a:cubicBezTo>
                  <a:pt x="938" y="805"/>
                  <a:pt x="775" y="525"/>
                  <a:pt x="572" y="340"/>
                </a:cubicBezTo>
                <a:cubicBezTo>
                  <a:pt x="369" y="155"/>
                  <a:pt x="184" y="45"/>
                  <a:pt x="0" y="0"/>
                </a:cubicBezTo>
              </a:path>
            </a:pathLst>
          </a:custGeom>
          <a:noFill/>
          <a:ln cap="flat" cmpd="sng" w="254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82" name="Google Shape;482;p25"/>
          <p:cNvCxnSpPr/>
          <p:nvPr/>
        </p:nvCxnSpPr>
        <p:spPr>
          <a:xfrm flipH="1" rot="10800000">
            <a:off x="4953000" y="4191000"/>
            <a:ext cx="2286000" cy="762000"/>
          </a:xfrm>
          <a:prstGeom prst="straightConnector1">
            <a:avLst/>
          </a:prstGeom>
          <a:noFill/>
          <a:ln cap="flat" cmpd="sng" w="254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25"/>
          <p:cNvCxnSpPr/>
          <p:nvPr/>
        </p:nvCxnSpPr>
        <p:spPr>
          <a:xfrm flipH="1" rot="10800000">
            <a:off x="4953000" y="2667000"/>
            <a:ext cx="762000" cy="2286000"/>
          </a:xfrm>
          <a:prstGeom prst="straightConnector1">
            <a:avLst/>
          </a:prstGeom>
          <a:noFill/>
          <a:ln cap="flat" cmpd="sng" w="254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Google Shape;484;p25"/>
          <p:cNvSpPr txBox="1"/>
          <p:nvPr/>
        </p:nvSpPr>
        <p:spPr>
          <a:xfrm>
            <a:off x="7086600" y="3698875"/>
            <a:ext cx="369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/>
          </a:p>
        </p:txBody>
      </p:sp>
      <p:sp>
        <p:nvSpPr>
          <p:cNvPr id="485" name="Google Shape;485;p25"/>
          <p:cNvSpPr txBox="1"/>
          <p:nvPr/>
        </p:nvSpPr>
        <p:spPr>
          <a:xfrm>
            <a:off x="5486400" y="2133600"/>
            <a:ext cx="4714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P’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6"/>
          <p:cNvSpPr/>
          <p:nvPr/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</a:t>
            </a:r>
            <a:endParaRPr/>
          </a:p>
        </p:txBody>
      </p:sp>
      <p:sp>
        <p:nvSpPr>
          <p:cNvPr id="491" name="Google Shape;491;p26"/>
          <p:cNvSpPr/>
          <p:nvPr/>
        </p:nvSpPr>
        <p:spPr>
          <a:xfrm>
            <a:off x="457200" y="838200"/>
            <a:ext cx="441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Trigonometry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=&gt; cos</a:t>
            </a:r>
            <a:r>
              <a:rPr b="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 = x/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, </a:t>
            </a: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 </a:t>
            </a:r>
            <a:r>
              <a:rPr b="1"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</a:t>
            </a: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r.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φ, y =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r.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</a:t>
            </a:r>
            <a:endParaRPr/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92" name="Google Shape;492;p26"/>
          <p:cNvGrpSpPr/>
          <p:nvPr/>
        </p:nvGrpSpPr>
        <p:grpSpPr>
          <a:xfrm>
            <a:off x="4953000" y="1905000"/>
            <a:ext cx="3276600" cy="3048000"/>
            <a:chOff x="3120" y="1200"/>
            <a:chExt cx="2064" cy="1920"/>
          </a:xfrm>
        </p:grpSpPr>
        <p:grpSp>
          <p:nvGrpSpPr>
            <p:cNvPr id="493" name="Google Shape;493;p26"/>
            <p:cNvGrpSpPr/>
            <p:nvPr/>
          </p:nvGrpSpPr>
          <p:grpSpPr>
            <a:xfrm>
              <a:off x="3120" y="1200"/>
              <a:ext cx="2064" cy="1920"/>
              <a:chOff x="3120" y="1200"/>
              <a:chExt cx="2064" cy="1920"/>
            </a:xfrm>
          </p:grpSpPr>
          <p:cxnSp>
            <p:nvCxnSpPr>
              <p:cNvPr id="494" name="Google Shape;494;p26"/>
              <p:cNvCxnSpPr/>
              <p:nvPr/>
            </p:nvCxnSpPr>
            <p:spPr>
              <a:xfrm>
                <a:off x="3120" y="1200"/>
                <a:ext cx="0" cy="192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5" name="Google Shape;495;p26"/>
              <p:cNvCxnSpPr/>
              <p:nvPr/>
            </p:nvCxnSpPr>
            <p:spPr>
              <a:xfrm>
                <a:off x="3120" y="3120"/>
                <a:ext cx="2064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496" name="Google Shape;496;p26"/>
            <p:cNvCxnSpPr/>
            <p:nvPr/>
          </p:nvCxnSpPr>
          <p:spPr>
            <a:xfrm>
              <a:off x="3312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7" name="Google Shape;497;p26"/>
            <p:cNvCxnSpPr/>
            <p:nvPr/>
          </p:nvCxnSpPr>
          <p:spPr>
            <a:xfrm>
              <a:off x="3504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8" name="Google Shape;498;p26"/>
            <p:cNvCxnSpPr/>
            <p:nvPr/>
          </p:nvCxnSpPr>
          <p:spPr>
            <a:xfrm>
              <a:off x="3696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" name="Google Shape;499;p26"/>
            <p:cNvCxnSpPr/>
            <p:nvPr/>
          </p:nvCxnSpPr>
          <p:spPr>
            <a:xfrm>
              <a:off x="3888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0" name="Google Shape;500;p26"/>
            <p:cNvCxnSpPr/>
            <p:nvPr/>
          </p:nvCxnSpPr>
          <p:spPr>
            <a:xfrm>
              <a:off x="4080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26"/>
            <p:cNvCxnSpPr/>
            <p:nvPr/>
          </p:nvCxnSpPr>
          <p:spPr>
            <a:xfrm>
              <a:off x="4272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26"/>
            <p:cNvCxnSpPr/>
            <p:nvPr/>
          </p:nvCxnSpPr>
          <p:spPr>
            <a:xfrm>
              <a:off x="4464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Google Shape;503;p26"/>
            <p:cNvCxnSpPr/>
            <p:nvPr/>
          </p:nvCxnSpPr>
          <p:spPr>
            <a:xfrm>
              <a:off x="4656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4" name="Google Shape;504;p26"/>
            <p:cNvCxnSpPr/>
            <p:nvPr/>
          </p:nvCxnSpPr>
          <p:spPr>
            <a:xfrm>
              <a:off x="4848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5" name="Google Shape;505;p26"/>
            <p:cNvCxnSpPr/>
            <p:nvPr/>
          </p:nvCxnSpPr>
          <p:spPr>
            <a:xfrm>
              <a:off x="5040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6" name="Google Shape;506;p26"/>
            <p:cNvCxnSpPr/>
            <p:nvPr/>
          </p:nvCxnSpPr>
          <p:spPr>
            <a:xfrm>
              <a:off x="3120" y="2928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7" name="Google Shape;507;p26"/>
            <p:cNvCxnSpPr/>
            <p:nvPr/>
          </p:nvCxnSpPr>
          <p:spPr>
            <a:xfrm>
              <a:off x="3120" y="2736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8" name="Google Shape;508;p26"/>
            <p:cNvCxnSpPr/>
            <p:nvPr/>
          </p:nvCxnSpPr>
          <p:spPr>
            <a:xfrm>
              <a:off x="3120" y="2544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9" name="Google Shape;509;p26"/>
            <p:cNvCxnSpPr/>
            <p:nvPr/>
          </p:nvCxnSpPr>
          <p:spPr>
            <a:xfrm>
              <a:off x="3120" y="2352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0" name="Google Shape;510;p26"/>
            <p:cNvCxnSpPr/>
            <p:nvPr/>
          </p:nvCxnSpPr>
          <p:spPr>
            <a:xfrm>
              <a:off x="3120" y="2160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Google Shape;511;p26"/>
            <p:cNvCxnSpPr/>
            <p:nvPr/>
          </p:nvCxnSpPr>
          <p:spPr>
            <a:xfrm>
              <a:off x="3120" y="1968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26"/>
            <p:cNvCxnSpPr/>
            <p:nvPr/>
          </p:nvCxnSpPr>
          <p:spPr>
            <a:xfrm>
              <a:off x="3120" y="1776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26"/>
            <p:cNvCxnSpPr/>
            <p:nvPr/>
          </p:nvCxnSpPr>
          <p:spPr>
            <a:xfrm>
              <a:off x="3120" y="1584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4" name="Google Shape;514;p26"/>
            <p:cNvCxnSpPr/>
            <p:nvPr/>
          </p:nvCxnSpPr>
          <p:spPr>
            <a:xfrm>
              <a:off x="3120" y="1392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5" name="Google Shape;515;p26"/>
          <p:cNvSpPr/>
          <p:nvPr/>
        </p:nvSpPr>
        <p:spPr>
          <a:xfrm>
            <a:off x="7118350" y="4071938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16" name="Google Shape;516;p26"/>
          <p:cNvGrpSpPr/>
          <p:nvPr/>
        </p:nvGrpSpPr>
        <p:grpSpPr>
          <a:xfrm>
            <a:off x="5721350" y="2660650"/>
            <a:ext cx="1524000" cy="1547813"/>
            <a:chOff x="3604" y="1676"/>
            <a:chExt cx="960" cy="975"/>
          </a:xfrm>
        </p:grpSpPr>
        <p:sp>
          <p:nvSpPr>
            <p:cNvPr id="517" name="Google Shape;517;p26"/>
            <p:cNvSpPr txBox="1"/>
            <p:nvPr/>
          </p:nvSpPr>
          <p:spPr>
            <a:xfrm>
              <a:off x="4225" y="1929"/>
              <a:ext cx="19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θ</a:t>
              </a:r>
              <a:endParaRPr b="1" sz="18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3604" y="1676"/>
              <a:ext cx="960" cy="975"/>
            </a:xfrm>
            <a:custGeom>
              <a:rect b="b" l="l" r="r" t="t"/>
              <a:pathLst>
                <a:path extrusionOk="0" h="975" w="960">
                  <a:moveTo>
                    <a:pt x="960" y="975"/>
                  </a:moveTo>
                  <a:cubicBezTo>
                    <a:pt x="938" y="805"/>
                    <a:pt x="775" y="525"/>
                    <a:pt x="572" y="340"/>
                  </a:cubicBezTo>
                  <a:cubicBezTo>
                    <a:pt x="369" y="155"/>
                    <a:pt x="184" y="45"/>
                    <a:pt x="0" y="0"/>
                  </a:cubicBezTo>
                </a:path>
              </a:pathLst>
            </a:custGeom>
            <a:noFill/>
            <a:ln cap="flat" cmpd="sng" w="254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519" name="Google Shape;519;p26"/>
          <p:cNvGrpSpPr/>
          <p:nvPr/>
        </p:nvGrpSpPr>
        <p:grpSpPr>
          <a:xfrm>
            <a:off x="4953000" y="3733800"/>
            <a:ext cx="2959100" cy="1616075"/>
            <a:chOff x="3120" y="2352"/>
            <a:chExt cx="1864" cy="1018"/>
          </a:xfrm>
        </p:grpSpPr>
        <p:sp>
          <p:nvSpPr>
            <p:cNvPr id="520" name="Google Shape;520;p26"/>
            <p:cNvSpPr/>
            <p:nvPr/>
          </p:nvSpPr>
          <p:spPr>
            <a:xfrm>
              <a:off x="3600" y="2928"/>
              <a:ext cx="96" cy="192"/>
            </a:xfrm>
            <a:custGeom>
              <a:rect b="b" l="l" r="r" t="t"/>
              <a:pathLst>
                <a:path extrusionOk="0" fill="none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extrusionOk="0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521" name="Google Shape;521;p26"/>
            <p:cNvGrpSpPr/>
            <p:nvPr/>
          </p:nvGrpSpPr>
          <p:grpSpPr>
            <a:xfrm>
              <a:off x="3120" y="2352"/>
              <a:ext cx="1864" cy="1018"/>
              <a:chOff x="3120" y="2352"/>
              <a:chExt cx="1864" cy="1018"/>
            </a:xfrm>
          </p:grpSpPr>
          <p:cxnSp>
            <p:nvCxnSpPr>
              <p:cNvPr id="522" name="Google Shape;522;p26"/>
              <p:cNvCxnSpPr/>
              <p:nvPr/>
            </p:nvCxnSpPr>
            <p:spPr>
              <a:xfrm>
                <a:off x="4560" y="2688"/>
                <a:ext cx="0" cy="384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2"/>
                </a:solidFill>
                <a:prstDash val="dot"/>
                <a:round/>
                <a:headEnd len="med" w="med" type="triangle"/>
                <a:tailEnd len="med" w="med" type="triangle"/>
              </a:ln>
            </p:spPr>
          </p:cxnSp>
          <p:sp>
            <p:nvSpPr>
              <p:cNvPr id="523" name="Google Shape;523;p26"/>
              <p:cNvSpPr txBox="1"/>
              <p:nvPr/>
            </p:nvSpPr>
            <p:spPr>
              <a:xfrm>
                <a:off x="3638" y="2854"/>
                <a:ext cx="26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φ</a:t>
                </a:r>
                <a:r>
                  <a:rPr b="1"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/>
              </a:p>
            </p:txBody>
          </p:sp>
          <p:grpSp>
            <p:nvGrpSpPr>
              <p:cNvPr id="524" name="Google Shape;524;p26"/>
              <p:cNvGrpSpPr/>
              <p:nvPr/>
            </p:nvGrpSpPr>
            <p:grpSpPr>
              <a:xfrm>
                <a:off x="3120" y="2352"/>
                <a:ext cx="1864" cy="1018"/>
                <a:chOff x="3120" y="2352"/>
                <a:chExt cx="1864" cy="1018"/>
              </a:xfrm>
            </p:grpSpPr>
            <p:cxnSp>
              <p:nvCxnSpPr>
                <p:cNvPr id="525" name="Google Shape;525;p26"/>
                <p:cNvCxnSpPr/>
                <p:nvPr/>
              </p:nvCxnSpPr>
              <p:spPr>
                <a:xfrm flipH="1" rot="10800000">
                  <a:off x="3120" y="2640"/>
                  <a:ext cx="1440" cy="48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00FF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26" name="Google Shape;526;p26"/>
                <p:cNvSpPr txBox="1"/>
                <p:nvPr/>
              </p:nvSpPr>
              <p:spPr>
                <a:xfrm>
                  <a:off x="4464" y="2352"/>
                  <a:ext cx="520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accent2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P(x,y)</a:t>
                  </a:r>
                  <a:endParaRPr/>
                </a:p>
              </p:txBody>
            </p:sp>
            <p:cxnSp>
              <p:nvCxnSpPr>
                <p:cNvPr id="527" name="Google Shape;527;p26"/>
                <p:cNvCxnSpPr/>
                <p:nvPr/>
              </p:nvCxnSpPr>
              <p:spPr>
                <a:xfrm>
                  <a:off x="3120" y="3159"/>
                  <a:ext cx="1440" cy="0"/>
                </a:xfrm>
                <a:prstGeom prst="straightConnector1">
                  <a:avLst/>
                </a:prstGeom>
                <a:noFill/>
                <a:ln cap="rnd" cmpd="sng" w="9525">
                  <a:solidFill>
                    <a:schemeClr val="accent2"/>
                  </a:solidFill>
                  <a:prstDash val="dot"/>
                  <a:round/>
                  <a:headEnd len="med" w="med" type="triangle"/>
                  <a:tailEnd len="med" w="med" type="triangle"/>
                </a:ln>
              </p:spPr>
            </p:cxnSp>
            <p:sp>
              <p:nvSpPr>
                <p:cNvPr id="528" name="Google Shape;528;p26"/>
                <p:cNvSpPr txBox="1"/>
                <p:nvPr/>
              </p:nvSpPr>
              <p:spPr>
                <a:xfrm>
                  <a:off x="3744" y="312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accent2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x</a:t>
                  </a:r>
                  <a:endParaRPr/>
                </a:p>
              </p:txBody>
            </p:sp>
            <p:sp>
              <p:nvSpPr>
                <p:cNvPr id="529" name="Google Shape;529;p26"/>
                <p:cNvSpPr txBox="1"/>
                <p:nvPr/>
              </p:nvSpPr>
              <p:spPr>
                <a:xfrm>
                  <a:off x="4608" y="272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accent2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y</a:t>
                  </a:r>
                  <a:endParaRPr/>
                </a:p>
              </p:txBody>
            </p:sp>
            <p:sp>
              <p:nvSpPr>
                <p:cNvPr id="530" name="Google Shape;530;p26"/>
                <p:cNvSpPr txBox="1"/>
                <p:nvPr/>
              </p:nvSpPr>
              <p:spPr>
                <a:xfrm>
                  <a:off x="3879" y="2640"/>
                  <a:ext cx="201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r</a:t>
                  </a:r>
                  <a:endParaRPr/>
                </a:p>
              </p:txBody>
            </p:sp>
          </p:grpSp>
        </p:grpSp>
      </p:grpSp>
      <p:grpSp>
        <p:nvGrpSpPr>
          <p:cNvPr id="531" name="Google Shape;531;p26"/>
          <p:cNvGrpSpPr/>
          <p:nvPr/>
        </p:nvGrpSpPr>
        <p:grpSpPr>
          <a:xfrm>
            <a:off x="4953000" y="2209800"/>
            <a:ext cx="1581150" cy="3227388"/>
            <a:chOff x="3120" y="1390"/>
            <a:chExt cx="996" cy="2033"/>
          </a:xfrm>
        </p:grpSpPr>
        <p:sp>
          <p:nvSpPr>
            <p:cNvPr id="532" name="Google Shape;532;p26"/>
            <p:cNvSpPr/>
            <p:nvPr/>
          </p:nvSpPr>
          <p:spPr>
            <a:xfrm>
              <a:off x="3525" y="1605"/>
              <a:ext cx="144" cy="144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33" name="Google Shape;533;p26"/>
            <p:cNvCxnSpPr/>
            <p:nvPr/>
          </p:nvCxnSpPr>
          <p:spPr>
            <a:xfrm flipH="1" rot="10800000">
              <a:off x="3120" y="1680"/>
              <a:ext cx="480" cy="1440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4" name="Google Shape;534;p26"/>
            <p:cNvCxnSpPr/>
            <p:nvPr/>
          </p:nvCxnSpPr>
          <p:spPr>
            <a:xfrm>
              <a:off x="3600" y="1680"/>
              <a:ext cx="0" cy="1392"/>
            </a:xfrm>
            <a:prstGeom prst="straightConnector1">
              <a:avLst/>
            </a:prstGeom>
            <a:noFill/>
            <a:ln cap="rnd" cmpd="sng" w="9525">
              <a:solidFill>
                <a:srgbClr val="FF3300"/>
              </a:solidFill>
              <a:prstDash val="dot"/>
              <a:round/>
              <a:headEnd len="med" w="med" type="triangle"/>
              <a:tailEnd len="med" w="med" type="triangle"/>
            </a:ln>
          </p:spPr>
        </p:cxnSp>
        <p:sp>
          <p:nvSpPr>
            <p:cNvPr id="535" name="Google Shape;535;p26"/>
            <p:cNvSpPr/>
            <p:nvPr/>
          </p:nvSpPr>
          <p:spPr>
            <a:xfrm>
              <a:off x="3216" y="2832"/>
              <a:ext cx="192" cy="192"/>
            </a:xfrm>
            <a:custGeom>
              <a:rect b="b" l="l" r="r" t="t"/>
              <a:pathLst>
                <a:path extrusionOk="0" h="192" w="192">
                  <a:moveTo>
                    <a:pt x="192" y="192"/>
                  </a:moveTo>
                  <a:cubicBezTo>
                    <a:pt x="184" y="136"/>
                    <a:pt x="176" y="80"/>
                    <a:pt x="144" y="48"/>
                  </a:cubicBezTo>
                  <a:cubicBezTo>
                    <a:pt x="112" y="16"/>
                    <a:pt x="56" y="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36" name="Google Shape;536;p26"/>
            <p:cNvCxnSpPr/>
            <p:nvPr/>
          </p:nvCxnSpPr>
          <p:spPr>
            <a:xfrm>
              <a:off x="3120" y="3216"/>
              <a:ext cx="480" cy="0"/>
            </a:xfrm>
            <a:prstGeom prst="straightConnector1">
              <a:avLst/>
            </a:prstGeom>
            <a:noFill/>
            <a:ln cap="rnd" cmpd="sng" w="9525">
              <a:solidFill>
                <a:srgbClr val="FF3300"/>
              </a:solidFill>
              <a:prstDash val="dot"/>
              <a:round/>
              <a:headEnd len="med" w="med" type="triangle"/>
              <a:tailEnd len="med" w="med" type="triangle"/>
            </a:ln>
          </p:spPr>
        </p:cxnSp>
        <p:sp>
          <p:nvSpPr>
            <p:cNvPr id="537" name="Google Shape;537;p26"/>
            <p:cNvSpPr txBox="1"/>
            <p:nvPr/>
          </p:nvSpPr>
          <p:spPr>
            <a:xfrm>
              <a:off x="3206" y="3192"/>
              <a:ext cx="2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x’</a:t>
              </a:r>
              <a:endParaRPr/>
            </a:p>
          </p:txBody>
        </p:sp>
        <p:sp>
          <p:nvSpPr>
            <p:cNvPr id="538" name="Google Shape;538;p26"/>
            <p:cNvSpPr txBox="1"/>
            <p:nvPr/>
          </p:nvSpPr>
          <p:spPr>
            <a:xfrm>
              <a:off x="3614" y="2299"/>
              <a:ext cx="32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y’</a:t>
              </a:r>
              <a:endParaRPr/>
            </a:p>
          </p:txBody>
        </p:sp>
        <p:sp>
          <p:nvSpPr>
            <p:cNvPr id="539" name="Google Shape;539;p26"/>
            <p:cNvSpPr txBox="1"/>
            <p:nvPr/>
          </p:nvSpPr>
          <p:spPr>
            <a:xfrm>
              <a:off x="3360" y="2688"/>
              <a:ext cx="19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θ</a:t>
              </a:r>
              <a:endParaRPr b="1" sz="18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0" name="Google Shape;540;p26"/>
            <p:cNvSpPr txBox="1"/>
            <p:nvPr/>
          </p:nvSpPr>
          <p:spPr>
            <a:xfrm>
              <a:off x="3456" y="1390"/>
              <a:ext cx="66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P’(x’, y’)</a:t>
              </a:r>
              <a:endParaRPr/>
            </a:p>
          </p:txBody>
        </p:sp>
        <p:sp>
          <p:nvSpPr>
            <p:cNvPr id="541" name="Google Shape;541;p26"/>
            <p:cNvSpPr txBox="1"/>
            <p:nvPr/>
          </p:nvSpPr>
          <p:spPr>
            <a:xfrm>
              <a:off x="3168" y="2112"/>
              <a:ext cx="20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/>
            </a:p>
          </p:txBody>
        </p:sp>
      </p:grpSp>
      <p:sp>
        <p:nvSpPr>
          <p:cNvPr id="542" name="Google Shape;542;p26"/>
          <p:cNvSpPr txBox="1"/>
          <p:nvPr/>
        </p:nvSpPr>
        <p:spPr>
          <a:xfrm>
            <a:off x="365125" y="2743200"/>
            <a:ext cx="4230688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=&gt; cos (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φ+ </a:t>
            </a:r>
            <a:r>
              <a:rPr b="1" i="0" lang="en-US" sz="18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b="1" i="0" lang="en-US" sz="24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x’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/r</a:t>
            </a:r>
            <a:endParaRPr/>
          </a:p>
          <a:p>
            <a:pPr indent="-152400" lvl="1" marL="457200" marR="0" rtl="0" algn="l"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x’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r.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cos (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φ+ </a:t>
            </a:r>
            <a:r>
              <a:rPr b="1" i="0" lang="en-US" sz="18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/>
          </a:p>
          <a:p>
            <a:pPr indent="-152400" lvl="1" marL="457200" marR="0" rtl="0" algn="l"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x’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.cos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</a:t>
            </a:r>
            <a:r>
              <a:rPr b="1" i="0" lang="en-US" sz="18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-r.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</a:t>
            </a:r>
            <a:r>
              <a:rPr b="1" i="0" lang="en-US" sz="18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endParaRPr/>
          </a:p>
          <a:p>
            <a:pPr indent="-152400" lvl="1" marL="457200" marR="0" rtl="0" algn="l"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x’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.cos </a:t>
            </a:r>
            <a:r>
              <a:rPr b="1" i="0" lang="en-US" sz="18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.sin </a:t>
            </a:r>
            <a:r>
              <a:rPr b="1" i="0" lang="en-US" sz="18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=&gt;sin (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φ+ </a:t>
            </a:r>
            <a:r>
              <a:rPr b="1" i="0" lang="en-US" sz="18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b="1" i="0" lang="en-US" sz="24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y’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/r</a:t>
            </a:r>
            <a:endParaRPr/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0" lang="en-US" sz="24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y’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r.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sin (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φ+ </a:t>
            </a:r>
            <a:r>
              <a:rPr b="1" i="0" lang="en-US" sz="18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/>
          </a:p>
          <a:p>
            <a:pPr indent="-152400" lvl="1" marL="457200" marR="0" rtl="0" algn="l"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y’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.cos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</a:t>
            </a:r>
            <a:r>
              <a:rPr b="1" i="0" lang="en-US" sz="18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 r.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</a:t>
            </a:r>
            <a:r>
              <a:rPr b="1" i="0" lang="en-US" sz="18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endParaRPr/>
          </a:p>
          <a:p>
            <a:pPr indent="-152400" lvl="1" marL="457200" marR="0" rtl="0" algn="l"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y’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.sin </a:t>
            </a:r>
            <a:r>
              <a:rPr b="1" i="0" lang="en-US" sz="18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.cos </a:t>
            </a:r>
            <a:r>
              <a:rPr b="1" i="0" lang="en-US" sz="18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43" name="Google Shape;543;p26"/>
          <p:cNvGrpSpPr/>
          <p:nvPr/>
        </p:nvGrpSpPr>
        <p:grpSpPr>
          <a:xfrm>
            <a:off x="533400" y="2286000"/>
            <a:ext cx="3276600" cy="1828800"/>
            <a:chOff x="336" y="1440"/>
            <a:chExt cx="2064" cy="1152"/>
          </a:xfrm>
        </p:grpSpPr>
        <p:sp>
          <p:nvSpPr>
            <p:cNvPr id="544" name="Google Shape;544;p26"/>
            <p:cNvSpPr/>
            <p:nvPr/>
          </p:nvSpPr>
          <p:spPr>
            <a:xfrm>
              <a:off x="960" y="2352"/>
              <a:ext cx="576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1920" y="2352"/>
              <a:ext cx="480" cy="19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336" y="1440"/>
              <a:ext cx="720" cy="912"/>
            </a:xfrm>
            <a:custGeom>
              <a:rect b="b" l="l" r="r" t="t"/>
              <a:pathLst>
                <a:path extrusionOk="0" h="960" w="720">
                  <a:moveTo>
                    <a:pt x="720" y="0"/>
                  </a:moveTo>
                  <a:cubicBezTo>
                    <a:pt x="484" y="32"/>
                    <a:pt x="248" y="64"/>
                    <a:pt x="144" y="192"/>
                  </a:cubicBezTo>
                  <a:cubicBezTo>
                    <a:pt x="40" y="320"/>
                    <a:pt x="0" y="640"/>
                    <a:pt x="96" y="768"/>
                  </a:cubicBezTo>
                  <a:cubicBezTo>
                    <a:pt x="192" y="896"/>
                    <a:pt x="616" y="928"/>
                    <a:pt x="720" y="960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2160" y="1440"/>
              <a:ext cx="48" cy="912"/>
            </a:xfrm>
            <a:custGeom>
              <a:rect b="b" l="l" r="r" t="t"/>
              <a:pathLst>
                <a:path extrusionOk="0" h="912" w="48">
                  <a:moveTo>
                    <a:pt x="48" y="0"/>
                  </a:moveTo>
                  <a:cubicBezTo>
                    <a:pt x="28" y="380"/>
                    <a:pt x="8" y="760"/>
                    <a:pt x="0" y="912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548" name="Google Shape;548;p26"/>
          <p:cNvGrpSpPr/>
          <p:nvPr/>
        </p:nvGrpSpPr>
        <p:grpSpPr>
          <a:xfrm>
            <a:off x="685800" y="2286000"/>
            <a:ext cx="3352800" cy="3962400"/>
            <a:chOff x="432" y="1440"/>
            <a:chExt cx="2112" cy="2496"/>
          </a:xfrm>
        </p:grpSpPr>
        <p:sp>
          <p:nvSpPr>
            <p:cNvPr id="549" name="Google Shape;549;p26"/>
            <p:cNvSpPr/>
            <p:nvPr/>
          </p:nvSpPr>
          <p:spPr>
            <a:xfrm>
              <a:off x="960" y="3696"/>
              <a:ext cx="576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1968" y="3696"/>
              <a:ext cx="576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51" name="Google Shape;551;p26"/>
            <p:cNvCxnSpPr/>
            <p:nvPr/>
          </p:nvCxnSpPr>
          <p:spPr>
            <a:xfrm>
              <a:off x="2256" y="1440"/>
              <a:ext cx="0" cy="220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52" name="Google Shape;552;p26"/>
            <p:cNvSpPr/>
            <p:nvPr/>
          </p:nvSpPr>
          <p:spPr>
            <a:xfrm>
              <a:off x="432" y="1440"/>
              <a:ext cx="480" cy="2256"/>
            </a:xfrm>
            <a:custGeom>
              <a:rect b="b" l="l" r="r" t="t"/>
              <a:pathLst>
                <a:path extrusionOk="0" h="960" w="720">
                  <a:moveTo>
                    <a:pt x="720" y="0"/>
                  </a:moveTo>
                  <a:cubicBezTo>
                    <a:pt x="484" y="32"/>
                    <a:pt x="248" y="64"/>
                    <a:pt x="144" y="192"/>
                  </a:cubicBezTo>
                  <a:cubicBezTo>
                    <a:pt x="40" y="320"/>
                    <a:pt x="0" y="640"/>
                    <a:pt x="96" y="768"/>
                  </a:cubicBezTo>
                  <a:cubicBezTo>
                    <a:pt x="192" y="896"/>
                    <a:pt x="616" y="928"/>
                    <a:pt x="720" y="960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553" name="Google Shape;553;p26"/>
          <p:cNvGrpSpPr/>
          <p:nvPr/>
        </p:nvGrpSpPr>
        <p:grpSpPr>
          <a:xfrm>
            <a:off x="4267200" y="4038600"/>
            <a:ext cx="3349625" cy="2098675"/>
            <a:chOff x="2688" y="2544"/>
            <a:chExt cx="2110" cy="1322"/>
          </a:xfrm>
        </p:grpSpPr>
        <p:sp>
          <p:nvSpPr>
            <p:cNvPr id="554" name="Google Shape;554;p26"/>
            <p:cNvSpPr txBox="1"/>
            <p:nvPr/>
          </p:nvSpPr>
          <p:spPr>
            <a:xfrm>
              <a:off x="3350" y="3578"/>
              <a:ext cx="144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Identity of Trigonometry</a:t>
              </a: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</p:txBody>
        </p:sp>
        <p:cxnSp>
          <p:nvCxnSpPr>
            <p:cNvPr id="555" name="Google Shape;555;p26"/>
            <p:cNvCxnSpPr/>
            <p:nvPr/>
          </p:nvCxnSpPr>
          <p:spPr>
            <a:xfrm rot="10800000">
              <a:off x="2688" y="2544"/>
              <a:ext cx="720" cy="1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56" name="Google Shape;556;p26"/>
            <p:cNvCxnSpPr/>
            <p:nvPr/>
          </p:nvCxnSpPr>
          <p:spPr>
            <a:xfrm flipH="1">
              <a:off x="2880" y="3744"/>
              <a:ext cx="528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7"/>
          <p:cNvSpPr/>
          <p:nvPr/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</a:t>
            </a: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457200" y="838200"/>
            <a:ext cx="45720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write the components:</a:t>
            </a:r>
            <a:endParaRPr/>
          </a:p>
          <a:p>
            <a:pPr indent="-342900" lvl="0" marL="342900" marR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</a:t>
            </a:r>
            <a:r>
              <a:rPr b="1" baseline="-25000" i="1"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baseline="-25000"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 </a:t>
            </a:r>
            <a:r>
              <a:rPr b="1" i="1" lang="en-US" sz="20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b="1"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baseline="-25000"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 </a:t>
            </a:r>
            <a:r>
              <a:rPr b="1" i="1" lang="en-US" sz="20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endParaRPr/>
          </a:p>
          <a:p>
            <a:pPr indent="-342900" lvl="0" marL="342900" marR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</a:t>
            </a:r>
            <a:r>
              <a:rPr b="1" baseline="-25000" i="1"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1" baseline="-25000" i="1" lang="en-US" sz="20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baseline="-25000"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 </a:t>
            </a:r>
            <a:r>
              <a:rPr b="1" i="1" lang="en-US" sz="20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1"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baseline="-25000"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 </a:t>
            </a:r>
            <a:r>
              <a:rPr b="1" i="1" lang="en-US" sz="20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endParaRPr b="1" sz="20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or in matrix form:</a:t>
            </a:r>
            <a:endParaRPr/>
          </a:p>
          <a:p>
            <a:pPr indent="-342900" lvl="0" marL="342900" marR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P'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lang="en-US" sz="20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b="1" lang="en-US" sz="20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 can be </a:t>
            </a:r>
            <a:r>
              <a:rPr b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clockwise (-ve)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counterclockwise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(+ve as our example).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 matrix 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63" name="Google Shape;563;p27"/>
          <p:cNvGrpSpPr/>
          <p:nvPr/>
        </p:nvGrpSpPr>
        <p:grpSpPr>
          <a:xfrm>
            <a:off x="4953000" y="1905000"/>
            <a:ext cx="3276600" cy="3048000"/>
            <a:chOff x="3120" y="1200"/>
            <a:chExt cx="2064" cy="1920"/>
          </a:xfrm>
        </p:grpSpPr>
        <p:grpSp>
          <p:nvGrpSpPr>
            <p:cNvPr id="564" name="Google Shape;564;p27"/>
            <p:cNvGrpSpPr/>
            <p:nvPr/>
          </p:nvGrpSpPr>
          <p:grpSpPr>
            <a:xfrm>
              <a:off x="3120" y="1200"/>
              <a:ext cx="2064" cy="1920"/>
              <a:chOff x="3120" y="1200"/>
              <a:chExt cx="2064" cy="1920"/>
            </a:xfrm>
          </p:grpSpPr>
          <p:cxnSp>
            <p:nvCxnSpPr>
              <p:cNvPr id="565" name="Google Shape;565;p27"/>
              <p:cNvCxnSpPr/>
              <p:nvPr/>
            </p:nvCxnSpPr>
            <p:spPr>
              <a:xfrm>
                <a:off x="3120" y="1200"/>
                <a:ext cx="0" cy="192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6" name="Google Shape;566;p27"/>
              <p:cNvCxnSpPr/>
              <p:nvPr/>
            </p:nvCxnSpPr>
            <p:spPr>
              <a:xfrm>
                <a:off x="3120" y="3120"/>
                <a:ext cx="2064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567" name="Google Shape;567;p27"/>
            <p:cNvCxnSpPr/>
            <p:nvPr/>
          </p:nvCxnSpPr>
          <p:spPr>
            <a:xfrm>
              <a:off x="3312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27"/>
            <p:cNvCxnSpPr/>
            <p:nvPr/>
          </p:nvCxnSpPr>
          <p:spPr>
            <a:xfrm>
              <a:off x="3504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27"/>
            <p:cNvCxnSpPr/>
            <p:nvPr/>
          </p:nvCxnSpPr>
          <p:spPr>
            <a:xfrm>
              <a:off x="3696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27"/>
            <p:cNvCxnSpPr/>
            <p:nvPr/>
          </p:nvCxnSpPr>
          <p:spPr>
            <a:xfrm>
              <a:off x="3888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27"/>
            <p:cNvCxnSpPr/>
            <p:nvPr/>
          </p:nvCxnSpPr>
          <p:spPr>
            <a:xfrm>
              <a:off x="4080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27"/>
            <p:cNvCxnSpPr/>
            <p:nvPr/>
          </p:nvCxnSpPr>
          <p:spPr>
            <a:xfrm>
              <a:off x="4272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27"/>
            <p:cNvCxnSpPr/>
            <p:nvPr/>
          </p:nvCxnSpPr>
          <p:spPr>
            <a:xfrm>
              <a:off x="4464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27"/>
            <p:cNvCxnSpPr/>
            <p:nvPr/>
          </p:nvCxnSpPr>
          <p:spPr>
            <a:xfrm>
              <a:off x="4656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27"/>
            <p:cNvCxnSpPr/>
            <p:nvPr/>
          </p:nvCxnSpPr>
          <p:spPr>
            <a:xfrm>
              <a:off x="4848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6" name="Google Shape;576;p27"/>
            <p:cNvCxnSpPr/>
            <p:nvPr/>
          </p:nvCxnSpPr>
          <p:spPr>
            <a:xfrm>
              <a:off x="5040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27"/>
            <p:cNvCxnSpPr/>
            <p:nvPr/>
          </p:nvCxnSpPr>
          <p:spPr>
            <a:xfrm>
              <a:off x="3120" y="2928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p27"/>
            <p:cNvCxnSpPr/>
            <p:nvPr/>
          </p:nvCxnSpPr>
          <p:spPr>
            <a:xfrm>
              <a:off x="3120" y="2736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27"/>
            <p:cNvCxnSpPr/>
            <p:nvPr/>
          </p:nvCxnSpPr>
          <p:spPr>
            <a:xfrm>
              <a:off x="3120" y="2544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27"/>
            <p:cNvCxnSpPr/>
            <p:nvPr/>
          </p:nvCxnSpPr>
          <p:spPr>
            <a:xfrm>
              <a:off x="3120" y="2352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27"/>
            <p:cNvCxnSpPr/>
            <p:nvPr/>
          </p:nvCxnSpPr>
          <p:spPr>
            <a:xfrm>
              <a:off x="3120" y="2160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27"/>
            <p:cNvCxnSpPr/>
            <p:nvPr/>
          </p:nvCxnSpPr>
          <p:spPr>
            <a:xfrm>
              <a:off x="3120" y="1968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27"/>
            <p:cNvCxnSpPr/>
            <p:nvPr/>
          </p:nvCxnSpPr>
          <p:spPr>
            <a:xfrm>
              <a:off x="3120" y="1776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27"/>
            <p:cNvCxnSpPr/>
            <p:nvPr/>
          </p:nvCxnSpPr>
          <p:spPr>
            <a:xfrm>
              <a:off x="3120" y="1584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27"/>
            <p:cNvCxnSpPr/>
            <p:nvPr/>
          </p:nvCxnSpPr>
          <p:spPr>
            <a:xfrm>
              <a:off x="3120" y="1392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86" name="Google Shape;586;p27"/>
          <p:cNvSpPr/>
          <p:nvPr/>
        </p:nvSpPr>
        <p:spPr>
          <a:xfrm>
            <a:off x="7118350" y="4071938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7" name="Google Shape;587;p27"/>
          <p:cNvSpPr/>
          <p:nvPr/>
        </p:nvSpPr>
        <p:spPr>
          <a:xfrm>
            <a:off x="5595938" y="2547938"/>
            <a:ext cx="228600" cy="2286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8" name="Google Shape;588;p27"/>
          <p:cNvSpPr txBox="1"/>
          <p:nvPr/>
        </p:nvSpPr>
        <p:spPr>
          <a:xfrm>
            <a:off x="6707188" y="3062288"/>
            <a:ext cx="3032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endParaRPr b="1" sz="18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9" name="Google Shape;589;p27"/>
          <p:cNvSpPr/>
          <p:nvPr/>
        </p:nvSpPr>
        <p:spPr>
          <a:xfrm>
            <a:off x="5721350" y="2660650"/>
            <a:ext cx="1524000" cy="1547813"/>
          </a:xfrm>
          <a:custGeom>
            <a:rect b="b" l="l" r="r" t="t"/>
            <a:pathLst>
              <a:path extrusionOk="0" h="975" w="960">
                <a:moveTo>
                  <a:pt x="960" y="975"/>
                </a:moveTo>
                <a:cubicBezTo>
                  <a:pt x="938" y="805"/>
                  <a:pt x="775" y="525"/>
                  <a:pt x="572" y="340"/>
                </a:cubicBezTo>
                <a:cubicBezTo>
                  <a:pt x="369" y="155"/>
                  <a:pt x="184" y="45"/>
                  <a:pt x="0" y="0"/>
                </a:cubicBezTo>
              </a:path>
            </a:pathLst>
          </a:custGeom>
          <a:noFill/>
          <a:ln cap="flat" cmpd="sng" w="254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90" name="Google Shape;590;p27"/>
          <p:cNvCxnSpPr/>
          <p:nvPr/>
        </p:nvCxnSpPr>
        <p:spPr>
          <a:xfrm flipH="1" rot="10800000">
            <a:off x="4953000" y="4191000"/>
            <a:ext cx="2286000" cy="762000"/>
          </a:xfrm>
          <a:prstGeom prst="straightConnector1">
            <a:avLst/>
          </a:prstGeom>
          <a:noFill/>
          <a:ln cap="flat" cmpd="sng" w="254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1" name="Google Shape;591;p27"/>
          <p:cNvCxnSpPr/>
          <p:nvPr/>
        </p:nvCxnSpPr>
        <p:spPr>
          <a:xfrm flipH="1" rot="10800000">
            <a:off x="4953000" y="2667000"/>
            <a:ext cx="762000" cy="2286000"/>
          </a:xfrm>
          <a:prstGeom prst="straightConnector1">
            <a:avLst/>
          </a:prstGeom>
          <a:noFill/>
          <a:ln cap="flat" cmpd="sng" w="254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2" name="Google Shape;592;p27"/>
          <p:cNvSpPr txBox="1"/>
          <p:nvPr/>
        </p:nvSpPr>
        <p:spPr>
          <a:xfrm>
            <a:off x="7086600" y="3748088"/>
            <a:ext cx="8255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P(x,y)</a:t>
            </a:r>
            <a:endParaRPr/>
          </a:p>
        </p:txBody>
      </p:sp>
      <p:cxnSp>
        <p:nvCxnSpPr>
          <p:cNvPr id="593" name="Google Shape;593;p27"/>
          <p:cNvCxnSpPr/>
          <p:nvPr/>
        </p:nvCxnSpPr>
        <p:spPr>
          <a:xfrm>
            <a:off x="7239000" y="4267200"/>
            <a:ext cx="0" cy="609600"/>
          </a:xfrm>
          <a:prstGeom prst="straightConnector1">
            <a:avLst/>
          </a:prstGeom>
          <a:noFill/>
          <a:ln cap="rnd" cmpd="sng" w="9525">
            <a:solidFill>
              <a:schemeClr val="accent2"/>
            </a:solidFill>
            <a:prstDash val="dot"/>
            <a:round/>
            <a:headEnd len="med" w="med" type="triangle"/>
            <a:tailEnd len="med" w="med" type="triangle"/>
          </a:ln>
        </p:spPr>
      </p:cxnSp>
      <p:cxnSp>
        <p:nvCxnSpPr>
          <p:cNvPr id="594" name="Google Shape;594;p27"/>
          <p:cNvCxnSpPr/>
          <p:nvPr/>
        </p:nvCxnSpPr>
        <p:spPr>
          <a:xfrm>
            <a:off x="4953000" y="5029200"/>
            <a:ext cx="2286000" cy="0"/>
          </a:xfrm>
          <a:prstGeom prst="straightConnector1">
            <a:avLst/>
          </a:prstGeom>
          <a:noFill/>
          <a:ln cap="rnd" cmpd="sng" w="9525">
            <a:solidFill>
              <a:schemeClr val="accent2"/>
            </a:solidFill>
            <a:prstDash val="dot"/>
            <a:round/>
            <a:headEnd len="med" w="med" type="triangle"/>
            <a:tailEnd len="med" w="med" type="triangle"/>
          </a:ln>
        </p:spPr>
      </p:cxnSp>
      <p:sp>
        <p:nvSpPr>
          <p:cNvPr id="595" name="Google Shape;595;p27"/>
          <p:cNvSpPr/>
          <p:nvPr/>
        </p:nvSpPr>
        <p:spPr>
          <a:xfrm>
            <a:off x="5715000" y="4648200"/>
            <a:ext cx="152400" cy="304800"/>
          </a:xfrm>
          <a:custGeom>
            <a:rect b="b" l="l" r="r" t="t"/>
            <a:pathLst>
              <a:path extrusionOk="0" fill="none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extrusionOk="0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6" name="Google Shape;596;p27"/>
          <p:cNvSpPr txBox="1"/>
          <p:nvPr/>
        </p:nvSpPr>
        <p:spPr>
          <a:xfrm>
            <a:off x="5775325" y="4530725"/>
            <a:ext cx="41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597" name="Google Shape;597;p27"/>
          <p:cNvSpPr txBox="1"/>
          <p:nvPr/>
        </p:nvSpPr>
        <p:spPr>
          <a:xfrm>
            <a:off x="5943600" y="49530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598" name="Google Shape;598;p27"/>
          <p:cNvSpPr txBox="1"/>
          <p:nvPr/>
        </p:nvSpPr>
        <p:spPr>
          <a:xfrm>
            <a:off x="7315200" y="43434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599" name="Google Shape;599;p27"/>
          <p:cNvSpPr txBox="1"/>
          <p:nvPr/>
        </p:nvSpPr>
        <p:spPr>
          <a:xfrm>
            <a:off x="6157913" y="4191000"/>
            <a:ext cx="319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cxnSp>
        <p:nvCxnSpPr>
          <p:cNvPr id="600" name="Google Shape;600;p27"/>
          <p:cNvCxnSpPr/>
          <p:nvPr/>
        </p:nvCxnSpPr>
        <p:spPr>
          <a:xfrm>
            <a:off x="5715000" y="2667000"/>
            <a:ext cx="0" cy="2209800"/>
          </a:xfrm>
          <a:prstGeom prst="straightConnector1">
            <a:avLst/>
          </a:prstGeom>
          <a:noFill/>
          <a:ln cap="rnd" cmpd="sng" w="9525">
            <a:solidFill>
              <a:srgbClr val="FF3300"/>
            </a:solidFill>
            <a:prstDash val="dot"/>
            <a:round/>
            <a:headEnd len="med" w="med" type="triangle"/>
            <a:tailEnd len="med" w="med" type="triangle"/>
          </a:ln>
        </p:spPr>
      </p:cxnSp>
      <p:sp>
        <p:nvSpPr>
          <p:cNvPr id="601" name="Google Shape;601;p27"/>
          <p:cNvSpPr/>
          <p:nvPr/>
        </p:nvSpPr>
        <p:spPr>
          <a:xfrm>
            <a:off x="5105400" y="4495800"/>
            <a:ext cx="304800" cy="304800"/>
          </a:xfrm>
          <a:custGeom>
            <a:rect b="b" l="l" r="r" t="t"/>
            <a:pathLst>
              <a:path extrusionOk="0" h="192" w="192">
                <a:moveTo>
                  <a:pt x="192" y="192"/>
                </a:moveTo>
                <a:cubicBezTo>
                  <a:pt x="184" y="136"/>
                  <a:pt x="176" y="80"/>
                  <a:pt x="144" y="48"/>
                </a:cubicBezTo>
                <a:cubicBezTo>
                  <a:pt x="112" y="16"/>
                  <a:pt x="56" y="8"/>
                  <a:pt x="0" y="0"/>
                </a:cubicBezTo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02" name="Google Shape;602;p27"/>
          <p:cNvCxnSpPr/>
          <p:nvPr/>
        </p:nvCxnSpPr>
        <p:spPr>
          <a:xfrm>
            <a:off x="4953000" y="5105400"/>
            <a:ext cx="762000" cy="0"/>
          </a:xfrm>
          <a:prstGeom prst="straightConnector1">
            <a:avLst/>
          </a:prstGeom>
          <a:noFill/>
          <a:ln cap="rnd" cmpd="sng" w="9525">
            <a:solidFill>
              <a:srgbClr val="FF3300"/>
            </a:solidFill>
            <a:prstDash val="dot"/>
            <a:round/>
            <a:headEnd len="med" w="med" type="triangle"/>
            <a:tailEnd len="med" w="med" type="triangle"/>
          </a:ln>
        </p:spPr>
      </p:cxnSp>
      <p:sp>
        <p:nvSpPr>
          <p:cNvPr id="603" name="Google Shape;603;p27"/>
          <p:cNvSpPr txBox="1"/>
          <p:nvPr/>
        </p:nvSpPr>
        <p:spPr>
          <a:xfrm>
            <a:off x="5089525" y="5067300"/>
            <a:ext cx="3746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x’</a:t>
            </a:r>
            <a:endParaRPr/>
          </a:p>
        </p:txBody>
      </p:sp>
      <p:sp>
        <p:nvSpPr>
          <p:cNvPr id="604" name="Google Shape;604;p27"/>
          <p:cNvSpPr txBox="1"/>
          <p:nvPr/>
        </p:nvSpPr>
        <p:spPr>
          <a:xfrm>
            <a:off x="5737225" y="3649663"/>
            <a:ext cx="5111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y’</a:t>
            </a:r>
            <a:endParaRPr/>
          </a:p>
        </p:txBody>
      </p:sp>
      <p:sp>
        <p:nvSpPr>
          <p:cNvPr id="605" name="Google Shape;605;p27"/>
          <p:cNvSpPr txBox="1"/>
          <p:nvPr/>
        </p:nvSpPr>
        <p:spPr>
          <a:xfrm>
            <a:off x="5334000" y="4267200"/>
            <a:ext cx="30321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endParaRPr b="1" sz="18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6" name="Google Shape;606;p27"/>
          <p:cNvSpPr txBox="1"/>
          <p:nvPr/>
        </p:nvSpPr>
        <p:spPr>
          <a:xfrm>
            <a:off x="5486400" y="2206625"/>
            <a:ext cx="10477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P’(x’, y’)</a:t>
            </a:r>
            <a:endParaRPr/>
          </a:p>
        </p:txBody>
      </p:sp>
      <p:pic>
        <p:nvPicPr>
          <p:cNvPr id="607" name="Google Shape;60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5057022"/>
            <a:ext cx="2209800" cy="7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8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</a:t>
            </a:r>
            <a:endParaRPr/>
          </a:p>
        </p:txBody>
      </p:sp>
      <p:sp>
        <p:nvSpPr>
          <p:cNvPr id="613" name="Google Shape;613;p28"/>
          <p:cNvSpPr txBox="1"/>
          <p:nvPr>
            <p:ph idx="1" type="body"/>
          </p:nvPr>
        </p:nvSpPr>
        <p:spPr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  <a:p>
            <a:pPr indent="-2857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transformed point, P’, caused by rotating P= (5, 1) about the origin through an angle of 90°.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4" name="Google Shape;61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3352800"/>
            <a:ext cx="3557588" cy="60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3400" y="4114800"/>
            <a:ext cx="1871663" cy="60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3400" y="4876800"/>
            <a:ext cx="1079500" cy="60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43400" y="5562600"/>
            <a:ext cx="606425" cy="6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5088" y="1965325"/>
            <a:ext cx="4430712" cy="4021138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623" name="Google Shape;623;p29"/>
          <p:cNvSpPr/>
          <p:nvPr/>
        </p:nvSpPr>
        <p:spPr>
          <a:xfrm>
            <a:off x="865188" y="2346325"/>
            <a:ext cx="1801812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Translation</a:t>
            </a:r>
            <a:endParaRPr/>
          </a:p>
        </p:txBody>
      </p:sp>
      <p:sp>
        <p:nvSpPr>
          <p:cNvPr id="624" name="Google Shape;624;p29"/>
          <p:cNvSpPr/>
          <p:nvPr/>
        </p:nvSpPr>
        <p:spPr>
          <a:xfrm>
            <a:off x="746125" y="3581400"/>
            <a:ext cx="2662238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 [Origin]</a:t>
            </a:r>
            <a:endParaRPr/>
          </a:p>
        </p:txBody>
      </p:sp>
      <p:sp>
        <p:nvSpPr>
          <p:cNvPr id="625" name="Google Shape;625;p29"/>
          <p:cNvSpPr/>
          <p:nvPr/>
        </p:nvSpPr>
        <p:spPr>
          <a:xfrm>
            <a:off x="822325" y="4953000"/>
            <a:ext cx="250507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 [Origin]</a:t>
            </a:r>
            <a:endParaRPr/>
          </a:p>
        </p:txBody>
      </p:sp>
      <p:sp>
        <p:nvSpPr>
          <p:cNvPr id="626" name="Google Shape;626;p29"/>
          <p:cNvSpPr/>
          <p:nvPr/>
        </p:nvSpPr>
        <p:spPr>
          <a:xfrm>
            <a:off x="1600200" y="319465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 Representations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0"/>
          <p:cNvSpPr/>
          <p:nvPr/>
        </p:nvSpPr>
        <p:spPr>
          <a:xfrm>
            <a:off x="685800" y="3048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Combining transformations</a:t>
            </a:r>
            <a:endParaRPr/>
          </a:p>
        </p:txBody>
      </p:sp>
      <p:sp>
        <p:nvSpPr>
          <p:cNvPr id="632" name="Google Shape;632;p30"/>
          <p:cNvSpPr/>
          <p:nvPr/>
        </p:nvSpPr>
        <p:spPr>
          <a:xfrm>
            <a:off x="381000" y="1143000"/>
            <a:ext cx="8458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a general transformation of a point: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P'</a:t>
            </a: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lang="en-US" sz="20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• </a:t>
            </a:r>
            <a:r>
              <a:rPr b="0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0" lang="en-US" sz="20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we scale or rotate, we set </a:t>
            </a:r>
            <a:r>
              <a:rPr b="0" lang="en-US" sz="20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0" lang="en-US" sz="20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additive identity.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we translate, we set </a:t>
            </a:r>
            <a:r>
              <a:rPr b="0" lang="en-US" sz="20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0" lang="en-US" sz="20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multiplicative identity.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combine multiple transformations, we must explicitly compute each transformed point.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It’d be nicer if we could use the same matrix operation all the time. But we’d have to combine multiplication and addition into a single operation.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1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[6]-</a:t>
            </a:r>
            <a:fld id="{00000000-1234-1234-1234-123412341234}" type="slidenum">
              <a:rPr b="1" lang="en-US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12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omo" id="638" name="Google Shape;638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8175" y="3810000"/>
            <a:ext cx="4679950" cy="3074988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31"/>
          <p:cNvSpPr txBox="1"/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Homogeneous Coordinates</a:t>
            </a:r>
            <a:endParaRPr/>
          </a:p>
        </p:txBody>
      </p:sp>
      <p:sp>
        <p:nvSpPr>
          <p:cNvPr id="640" name="Google Shape;640;p31"/>
          <p:cNvSpPr txBox="1"/>
          <p:nvPr/>
        </p:nvSpPr>
        <p:spPr>
          <a:xfrm>
            <a:off x="228600" y="990600"/>
            <a:ext cx="876300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obtain square matrices an additional row was added to the matrix and an additional coordinate, the 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-coordinate</a:t>
            </a: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was added to the vector for a point. In this way a point in 2D space is expressed in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three-dimensional homogeneous coordinates.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technique of representing a point in a space whose dimension is one greater than that of the point is called H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omogeneous Representation</a:t>
            </a: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It provides a consistent, uniform way of handling affine transformations.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2D Transformations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transformations?</a:t>
            </a:r>
            <a:endParaRPr/>
          </a:p>
          <a:p>
            <a:pPr indent="-285750" lvl="1" marL="742950" marR="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geometrical changes of an object from a current state to modified state.</a:t>
            </a:r>
            <a:endParaRPr/>
          </a:p>
          <a:p>
            <a:pPr indent="-342900" lvl="0" marL="342900" marR="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the transformations is needed?</a:t>
            </a:r>
            <a:endParaRPr/>
          </a:p>
          <a:p>
            <a:pPr indent="-285750" lvl="1" marL="742950" marR="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manipulate the initially created object and to display the modified object without having to redraw it.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2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Homogenous Coordinates</a:t>
            </a:r>
            <a:endParaRPr/>
          </a:p>
        </p:txBody>
      </p:sp>
      <p:sp>
        <p:nvSpPr>
          <p:cNvPr id="646" name="Google Shape;646;p32"/>
          <p:cNvSpPr txBox="1"/>
          <p:nvPr>
            <p:ph idx="1" type="body"/>
          </p:nvPr>
        </p:nvSpPr>
        <p:spPr>
          <a:xfrm>
            <a:off x="0" y="3048000"/>
            <a:ext cx="8991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Let’s move our problem into 3D.</a:t>
            </a:r>
            <a:endParaRPr/>
          </a:p>
          <a:p>
            <a:pPr indent="-342900" lvl="0" marL="3429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point (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in 2D be represented by point (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1) in the new space.</a:t>
            </a:r>
            <a:endParaRPr/>
          </a:p>
          <a:p>
            <a:pPr indent="-342900" lvl="0" marL="3429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 our new point by any value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puts us somewhere along a particular line:  (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/>
          </a:p>
          <a:p>
            <a:pPr indent="-342900" lvl="0" marL="3429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point in 2D can be represented in many ways in the new space.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(2, 4) ----------→ (8, 16, 4) or (6, 12, 3) or (2, 4, 1) or etc.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7" name="Google Shape;647;p32"/>
          <p:cNvSpPr/>
          <p:nvPr/>
        </p:nvSpPr>
        <p:spPr>
          <a:xfrm>
            <a:off x="1219200" y="1447800"/>
            <a:ext cx="1981200" cy="129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48" name="Google Shape;648;p32"/>
          <p:cNvCxnSpPr/>
          <p:nvPr/>
        </p:nvCxnSpPr>
        <p:spPr>
          <a:xfrm>
            <a:off x="914400" y="2057400"/>
            <a:ext cx="2667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9" name="Google Shape;649;p32"/>
          <p:cNvCxnSpPr/>
          <p:nvPr/>
        </p:nvCxnSpPr>
        <p:spPr>
          <a:xfrm rot="10800000">
            <a:off x="2133600" y="1143000"/>
            <a:ext cx="0" cy="1752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0" name="Google Shape;650;p32"/>
          <p:cNvSpPr/>
          <p:nvPr/>
        </p:nvSpPr>
        <p:spPr>
          <a:xfrm rot="-5400000">
            <a:off x="5715000" y="1295400"/>
            <a:ext cx="1866900" cy="1485900"/>
          </a:xfrm>
          <a:prstGeom prst="parallelogram">
            <a:avLst>
              <a:gd fmla="val 31410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51" name="Google Shape;651;p32"/>
          <p:cNvCxnSpPr/>
          <p:nvPr/>
        </p:nvCxnSpPr>
        <p:spPr>
          <a:xfrm rot="10800000">
            <a:off x="5715000" y="990600"/>
            <a:ext cx="0" cy="198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2" name="Google Shape;652;p32"/>
          <p:cNvCxnSpPr/>
          <p:nvPr/>
        </p:nvCxnSpPr>
        <p:spPr>
          <a:xfrm>
            <a:off x="5105400" y="1905000"/>
            <a:ext cx="1905000" cy="609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3" name="Google Shape;653;p32"/>
          <p:cNvCxnSpPr/>
          <p:nvPr/>
        </p:nvCxnSpPr>
        <p:spPr>
          <a:xfrm flipH="1" rot="10800000">
            <a:off x="5181600" y="1600200"/>
            <a:ext cx="2667000" cy="609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4" name="Google Shape;654;p32"/>
          <p:cNvCxnSpPr/>
          <p:nvPr/>
        </p:nvCxnSpPr>
        <p:spPr>
          <a:xfrm>
            <a:off x="6324600" y="1905000"/>
            <a:ext cx="228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5" name="Google Shape;655;p32"/>
          <p:cNvCxnSpPr/>
          <p:nvPr/>
        </p:nvCxnSpPr>
        <p:spPr>
          <a:xfrm>
            <a:off x="6629400" y="1828800"/>
            <a:ext cx="228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" name="Google Shape;656;p32"/>
          <p:cNvCxnSpPr/>
          <p:nvPr/>
        </p:nvCxnSpPr>
        <p:spPr>
          <a:xfrm>
            <a:off x="6019800" y="1981200"/>
            <a:ext cx="228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7" name="Google Shape;657;p32"/>
          <p:cNvCxnSpPr/>
          <p:nvPr/>
        </p:nvCxnSpPr>
        <p:spPr>
          <a:xfrm>
            <a:off x="6934200" y="1752600"/>
            <a:ext cx="228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8" name="Google Shape;658;p32"/>
          <p:cNvSpPr txBox="1"/>
          <p:nvPr/>
        </p:nvSpPr>
        <p:spPr>
          <a:xfrm>
            <a:off x="1981200" y="762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659" name="Google Shape;659;p32"/>
          <p:cNvSpPr txBox="1"/>
          <p:nvPr/>
        </p:nvSpPr>
        <p:spPr>
          <a:xfrm>
            <a:off x="5410200" y="762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660" name="Google Shape;660;p32"/>
          <p:cNvSpPr txBox="1"/>
          <p:nvPr/>
        </p:nvSpPr>
        <p:spPr>
          <a:xfrm>
            <a:off x="3489325" y="1793875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661" name="Google Shape;661;p32"/>
          <p:cNvSpPr txBox="1"/>
          <p:nvPr/>
        </p:nvSpPr>
        <p:spPr>
          <a:xfrm>
            <a:off x="6934200" y="22860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662" name="Google Shape;662;p32"/>
          <p:cNvSpPr txBox="1"/>
          <p:nvPr/>
        </p:nvSpPr>
        <p:spPr>
          <a:xfrm>
            <a:off x="7756525" y="1336675"/>
            <a:ext cx="4048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663" name="Google Shape;663;p32"/>
          <p:cNvSpPr txBox="1"/>
          <p:nvPr/>
        </p:nvSpPr>
        <p:spPr>
          <a:xfrm>
            <a:off x="4175125" y="1793875"/>
            <a:ext cx="5095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➔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3"/>
          <p:cNvSpPr/>
          <p:nvPr/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Homogenous Coordinates</a:t>
            </a:r>
            <a:endParaRPr/>
          </a:p>
        </p:txBody>
      </p:sp>
      <p:sp>
        <p:nvSpPr>
          <p:cNvPr id="669" name="Google Shape;669;p33"/>
          <p:cNvSpPr/>
          <p:nvPr/>
        </p:nvSpPr>
        <p:spPr>
          <a:xfrm>
            <a:off x="0" y="1371600"/>
            <a:ext cx="9144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always map back to the original 2D point dividing by the last coordinate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(15, 6, 3) ---→ (5, 2).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(60, 40, 10) -→ ?.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do we use 1 for the last coordinate?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fact that all the points along each line can be mapped back to the same point in 2D gives this coordinate system its name – </a:t>
            </a:r>
            <a:r>
              <a:rPr b="0"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homogeneous coordinates</a:t>
            </a: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4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 Representation</a:t>
            </a:r>
            <a:endParaRPr/>
          </a:p>
        </p:txBody>
      </p:sp>
      <p:sp>
        <p:nvSpPr>
          <p:cNvPr id="675" name="Google Shape;675;p34"/>
          <p:cNvSpPr txBox="1"/>
          <p:nvPr>
            <p:ph idx="1" type="body"/>
          </p:nvPr>
        </p:nvSpPr>
        <p:spPr>
          <a:xfrm>
            <a:off x="685800" y="12954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 in column-vector:	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point now has three coordinates. So our matrix is needs to be 3x3.</a:t>
            </a:r>
            <a:endParaRPr/>
          </a:p>
          <a:p>
            <a:pPr indent="-342900" lvl="0" marL="3429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Translation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6" name="Google Shape;676;p34"/>
          <p:cNvGrpSpPr/>
          <p:nvPr/>
        </p:nvGrpSpPr>
        <p:grpSpPr>
          <a:xfrm>
            <a:off x="4305300" y="1981200"/>
            <a:ext cx="533400" cy="1219200"/>
            <a:chOff x="2209800" y="1600200"/>
            <a:chExt cx="533400" cy="1219200"/>
          </a:xfrm>
        </p:grpSpPr>
        <p:sp>
          <p:nvSpPr>
            <p:cNvPr id="677" name="Google Shape;677;p34"/>
            <p:cNvSpPr txBox="1"/>
            <p:nvPr/>
          </p:nvSpPr>
          <p:spPr>
            <a:xfrm>
              <a:off x="2286000" y="1600200"/>
              <a:ext cx="336550" cy="1187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2209800" y="1676400"/>
              <a:ext cx="533400" cy="1143000"/>
            </a:xfrm>
            <a:prstGeom prst="bracketPair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679" name="Google Shape;67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600" y="4724400"/>
            <a:ext cx="320675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5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</a:t>
            </a:r>
            <a:r>
              <a:rPr b="1" i="0" lang="en-US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Representation</a:t>
            </a:r>
            <a:endParaRPr/>
          </a:p>
        </p:txBody>
      </p:sp>
      <p:sp>
        <p:nvSpPr>
          <p:cNvPr id="685" name="Google Shape;685;p35"/>
          <p:cNvSpPr txBox="1"/>
          <p:nvPr>
            <p:ph idx="1" type="body"/>
          </p:nvPr>
        </p:nvSpPr>
        <p:spPr>
          <a:xfrm>
            <a:off x="304800" y="1066800"/>
            <a:ext cx="8458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6" name="Google Shape;68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4343400"/>
            <a:ext cx="435292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7000" y="1600200"/>
            <a:ext cx="3376612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6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[6]-</a:t>
            </a:r>
            <a:fld id="{00000000-1234-1234-1234-123412341234}" type="slidenum">
              <a:rPr b="1" lang="en-US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12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3" name="Google Shape;69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2163" y="1600200"/>
            <a:ext cx="4516437" cy="51816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694" name="Google Shape;694;p36"/>
          <p:cNvSpPr/>
          <p:nvPr/>
        </p:nvSpPr>
        <p:spPr>
          <a:xfrm>
            <a:off x="1017588" y="1905000"/>
            <a:ext cx="2207336" cy="101630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P’=TP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5" name="Google Shape;695;p36"/>
          <p:cNvSpPr/>
          <p:nvPr/>
        </p:nvSpPr>
        <p:spPr>
          <a:xfrm>
            <a:off x="981075" y="3581400"/>
            <a:ext cx="2321148" cy="101630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</a:t>
            </a: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[O]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P’=RP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6" name="Google Shape;696;p36"/>
          <p:cNvSpPr/>
          <p:nvPr/>
        </p:nvSpPr>
        <p:spPr>
          <a:xfrm>
            <a:off x="1138238" y="5410200"/>
            <a:ext cx="2071080" cy="101630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</a:t>
            </a: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[O]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P’=SP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7" name="Google Shape;697;p36"/>
          <p:cNvSpPr/>
          <p:nvPr/>
        </p:nvSpPr>
        <p:spPr>
          <a:xfrm>
            <a:off x="2057400" y="838200"/>
            <a:ext cx="4148138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Transformations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8" name="Google Shape;698;p36"/>
          <p:cNvSpPr/>
          <p:nvPr/>
        </p:nvSpPr>
        <p:spPr>
          <a:xfrm>
            <a:off x="1371600" y="76201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Homogeneous Coordinates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7"/>
          <p:cNvSpPr txBox="1"/>
          <p:nvPr>
            <p:ph type="title"/>
          </p:nvPr>
        </p:nvSpPr>
        <p:spPr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Composite Transformation</a:t>
            </a:r>
            <a:endParaRPr/>
          </a:p>
        </p:txBody>
      </p:sp>
      <p:sp>
        <p:nvSpPr>
          <p:cNvPr id="704" name="Google Shape;704;p37"/>
          <p:cNvSpPr txBox="1"/>
          <p:nvPr>
            <p:ph idx="1" type="body"/>
          </p:nvPr>
        </p:nvSpPr>
        <p:spPr>
          <a:xfrm>
            <a:off x="685800" y="10668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represent any sequence of transformations as a single matrix.</a:t>
            </a:r>
            <a:endParaRPr/>
          </a:p>
          <a:p>
            <a:pPr indent="-285750" lvl="1" marL="74295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special cases when transforming a point – matrix • vector.</a:t>
            </a:r>
            <a:endParaRPr/>
          </a:p>
          <a:p>
            <a:pPr indent="-285750" lvl="1" marL="74295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Composite transformations – matrix • matrix.</a:t>
            </a:r>
            <a:endParaRPr/>
          </a:p>
          <a:p>
            <a:pPr indent="-133350" lvl="1" marL="74295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Composite transformations:</a:t>
            </a:r>
            <a:endParaRPr/>
          </a:p>
          <a:p>
            <a:pPr indent="-285750" lvl="1" marL="74295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Rotate about an arbitrary point – translate, rotate, translate</a:t>
            </a:r>
            <a:endParaRPr/>
          </a:p>
          <a:p>
            <a:pPr indent="-285750" lvl="1" marL="74295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Scale about an arbitrary point – translate, scale, translate</a:t>
            </a:r>
            <a:endParaRPr/>
          </a:p>
          <a:p>
            <a:pPr indent="-285750" lvl="1" marL="74295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coordinate systems – translate, rotate, scale</a:t>
            </a:r>
            <a:endParaRPr/>
          </a:p>
          <a:p>
            <a:pPr indent="-133350" lvl="1" marL="74295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the order of operations matter?</a:t>
            </a:r>
            <a:endParaRPr/>
          </a:p>
          <a:p>
            <a:pPr indent="-1651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8"/>
          <p:cNvSpPr txBox="1"/>
          <p:nvPr>
            <p:ph type="title"/>
          </p:nvPr>
        </p:nvSpPr>
        <p:spPr>
          <a:xfrm>
            <a:off x="7620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Composition</a:t>
            </a:r>
            <a:r>
              <a:rPr b="1" i="0" lang="en-US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Properties</a:t>
            </a:r>
            <a:endParaRPr/>
          </a:p>
        </p:txBody>
      </p:sp>
      <p:sp>
        <p:nvSpPr>
          <p:cNvPr id="710" name="Google Shape;710;p38"/>
          <p:cNvSpPr txBox="1"/>
          <p:nvPr>
            <p:ph idx="1" type="body"/>
          </p:nvPr>
        </p:nvSpPr>
        <p:spPr>
          <a:xfrm>
            <a:off x="685800" y="1143000"/>
            <a:ext cx="7772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matrix multiplication associative?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(A.B).C  =  A.(B.C)</a:t>
            </a:r>
            <a:endParaRPr/>
          </a:p>
        </p:txBody>
      </p:sp>
      <p:grpSp>
        <p:nvGrpSpPr>
          <p:cNvPr id="711" name="Google Shape;711;p38"/>
          <p:cNvGrpSpPr/>
          <p:nvPr/>
        </p:nvGrpSpPr>
        <p:grpSpPr>
          <a:xfrm>
            <a:off x="3479800" y="2447925"/>
            <a:ext cx="5243513" cy="1797050"/>
            <a:chOff x="2192" y="1542"/>
            <a:chExt cx="3303" cy="1132"/>
          </a:xfrm>
        </p:grpSpPr>
        <p:sp>
          <p:nvSpPr>
            <p:cNvPr id="712" name="Google Shape;712;p38"/>
            <p:cNvSpPr/>
            <p:nvPr/>
          </p:nvSpPr>
          <p:spPr>
            <a:xfrm>
              <a:off x="5323" y="2420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⎦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2332" y="2434"/>
              <a:ext cx="68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⎣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714" name="Google Shape;714;p38"/>
            <p:cNvGrpSpPr/>
            <p:nvPr/>
          </p:nvGrpSpPr>
          <p:grpSpPr>
            <a:xfrm>
              <a:off x="2192" y="1542"/>
              <a:ext cx="3303" cy="1090"/>
              <a:chOff x="2192" y="1542"/>
              <a:chExt cx="3303" cy="1090"/>
            </a:xfrm>
          </p:grpSpPr>
          <p:sp>
            <p:nvSpPr>
              <p:cNvPr id="715" name="Google Shape;715;p38"/>
              <p:cNvSpPr/>
              <p:nvPr/>
            </p:nvSpPr>
            <p:spPr>
              <a:xfrm>
                <a:off x="5323" y="2295"/>
                <a:ext cx="17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⎥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6" name="Google Shape;716;p38"/>
              <p:cNvSpPr/>
              <p:nvPr/>
            </p:nvSpPr>
            <p:spPr>
              <a:xfrm>
                <a:off x="5323" y="2127"/>
                <a:ext cx="17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⎤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7" name="Google Shape;717;p38"/>
              <p:cNvSpPr/>
              <p:nvPr/>
            </p:nvSpPr>
            <p:spPr>
              <a:xfrm>
                <a:off x="2332" y="2295"/>
                <a:ext cx="17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⎢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8" name="Google Shape;718;p38"/>
              <p:cNvSpPr/>
              <p:nvPr/>
            </p:nvSpPr>
            <p:spPr>
              <a:xfrm>
                <a:off x="2332" y="2127"/>
                <a:ext cx="17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⎡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9" name="Google Shape;719;p38"/>
              <p:cNvSpPr/>
              <p:nvPr/>
            </p:nvSpPr>
            <p:spPr>
              <a:xfrm>
                <a:off x="4948" y="2378"/>
                <a:ext cx="20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+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20" name="Google Shape;720;p38"/>
              <p:cNvSpPr/>
              <p:nvPr/>
            </p:nvSpPr>
            <p:spPr>
              <a:xfrm>
                <a:off x="4608" y="2378"/>
                <a:ext cx="20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+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21" name="Google Shape;721;p38"/>
              <p:cNvSpPr/>
              <p:nvPr/>
            </p:nvSpPr>
            <p:spPr>
              <a:xfrm>
                <a:off x="4218" y="2378"/>
                <a:ext cx="20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+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22" name="Google Shape;722;p38"/>
              <p:cNvSpPr/>
              <p:nvPr/>
            </p:nvSpPr>
            <p:spPr>
              <a:xfrm>
                <a:off x="3404" y="2378"/>
                <a:ext cx="20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+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23" name="Google Shape;723;p38"/>
              <p:cNvSpPr/>
              <p:nvPr/>
            </p:nvSpPr>
            <p:spPr>
              <a:xfrm>
                <a:off x="3031" y="2378"/>
                <a:ext cx="20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+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24" name="Google Shape;724;p38"/>
              <p:cNvSpPr/>
              <p:nvPr/>
            </p:nvSpPr>
            <p:spPr>
              <a:xfrm>
                <a:off x="2644" y="2378"/>
                <a:ext cx="20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+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25" name="Google Shape;725;p38"/>
              <p:cNvSpPr/>
              <p:nvPr/>
            </p:nvSpPr>
            <p:spPr>
              <a:xfrm>
                <a:off x="4961" y="2114"/>
                <a:ext cx="20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+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26" name="Google Shape;726;p38"/>
              <p:cNvSpPr/>
              <p:nvPr/>
            </p:nvSpPr>
            <p:spPr>
              <a:xfrm>
                <a:off x="4608" y="2114"/>
                <a:ext cx="20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+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27" name="Google Shape;727;p38"/>
              <p:cNvSpPr/>
              <p:nvPr/>
            </p:nvSpPr>
            <p:spPr>
              <a:xfrm>
                <a:off x="4224" y="2114"/>
                <a:ext cx="20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+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28" name="Google Shape;728;p38"/>
              <p:cNvSpPr/>
              <p:nvPr/>
            </p:nvSpPr>
            <p:spPr>
              <a:xfrm>
                <a:off x="3417" y="2114"/>
                <a:ext cx="20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+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29" name="Google Shape;729;p38"/>
              <p:cNvSpPr/>
              <p:nvPr/>
            </p:nvSpPr>
            <p:spPr>
              <a:xfrm>
                <a:off x="3031" y="2114"/>
                <a:ext cx="20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+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30" name="Google Shape;730;p38"/>
              <p:cNvSpPr/>
              <p:nvPr/>
            </p:nvSpPr>
            <p:spPr>
              <a:xfrm>
                <a:off x="2650" y="2114"/>
                <a:ext cx="20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+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31" name="Google Shape;731;p38"/>
              <p:cNvSpPr/>
              <p:nvPr/>
            </p:nvSpPr>
            <p:spPr>
              <a:xfrm>
                <a:off x="2192" y="2243"/>
                <a:ext cx="20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=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32" name="Google Shape;732;p38"/>
              <p:cNvSpPr/>
              <p:nvPr/>
            </p:nvSpPr>
            <p:spPr>
              <a:xfrm>
                <a:off x="4213" y="1724"/>
                <a:ext cx="17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⎥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33" name="Google Shape;733;p38"/>
              <p:cNvSpPr/>
              <p:nvPr/>
            </p:nvSpPr>
            <p:spPr>
              <a:xfrm>
                <a:off x="4213" y="1848"/>
                <a:ext cx="17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⎦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34" name="Google Shape;734;p38"/>
              <p:cNvSpPr/>
              <p:nvPr/>
            </p:nvSpPr>
            <p:spPr>
              <a:xfrm>
                <a:off x="4213" y="1555"/>
                <a:ext cx="17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⎤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35" name="Google Shape;735;p38"/>
              <p:cNvSpPr/>
              <p:nvPr/>
            </p:nvSpPr>
            <p:spPr>
              <a:xfrm>
                <a:off x="3790" y="1724"/>
                <a:ext cx="17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⎢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36" name="Google Shape;736;p38"/>
              <p:cNvSpPr/>
              <p:nvPr/>
            </p:nvSpPr>
            <p:spPr>
              <a:xfrm>
                <a:off x="3790" y="1848"/>
                <a:ext cx="17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⎣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37" name="Google Shape;737;p38"/>
              <p:cNvSpPr/>
              <p:nvPr/>
            </p:nvSpPr>
            <p:spPr>
              <a:xfrm>
                <a:off x="3790" y="1555"/>
                <a:ext cx="17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⎡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38" name="Google Shape;738;p38"/>
              <p:cNvSpPr/>
              <p:nvPr/>
            </p:nvSpPr>
            <p:spPr>
              <a:xfrm>
                <a:off x="3681" y="1671"/>
                <a:ext cx="186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∙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39" name="Google Shape;739;p38"/>
              <p:cNvSpPr/>
              <p:nvPr/>
            </p:nvSpPr>
            <p:spPr>
              <a:xfrm>
                <a:off x="3585" y="1724"/>
                <a:ext cx="17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⎥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40" name="Google Shape;740;p38"/>
              <p:cNvSpPr/>
              <p:nvPr/>
            </p:nvSpPr>
            <p:spPr>
              <a:xfrm>
                <a:off x="3585" y="1848"/>
                <a:ext cx="17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⎦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41" name="Google Shape;741;p38"/>
              <p:cNvSpPr/>
              <p:nvPr/>
            </p:nvSpPr>
            <p:spPr>
              <a:xfrm>
                <a:off x="3585" y="1555"/>
                <a:ext cx="17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⎤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42" name="Google Shape;742;p38"/>
              <p:cNvSpPr/>
              <p:nvPr/>
            </p:nvSpPr>
            <p:spPr>
              <a:xfrm>
                <a:off x="2332" y="1724"/>
                <a:ext cx="17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⎢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43" name="Google Shape;743;p38"/>
              <p:cNvSpPr/>
              <p:nvPr/>
            </p:nvSpPr>
            <p:spPr>
              <a:xfrm>
                <a:off x="2332" y="1848"/>
                <a:ext cx="17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⎣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44" name="Google Shape;744;p38"/>
              <p:cNvSpPr/>
              <p:nvPr/>
            </p:nvSpPr>
            <p:spPr>
              <a:xfrm>
                <a:off x="2332" y="1555"/>
                <a:ext cx="17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⎡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45" name="Google Shape;745;p38"/>
              <p:cNvSpPr/>
              <p:nvPr/>
            </p:nvSpPr>
            <p:spPr>
              <a:xfrm>
                <a:off x="3271" y="1806"/>
                <a:ext cx="20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+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46" name="Google Shape;746;p38"/>
              <p:cNvSpPr/>
              <p:nvPr/>
            </p:nvSpPr>
            <p:spPr>
              <a:xfrm>
                <a:off x="2588" y="1806"/>
                <a:ext cx="20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+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47" name="Google Shape;747;p38"/>
              <p:cNvSpPr/>
              <p:nvPr/>
            </p:nvSpPr>
            <p:spPr>
              <a:xfrm>
                <a:off x="3280" y="1542"/>
                <a:ext cx="20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+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48" name="Google Shape;748;p38"/>
              <p:cNvSpPr/>
              <p:nvPr/>
            </p:nvSpPr>
            <p:spPr>
              <a:xfrm>
                <a:off x="2598" y="1542"/>
                <a:ext cx="20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+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49" name="Google Shape;749;p38"/>
              <p:cNvSpPr/>
              <p:nvPr/>
            </p:nvSpPr>
            <p:spPr>
              <a:xfrm>
                <a:off x="2192" y="1671"/>
                <a:ext cx="20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=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50" name="Google Shape;750;p38"/>
              <p:cNvSpPr/>
              <p:nvPr/>
            </p:nvSpPr>
            <p:spPr>
              <a:xfrm>
                <a:off x="5077" y="2398"/>
                <a:ext cx="225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dhl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51" name="Google Shape;751;p38"/>
              <p:cNvSpPr/>
              <p:nvPr/>
            </p:nvSpPr>
            <p:spPr>
              <a:xfrm>
                <a:off x="4734" y="2398"/>
                <a:ext cx="176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cfl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52" name="Google Shape;752;p38"/>
              <p:cNvSpPr/>
              <p:nvPr/>
            </p:nvSpPr>
            <p:spPr>
              <a:xfrm>
                <a:off x="4347" y="2398"/>
                <a:ext cx="225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dgj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53" name="Google Shape;753;p38"/>
              <p:cNvSpPr/>
              <p:nvPr/>
            </p:nvSpPr>
            <p:spPr>
              <a:xfrm>
                <a:off x="3980" y="2398"/>
                <a:ext cx="205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cej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54" name="Google Shape;754;p38"/>
              <p:cNvSpPr/>
              <p:nvPr/>
            </p:nvSpPr>
            <p:spPr>
              <a:xfrm>
                <a:off x="3533" y="2398"/>
                <a:ext cx="254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dhk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55" name="Google Shape;755;p38"/>
              <p:cNvSpPr/>
              <p:nvPr/>
            </p:nvSpPr>
            <p:spPr>
              <a:xfrm>
                <a:off x="3157" y="2398"/>
                <a:ext cx="205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cfk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56" name="Google Shape;756;p38"/>
              <p:cNvSpPr/>
              <p:nvPr/>
            </p:nvSpPr>
            <p:spPr>
              <a:xfrm>
                <a:off x="2773" y="2398"/>
                <a:ext cx="225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dgi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57" name="Google Shape;757;p38"/>
              <p:cNvSpPr/>
              <p:nvPr/>
            </p:nvSpPr>
            <p:spPr>
              <a:xfrm>
                <a:off x="2408" y="2398"/>
                <a:ext cx="205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cei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58" name="Google Shape;758;p38"/>
              <p:cNvSpPr/>
              <p:nvPr/>
            </p:nvSpPr>
            <p:spPr>
              <a:xfrm>
                <a:off x="5085" y="2134"/>
                <a:ext cx="225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bhl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59" name="Google Shape;759;p38"/>
              <p:cNvSpPr/>
              <p:nvPr/>
            </p:nvSpPr>
            <p:spPr>
              <a:xfrm>
                <a:off x="4737" y="2134"/>
                <a:ext cx="186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afl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60" name="Google Shape;760;p38"/>
              <p:cNvSpPr/>
              <p:nvPr/>
            </p:nvSpPr>
            <p:spPr>
              <a:xfrm>
                <a:off x="4347" y="2134"/>
                <a:ext cx="225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bgj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61" name="Google Shape;761;p38"/>
              <p:cNvSpPr/>
              <p:nvPr/>
            </p:nvSpPr>
            <p:spPr>
              <a:xfrm>
                <a:off x="3974" y="2134"/>
                <a:ext cx="215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aej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62" name="Google Shape;762;p38"/>
              <p:cNvSpPr/>
              <p:nvPr/>
            </p:nvSpPr>
            <p:spPr>
              <a:xfrm>
                <a:off x="3541" y="2134"/>
                <a:ext cx="254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bhk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63" name="Google Shape;763;p38"/>
              <p:cNvSpPr/>
              <p:nvPr/>
            </p:nvSpPr>
            <p:spPr>
              <a:xfrm>
                <a:off x="3160" y="2134"/>
                <a:ext cx="215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afk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64" name="Google Shape;764;p38"/>
              <p:cNvSpPr/>
              <p:nvPr/>
            </p:nvSpPr>
            <p:spPr>
              <a:xfrm>
                <a:off x="2773" y="2134"/>
                <a:ext cx="225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bgi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65" name="Google Shape;765;p38"/>
              <p:cNvSpPr/>
              <p:nvPr/>
            </p:nvSpPr>
            <p:spPr>
              <a:xfrm>
                <a:off x="2403" y="2134"/>
                <a:ext cx="215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aei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66" name="Google Shape;766;p38"/>
              <p:cNvSpPr/>
              <p:nvPr/>
            </p:nvSpPr>
            <p:spPr>
              <a:xfrm>
                <a:off x="4132" y="1826"/>
                <a:ext cx="119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67" name="Google Shape;767;p38"/>
              <p:cNvSpPr/>
              <p:nvPr/>
            </p:nvSpPr>
            <p:spPr>
              <a:xfrm>
                <a:off x="3862" y="1826"/>
                <a:ext cx="148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k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68" name="Google Shape;768;p38"/>
              <p:cNvSpPr/>
              <p:nvPr/>
            </p:nvSpPr>
            <p:spPr>
              <a:xfrm>
                <a:off x="4152" y="1562"/>
                <a:ext cx="119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j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69" name="Google Shape;769;p38"/>
              <p:cNvSpPr/>
              <p:nvPr/>
            </p:nvSpPr>
            <p:spPr>
              <a:xfrm>
                <a:off x="3878" y="1562"/>
                <a:ext cx="119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70" name="Google Shape;770;p38"/>
              <p:cNvSpPr/>
              <p:nvPr/>
            </p:nvSpPr>
            <p:spPr>
              <a:xfrm>
                <a:off x="3400" y="1826"/>
                <a:ext cx="246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dh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71" name="Google Shape;771;p38"/>
              <p:cNvSpPr/>
              <p:nvPr/>
            </p:nvSpPr>
            <p:spPr>
              <a:xfrm>
                <a:off x="3076" y="1826"/>
                <a:ext cx="127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cf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72" name="Google Shape;772;p38"/>
              <p:cNvSpPr/>
              <p:nvPr/>
            </p:nvSpPr>
            <p:spPr>
              <a:xfrm>
                <a:off x="2717" y="1826"/>
                <a:ext cx="246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dg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73" name="Google Shape;773;p38"/>
              <p:cNvSpPr/>
              <p:nvPr/>
            </p:nvSpPr>
            <p:spPr>
              <a:xfrm>
                <a:off x="2404" y="1826"/>
                <a:ext cx="156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ce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74" name="Google Shape;774;p38"/>
              <p:cNvSpPr/>
              <p:nvPr/>
            </p:nvSpPr>
            <p:spPr>
              <a:xfrm>
                <a:off x="3404" y="1562"/>
                <a:ext cx="176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bh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75" name="Google Shape;775;p38"/>
              <p:cNvSpPr/>
              <p:nvPr/>
            </p:nvSpPr>
            <p:spPr>
              <a:xfrm>
                <a:off x="3075" y="1562"/>
                <a:ext cx="137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af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76" name="Google Shape;776;p38"/>
              <p:cNvSpPr/>
              <p:nvPr/>
            </p:nvSpPr>
            <p:spPr>
              <a:xfrm>
                <a:off x="2721" y="1562"/>
                <a:ext cx="176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bg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77" name="Google Shape;777;p38"/>
              <p:cNvSpPr/>
              <p:nvPr/>
            </p:nvSpPr>
            <p:spPr>
              <a:xfrm>
                <a:off x="2403" y="1562"/>
                <a:ext cx="166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ae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778" name="Google Shape;778;p38"/>
          <p:cNvGrpSpPr/>
          <p:nvPr/>
        </p:nvGrpSpPr>
        <p:grpSpPr>
          <a:xfrm>
            <a:off x="261938" y="2444750"/>
            <a:ext cx="3311525" cy="915988"/>
            <a:chOff x="165" y="1540"/>
            <a:chExt cx="2086" cy="577"/>
          </a:xfrm>
        </p:grpSpPr>
        <p:sp>
          <p:nvSpPr>
            <p:cNvPr id="779" name="Google Shape;779;p38"/>
            <p:cNvSpPr/>
            <p:nvPr/>
          </p:nvSpPr>
          <p:spPr>
            <a:xfrm>
              <a:off x="2079" y="1724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⎥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2079" y="1848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⎦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2079" y="1555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⎤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1657" y="1724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⎢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1657" y="1848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⎣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1657" y="1555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⎡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1547" y="1671"/>
              <a:ext cx="186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∙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1457" y="1750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⎟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1457" y="1653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⎟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1457" y="1863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⎠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1457" y="1540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⎞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165" y="1750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⎜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165" y="1653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⎜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165" y="1863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⎝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165" y="1540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⎛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1372" y="1724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⎥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1372" y="1848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⎦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1372" y="1555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⎤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900" y="1724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⎢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900" y="1848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⎣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900" y="1555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⎡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790" y="1671"/>
              <a:ext cx="186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∙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694" y="1724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⎥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694" y="1848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⎦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694" y="1555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⎤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256" y="1724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⎢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256" y="1848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⎣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256" y="1555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⎡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1998" y="1826"/>
              <a:ext cx="119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1728" y="1826"/>
              <a:ext cx="14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2019" y="1562"/>
              <a:ext cx="119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1745" y="1562"/>
              <a:ext cx="119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1262" y="1826"/>
              <a:ext cx="15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980" y="1826"/>
              <a:ext cx="15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1278" y="1562"/>
              <a:ext cx="119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985" y="1562"/>
              <a:ext cx="14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85" y="1826"/>
              <a:ext cx="15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331" y="1826"/>
              <a:ext cx="14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590" y="1562"/>
              <a:ext cx="15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327" y="1562"/>
              <a:ext cx="15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19" name="Google Shape;819;p38"/>
          <p:cNvGrpSpPr/>
          <p:nvPr/>
        </p:nvGrpSpPr>
        <p:grpSpPr>
          <a:xfrm>
            <a:off x="3556000" y="4673600"/>
            <a:ext cx="5245100" cy="1797050"/>
            <a:chOff x="2240" y="2944"/>
            <a:chExt cx="3304" cy="1132"/>
          </a:xfrm>
        </p:grpSpPr>
        <p:sp>
          <p:nvSpPr>
            <p:cNvPr id="820" name="Google Shape;820;p38"/>
            <p:cNvSpPr/>
            <p:nvPr/>
          </p:nvSpPr>
          <p:spPr>
            <a:xfrm>
              <a:off x="5371" y="3697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⎥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5371" y="3821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⎦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5371" y="3528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⎤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2380" y="3697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⎢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2380" y="3821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⎣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2380" y="3528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⎡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4996" y="3779"/>
              <a:ext cx="202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+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4606" y="3779"/>
              <a:ext cx="202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+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4266" y="3779"/>
              <a:ext cx="202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+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3452" y="3779"/>
              <a:ext cx="202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+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3065" y="3779"/>
              <a:ext cx="202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+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2692" y="3779"/>
              <a:ext cx="202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+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5009" y="3515"/>
              <a:ext cx="202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+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4626" y="3515"/>
              <a:ext cx="202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+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4272" y="3515"/>
              <a:ext cx="202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+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3465" y="3515"/>
              <a:ext cx="202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+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3084" y="3515"/>
              <a:ext cx="202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+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2698" y="3515"/>
              <a:ext cx="202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+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2240" y="3644"/>
              <a:ext cx="202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=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4209" y="3125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⎥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4209" y="3250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⎦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4209" y="2957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⎤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3024" y="3125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⎢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3024" y="3250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⎣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3024" y="2957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⎡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3929" y="3208"/>
              <a:ext cx="202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+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3274" y="3208"/>
              <a:ext cx="202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+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3921" y="2944"/>
              <a:ext cx="202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+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3265" y="2944"/>
              <a:ext cx="202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+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2914" y="3073"/>
              <a:ext cx="186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∙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2818" y="3125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⎥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2818" y="3250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⎦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2818" y="2957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⎤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2380" y="3125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⎢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2380" y="3250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⎣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2380" y="2957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⎡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2240" y="3073"/>
              <a:ext cx="202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=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5125" y="3799"/>
              <a:ext cx="225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dhl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4735" y="3799"/>
              <a:ext cx="225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dgj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4392" y="3799"/>
              <a:ext cx="176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cfl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4028" y="3799"/>
              <a:ext cx="205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cej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3581" y="3799"/>
              <a:ext cx="254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dhk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3194" y="3799"/>
              <a:ext cx="225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dgi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2818" y="3799"/>
              <a:ext cx="205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cfk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2456" y="3799"/>
              <a:ext cx="205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cei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5133" y="3535"/>
              <a:ext cx="225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bhl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4749" y="3535"/>
              <a:ext cx="225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bgj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4401" y="3535"/>
              <a:ext cx="186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afl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4022" y="3535"/>
              <a:ext cx="215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aej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3589" y="3535"/>
              <a:ext cx="254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bhk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3208" y="3535"/>
              <a:ext cx="225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bgi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1" name="Google Shape;871;p38"/>
            <p:cNvSpPr/>
            <p:nvPr/>
          </p:nvSpPr>
          <p:spPr>
            <a:xfrm>
              <a:off x="2827" y="3535"/>
              <a:ext cx="215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afk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2451" y="3535"/>
              <a:ext cx="215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aei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4058" y="3228"/>
              <a:ext cx="20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hl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4" name="Google Shape;874;p38"/>
            <p:cNvSpPr/>
            <p:nvPr/>
          </p:nvSpPr>
          <p:spPr>
            <a:xfrm>
              <a:off x="3756" y="3228"/>
              <a:ext cx="137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gj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3402" y="3228"/>
              <a:ext cx="166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hk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3103" y="3228"/>
              <a:ext cx="137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gi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4083" y="2964"/>
              <a:ext cx="169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fl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3759" y="2964"/>
              <a:ext cx="127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ej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9" name="Google Shape;879;p38"/>
            <p:cNvSpPr/>
            <p:nvPr/>
          </p:nvSpPr>
          <p:spPr>
            <a:xfrm>
              <a:off x="3427" y="2964"/>
              <a:ext cx="127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fk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80" name="Google Shape;880;p38"/>
            <p:cNvSpPr/>
            <p:nvPr/>
          </p:nvSpPr>
          <p:spPr>
            <a:xfrm>
              <a:off x="3106" y="2964"/>
              <a:ext cx="127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ei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81" name="Google Shape;881;p38"/>
            <p:cNvSpPr/>
            <p:nvPr/>
          </p:nvSpPr>
          <p:spPr>
            <a:xfrm>
              <a:off x="2709" y="3228"/>
              <a:ext cx="159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82" name="Google Shape;882;p38"/>
            <p:cNvSpPr/>
            <p:nvPr/>
          </p:nvSpPr>
          <p:spPr>
            <a:xfrm>
              <a:off x="2455" y="3228"/>
              <a:ext cx="149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83" name="Google Shape;883;p38"/>
            <p:cNvSpPr/>
            <p:nvPr/>
          </p:nvSpPr>
          <p:spPr>
            <a:xfrm>
              <a:off x="2714" y="2964"/>
              <a:ext cx="159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84" name="Google Shape;884;p38"/>
            <p:cNvSpPr/>
            <p:nvPr/>
          </p:nvSpPr>
          <p:spPr>
            <a:xfrm>
              <a:off x="2451" y="2964"/>
              <a:ext cx="159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85" name="Google Shape;885;p38"/>
          <p:cNvGrpSpPr/>
          <p:nvPr/>
        </p:nvGrpSpPr>
        <p:grpSpPr>
          <a:xfrm>
            <a:off x="350838" y="4670425"/>
            <a:ext cx="3309937" cy="915988"/>
            <a:chOff x="221" y="2942"/>
            <a:chExt cx="2085" cy="577"/>
          </a:xfrm>
        </p:grpSpPr>
        <p:sp>
          <p:nvSpPr>
            <p:cNvPr id="886" name="Google Shape;886;p38"/>
            <p:cNvSpPr/>
            <p:nvPr/>
          </p:nvSpPr>
          <p:spPr>
            <a:xfrm>
              <a:off x="2133" y="3152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⎟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87" name="Google Shape;887;p38"/>
            <p:cNvSpPr/>
            <p:nvPr/>
          </p:nvSpPr>
          <p:spPr>
            <a:xfrm>
              <a:off x="2133" y="3055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⎟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88" name="Google Shape;888;p38"/>
            <p:cNvSpPr/>
            <p:nvPr/>
          </p:nvSpPr>
          <p:spPr>
            <a:xfrm>
              <a:off x="2133" y="3264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⎠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89" name="Google Shape;889;p38"/>
            <p:cNvSpPr/>
            <p:nvPr/>
          </p:nvSpPr>
          <p:spPr>
            <a:xfrm>
              <a:off x="2133" y="2942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⎞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0" name="Google Shape;890;p38"/>
            <p:cNvSpPr/>
            <p:nvPr/>
          </p:nvSpPr>
          <p:spPr>
            <a:xfrm>
              <a:off x="857" y="3152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⎜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1" name="Google Shape;891;p38"/>
            <p:cNvSpPr/>
            <p:nvPr/>
          </p:nvSpPr>
          <p:spPr>
            <a:xfrm>
              <a:off x="857" y="3055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⎜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2" name="Google Shape;892;p38"/>
            <p:cNvSpPr/>
            <p:nvPr/>
          </p:nvSpPr>
          <p:spPr>
            <a:xfrm>
              <a:off x="857" y="3264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⎝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3" name="Google Shape;893;p38"/>
            <p:cNvSpPr/>
            <p:nvPr/>
          </p:nvSpPr>
          <p:spPr>
            <a:xfrm>
              <a:off x="857" y="2942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⎛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4" name="Google Shape;894;p38"/>
            <p:cNvSpPr/>
            <p:nvPr/>
          </p:nvSpPr>
          <p:spPr>
            <a:xfrm>
              <a:off x="2048" y="3125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⎥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5" name="Google Shape;895;p38"/>
            <p:cNvSpPr/>
            <p:nvPr/>
          </p:nvSpPr>
          <p:spPr>
            <a:xfrm>
              <a:off x="2048" y="3250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⎦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6" name="Google Shape;896;p38"/>
            <p:cNvSpPr/>
            <p:nvPr/>
          </p:nvSpPr>
          <p:spPr>
            <a:xfrm>
              <a:off x="2048" y="2957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⎤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7" name="Google Shape;897;p38"/>
            <p:cNvSpPr/>
            <p:nvPr/>
          </p:nvSpPr>
          <p:spPr>
            <a:xfrm>
              <a:off x="1625" y="3125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⎢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8" name="Google Shape;898;p38"/>
            <p:cNvSpPr/>
            <p:nvPr/>
          </p:nvSpPr>
          <p:spPr>
            <a:xfrm>
              <a:off x="1625" y="3250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⎣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9" name="Google Shape;899;p38"/>
            <p:cNvSpPr/>
            <p:nvPr/>
          </p:nvSpPr>
          <p:spPr>
            <a:xfrm>
              <a:off x="1625" y="2957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⎡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0" name="Google Shape;900;p38"/>
            <p:cNvSpPr/>
            <p:nvPr/>
          </p:nvSpPr>
          <p:spPr>
            <a:xfrm>
              <a:off x="1516" y="3073"/>
              <a:ext cx="186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∙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1420" y="3125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⎥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2" name="Google Shape;902;p38"/>
            <p:cNvSpPr/>
            <p:nvPr/>
          </p:nvSpPr>
          <p:spPr>
            <a:xfrm>
              <a:off x="1420" y="3250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⎦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3" name="Google Shape;903;p38"/>
            <p:cNvSpPr/>
            <p:nvPr/>
          </p:nvSpPr>
          <p:spPr>
            <a:xfrm>
              <a:off x="1420" y="2957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⎤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4" name="Google Shape;904;p38"/>
            <p:cNvSpPr/>
            <p:nvPr/>
          </p:nvSpPr>
          <p:spPr>
            <a:xfrm>
              <a:off x="948" y="3125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⎢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5" name="Google Shape;905;p38"/>
            <p:cNvSpPr/>
            <p:nvPr/>
          </p:nvSpPr>
          <p:spPr>
            <a:xfrm>
              <a:off x="948" y="3250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⎣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948" y="2957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⎡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756" y="3073"/>
              <a:ext cx="186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∙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660" y="3125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⎥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660" y="3250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⎦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0" name="Google Shape;910;p38"/>
            <p:cNvSpPr/>
            <p:nvPr/>
          </p:nvSpPr>
          <p:spPr>
            <a:xfrm>
              <a:off x="660" y="2957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⎤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1" name="Google Shape;911;p38"/>
            <p:cNvSpPr/>
            <p:nvPr/>
          </p:nvSpPr>
          <p:spPr>
            <a:xfrm>
              <a:off x="221" y="3125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⎢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221" y="3250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⎣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3" name="Google Shape;913;p38"/>
            <p:cNvSpPr/>
            <p:nvPr/>
          </p:nvSpPr>
          <p:spPr>
            <a:xfrm>
              <a:off x="221" y="2957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⎡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1967" y="3228"/>
              <a:ext cx="12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5" name="Google Shape;915;p38"/>
            <p:cNvSpPr/>
            <p:nvPr/>
          </p:nvSpPr>
          <p:spPr>
            <a:xfrm>
              <a:off x="1697" y="3228"/>
              <a:ext cx="149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6" name="Google Shape;916;p38"/>
            <p:cNvSpPr/>
            <p:nvPr/>
          </p:nvSpPr>
          <p:spPr>
            <a:xfrm>
              <a:off x="1987" y="2964"/>
              <a:ext cx="12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1713" y="2964"/>
              <a:ext cx="12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8" name="Google Shape;918;p38"/>
            <p:cNvSpPr/>
            <p:nvPr/>
          </p:nvSpPr>
          <p:spPr>
            <a:xfrm>
              <a:off x="1310" y="3228"/>
              <a:ext cx="159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9" name="Google Shape;919;p38"/>
            <p:cNvSpPr/>
            <p:nvPr/>
          </p:nvSpPr>
          <p:spPr>
            <a:xfrm>
              <a:off x="1028" y="3228"/>
              <a:ext cx="159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1326" y="2964"/>
              <a:ext cx="12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1033" y="2964"/>
              <a:ext cx="149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2" name="Google Shape;922;p38"/>
            <p:cNvSpPr/>
            <p:nvPr/>
          </p:nvSpPr>
          <p:spPr>
            <a:xfrm>
              <a:off x="550" y="3228"/>
              <a:ext cx="159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297" y="3228"/>
              <a:ext cx="149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556" y="2964"/>
              <a:ext cx="159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293" y="2964"/>
              <a:ext cx="159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926" name="Google Shape;926;p38"/>
          <p:cNvSpPr txBox="1"/>
          <p:nvPr/>
        </p:nvSpPr>
        <p:spPr>
          <a:xfrm>
            <a:off x="2819400" y="1573213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39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Composition Properties</a:t>
            </a:r>
            <a:endParaRPr/>
          </a:p>
        </p:txBody>
      </p:sp>
      <p:sp>
        <p:nvSpPr>
          <p:cNvPr id="932" name="Google Shape;932;p39"/>
          <p:cNvSpPr txBox="1"/>
          <p:nvPr>
            <p:ph idx="1" type="body"/>
          </p:nvPr>
        </p:nvSpPr>
        <p:spPr>
          <a:xfrm>
            <a:off x="685800" y="11430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matrix multiplication commutative?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. B = B . A</a:t>
            </a:r>
            <a:endParaRPr/>
          </a:p>
        </p:txBody>
      </p:sp>
      <p:sp>
        <p:nvSpPr>
          <p:cNvPr id="933" name="Google Shape;933;p39"/>
          <p:cNvSpPr txBox="1"/>
          <p:nvPr/>
        </p:nvSpPr>
        <p:spPr>
          <a:xfrm>
            <a:off x="2286000" y="1524000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</p:txBody>
      </p:sp>
      <p:pic>
        <p:nvPicPr>
          <p:cNvPr id="934" name="Google Shape;93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0688" y="2565400"/>
            <a:ext cx="5700712" cy="10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5" name="Google Shape;93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0" y="4029075"/>
            <a:ext cx="571500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40"/>
          <p:cNvSpPr/>
          <p:nvPr/>
        </p:nvSpPr>
        <p:spPr>
          <a:xfrm>
            <a:off x="152400" y="533400"/>
            <a:ext cx="8763000" cy="83163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composite transformations, the order of transformations is very important</a:t>
            </a:r>
            <a:endParaRPr/>
          </a:p>
        </p:txBody>
      </p:sp>
      <p:sp>
        <p:nvSpPr>
          <p:cNvPr id="941" name="Google Shape;941;p40"/>
          <p:cNvSpPr/>
          <p:nvPr/>
        </p:nvSpPr>
        <p:spPr>
          <a:xfrm>
            <a:off x="1371600" y="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of Transformations</a:t>
            </a:r>
            <a:endParaRPr/>
          </a:p>
        </p:txBody>
      </p:sp>
      <p:cxnSp>
        <p:nvCxnSpPr>
          <p:cNvPr id="942" name="Google Shape;942;p40"/>
          <p:cNvCxnSpPr/>
          <p:nvPr/>
        </p:nvCxnSpPr>
        <p:spPr>
          <a:xfrm>
            <a:off x="990600" y="3505200"/>
            <a:ext cx="2057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3" name="Google Shape;943;p40"/>
          <p:cNvCxnSpPr/>
          <p:nvPr/>
        </p:nvCxnSpPr>
        <p:spPr>
          <a:xfrm rot="10800000">
            <a:off x="990600" y="2057400"/>
            <a:ext cx="0" cy="1447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4" name="Google Shape;944;p40"/>
          <p:cNvSpPr/>
          <p:nvPr/>
        </p:nvSpPr>
        <p:spPr>
          <a:xfrm>
            <a:off x="533400" y="2743200"/>
            <a:ext cx="914400" cy="762000"/>
          </a:xfrm>
          <a:prstGeom prst="upArrow">
            <a:avLst>
              <a:gd fmla="val 50000" name="adj1"/>
              <a:gd fmla="val 57500" name="adj2"/>
            </a:avLst>
          </a:prstGeom>
          <a:solidFill>
            <a:srgbClr val="66FFFF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45" name="Google Shape;945;p40"/>
          <p:cNvCxnSpPr/>
          <p:nvPr/>
        </p:nvCxnSpPr>
        <p:spPr>
          <a:xfrm>
            <a:off x="3733800" y="3505200"/>
            <a:ext cx="2057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6" name="Google Shape;946;p40"/>
          <p:cNvCxnSpPr/>
          <p:nvPr/>
        </p:nvCxnSpPr>
        <p:spPr>
          <a:xfrm rot="10800000">
            <a:off x="3733800" y="2057400"/>
            <a:ext cx="0" cy="1447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7" name="Google Shape;947;p40"/>
          <p:cNvSpPr/>
          <p:nvPr/>
        </p:nvSpPr>
        <p:spPr>
          <a:xfrm rot="-2085787">
            <a:off x="3048000" y="2819400"/>
            <a:ext cx="914400" cy="762000"/>
          </a:xfrm>
          <a:prstGeom prst="upArrow">
            <a:avLst>
              <a:gd fmla="val 50000" name="adj1"/>
              <a:gd fmla="val 57500" name="adj2"/>
            </a:avLst>
          </a:prstGeom>
          <a:solidFill>
            <a:srgbClr val="66FFFF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48" name="Google Shape;948;p40"/>
          <p:cNvCxnSpPr/>
          <p:nvPr/>
        </p:nvCxnSpPr>
        <p:spPr>
          <a:xfrm>
            <a:off x="6477000" y="3505200"/>
            <a:ext cx="2057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9" name="Google Shape;949;p40"/>
          <p:cNvCxnSpPr/>
          <p:nvPr/>
        </p:nvCxnSpPr>
        <p:spPr>
          <a:xfrm rot="10800000">
            <a:off x="6477000" y="2057400"/>
            <a:ext cx="0" cy="1447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0" name="Google Shape;950;p40"/>
          <p:cNvSpPr/>
          <p:nvPr/>
        </p:nvSpPr>
        <p:spPr>
          <a:xfrm rot="-2085787">
            <a:off x="7391400" y="2819400"/>
            <a:ext cx="914400" cy="762000"/>
          </a:xfrm>
          <a:prstGeom prst="upArrow">
            <a:avLst>
              <a:gd fmla="val 50000" name="adj1"/>
              <a:gd fmla="val 57500" name="adj2"/>
            </a:avLst>
          </a:prstGeom>
          <a:solidFill>
            <a:srgbClr val="66FFFF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51" name="Google Shape;951;p40"/>
          <p:cNvCxnSpPr/>
          <p:nvPr/>
        </p:nvCxnSpPr>
        <p:spPr>
          <a:xfrm>
            <a:off x="990600" y="6172200"/>
            <a:ext cx="2057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2" name="Google Shape;952;p40"/>
          <p:cNvCxnSpPr/>
          <p:nvPr/>
        </p:nvCxnSpPr>
        <p:spPr>
          <a:xfrm rot="10800000">
            <a:off x="990600" y="4724400"/>
            <a:ext cx="0" cy="1447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3" name="Google Shape;953;p40"/>
          <p:cNvSpPr/>
          <p:nvPr/>
        </p:nvSpPr>
        <p:spPr>
          <a:xfrm>
            <a:off x="533400" y="5410200"/>
            <a:ext cx="914400" cy="762000"/>
          </a:xfrm>
          <a:prstGeom prst="upArrow">
            <a:avLst>
              <a:gd fmla="val 50000" name="adj1"/>
              <a:gd fmla="val 57500" name="adj2"/>
            </a:avLst>
          </a:prstGeom>
          <a:solidFill>
            <a:srgbClr val="66FFFF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54" name="Google Shape;954;p40"/>
          <p:cNvCxnSpPr/>
          <p:nvPr/>
        </p:nvCxnSpPr>
        <p:spPr>
          <a:xfrm>
            <a:off x="3733800" y="6172200"/>
            <a:ext cx="2057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5" name="Google Shape;955;p40"/>
          <p:cNvCxnSpPr/>
          <p:nvPr/>
        </p:nvCxnSpPr>
        <p:spPr>
          <a:xfrm rot="10800000">
            <a:off x="3733800" y="4724400"/>
            <a:ext cx="0" cy="1447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6" name="Google Shape;956;p40"/>
          <p:cNvCxnSpPr/>
          <p:nvPr/>
        </p:nvCxnSpPr>
        <p:spPr>
          <a:xfrm>
            <a:off x="6477000" y="6172200"/>
            <a:ext cx="2057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7" name="Google Shape;957;p40"/>
          <p:cNvCxnSpPr/>
          <p:nvPr/>
        </p:nvCxnSpPr>
        <p:spPr>
          <a:xfrm rot="10800000">
            <a:off x="6477000" y="4724400"/>
            <a:ext cx="0" cy="1447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8" name="Google Shape;958;p40"/>
          <p:cNvSpPr/>
          <p:nvPr/>
        </p:nvSpPr>
        <p:spPr>
          <a:xfrm>
            <a:off x="4572000" y="5410200"/>
            <a:ext cx="914400" cy="762000"/>
          </a:xfrm>
          <a:prstGeom prst="upArrow">
            <a:avLst>
              <a:gd fmla="val 50000" name="adj1"/>
              <a:gd fmla="val 57500" name="adj2"/>
            </a:avLst>
          </a:prstGeom>
          <a:solidFill>
            <a:srgbClr val="66FFFF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9" name="Google Shape;959;p40"/>
          <p:cNvSpPr/>
          <p:nvPr/>
        </p:nvSpPr>
        <p:spPr>
          <a:xfrm rot="-1682455">
            <a:off x="7162800" y="4876800"/>
            <a:ext cx="914400" cy="762000"/>
          </a:xfrm>
          <a:prstGeom prst="upArrow">
            <a:avLst>
              <a:gd fmla="val 50000" name="adj1"/>
              <a:gd fmla="val 57500" name="adj2"/>
            </a:avLst>
          </a:prstGeom>
          <a:solidFill>
            <a:srgbClr val="66FFFF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0" name="Google Shape;960;p40"/>
          <p:cNvSpPr txBox="1"/>
          <p:nvPr/>
        </p:nvSpPr>
        <p:spPr>
          <a:xfrm>
            <a:off x="0" y="1524000"/>
            <a:ext cx="431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 followed by Translation:</a:t>
            </a:r>
            <a:endParaRPr/>
          </a:p>
        </p:txBody>
      </p:sp>
      <p:sp>
        <p:nvSpPr>
          <p:cNvPr id="961" name="Google Shape;961;p40"/>
          <p:cNvSpPr txBox="1"/>
          <p:nvPr/>
        </p:nvSpPr>
        <p:spPr>
          <a:xfrm>
            <a:off x="25400" y="4114800"/>
            <a:ext cx="431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Translation followed by Rotation: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41"/>
          <p:cNvSpPr/>
          <p:nvPr/>
        </p:nvSpPr>
        <p:spPr>
          <a:xfrm>
            <a:off x="685800" y="3048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of operations</a:t>
            </a:r>
            <a:endParaRPr/>
          </a:p>
        </p:txBody>
      </p:sp>
      <p:sp>
        <p:nvSpPr>
          <p:cNvPr id="967" name="Google Shape;967;p41"/>
          <p:cNvSpPr/>
          <p:nvPr/>
        </p:nvSpPr>
        <p:spPr>
          <a:xfrm>
            <a:off x="685800" y="11430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 it does matter. Let’s look at an example:</a:t>
            </a:r>
            <a:endParaRPr/>
          </a:p>
        </p:txBody>
      </p:sp>
      <p:grpSp>
        <p:nvGrpSpPr>
          <p:cNvPr id="968" name="Google Shape;968;p41"/>
          <p:cNvGrpSpPr/>
          <p:nvPr/>
        </p:nvGrpSpPr>
        <p:grpSpPr>
          <a:xfrm>
            <a:off x="1447800" y="2667000"/>
            <a:ext cx="685800" cy="685800"/>
            <a:chOff x="1842" y="2508"/>
            <a:chExt cx="432" cy="432"/>
          </a:xfrm>
        </p:grpSpPr>
        <p:sp>
          <p:nvSpPr>
            <p:cNvPr id="969" name="Google Shape;969;p41"/>
            <p:cNvSpPr/>
            <p:nvPr/>
          </p:nvSpPr>
          <p:spPr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70" name="Google Shape;970;p41"/>
            <p:cNvSpPr/>
            <p:nvPr/>
          </p:nvSpPr>
          <p:spPr>
            <a:xfrm>
              <a:off x="1950" y="2796"/>
              <a:ext cx="224" cy="56"/>
            </a:xfrm>
            <a:custGeom>
              <a:rect b="b" l="l" r="r" t="t"/>
              <a:pathLst>
                <a:path extrusionOk="0" h="56" w="224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71" name="Google Shape;971;p41"/>
            <p:cNvSpPr/>
            <p:nvPr/>
          </p:nvSpPr>
          <p:spPr>
            <a:xfrm>
              <a:off x="1986" y="2652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72" name="Google Shape;972;p41"/>
            <p:cNvSpPr/>
            <p:nvPr/>
          </p:nvSpPr>
          <p:spPr>
            <a:xfrm>
              <a:off x="2082" y="2652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73" name="Google Shape;973;p41"/>
            <p:cNvSpPr/>
            <p:nvPr/>
          </p:nvSpPr>
          <p:spPr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74" name="Google Shape;974;p41"/>
            <p:cNvSpPr/>
            <p:nvPr/>
          </p:nvSpPr>
          <p:spPr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975" name="Google Shape;975;p41"/>
          <p:cNvGrpSpPr/>
          <p:nvPr/>
        </p:nvGrpSpPr>
        <p:grpSpPr>
          <a:xfrm>
            <a:off x="685800" y="2133600"/>
            <a:ext cx="3657600" cy="3124200"/>
            <a:chOff x="432" y="1488"/>
            <a:chExt cx="2304" cy="1968"/>
          </a:xfrm>
        </p:grpSpPr>
        <p:cxnSp>
          <p:nvCxnSpPr>
            <p:cNvPr id="976" name="Google Shape;976;p41"/>
            <p:cNvCxnSpPr/>
            <p:nvPr/>
          </p:nvCxnSpPr>
          <p:spPr>
            <a:xfrm>
              <a:off x="1584" y="1488"/>
              <a:ext cx="0" cy="196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7" name="Google Shape;977;p41"/>
            <p:cNvCxnSpPr/>
            <p:nvPr/>
          </p:nvCxnSpPr>
          <p:spPr>
            <a:xfrm>
              <a:off x="432" y="2448"/>
              <a:ext cx="2304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78" name="Google Shape;978;p41"/>
          <p:cNvGrpSpPr/>
          <p:nvPr/>
        </p:nvGrpSpPr>
        <p:grpSpPr>
          <a:xfrm>
            <a:off x="2924175" y="3981450"/>
            <a:ext cx="685800" cy="685800"/>
            <a:chOff x="1842" y="2508"/>
            <a:chExt cx="432" cy="432"/>
          </a:xfrm>
        </p:grpSpPr>
        <p:sp>
          <p:nvSpPr>
            <p:cNvPr id="979" name="Google Shape;979;p41"/>
            <p:cNvSpPr/>
            <p:nvPr/>
          </p:nvSpPr>
          <p:spPr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1950" y="2796"/>
              <a:ext cx="224" cy="56"/>
            </a:xfrm>
            <a:custGeom>
              <a:rect b="b" l="l" r="r" t="t"/>
              <a:pathLst>
                <a:path extrusionOk="0" h="56" w="224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1" name="Google Shape;981;p41"/>
            <p:cNvSpPr/>
            <p:nvPr/>
          </p:nvSpPr>
          <p:spPr>
            <a:xfrm>
              <a:off x="1986" y="2652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2" name="Google Shape;982;p41"/>
            <p:cNvSpPr/>
            <p:nvPr/>
          </p:nvSpPr>
          <p:spPr>
            <a:xfrm>
              <a:off x="2082" y="2652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3" name="Google Shape;983;p41"/>
            <p:cNvSpPr/>
            <p:nvPr/>
          </p:nvSpPr>
          <p:spPr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985" name="Google Shape;985;p41"/>
          <p:cNvCxnSpPr/>
          <p:nvPr/>
        </p:nvCxnSpPr>
        <p:spPr>
          <a:xfrm>
            <a:off x="1806575" y="3030538"/>
            <a:ext cx="1470025" cy="1312862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986" name="Google Shape;986;p41"/>
          <p:cNvGrpSpPr/>
          <p:nvPr/>
        </p:nvGrpSpPr>
        <p:grpSpPr>
          <a:xfrm>
            <a:off x="2924175" y="2667000"/>
            <a:ext cx="685800" cy="685800"/>
            <a:chOff x="1842" y="1680"/>
            <a:chExt cx="432" cy="432"/>
          </a:xfrm>
        </p:grpSpPr>
        <p:sp>
          <p:nvSpPr>
            <p:cNvPr id="987" name="Google Shape;987;p41"/>
            <p:cNvSpPr/>
            <p:nvPr/>
          </p:nvSpPr>
          <p:spPr>
            <a:xfrm rot="-5400000">
              <a:off x="1842" y="1680"/>
              <a:ext cx="432" cy="432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8" name="Google Shape;988;p41"/>
            <p:cNvSpPr/>
            <p:nvPr/>
          </p:nvSpPr>
          <p:spPr>
            <a:xfrm rot="-5400000">
              <a:off x="2045" y="1863"/>
              <a:ext cx="224" cy="56"/>
            </a:xfrm>
            <a:custGeom>
              <a:rect b="b" l="l" r="r" t="t"/>
              <a:pathLst>
                <a:path extrusionOk="0" h="56" w="224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9" name="Google Shape;989;p41"/>
            <p:cNvSpPr/>
            <p:nvPr/>
          </p:nvSpPr>
          <p:spPr>
            <a:xfrm rot="-5400000">
              <a:off x="2009" y="1895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0" name="Google Shape;990;p41"/>
            <p:cNvSpPr/>
            <p:nvPr/>
          </p:nvSpPr>
          <p:spPr>
            <a:xfrm rot="-5400000">
              <a:off x="2009" y="1799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1" name="Google Shape;991;p41"/>
            <p:cNvSpPr/>
            <p:nvPr/>
          </p:nvSpPr>
          <p:spPr>
            <a:xfrm rot="-5400000">
              <a:off x="2033" y="1919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2" name="Google Shape;992;p41"/>
            <p:cNvSpPr/>
            <p:nvPr/>
          </p:nvSpPr>
          <p:spPr>
            <a:xfrm rot="-5400000">
              <a:off x="2033" y="1823"/>
              <a:ext cx="48" cy="48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993" name="Google Shape;993;p41"/>
          <p:cNvSpPr/>
          <p:nvPr/>
        </p:nvSpPr>
        <p:spPr>
          <a:xfrm>
            <a:off x="3276600" y="2971800"/>
            <a:ext cx="274638" cy="1366838"/>
          </a:xfrm>
          <a:custGeom>
            <a:rect b="b" l="l" r="r" t="t"/>
            <a:pathLst>
              <a:path extrusionOk="0" h="861" w="173">
                <a:moveTo>
                  <a:pt x="0" y="861"/>
                </a:moveTo>
                <a:cubicBezTo>
                  <a:pt x="29" y="788"/>
                  <a:pt x="173" y="688"/>
                  <a:pt x="173" y="425"/>
                </a:cubicBezTo>
                <a:cubicBezTo>
                  <a:pt x="173" y="162"/>
                  <a:pt x="49" y="89"/>
                  <a:pt x="16" y="0"/>
                </a:cubicBezTo>
              </a:path>
            </a:pathLst>
          </a:cu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94" name="Google Shape;994;p41"/>
          <p:cNvGrpSpPr/>
          <p:nvPr/>
        </p:nvGrpSpPr>
        <p:grpSpPr>
          <a:xfrm>
            <a:off x="4800600" y="2133600"/>
            <a:ext cx="3657600" cy="3124200"/>
            <a:chOff x="432" y="1488"/>
            <a:chExt cx="2304" cy="1968"/>
          </a:xfrm>
        </p:grpSpPr>
        <p:cxnSp>
          <p:nvCxnSpPr>
            <p:cNvPr id="995" name="Google Shape;995;p41"/>
            <p:cNvCxnSpPr/>
            <p:nvPr/>
          </p:nvCxnSpPr>
          <p:spPr>
            <a:xfrm>
              <a:off x="1584" y="1488"/>
              <a:ext cx="0" cy="196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6" name="Google Shape;996;p41"/>
            <p:cNvCxnSpPr/>
            <p:nvPr/>
          </p:nvCxnSpPr>
          <p:spPr>
            <a:xfrm>
              <a:off x="432" y="2448"/>
              <a:ext cx="2304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97" name="Google Shape;997;p41"/>
          <p:cNvGrpSpPr/>
          <p:nvPr/>
        </p:nvGrpSpPr>
        <p:grpSpPr>
          <a:xfrm>
            <a:off x="5562600" y="2638425"/>
            <a:ext cx="685800" cy="685800"/>
            <a:chOff x="1842" y="2508"/>
            <a:chExt cx="432" cy="432"/>
          </a:xfrm>
        </p:grpSpPr>
        <p:sp>
          <p:nvSpPr>
            <p:cNvPr id="998" name="Google Shape;998;p41"/>
            <p:cNvSpPr/>
            <p:nvPr/>
          </p:nvSpPr>
          <p:spPr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9" name="Google Shape;999;p41"/>
            <p:cNvSpPr/>
            <p:nvPr/>
          </p:nvSpPr>
          <p:spPr>
            <a:xfrm>
              <a:off x="1950" y="2796"/>
              <a:ext cx="224" cy="56"/>
            </a:xfrm>
            <a:custGeom>
              <a:rect b="b" l="l" r="r" t="t"/>
              <a:pathLst>
                <a:path extrusionOk="0" h="56" w="224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0" name="Google Shape;1000;p41"/>
            <p:cNvSpPr/>
            <p:nvPr/>
          </p:nvSpPr>
          <p:spPr>
            <a:xfrm>
              <a:off x="1986" y="2652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1" name="Google Shape;1001;p41"/>
            <p:cNvSpPr/>
            <p:nvPr/>
          </p:nvSpPr>
          <p:spPr>
            <a:xfrm>
              <a:off x="2082" y="2652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2" name="Google Shape;1002;p41"/>
            <p:cNvSpPr/>
            <p:nvPr/>
          </p:nvSpPr>
          <p:spPr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3" name="Google Shape;1003;p41"/>
            <p:cNvSpPr/>
            <p:nvPr/>
          </p:nvSpPr>
          <p:spPr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004" name="Google Shape;1004;p41"/>
          <p:cNvGrpSpPr/>
          <p:nvPr/>
        </p:nvGrpSpPr>
        <p:grpSpPr>
          <a:xfrm rot="-5400000">
            <a:off x="5562600" y="4029075"/>
            <a:ext cx="685800" cy="685800"/>
            <a:chOff x="1842" y="2508"/>
            <a:chExt cx="432" cy="432"/>
          </a:xfrm>
        </p:grpSpPr>
        <p:sp>
          <p:nvSpPr>
            <p:cNvPr id="1005" name="Google Shape;1005;p41"/>
            <p:cNvSpPr/>
            <p:nvPr/>
          </p:nvSpPr>
          <p:spPr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6" name="Google Shape;1006;p41"/>
            <p:cNvSpPr/>
            <p:nvPr/>
          </p:nvSpPr>
          <p:spPr>
            <a:xfrm>
              <a:off x="1950" y="2796"/>
              <a:ext cx="224" cy="56"/>
            </a:xfrm>
            <a:custGeom>
              <a:rect b="b" l="l" r="r" t="t"/>
              <a:pathLst>
                <a:path extrusionOk="0" h="56" w="224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7" name="Google Shape;1007;p41"/>
            <p:cNvSpPr/>
            <p:nvPr/>
          </p:nvSpPr>
          <p:spPr>
            <a:xfrm>
              <a:off x="1986" y="2652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8" name="Google Shape;1008;p41"/>
            <p:cNvSpPr/>
            <p:nvPr/>
          </p:nvSpPr>
          <p:spPr>
            <a:xfrm>
              <a:off x="2082" y="2652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9" name="Google Shape;1009;p41"/>
            <p:cNvSpPr/>
            <p:nvPr/>
          </p:nvSpPr>
          <p:spPr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0" name="Google Shape;1010;p41"/>
            <p:cNvSpPr/>
            <p:nvPr/>
          </p:nvSpPr>
          <p:spPr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011" name="Google Shape;1011;p41"/>
          <p:cNvGrpSpPr/>
          <p:nvPr/>
        </p:nvGrpSpPr>
        <p:grpSpPr>
          <a:xfrm rot="-5400000">
            <a:off x="7010400" y="5314950"/>
            <a:ext cx="685800" cy="685800"/>
            <a:chOff x="1842" y="2508"/>
            <a:chExt cx="432" cy="432"/>
          </a:xfrm>
        </p:grpSpPr>
        <p:sp>
          <p:nvSpPr>
            <p:cNvPr id="1012" name="Google Shape;1012;p41"/>
            <p:cNvSpPr/>
            <p:nvPr/>
          </p:nvSpPr>
          <p:spPr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3" name="Google Shape;1013;p41"/>
            <p:cNvSpPr/>
            <p:nvPr/>
          </p:nvSpPr>
          <p:spPr>
            <a:xfrm>
              <a:off x="1950" y="2796"/>
              <a:ext cx="224" cy="56"/>
            </a:xfrm>
            <a:custGeom>
              <a:rect b="b" l="l" r="r" t="t"/>
              <a:pathLst>
                <a:path extrusionOk="0" h="56" w="224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4" name="Google Shape;1014;p41"/>
            <p:cNvSpPr/>
            <p:nvPr/>
          </p:nvSpPr>
          <p:spPr>
            <a:xfrm>
              <a:off x="1986" y="2652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5" name="Google Shape;1015;p41"/>
            <p:cNvSpPr/>
            <p:nvPr/>
          </p:nvSpPr>
          <p:spPr>
            <a:xfrm>
              <a:off x="2082" y="2652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6" name="Google Shape;1016;p41"/>
            <p:cNvSpPr/>
            <p:nvPr/>
          </p:nvSpPr>
          <p:spPr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7" name="Google Shape;1017;p41"/>
            <p:cNvSpPr/>
            <p:nvPr/>
          </p:nvSpPr>
          <p:spPr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018" name="Google Shape;1018;p41"/>
          <p:cNvSpPr/>
          <p:nvPr/>
        </p:nvSpPr>
        <p:spPr>
          <a:xfrm rot="10800000">
            <a:off x="5638800" y="3000375"/>
            <a:ext cx="274638" cy="1366838"/>
          </a:xfrm>
          <a:custGeom>
            <a:rect b="b" l="l" r="r" t="t"/>
            <a:pathLst>
              <a:path extrusionOk="0" h="861" w="173">
                <a:moveTo>
                  <a:pt x="0" y="861"/>
                </a:moveTo>
                <a:cubicBezTo>
                  <a:pt x="29" y="788"/>
                  <a:pt x="173" y="688"/>
                  <a:pt x="173" y="425"/>
                </a:cubicBezTo>
                <a:cubicBezTo>
                  <a:pt x="173" y="162"/>
                  <a:pt x="49" y="89"/>
                  <a:pt x="16" y="0"/>
                </a:cubicBezTo>
              </a:path>
            </a:pathLst>
          </a:cu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19" name="Google Shape;1019;p41"/>
          <p:cNvCxnSpPr/>
          <p:nvPr/>
        </p:nvCxnSpPr>
        <p:spPr>
          <a:xfrm>
            <a:off x="5867400" y="4343400"/>
            <a:ext cx="1470025" cy="1312863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0" name="Google Shape;1020;p41"/>
          <p:cNvSpPr txBox="1"/>
          <p:nvPr/>
        </p:nvSpPr>
        <p:spPr>
          <a:xfrm>
            <a:off x="609600" y="1878013"/>
            <a:ext cx="1684338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Rotate </a:t>
            </a:r>
            <a:endParaRPr/>
          </a:p>
        </p:txBody>
      </p:sp>
      <p:sp>
        <p:nvSpPr>
          <p:cNvPr id="1021" name="Google Shape;1021;p41"/>
          <p:cNvSpPr txBox="1"/>
          <p:nvPr/>
        </p:nvSpPr>
        <p:spPr>
          <a:xfrm>
            <a:off x="6918325" y="1766888"/>
            <a:ext cx="17605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Translate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44285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Transformation</a:t>
            </a:r>
            <a:endParaRPr/>
          </a:p>
          <a:p>
            <a:pPr indent="-228600" lvl="2" marL="11430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 the coordinates descriptions an object</a:t>
            </a:r>
            <a:endParaRPr/>
          </a:p>
          <a:p>
            <a:pPr indent="-228600" lvl="2" marL="11430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Translation, rotation, scaling etc.</a:t>
            </a:r>
            <a:endParaRPr/>
          </a:p>
          <a:p>
            <a:pPr indent="-228600" lvl="2" marL="11430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Coordinate system unchanged</a:t>
            </a:r>
            <a:endParaRPr/>
          </a:p>
          <a:p>
            <a:pPr indent="-2857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Coordinate transformation</a:t>
            </a:r>
            <a:endParaRPr/>
          </a:p>
          <a:p>
            <a:pPr indent="-228600" lvl="2" marL="11430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Produce a different coordinate system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901485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2D Transformations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Google Shape;1026;p42"/>
          <p:cNvCxnSpPr/>
          <p:nvPr/>
        </p:nvCxnSpPr>
        <p:spPr>
          <a:xfrm>
            <a:off x="762000" y="4419600"/>
            <a:ext cx="2057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27" name="Google Shape;1027;p42"/>
          <p:cNvCxnSpPr/>
          <p:nvPr/>
        </p:nvCxnSpPr>
        <p:spPr>
          <a:xfrm rot="10800000">
            <a:off x="762000" y="1981200"/>
            <a:ext cx="0" cy="2438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28" name="Google Shape;1028;p42"/>
          <p:cNvSpPr/>
          <p:nvPr/>
        </p:nvSpPr>
        <p:spPr>
          <a:xfrm>
            <a:off x="2192338" y="2209800"/>
            <a:ext cx="992187" cy="1373188"/>
          </a:xfrm>
          <a:custGeom>
            <a:rect b="b" l="l" r="r" t="t"/>
            <a:pathLst>
              <a:path extrusionOk="0" h="865" w="625">
                <a:moveTo>
                  <a:pt x="0" y="864"/>
                </a:moveTo>
                <a:lnTo>
                  <a:pt x="624" y="864"/>
                </a:lnTo>
                <a:lnTo>
                  <a:pt x="336" y="0"/>
                </a:lnTo>
                <a:lnTo>
                  <a:pt x="0" y="864"/>
                </a:lnTo>
              </a:path>
            </a:pathLst>
          </a:custGeom>
          <a:noFill/>
          <a:ln cap="rnd" cmpd="sng" w="127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9" name="Google Shape;1029;p42"/>
          <p:cNvSpPr/>
          <p:nvPr/>
        </p:nvSpPr>
        <p:spPr>
          <a:xfrm>
            <a:off x="1600200" y="3505200"/>
            <a:ext cx="14049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</a:t>
            </a:r>
            <a:r>
              <a:rPr b="1"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y</a:t>
            </a:r>
            <a:r>
              <a:rPr b="1"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pic>
        <p:nvPicPr>
          <p:cNvPr id="1030" name="Google Shape;103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9513" y="4800600"/>
            <a:ext cx="2347912" cy="1370013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031" name="Google Shape;1031;p42"/>
          <p:cNvSpPr/>
          <p:nvPr/>
        </p:nvSpPr>
        <p:spPr>
          <a:xfrm>
            <a:off x="6519863" y="2963863"/>
            <a:ext cx="992187" cy="1373187"/>
          </a:xfrm>
          <a:custGeom>
            <a:rect b="b" l="l" r="r" t="t"/>
            <a:pathLst>
              <a:path extrusionOk="0" h="865" w="625">
                <a:moveTo>
                  <a:pt x="0" y="864"/>
                </a:moveTo>
                <a:lnTo>
                  <a:pt x="624" y="864"/>
                </a:lnTo>
                <a:lnTo>
                  <a:pt x="336" y="0"/>
                </a:lnTo>
                <a:lnTo>
                  <a:pt x="0" y="864"/>
                </a:lnTo>
              </a:path>
            </a:pathLst>
          </a:custGeom>
          <a:noFill/>
          <a:ln cap="rnd" cmpd="sng" w="127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32" name="Google Shape;1032;p42"/>
          <p:cNvCxnSpPr/>
          <p:nvPr/>
        </p:nvCxnSpPr>
        <p:spPr>
          <a:xfrm>
            <a:off x="6537325" y="4343400"/>
            <a:ext cx="1905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33" name="Google Shape;1033;p42"/>
          <p:cNvCxnSpPr/>
          <p:nvPr/>
        </p:nvCxnSpPr>
        <p:spPr>
          <a:xfrm rot="10800000">
            <a:off x="6537325" y="2133600"/>
            <a:ext cx="0" cy="2133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34" name="Google Shape;1034;p42"/>
          <p:cNvSpPr txBox="1"/>
          <p:nvPr/>
        </p:nvSpPr>
        <p:spPr>
          <a:xfrm>
            <a:off x="2727325" y="1870075"/>
            <a:ext cx="768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(x,y)</a:t>
            </a:r>
            <a:endParaRPr/>
          </a:p>
        </p:txBody>
      </p:sp>
      <p:sp>
        <p:nvSpPr>
          <p:cNvPr id="1035" name="Google Shape;1035;p42"/>
          <p:cNvSpPr txBox="1"/>
          <p:nvPr/>
        </p:nvSpPr>
        <p:spPr>
          <a:xfrm>
            <a:off x="7070725" y="2667000"/>
            <a:ext cx="16922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(x1, y1)</a:t>
            </a:r>
            <a:endParaRPr/>
          </a:p>
        </p:txBody>
      </p:sp>
      <p:sp>
        <p:nvSpPr>
          <p:cNvPr id="1036" name="Google Shape;1036;p42"/>
          <p:cNvSpPr txBox="1"/>
          <p:nvPr/>
        </p:nvSpPr>
        <p:spPr>
          <a:xfrm>
            <a:off x="533400" y="1219200"/>
            <a:ext cx="73787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STEP-1:</a:t>
            </a: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Translate the pivot point to the origin</a:t>
            </a:r>
            <a:endParaRPr b="1" sz="2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7" name="Google Shape;1037;p42"/>
          <p:cNvSpPr/>
          <p:nvPr/>
        </p:nvSpPr>
        <p:spPr>
          <a:xfrm>
            <a:off x="4114800" y="3048000"/>
            <a:ext cx="1219200" cy="60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8" name="Google Shape;1038;p42"/>
          <p:cNvSpPr/>
          <p:nvPr/>
        </p:nvSpPr>
        <p:spPr>
          <a:xfrm>
            <a:off x="1371600" y="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 About a Pivot Point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Google Shape;104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8575" y="4554538"/>
            <a:ext cx="3919538" cy="1160462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044" name="Google Shape;1044;p43"/>
          <p:cNvSpPr/>
          <p:nvPr/>
        </p:nvSpPr>
        <p:spPr>
          <a:xfrm>
            <a:off x="4021138" y="2735263"/>
            <a:ext cx="992187" cy="1373187"/>
          </a:xfrm>
          <a:custGeom>
            <a:rect b="b" l="l" r="r" t="t"/>
            <a:pathLst>
              <a:path extrusionOk="0" h="865" w="625">
                <a:moveTo>
                  <a:pt x="0" y="864"/>
                </a:moveTo>
                <a:lnTo>
                  <a:pt x="624" y="864"/>
                </a:lnTo>
                <a:lnTo>
                  <a:pt x="336" y="0"/>
                </a:lnTo>
                <a:lnTo>
                  <a:pt x="0" y="864"/>
                </a:lnTo>
              </a:path>
            </a:pathLst>
          </a:custGeom>
          <a:noFill/>
          <a:ln cap="rnd" cmpd="sng" w="127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5" name="Google Shape;1045;p43"/>
          <p:cNvSpPr/>
          <p:nvPr/>
        </p:nvSpPr>
        <p:spPr>
          <a:xfrm>
            <a:off x="3581400" y="2711450"/>
            <a:ext cx="1219200" cy="1403350"/>
          </a:xfrm>
          <a:custGeom>
            <a:rect b="b" l="l" r="r" t="t"/>
            <a:pathLst>
              <a:path extrusionOk="0" h="884" w="768">
                <a:moveTo>
                  <a:pt x="282" y="883"/>
                </a:moveTo>
                <a:lnTo>
                  <a:pt x="767" y="490"/>
                </a:lnTo>
                <a:lnTo>
                  <a:pt x="0" y="0"/>
                </a:lnTo>
                <a:lnTo>
                  <a:pt x="282" y="883"/>
                </a:lnTo>
              </a:path>
            </a:pathLst>
          </a:custGeom>
          <a:noFill/>
          <a:ln cap="rnd" cmpd="sng" w="127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6" name="Google Shape;1046;p43"/>
          <p:cNvSpPr/>
          <p:nvPr/>
        </p:nvSpPr>
        <p:spPr>
          <a:xfrm rot="-2700000">
            <a:off x="3944938" y="2432050"/>
            <a:ext cx="458787" cy="381000"/>
          </a:xfrm>
          <a:custGeom>
            <a:rect b="b" l="l" r="r" t="t"/>
            <a:pathLst>
              <a:path extrusionOk="0" fill="none" h="21600" w="21675">
                <a:moveTo>
                  <a:pt x="0" y="0"/>
                </a:moveTo>
                <a:cubicBezTo>
                  <a:pt x="25" y="0"/>
                  <a:pt x="50" y="-1"/>
                  <a:pt x="75" y="0"/>
                </a:cubicBezTo>
                <a:cubicBezTo>
                  <a:pt x="12004" y="0"/>
                  <a:pt x="21675" y="9670"/>
                  <a:pt x="21675" y="21600"/>
                </a:cubicBezTo>
              </a:path>
              <a:path extrusionOk="0" h="21600" w="21675">
                <a:moveTo>
                  <a:pt x="0" y="0"/>
                </a:moveTo>
                <a:cubicBezTo>
                  <a:pt x="25" y="0"/>
                  <a:pt x="50" y="-1"/>
                  <a:pt x="75" y="0"/>
                </a:cubicBezTo>
                <a:cubicBezTo>
                  <a:pt x="12004" y="0"/>
                  <a:pt x="21675" y="9670"/>
                  <a:pt x="21675" y="21600"/>
                </a:cubicBezTo>
                <a:lnTo>
                  <a:pt x="75" y="21600"/>
                </a:lnTo>
                <a:close/>
              </a:path>
            </a:pathLst>
          </a:custGeom>
          <a:noFill/>
          <a:ln cap="rnd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47" name="Google Shape;1047;p43"/>
          <p:cNvCxnSpPr/>
          <p:nvPr/>
        </p:nvCxnSpPr>
        <p:spPr>
          <a:xfrm>
            <a:off x="4038600" y="4114800"/>
            <a:ext cx="1905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48" name="Google Shape;1048;p43"/>
          <p:cNvCxnSpPr/>
          <p:nvPr/>
        </p:nvCxnSpPr>
        <p:spPr>
          <a:xfrm rot="10800000">
            <a:off x="4038600" y="1905000"/>
            <a:ext cx="0" cy="2133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49" name="Google Shape;1049;p43"/>
          <p:cNvSpPr txBox="1"/>
          <p:nvPr/>
        </p:nvSpPr>
        <p:spPr>
          <a:xfrm>
            <a:off x="4495800" y="2362200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(x1, y1)</a:t>
            </a:r>
            <a:endParaRPr/>
          </a:p>
        </p:txBody>
      </p:sp>
      <p:sp>
        <p:nvSpPr>
          <p:cNvPr id="1050" name="Google Shape;1050;p43"/>
          <p:cNvSpPr txBox="1"/>
          <p:nvPr/>
        </p:nvSpPr>
        <p:spPr>
          <a:xfrm>
            <a:off x="533400" y="1219200"/>
            <a:ext cx="5195888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STEP-2:</a:t>
            </a: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Rotate about the origin</a:t>
            </a:r>
            <a:endParaRPr b="1" sz="2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1" name="Google Shape;1051;p43"/>
          <p:cNvSpPr txBox="1"/>
          <p:nvPr/>
        </p:nvSpPr>
        <p:spPr>
          <a:xfrm>
            <a:off x="2819400" y="2286000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(x2, y2)</a:t>
            </a:r>
            <a:endParaRPr/>
          </a:p>
        </p:txBody>
      </p:sp>
      <p:sp>
        <p:nvSpPr>
          <p:cNvPr id="1052" name="Google Shape;1052;p43"/>
          <p:cNvSpPr/>
          <p:nvPr/>
        </p:nvSpPr>
        <p:spPr>
          <a:xfrm>
            <a:off x="1371600" y="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 About a Pivot Point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7" name="Google Shape;1057;p44"/>
          <p:cNvCxnSpPr/>
          <p:nvPr/>
        </p:nvCxnSpPr>
        <p:spPr>
          <a:xfrm>
            <a:off x="1371600" y="4419600"/>
            <a:ext cx="2057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58" name="Google Shape;1058;p44"/>
          <p:cNvCxnSpPr/>
          <p:nvPr/>
        </p:nvCxnSpPr>
        <p:spPr>
          <a:xfrm rot="10800000">
            <a:off x="1371600" y="1981200"/>
            <a:ext cx="0" cy="2438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1059" name="Google Shape;105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6325" y="5029200"/>
            <a:ext cx="2552700" cy="1370013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cxnSp>
        <p:nvCxnSpPr>
          <p:cNvPr id="1060" name="Google Shape;1060;p44"/>
          <p:cNvCxnSpPr/>
          <p:nvPr/>
        </p:nvCxnSpPr>
        <p:spPr>
          <a:xfrm>
            <a:off x="5867400" y="4343400"/>
            <a:ext cx="1905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61" name="Google Shape;1061;p44"/>
          <p:cNvCxnSpPr/>
          <p:nvPr/>
        </p:nvCxnSpPr>
        <p:spPr>
          <a:xfrm rot="10800000">
            <a:off x="5867400" y="2209800"/>
            <a:ext cx="0" cy="2133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62" name="Google Shape;1062;p44"/>
          <p:cNvSpPr txBox="1"/>
          <p:nvPr/>
        </p:nvSpPr>
        <p:spPr>
          <a:xfrm>
            <a:off x="381000" y="1143000"/>
            <a:ext cx="8386763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STEP-3:</a:t>
            </a: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Translate the pivot point to original position</a:t>
            </a:r>
            <a:endParaRPr b="1" sz="2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3" name="Google Shape;1063;p44"/>
          <p:cNvSpPr/>
          <p:nvPr/>
        </p:nvSpPr>
        <p:spPr>
          <a:xfrm>
            <a:off x="3657600" y="3048000"/>
            <a:ext cx="1219200" cy="60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4" name="Google Shape;1064;p44"/>
          <p:cNvSpPr/>
          <p:nvPr/>
        </p:nvSpPr>
        <p:spPr>
          <a:xfrm>
            <a:off x="914400" y="3016250"/>
            <a:ext cx="1219200" cy="1403350"/>
          </a:xfrm>
          <a:custGeom>
            <a:rect b="b" l="l" r="r" t="t"/>
            <a:pathLst>
              <a:path extrusionOk="0" h="884" w="768">
                <a:moveTo>
                  <a:pt x="282" y="883"/>
                </a:moveTo>
                <a:lnTo>
                  <a:pt x="767" y="490"/>
                </a:lnTo>
                <a:lnTo>
                  <a:pt x="0" y="0"/>
                </a:lnTo>
                <a:lnTo>
                  <a:pt x="282" y="883"/>
                </a:lnTo>
              </a:path>
            </a:pathLst>
          </a:custGeom>
          <a:noFill/>
          <a:ln cap="rnd" cmpd="sng" w="127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5" name="Google Shape;1065;p44"/>
          <p:cNvSpPr txBox="1"/>
          <p:nvPr/>
        </p:nvSpPr>
        <p:spPr>
          <a:xfrm>
            <a:off x="212725" y="2555875"/>
            <a:ext cx="1149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(x2, y2)</a:t>
            </a:r>
            <a:endParaRPr/>
          </a:p>
        </p:txBody>
      </p:sp>
      <p:sp>
        <p:nvSpPr>
          <p:cNvPr id="1066" name="Google Shape;1066;p44"/>
          <p:cNvSpPr/>
          <p:nvPr/>
        </p:nvSpPr>
        <p:spPr>
          <a:xfrm>
            <a:off x="6858000" y="2101850"/>
            <a:ext cx="1219200" cy="1403350"/>
          </a:xfrm>
          <a:custGeom>
            <a:rect b="b" l="l" r="r" t="t"/>
            <a:pathLst>
              <a:path extrusionOk="0" h="884" w="768">
                <a:moveTo>
                  <a:pt x="282" y="883"/>
                </a:moveTo>
                <a:lnTo>
                  <a:pt x="767" y="490"/>
                </a:lnTo>
                <a:lnTo>
                  <a:pt x="0" y="0"/>
                </a:lnTo>
                <a:lnTo>
                  <a:pt x="282" y="883"/>
                </a:lnTo>
              </a:path>
            </a:pathLst>
          </a:custGeom>
          <a:noFill/>
          <a:ln cap="rnd" cmpd="sng" w="127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7" name="Google Shape;1067;p44"/>
          <p:cNvSpPr txBox="1"/>
          <p:nvPr/>
        </p:nvSpPr>
        <p:spPr>
          <a:xfrm>
            <a:off x="6705600" y="3429000"/>
            <a:ext cx="1143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</a:t>
            </a:r>
            <a:r>
              <a:rPr b="1"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y</a:t>
            </a:r>
            <a:r>
              <a:rPr b="1"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1068" name="Google Shape;1068;p44"/>
          <p:cNvSpPr txBox="1"/>
          <p:nvPr/>
        </p:nvSpPr>
        <p:spPr>
          <a:xfrm>
            <a:off x="5867400" y="1752600"/>
            <a:ext cx="1047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(x’, y’)</a:t>
            </a:r>
            <a:endParaRPr/>
          </a:p>
        </p:txBody>
      </p:sp>
      <p:sp>
        <p:nvSpPr>
          <p:cNvPr id="1069" name="Google Shape;1069;p44"/>
          <p:cNvSpPr/>
          <p:nvPr/>
        </p:nvSpPr>
        <p:spPr>
          <a:xfrm>
            <a:off x="1371600" y="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 About a Pivot Point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5"/>
          <p:cNvSpPr/>
          <p:nvPr/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Composite Transformation Matrix</a:t>
            </a:r>
            <a:endParaRPr/>
          </a:p>
        </p:txBody>
      </p:sp>
      <p:sp>
        <p:nvSpPr>
          <p:cNvPr id="1075" name="Google Shape;1075;p45"/>
          <p:cNvSpPr txBox="1"/>
          <p:nvPr/>
        </p:nvSpPr>
        <p:spPr>
          <a:xfrm>
            <a:off x="76200" y="990600"/>
            <a:ext cx="86106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Arrange the transformation matrices in order from right to left.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Pivot- Point Rotation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 :-</a:t>
            </a:r>
            <a:endParaRPr/>
          </a:p>
          <a:p>
            <a:pPr indent="-4572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Translate (pivot point is moved to origin)</a:t>
            </a:r>
            <a:endParaRPr/>
          </a:p>
          <a:p>
            <a:pPr indent="-4572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Rotate about origin</a:t>
            </a:r>
            <a:endParaRPr/>
          </a:p>
          <a:p>
            <a:pPr indent="-4572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Translate (pivot point is returned to original position)</a:t>
            </a:r>
            <a:endParaRPr/>
          </a:p>
        </p:txBody>
      </p:sp>
      <p:grpSp>
        <p:nvGrpSpPr>
          <p:cNvPr id="1076" name="Google Shape;1076;p45"/>
          <p:cNvGrpSpPr/>
          <p:nvPr/>
        </p:nvGrpSpPr>
        <p:grpSpPr>
          <a:xfrm>
            <a:off x="6076950" y="3952875"/>
            <a:ext cx="2686050" cy="1722438"/>
            <a:chOff x="3888" y="864"/>
            <a:chExt cx="1056" cy="768"/>
          </a:xfrm>
        </p:grpSpPr>
        <p:cxnSp>
          <p:nvCxnSpPr>
            <p:cNvPr id="1077" name="Google Shape;1077;p45"/>
            <p:cNvCxnSpPr/>
            <p:nvPr/>
          </p:nvCxnSpPr>
          <p:spPr>
            <a:xfrm>
              <a:off x="3888" y="864"/>
              <a:ext cx="0" cy="76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8" name="Google Shape;1078;p45"/>
            <p:cNvCxnSpPr/>
            <p:nvPr/>
          </p:nvCxnSpPr>
          <p:spPr>
            <a:xfrm>
              <a:off x="3888" y="1632"/>
              <a:ext cx="1056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79" name="Google Shape;1079;p45"/>
          <p:cNvGrpSpPr/>
          <p:nvPr/>
        </p:nvGrpSpPr>
        <p:grpSpPr>
          <a:xfrm>
            <a:off x="7664450" y="4168775"/>
            <a:ext cx="609600" cy="860425"/>
            <a:chOff x="4512" y="960"/>
            <a:chExt cx="240" cy="384"/>
          </a:xfrm>
        </p:grpSpPr>
        <p:sp>
          <p:nvSpPr>
            <p:cNvPr id="1080" name="Google Shape;1080;p45"/>
            <p:cNvSpPr/>
            <p:nvPr/>
          </p:nvSpPr>
          <p:spPr>
            <a:xfrm>
              <a:off x="4512" y="960"/>
              <a:ext cx="240" cy="384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hlink"/>
                </a:gs>
                <a:gs pos="100000">
                  <a:schemeClr val="accent2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1" name="Google Shape;1081;p45"/>
            <p:cNvSpPr/>
            <p:nvPr/>
          </p:nvSpPr>
          <p:spPr>
            <a:xfrm>
              <a:off x="4608" y="1200"/>
              <a:ext cx="48" cy="48"/>
            </a:xfrm>
            <a:prstGeom prst="ellipse">
              <a:avLst/>
            </a:prstGeom>
            <a:solidFill>
              <a:srgbClr val="00FF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082" name="Google Shape;1082;p45"/>
          <p:cNvSpPr txBox="1"/>
          <p:nvPr/>
        </p:nvSpPr>
        <p:spPr>
          <a:xfrm>
            <a:off x="0" y="2985153"/>
            <a:ext cx="56546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T(pivot) • R(θ) • T(–pivot)</a:t>
            </a:r>
            <a:endParaRPr/>
          </a:p>
        </p:txBody>
      </p:sp>
      <p:grpSp>
        <p:nvGrpSpPr>
          <p:cNvPr id="1083" name="Google Shape;1083;p45"/>
          <p:cNvGrpSpPr/>
          <p:nvPr/>
        </p:nvGrpSpPr>
        <p:grpSpPr>
          <a:xfrm>
            <a:off x="381000" y="3581400"/>
            <a:ext cx="4572000" cy="915988"/>
            <a:chOff x="240" y="2256"/>
            <a:chExt cx="2880" cy="577"/>
          </a:xfrm>
        </p:grpSpPr>
        <p:sp>
          <p:nvSpPr>
            <p:cNvPr id="1084" name="Google Shape;1084;p45"/>
            <p:cNvSpPr/>
            <p:nvPr/>
          </p:nvSpPr>
          <p:spPr>
            <a:xfrm>
              <a:off x="2304" y="2256"/>
              <a:ext cx="816" cy="576"/>
            </a:xfrm>
            <a:prstGeom prst="bracketPair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5" name="Google Shape;1085;p45"/>
            <p:cNvSpPr txBox="1"/>
            <p:nvPr/>
          </p:nvSpPr>
          <p:spPr>
            <a:xfrm>
              <a:off x="2352" y="2304"/>
              <a:ext cx="768" cy="4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57200" lvl="0" marL="457200" marR="0" rtl="0" algn="l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0     -t</a:t>
              </a:r>
              <a:r>
                <a:rPr b="0" baseline="-2500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  <a:p>
              <a:pPr indent="-457200" lvl="0" marL="457200" marR="0" rtl="0" algn="l">
                <a:lnSpc>
                  <a:spcPct val="50000"/>
                </a:lnSpc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 1     -t</a:t>
              </a:r>
              <a:r>
                <a:rPr b="0" baseline="-2500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/>
            </a:p>
            <a:p>
              <a:pPr indent="-457200" lvl="0" marL="457200" marR="0" rtl="0" algn="l">
                <a:lnSpc>
                  <a:spcPct val="50000"/>
                </a:lnSpc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0     0     1</a:t>
              </a:r>
              <a:endParaRPr/>
            </a:p>
          </p:txBody>
        </p:sp>
        <p:sp>
          <p:nvSpPr>
            <p:cNvPr id="1086" name="Google Shape;1086;p45"/>
            <p:cNvSpPr/>
            <p:nvPr/>
          </p:nvSpPr>
          <p:spPr>
            <a:xfrm>
              <a:off x="1152" y="2256"/>
              <a:ext cx="1056" cy="576"/>
            </a:xfrm>
            <a:prstGeom prst="bracketPair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7" name="Google Shape;1087;p45"/>
            <p:cNvSpPr txBox="1"/>
            <p:nvPr/>
          </p:nvSpPr>
          <p:spPr>
            <a:xfrm>
              <a:off x="1152" y="2256"/>
              <a:ext cx="1034" cy="5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cosθ    -sinθ    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sinθ     cosθ    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0         0        1</a:t>
              </a:r>
              <a:endParaRPr/>
            </a:p>
          </p:txBody>
        </p:sp>
        <p:sp>
          <p:nvSpPr>
            <p:cNvPr id="1088" name="Google Shape;1088;p45"/>
            <p:cNvSpPr/>
            <p:nvPr/>
          </p:nvSpPr>
          <p:spPr>
            <a:xfrm>
              <a:off x="240" y="2256"/>
              <a:ext cx="816" cy="576"/>
            </a:xfrm>
            <a:prstGeom prst="bracketPair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9" name="Google Shape;1089;p45"/>
            <p:cNvSpPr txBox="1"/>
            <p:nvPr/>
          </p:nvSpPr>
          <p:spPr>
            <a:xfrm>
              <a:off x="288" y="2304"/>
              <a:ext cx="768" cy="4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57200" lvl="0" marL="457200" marR="0" rtl="0" algn="l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0     t</a:t>
              </a:r>
              <a:r>
                <a:rPr b="0" baseline="-2500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  <a:p>
              <a:pPr indent="-457200" lvl="0" marL="457200" marR="0" rtl="0" algn="l">
                <a:lnSpc>
                  <a:spcPct val="50000"/>
                </a:lnSpc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 1     t</a:t>
              </a:r>
              <a:r>
                <a:rPr b="0" baseline="-2500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/>
            </a:p>
            <a:p>
              <a:pPr indent="-457200" lvl="0" marL="457200" marR="0" rtl="0" algn="l">
                <a:lnSpc>
                  <a:spcPct val="50000"/>
                </a:lnSpc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0     0     1</a:t>
              </a:r>
              <a:endParaRPr/>
            </a:p>
          </p:txBody>
        </p:sp>
        <p:sp>
          <p:nvSpPr>
            <p:cNvPr id="1090" name="Google Shape;1090;p45"/>
            <p:cNvSpPr txBox="1"/>
            <p:nvPr/>
          </p:nvSpPr>
          <p:spPr>
            <a:xfrm>
              <a:off x="1022" y="2448"/>
              <a:ext cx="226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</p:txBody>
        </p:sp>
        <p:sp>
          <p:nvSpPr>
            <p:cNvPr id="1091" name="Google Shape;1091;p45"/>
            <p:cNvSpPr txBox="1"/>
            <p:nvPr/>
          </p:nvSpPr>
          <p:spPr>
            <a:xfrm>
              <a:off x="2174" y="2448"/>
              <a:ext cx="226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</p:txBody>
        </p:sp>
      </p:grpSp>
      <p:grpSp>
        <p:nvGrpSpPr>
          <p:cNvPr id="1092" name="Google Shape;1092;p45"/>
          <p:cNvGrpSpPr/>
          <p:nvPr/>
        </p:nvGrpSpPr>
        <p:grpSpPr>
          <a:xfrm>
            <a:off x="381000" y="5791200"/>
            <a:ext cx="3733800" cy="990600"/>
            <a:chOff x="240" y="3648"/>
            <a:chExt cx="2016" cy="624"/>
          </a:xfrm>
        </p:grpSpPr>
        <p:sp>
          <p:nvSpPr>
            <p:cNvPr id="1093" name="Google Shape;1093;p45"/>
            <p:cNvSpPr/>
            <p:nvPr/>
          </p:nvSpPr>
          <p:spPr>
            <a:xfrm>
              <a:off x="240" y="3648"/>
              <a:ext cx="1968" cy="624"/>
            </a:xfrm>
            <a:prstGeom prst="bracketPair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4" name="Google Shape;1094;p45"/>
            <p:cNvSpPr txBox="1"/>
            <p:nvPr/>
          </p:nvSpPr>
          <p:spPr>
            <a:xfrm>
              <a:off x="288" y="3648"/>
              <a:ext cx="1968" cy="5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cosθ    -sinθ    -t</a:t>
              </a:r>
              <a:r>
                <a:rPr b="0" baseline="-2500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 </a:t>
              </a: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cosθ+ t</a:t>
              </a:r>
              <a:r>
                <a:rPr b="0" baseline="-2500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 </a:t>
              </a: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sinθ + t</a:t>
              </a:r>
              <a:r>
                <a:rPr b="0" baseline="-2500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 b="0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sinθ     cosθ    -t</a:t>
              </a:r>
              <a:r>
                <a:rPr b="0" baseline="-2500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 </a:t>
              </a: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sinθ - t</a:t>
              </a:r>
              <a:r>
                <a:rPr b="0" baseline="-2500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 </a:t>
              </a: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cosθ + t</a:t>
              </a:r>
              <a:r>
                <a:rPr b="0" baseline="-2500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 b="0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0         0        	1</a:t>
              </a:r>
              <a:endParaRPr/>
            </a:p>
          </p:txBody>
        </p:sp>
      </p:grpSp>
      <p:grpSp>
        <p:nvGrpSpPr>
          <p:cNvPr id="1095" name="Google Shape;1095;p45"/>
          <p:cNvGrpSpPr/>
          <p:nvPr/>
        </p:nvGrpSpPr>
        <p:grpSpPr>
          <a:xfrm>
            <a:off x="381000" y="4724400"/>
            <a:ext cx="4800600" cy="990600"/>
            <a:chOff x="240" y="2976"/>
            <a:chExt cx="3024" cy="624"/>
          </a:xfrm>
        </p:grpSpPr>
        <p:sp>
          <p:nvSpPr>
            <p:cNvPr id="1096" name="Google Shape;1096;p45"/>
            <p:cNvSpPr/>
            <p:nvPr/>
          </p:nvSpPr>
          <p:spPr>
            <a:xfrm>
              <a:off x="1248" y="2976"/>
              <a:ext cx="1968" cy="624"/>
            </a:xfrm>
            <a:prstGeom prst="bracketPair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7" name="Google Shape;1097;p45"/>
            <p:cNvSpPr txBox="1"/>
            <p:nvPr/>
          </p:nvSpPr>
          <p:spPr>
            <a:xfrm>
              <a:off x="1296" y="2976"/>
              <a:ext cx="1968" cy="5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cosθ    -sinθ    -t</a:t>
              </a:r>
              <a:r>
                <a:rPr b="0" baseline="-2500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 </a:t>
              </a: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cosθ+ t</a:t>
              </a:r>
              <a:r>
                <a:rPr b="0" baseline="-2500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 </a:t>
              </a: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sinθ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sinθ     cosθ    -t</a:t>
              </a:r>
              <a:r>
                <a:rPr b="0" baseline="-2500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 </a:t>
              </a: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sinθ - t</a:t>
              </a:r>
              <a:r>
                <a:rPr b="0" baseline="-2500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 </a:t>
              </a: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cosθ</a:t>
              </a:r>
              <a:endParaRPr b="0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0         0        	1</a:t>
              </a:r>
              <a:endParaRPr/>
            </a:p>
          </p:txBody>
        </p:sp>
        <p:sp>
          <p:nvSpPr>
            <p:cNvPr id="1098" name="Google Shape;1098;p45"/>
            <p:cNvSpPr/>
            <p:nvPr/>
          </p:nvSpPr>
          <p:spPr>
            <a:xfrm>
              <a:off x="240" y="2976"/>
              <a:ext cx="816" cy="576"/>
            </a:xfrm>
            <a:prstGeom prst="bracketPair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9" name="Google Shape;1099;p45"/>
            <p:cNvSpPr txBox="1"/>
            <p:nvPr/>
          </p:nvSpPr>
          <p:spPr>
            <a:xfrm>
              <a:off x="288" y="3024"/>
              <a:ext cx="768" cy="4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57200" lvl="0" marL="457200" marR="0" rtl="0" algn="l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0     t</a:t>
              </a:r>
              <a:r>
                <a:rPr b="0" baseline="-2500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  <a:p>
              <a:pPr indent="-457200" lvl="0" marL="457200" marR="0" rtl="0" algn="l">
                <a:lnSpc>
                  <a:spcPct val="50000"/>
                </a:lnSpc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 1     t</a:t>
              </a:r>
              <a:r>
                <a:rPr b="0" baseline="-2500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/>
            </a:p>
            <a:p>
              <a:pPr indent="-457200" lvl="0" marL="457200" marR="0" rtl="0" algn="l">
                <a:lnSpc>
                  <a:spcPct val="50000"/>
                </a:lnSpc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0     0     1</a:t>
              </a:r>
              <a:endParaRPr/>
            </a:p>
          </p:txBody>
        </p:sp>
        <p:sp>
          <p:nvSpPr>
            <p:cNvPr id="1100" name="Google Shape;1100;p45"/>
            <p:cNvSpPr txBox="1"/>
            <p:nvPr/>
          </p:nvSpPr>
          <p:spPr>
            <a:xfrm>
              <a:off x="1056" y="3168"/>
              <a:ext cx="226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</p:txBody>
        </p:sp>
      </p:grpSp>
      <p:grpSp>
        <p:nvGrpSpPr>
          <p:cNvPr id="1101" name="Google Shape;1101;p45"/>
          <p:cNvGrpSpPr/>
          <p:nvPr/>
        </p:nvGrpSpPr>
        <p:grpSpPr>
          <a:xfrm>
            <a:off x="5770563" y="4724400"/>
            <a:ext cx="2230438" cy="1219200"/>
            <a:chOff x="3635" y="2976"/>
            <a:chExt cx="1405" cy="768"/>
          </a:xfrm>
        </p:grpSpPr>
        <p:grpSp>
          <p:nvGrpSpPr>
            <p:cNvPr id="1102" name="Google Shape;1102;p45"/>
            <p:cNvGrpSpPr/>
            <p:nvPr/>
          </p:nvGrpSpPr>
          <p:grpSpPr>
            <a:xfrm>
              <a:off x="3635" y="3202"/>
              <a:ext cx="385" cy="542"/>
              <a:chOff x="4512" y="960"/>
              <a:chExt cx="240" cy="384"/>
            </a:xfrm>
          </p:grpSpPr>
          <p:sp>
            <p:nvSpPr>
              <p:cNvPr id="1103" name="Google Shape;1103;p45"/>
              <p:cNvSpPr/>
              <p:nvPr/>
            </p:nvSpPr>
            <p:spPr>
              <a:xfrm>
                <a:off x="4512" y="960"/>
                <a:ext cx="240" cy="384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04" name="Google Shape;1104;p45"/>
              <p:cNvSpPr/>
              <p:nvPr/>
            </p:nvSpPr>
            <p:spPr>
              <a:xfrm>
                <a:off x="4608" y="1200"/>
                <a:ext cx="48" cy="48"/>
              </a:xfrm>
              <a:prstGeom prst="ellipse">
                <a:avLst/>
              </a:prstGeom>
              <a:solidFill>
                <a:srgbClr val="00FF00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105" name="Google Shape;1105;p45"/>
            <p:cNvCxnSpPr/>
            <p:nvPr/>
          </p:nvCxnSpPr>
          <p:spPr>
            <a:xfrm flipH="1">
              <a:off x="3840" y="2976"/>
              <a:ext cx="1200" cy="576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106" name="Google Shape;1106;p45"/>
          <p:cNvGrpSpPr/>
          <p:nvPr/>
        </p:nvGrpSpPr>
        <p:grpSpPr>
          <a:xfrm>
            <a:off x="5410200" y="4953000"/>
            <a:ext cx="985838" cy="990599"/>
            <a:chOff x="3408" y="3120"/>
            <a:chExt cx="621" cy="624"/>
          </a:xfrm>
        </p:grpSpPr>
        <p:grpSp>
          <p:nvGrpSpPr>
            <p:cNvPr id="1107" name="Google Shape;1107;p45"/>
            <p:cNvGrpSpPr/>
            <p:nvPr/>
          </p:nvGrpSpPr>
          <p:grpSpPr>
            <a:xfrm rot="-5400000">
              <a:off x="3552" y="3267"/>
              <a:ext cx="339" cy="615"/>
              <a:chOff x="4512" y="960"/>
              <a:chExt cx="240" cy="384"/>
            </a:xfrm>
          </p:grpSpPr>
          <p:sp>
            <p:nvSpPr>
              <p:cNvPr id="1108" name="Google Shape;1108;p45"/>
              <p:cNvSpPr/>
              <p:nvPr/>
            </p:nvSpPr>
            <p:spPr>
              <a:xfrm>
                <a:off x="4512" y="960"/>
                <a:ext cx="240" cy="384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09" name="Google Shape;1109;p45"/>
              <p:cNvSpPr/>
              <p:nvPr/>
            </p:nvSpPr>
            <p:spPr>
              <a:xfrm>
                <a:off x="4608" y="1200"/>
                <a:ext cx="48" cy="48"/>
              </a:xfrm>
              <a:prstGeom prst="ellipse">
                <a:avLst/>
              </a:prstGeom>
              <a:solidFill>
                <a:srgbClr val="00FF00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110" name="Google Shape;1110;p45"/>
            <p:cNvSpPr/>
            <p:nvPr/>
          </p:nvSpPr>
          <p:spPr>
            <a:xfrm flipH="1">
              <a:off x="3408" y="3120"/>
              <a:ext cx="288" cy="288"/>
            </a:xfrm>
            <a:custGeom>
              <a:rect b="b" l="l" r="r" t="t"/>
              <a:pathLst>
                <a:path extrusionOk="0" fill="none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extrusionOk="0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cap="flat" cmpd="sng" w="254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11" name="Google Shape;1111;p45"/>
          <p:cNvGrpSpPr/>
          <p:nvPr/>
        </p:nvGrpSpPr>
        <p:grpSpPr>
          <a:xfrm>
            <a:off x="6096000" y="4496594"/>
            <a:ext cx="2193131" cy="1142206"/>
            <a:chOff x="3840" y="2832"/>
            <a:chExt cx="1381" cy="720"/>
          </a:xfrm>
        </p:grpSpPr>
        <p:grpSp>
          <p:nvGrpSpPr>
            <p:cNvPr id="1112" name="Google Shape;1112;p45"/>
            <p:cNvGrpSpPr/>
            <p:nvPr/>
          </p:nvGrpSpPr>
          <p:grpSpPr>
            <a:xfrm rot="-5400000">
              <a:off x="4744" y="2694"/>
              <a:ext cx="339" cy="616"/>
              <a:chOff x="4512" y="960"/>
              <a:chExt cx="240" cy="384"/>
            </a:xfrm>
          </p:grpSpPr>
          <p:sp>
            <p:nvSpPr>
              <p:cNvPr id="1113" name="Google Shape;1113;p45"/>
              <p:cNvSpPr/>
              <p:nvPr/>
            </p:nvSpPr>
            <p:spPr>
              <a:xfrm>
                <a:off x="4512" y="960"/>
                <a:ext cx="240" cy="384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14" name="Google Shape;1114;p45"/>
              <p:cNvSpPr/>
              <p:nvPr/>
            </p:nvSpPr>
            <p:spPr>
              <a:xfrm>
                <a:off x="4608" y="1200"/>
                <a:ext cx="48" cy="48"/>
              </a:xfrm>
              <a:prstGeom prst="ellipse">
                <a:avLst/>
              </a:prstGeom>
              <a:solidFill>
                <a:srgbClr val="00FF00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115" name="Google Shape;1115;p45"/>
            <p:cNvCxnSpPr/>
            <p:nvPr/>
          </p:nvCxnSpPr>
          <p:spPr>
            <a:xfrm flipH="1" rot="10800000">
              <a:off x="3840" y="2976"/>
              <a:ext cx="1152" cy="576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46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Composite Transformation Matrix</a:t>
            </a:r>
            <a:endParaRPr/>
          </a:p>
        </p:txBody>
      </p:sp>
      <p:sp>
        <p:nvSpPr>
          <p:cNvPr id="1121" name="Google Shape;1121;p46"/>
          <p:cNvSpPr txBox="1"/>
          <p:nvPr>
            <p:ph idx="1" type="body"/>
          </p:nvPr>
        </p:nvSpPr>
        <p:spPr>
          <a:xfrm>
            <a:off x="685800" y="1295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60° rotation of a point P(2, 5) about a pivot point (1,2). Find  P’?</a:t>
            </a:r>
            <a:endParaRPr/>
          </a:p>
        </p:txBody>
      </p:sp>
      <p:grpSp>
        <p:nvGrpSpPr>
          <p:cNvPr id="1122" name="Google Shape;1122;p46"/>
          <p:cNvGrpSpPr/>
          <p:nvPr/>
        </p:nvGrpSpPr>
        <p:grpSpPr>
          <a:xfrm>
            <a:off x="1447800" y="2895600"/>
            <a:ext cx="4495800" cy="1066800"/>
            <a:chOff x="912" y="1824"/>
            <a:chExt cx="2400" cy="672"/>
          </a:xfrm>
        </p:grpSpPr>
        <p:grpSp>
          <p:nvGrpSpPr>
            <p:cNvPr id="1123" name="Google Shape;1123;p46"/>
            <p:cNvGrpSpPr/>
            <p:nvPr/>
          </p:nvGrpSpPr>
          <p:grpSpPr>
            <a:xfrm>
              <a:off x="912" y="1872"/>
              <a:ext cx="2016" cy="624"/>
              <a:chOff x="240" y="3648"/>
              <a:chExt cx="2016" cy="624"/>
            </a:xfrm>
          </p:grpSpPr>
          <p:sp>
            <p:nvSpPr>
              <p:cNvPr id="1124" name="Google Shape;1124;p46"/>
              <p:cNvSpPr/>
              <p:nvPr/>
            </p:nvSpPr>
            <p:spPr>
              <a:xfrm>
                <a:off x="240" y="3648"/>
                <a:ext cx="1968" cy="624"/>
              </a:xfrm>
              <a:prstGeom prst="bracketPair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25" name="Google Shape;1125;p46"/>
              <p:cNvSpPr txBox="1"/>
              <p:nvPr/>
            </p:nvSpPr>
            <p:spPr>
              <a:xfrm>
                <a:off x="288" y="3648"/>
                <a:ext cx="1968" cy="5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cosθ    -sinθ    -t</a:t>
                </a:r>
                <a:r>
                  <a:rPr b="0" baseline="-25000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 </a:t>
                </a:r>
                <a:r>
                  <a:rPr b="0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cosθ+ t</a:t>
                </a:r>
                <a:r>
                  <a:rPr b="0" baseline="-25000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y </a:t>
                </a:r>
                <a:r>
                  <a:rPr b="0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sinθ + t</a:t>
                </a:r>
                <a:r>
                  <a:rPr b="0" baseline="-25000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endParaRPr b="0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sinθ     cosθ    -t</a:t>
                </a:r>
                <a:r>
                  <a:rPr b="0" baseline="-25000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 </a:t>
                </a:r>
                <a:r>
                  <a:rPr b="0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sinθ - t</a:t>
                </a:r>
                <a:r>
                  <a:rPr b="0" baseline="-25000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y </a:t>
                </a:r>
                <a:r>
                  <a:rPr b="0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cosθ  + t</a:t>
                </a:r>
                <a:r>
                  <a:rPr b="0" baseline="-25000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y</a:t>
                </a:r>
                <a:endParaRPr b="0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0         0        	1</a:t>
                </a:r>
                <a:endParaRPr/>
              </a:p>
            </p:txBody>
          </p:sp>
        </p:grpSp>
        <p:sp>
          <p:nvSpPr>
            <p:cNvPr id="1126" name="Google Shape;1126;p46"/>
            <p:cNvSpPr txBox="1"/>
            <p:nvPr/>
          </p:nvSpPr>
          <p:spPr>
            <a:xfrm>
              <a:off x="3072" y="1824"/>
              <a:ext cx="159" cy="5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127" name="Google Shape;1127;p46"/>
            <p:cNvSpPr/>
            <p:nvPr/>
          </p:nvSpPr>
          <p:spPr>
            <a:xfrm>
              <a:off x="3024" y="1872"/>
              <a:ext cx="288" cy="624"/>
            </a:xfrm>
            <a:prstGeom prst="bracketPair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28" name="Google Shape;1128;p46"/>
            <p:cNvSpPr txBox="1"/>
            <p:nvPr/>
          </p:nvSpPr>
          <p:spPr>
            <a:xfrm>
              <a:off x="2880" y="1932"/>
              <a:ext cx="152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</p:txBody>
        </p:sp>
      </p:grpSp>
      <p:grpSp>
        <p:nvGrpSpPr>
          <p:cNvPr id="1129" name="Google Shape;1129;p46"/>
          <p:cNvGrpSpPr/>
          <p:nvPr/>
        </p:nvGrpSpPr>
        <p:grpSpPr>
          <a:xfrm>
            <a:off x="1447799" y="4343400"/>
            <a:ext cx="4861197" cy="990600"/>
            <a:chOff x="912" y="2736"/>
            <a:chExt cx="1776" cy="624"/>
          </a:xfrm>
        </p:grpSpPr>
        <p:sp>
          <p:nvSpPr>
            <p:cNvPr id="1130" name="Google Shape;1130;p46"/>
            <p:cNvSpPr/>
            <p:nvPr/>
          </p:nvSpPr>
          <p:spPr>
            <a:xfrm>
              <a:off x="912" y="2736"/>
              <a:ext cx="1296" cy="576"/>
            </a:xfrm>
            <a:prstGeom prst="bracketPair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31" name="Google Shape;1131;p46"/>
            <p:cNvSpPr txBox="1"/>
            <p:nvPr/>
          </p:nvSpPr>
          <p:spPr>
            <a:xfrm>
              <a:off x="950" y="2760"/>
              <a:ext cx="1594" cy="5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57200" lvl="0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0.5       -0.866  -1.0.5 + 2.0.866 + 1                </a:t>
              </a:r>
              <a:endParaRPr/>
            </a:p>
            <a:p>
              <a:pPr indent="-457200" lvl="0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0.866     0.5     -1.0.866- 2.0.5  + 2</a:t>
              </a:r>
              <a:endParaRPr/>
            </a:p>
            <a:p>
              <a:pPr indent="-457200" lvl="0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0             0            1</a:t>
              </a:r>
              <a:endParaRPr/>
            </a:p>
          </p:txBody>
        </p:sp>
        <p:sp>
          <p:nvSpPr>
            <p:cNvPr id="1132" name="Google Shape;1132;p46"/>
            <p:cNvSpPr txBox="1"/>
            <p:nvPr/>
          </p:nvSpPr>
          <p:spPr>
            <a:xfrm>
              <a:off x="2486" y="2736"/>
              <a:ext cx="110" cy="5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133" name="Google Shape;1133;p46"/>
            <p:cNvSpPr/>
            <p:nvPr/>
          </p:nvSpPr>
          <p:spPr>
            <a:xfrm>
              <a:off x="2400" y="2736"/>
              <a:ext cx="288" cy="624"/>
            </a:xfrm>
            <a:prstGeom prst="bracketPair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34" name="Google Shape;1134;p46"/>
            <p:cNvSpPr txBox="1"/>
            <p:nvPr/>
          </p:nvSpPr>
          <p:spPr>
            <a:xfrm>
              <a:off x="2256" y="2844"/>
              <a:ext cx="105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</p:txBody>
        </p:sp>
      </p:grpSp>
      <p:grpSp>
        <p:nvGrpSpPr>
          <p:cNvPr id="1135" name="Google Shape;1135;p46"/>
          <p:cNvGrpSpPr/>
          <p:nvPr/>
        </p:nvGrpSpPr>
        <p:grpSpPr>
          <a:xfrm>
            <a:off x="1521590" y="5562600"/>
            <a:ext cx="3126611" cy="990600"/>
            <a:chOff x="959" y="3504"/>
            <a:chExt cx="1297" cy="624"/>
          </a:xfrm>
        </p:grpSpPr>
        <p:sp>
          <p:nvSpPr>
            <p:cNvPr id="1136" name="Google Shape;1136;p46"/>
            <p:cNvSpPr/>
            <p:nvPr/>
          </p:nvSpPr>
          <p:spPr>
            <a:xfrm>
              <a:off x="960" y="3504"/>
              <a:ext cx="864" cy="576"/>
            </a:xfrm>
            <a:prstGeom prst="bracketPair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37" name="Google Shape;1137;p46"/>
            <p:cNvSpPr txBox="1"/>
            <p:nvPr/>
          </p:nvSpPr>
          <p:spPr>
            <a:xfrm>
              <a:off x="959" y="3527"/>
              <a:ext cx="891" cy="5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57200" lvl="0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0.5     - 0.866   2.232 </a:t>
              </a:r>
              <a:endParaRPr/>
            </a:p>
            <a:p>
              <a:pPr indent="-457200" lvl="0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0.866    0.5      0.134</a:t>
              </a:r>
              <a:endParaRPr/>
            </a:p>
            <a:p>
              <a:pPr indent="-457200" lvl="0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0            0          1</a:t>
              </a:r>
              <a:endParaRPr/>
            </a:p>
          </p:txBody>
        </p:sp>
        <p:sp>
          <p:nvSpPr>
            <p:cNvPr id="1138" name="Google Shape;1138;p46"/>
            <p:cNvSpPr txBox="1"/>
            <p:nvPr/>
          </p:nvSpPr>
          <p:spPr>
            <a:xfrm>
              <a:off x="2056" y="3511"/>
              <a:ext cx="124" cy="5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139" name="Google Shape;1139;p46"/>
            <p:cNvSpPr/>
            <p:nvPr/>
          </p:nvSpPr>
          <p:spPr>
            <a:xfrm>
              <a:off x="1968" y="3504"/>
              <a:ext cx="288" cy="624"/>
            </a:xfrm>
            <a:prstGeom prst="bracketPair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0" name="Google Shape;1140;p46"/>
            <p:cNvSpPr txBox="1"/>
            <p:nvPr/>
          </p:nvSpPr>
          <p:spPr>
            <a:xfrm>
              <a:off x="1824" y="3552"/>
              <a:ext cx="119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</p:txBody>
        </p:sp>
      </p:grpSp>
      <p:grpSp>
        <p:nvGrpSpPr>
          <p:cNvPr id="1141" name="Google Shape;1141;p46"/>
          <p:cNvGrpSpPr/>
          <p:nvPr/>
        </p:nvGrpSpPr>
        <p:grpSpPr>
          <a:xfrm>
            <a:off x="4818146" y="5562600"/>
            <a:ext cx="1502364" cy="990600"/>
            <a:chOff x="2502" y="3504"/>
            <a:chExt cx="522" cy="624"/>
          </a:xfrm>
        </p:grpSpPr>
        <p:sp>
          <p:nvSpPr>
            <p:cNvPr id="1142" name="Google Shape;1142;p46"/>
            <p:cNvSpPr txBox="1"/>
            <p:nvPr/>
          </p:nvSpPr>
          <p:spPr>
            <a:xfrm>
              <a:off x="2502" y="3611"/>
              <a:ext cx="12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</a:t>
              </a:r>
              <a:endParaRPr/>
            </a:p>
          </p:txBody>
        </p:sp>
        <p:sp>
          <p:nvSpPr>
            <p:cNvPr id="1143" name="Google Shape;1143;p46"/>
            <p:cNvSpPr txBox="1"/>
            <p:nvPr/>
          </p:nvSpPr>
          <p:spPr>
            <a:xfrm>
              <a:off x="2751" y="3504"/>
              <a:ext cx="269" cy="5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-1.098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4.366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1</a:t>
              </a:r>
              <a:endParaRPr/>
            </a:p>
          </p:txBody>
        </p:sp>
        <p:sp>
          <p:nvSpPr>
            <p:cNvPr id="1144" name="Google Shape;1144;p46"/>
            <p:cNvSpPr/>
            <p:nvPr/>
          </p:nvSpPr>
          <p:spPr>
            <a:xfrm>
              <a:off x="2736" y="3504"/>
              <a:ext cx="288" cy="624"/>
            </a:xfrm>
            <a:prstGeom prst="bracketPair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45" name="Google Shape;1145;p46"/>
          <p:cNvSpPr txBox="1"/>
          <p:nvPr/>
        </p:nvSpPr>
        <p:spPr>
          <a:xfrm>
            <a:off x="6781800" y="5791200"/>
            <a:ext cx="15589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P’ = (-1, 4)</a:t>
            </a:r>
            <a:endParaRPr/>
          </a:p>
        </p:txBody>
      </p:sp>
      <p:sp>
        <p:nvSpPr>
          <p:cNvPr id="1146" name="Google Shape;1146;p46"/>
          <p:cNvSpPr txBox="1"/>
          <p:nvPr/>
        </p:nvSpPr>
        <p:spPr>
          <a:xfrm>
            <a:off x="6192838" y="2895600"/>
            <a:ext cx="24801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 60 =  0.8660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 60 = 1/2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47"/>
          <p:cNvSpPr txBox="1"/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using composite homogenous matrix</a:t>
            </a:r>
            <a:endParaRPr/>
          </a:p>
        </p:txBody>
      </p:sp>
      <p:sp>
        <p:nvSpPr>
          <p:cNvPr id="1152" name="Google Shape;1152;p47"/>
          <p:cNvSpPr txBox="1"/>
          <p:nvPr>
            <p:ph idx="1" type="body"/>
          </p:nvPr>
        </p:nvSpPr>
        <p:spPr>
          <a:xfrm>
            <a:off x="304800" y="1219200"/>
            <a:ext cx="8534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90° rotation of a point P(5, 1) about a pivot point (2, 2). Find  P’?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Translate pivot point ( tx = -2, ty = -2)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P(5, 1 ) →   P’ (3, -1)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Rotate  P ‘ = 90 degree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P’(3, -1) -- &gt; cos 90    -sin 90     3    =   0      -1    3     =   1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sin 90     cos 90    -1         1       0    -1         3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Translate back ke pivot point (tx = 2 , ty = 2)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(1, 3 ) → (3, 5)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Google Shape;1153;p47"/>
          <p:cNvSpPr/>
          <p:nvPr/>
        </p:nvSpPr>
        <p:spPr>
          <a:xfrm>
            <a:off x="2514600" y="4038600"/>
            <a:ext cx="2057400" cy="99060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4" name="Google Shape;1154;p47"/>
          <p:cNvSpPr/>
          <p:nvPr/>
        </p:nvSpPr>
        <p:spPr>
          <a:xfrm>
            <a:off x="4648200" y="4038600"/>
            <a:ext cx="457200" cy="99060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5" name="Google Shape;1155;p47"/>
          <p:cNvSpPr/>
          <p:nvPr/>
        </p:nvSpPr>
        <p:spPr>
          <a:xfrm>
            <a:off x="5410200" y="3810000"/>
            <a:ext cx="1066800" cy="137160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6" name="Google Shape;1156;p47"/>
          <p:cNvSpPr/>
          <p:nvPr/>
        </p:nvSpPr>
        <p:spPr>
          <a:xfrm>
            <a:off x="6553200" y="3886200"/>
            <a:ext cx="533400" cy="129540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7" name="Google Shape;1157;p47"/>
          <p:cNvSpPr/>
          <p:nvPr/>
        </p:nvSpPr>
        <p:spPr>
          <a:xfrm>
            <a:off x="7391400" y="3886200"/>
            <a:ext cx="533400" cy="121920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48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Composite Transformation Matrix</a:t>
            </a:r>
            <a:endParaRPr/>
          </a:p>
        </p:txBody>
      </p:sp>
      <p:sp>
        <p:nvSpPr>
          <p:cNvPr id="1163" name="Google Shape;1163;p48"/>
          <p:cNvSpPr txBox="1"/>
          <p:nvPr/>
        </p:nvSpPr>
        <p:spPr>
          <a:xfrm>
            <a:off x="441325" y="981075"/>
            <a:ext cx="7398564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Fixed-Point Scaling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 :-</a:t>
            </a:r>
            <a:endParaRPr/>
          </a:p>
          <a:p>
            <a:pPr indent="-4572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Translate (fixed point is moved to origin)</a:t>
            </a:r>
            <a:endParaRPr/>
          </a:p>
          <a:p>
            <a:pPr indent="-4572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Scale with respect to origin</a:t>
            </a:r>
            <a:endParaRPr/>
          </a:p>
          <a:p>
            <a:pPr indent="-4572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Translate (fixed point is returned to original position)</a:t>
            </a:r>
            <a:endParaRPr/>
          </a:p>
        </p:txBody>
      </p:sp>
      <p:grpSp>
        <p:nvGrpSpPr>
          <p:cNvPr id="1164" name="Google Shape;1164;p48"/>
          <p:cNvGrpSpPr/>
          <p:nvPr/>
        </p:nvGrpSpPr>
        <p:grpSpPr>
          <a:xfrm>
            <a:off x="6107113" y="3733800"/>
            <a:ext cx="2427287" cy="1706563"/>
            <a:chOff x="3888" y="864"/>
            <a:chExt cx="1056" cy="768"/>
          </a:xfrm>
        </p:grpSpPr>
        <p:cxnSp>
          <p:nvCxnSpPr>
            <p:cNvPr id="1165" name="Google Shape;1165;p48"/>
            <p:cNvCxnSpPr/>
            <p:nvPr/>
          </p:nvCxnSpPr>
          <p:spPr>
            <a:xfrm>
              <a:off x="3888" y="864"/>
              <a:ext cx="0" cy="76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6" name="Google Shape;1166;p48"/>
            <p:cNvCxnSpPr/>
            <p:nvPr/>
          </p:nvCxnSpPr>
          <p:spPr>
            <a:xfrm>
              <a:off x="3888" y="1632"/>
              <a:ext cx="1056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67" name="Google Shape;1167;p48"/>
          <p:cNvGrpSpPr/>
          <p:nvPr/>
        </p:nvGrpSpPr>
        <p:grpSpPr>
          <a:xfrm>
            <a:off x="5638800" y="4640263"/>
            <a:ext cx="938213" cy="1227137"/>
            <a:chOff x="4416" y="2160"/>
            <a:chExt cx="408" cy="552"/>
          </a:xfrm>
        </p:grpSpPr>
        <p:sp>
          <p:nvSpPr>
            <p:cNvPr id="1168" name="Google Shape;1168;p48"/>
            <p:cNvSpPr/>
            <p:nvPr/>
          </p:nvSpPr>
          <p:spPr>
            <a:xfrm>
              <a:off x="4416" y="2160"/>
              <a:ext cx="408" cy="552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hlink"/>
                </a:gs>
                <a:gs pos="100000">
                  <a:schemeClr val="accent2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4596" y="2496"/>
              <a:ext cx="48" cy="48"/>
            </a:xfrm>
            <a:prstGeom prst="ellipse">
              <a:avLst/>
            </a:prstGeom>
            <a:solidFill>
              <a:srgbClr val="00FF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70" name="Google Shape;1170;p48"/>
          <p:cNvGrpSpPr/>
          <p:nvPr/>
        </p:nvGrpSpPr>
        <p:grpSpPr>
          <a:xfrm>
            <a:off x="7620000" y="4191000"/>
            <a:ext cx="381000" cy="609600"/>
            <a:chOff x="4512" y="960"/>
            <a:chExt cx="240" cy="384"/>
          </a:xfrm>
        </p:grpSpPr>
        <p:sp>
          <p:nvSpPr>
            <p:cNvPr id="1171" name="Google Shape;1171;p48"/>
            <p:cNvSpPr/>
            <p:nvPr/>
          </p:nvSpPr>
          <p:spPr>
            <a:xfrm>
              <a:off x="4512" y="960"/>
              <a:ext cx="240" cy="384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hlink"/>
                </a:gs>
                <a:gs pos="100000">
                  <a:schemeClr val="accent2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2" name="Google Shape;1172;p48"/>
            <p:cNvSpPr/>
            <p:nvPr/>
          </p:nvSpPr>
          <p:spPr>
            <a:xfrm>
              <a:off x="4608" y="1200"/>
              <a:ext cx="48" cy="48"/>
            </a:xfrm>
            <a:prstGeom prst="ellipse">
              <a:avLst/>
            </a:prstGeom>
            <a:solidFill>
              <a:srgbClr val="00FF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73" name="Google Shape;1173;p48"/>
          <p:cNvSpPr/>
          <p:nvPr/>
        </p:nvSpPr>
        <p:spPr>
          <a:xfrm>
            <a:off x="1066800" y="3048000"/>
            <a:ext cx="33194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T(fixed) • S(scale) • T(–fixed)</a:t>
            </a:r>
            <a:endParaRPr/>
          </a:p>
        </p:txBody>
      </p:sp>
      <p:sp>
        <p:nvSpPr>
          <p:cNvPr id="1174" name="Google Shape;1174;p48"/>
          <p:cNvSpPr txBox="1"/>
          <p:nvPr/>
        </p:nvSpPr>
        <p:spPr>
          <a:xfrm>
            <a:off x="457200" y="3622675"/>
            <a:ext cx="5029200" cy="192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matrix that represents scaling of an object with respect to any fixed point?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P(6, 8) , Sx = 2, Sy = 3 and fixed point (2, 2). Use that matrix to find P’?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75" name="Google Shape;1175;p48"/>
          <p:cNvGrpSpPr/>
          <p:nvPr/>
        </p:nvGrpSpPr>
        <p:grpSpPr>
          <a:xfrm>
            <a:off x="5905500" y="4572000"/>
            <a:ext cx="1866900" cy="1066800"/>
            <a:chOff x="3720" y="2880"/>
            <a:chExt cx="1176" cy="672"/>
          </a:xfrm>
        </p:grpSpPr>
        <p:grpSp>
          <p:nvGrpSpPr>
            <p:cNvPr id="1176" name="Google Shape;1176;p48"/>
            <p:cNvGrpSpPr/>
            <p:nvPr/>
          </p:nvGrpSpPr>
          <p:grpSpPr>
            <a:xfrm>
              <a:off x="3720" y="3168"/>
              <a:ext cx="240" cy="384"/>
              <a:chOff x="4008" y="2184"/>
              <a:chExt cx="240" cy="384"/>
            </a:xfrm>
          </p:grpSpPr>
          <p:sp>
            <p:nvSpPr>
              <p:cNvPr id="1177" name="Google Shape;1177;p48"/>
              <p:cNvSpPr/>
              <p:nvPr/>
            </p:nvSpPr>
            <p:spPr>
              <a:xfrm>
                <a:off x="4008" y="2184"/>
                <a:ext cx="240" cy="384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78" name="Google Shape;1178;p48"/>
              <p:cNvSpPr/>
              <p:nvPr/>
            </p:nvSpPr>
            <p:spPr>
              <a:xfrm>
                <a:off x="4104" y="2424"/>
                <a:ext cx="48" cy="48"/>
              </a:xfrm>
              <a:prstGeom prst="ellipse">
                <a:avLst/>
              </a:prstGeom>
              <a:solidFill>
                <a:srgbClr val="00FF00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179" name="Google Shape;1179;p48"/>
            <p:cNvCxnSpPr/>
            <p:nvPr/>
          </p:nvCxnSpPr>
          <p:spPr>
            <a:xfrm flipH="1">
              <a:off x="3840" y="2880"/>
              <a:ext cx="1056" cy="576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180" name="Google Shape;1180;p48"/>
          <p:cNvGrpSpPr/>
          <p:nvPr/>
        </p:nvGrpSpPr>
        <p:grpSpPr>
          <a:xfrm>
            <a:off x="6172200" y="3733800"/>
            <a:ext cx="2127250" cy="1676400"/>
            <a:chOff x="3888" y="2352"/>
            <a:chExt cx="1340" cy="1056"/>
          </a:xfrm>
        </p:grpSpPr>
        <p:grpSp>
          <p:nvGrpSpPr>
            <p:cNvPr id="1181" name="Google Shape;1181;p48"/>
            <p:cNvGrpSpPr/>
            <p:nvPr/>
          </p:nvGrpSpPr>
          <p:grpSpPr>
            <a:xfrm>
              <a:off x="4638" y="2352"/>
              <a:ext cx="590" cy="773"/>
              <a:chOff x="4416" y="2160"/>
              <a:chExt cx="408" cy="552"/>
            </a:xfrm>
          </p:grpSpPr>
          <p:sp>
            <p:nvSpPr>
              <p:cNvPr id="1182" name="Google Shape;1182;p48"/>
              <p:cNvSpPr/>
              <p:nvPr/>
            </p:nvSpPr>
            <p:spPr>
              <a:xfrm>
                <a:off x="4416" y="2160"/>
                <a:ext cx="408" cy="552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83" name="Google Shape;1183;p48"/>
              <p:cNvSpPr/>
              <p:nvPr/>
            </p:nvSpPr>
            <p:spPr>
              <a:xfrm>
                <a:off x="4596" y="2496"/>
                <a:ext cx="48" cy="48"/>
              </a:xfrm>
              <a:prstGeom prst="ellipse">
                <a:avLst/>
              </a:prstGeom>
              <a:solidFill>
                <a:srgbClr val="00FF00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184" name="Google Shape;1184;p48"/>
            <p:cNvCxnSpPr/>
            <p:nvPr/>
          </p:nvCxnSpPr>
          <p:spPr>
            <a:xfrm flipH="1" rot="10800000">
              <a:off x="3888" y="2880"/>
              <a:ext cx="1008" cy="528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9" name="Google Shape;1189;p49"/>
          <p:cNvCxnSpPr/>
          <p:nvPr/>
        </p:nvCxnSpPr>
        <p:spPr>
          <a:xfrm>
            <a:off x="685800" y="4419600"/>
            <a:ext cx="29718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90" name="Google Shape;1190;p49"/>
          <p:cNvCxnSpPr/>
          <p:nvPr/>
        </p:nvCxnSpPr>
        <p:spPr>
          <a:xfrm rot="10800000">
            <a:off x="685800" y="1981200"/>
            <a:ext cx="0" cy="2438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91" name="Google Shape;1191;p49"/>
          <p:cNvSpPr/>
          <p:nvPr/>
        </p:nvSpPr>
        <p:spPr>
          <a:xfrm>
            <a:off x="1387475" y="2184400"/>
            <a:ext cx="992188" cy="1373188"/>
          </a:xfrm>
          <a:custGeom>
            <a:rect b="b" l="l" r="r" t="t"/>
            <a:pathLst>
              <a:path extrusionOk="0" h="865" w="625">
                <a:moveTo>
                  <a:pt x="0" y="864"/>
                </a:moveTo>
                <a:lnTo>
                  <a:pt x="624" y="864"/>
                </a:lnTo>
                <a:lnTo>
                  <a:pt x="336" y="0"/>
                </a:lnTo>
                <a:lnTo>
                  <a:pt x="0" y="864"/>
                </a:lnTo>
              </a:path>
            </a:pathLst>
          </a:custGeom>
          <a:noFill/>
          <a:ln cap="rnd" cmpd="sng" w="127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2" name="Google Shape;1192;p49"/>
          <p:cNvSpPr/>
          <p:nvPr/>
        </p:nvSpPr>
        <p:spPr>
          <a:xfrm>
            <a:off x="1387475" y="2794000"/>
            <a:ext cx="2439988" cy="763588"/>
          </a:xfrm>
          <a:custGeom>
            <a:rect b="b" l="l" r="r" t="t"/>
            <a:pathLst>
              <a:path extrusionOk="0" h="481" w="1537">
                <a:moveTo>
                  <a:pt x="0" y="480"/>
                </a:moveTo>
                <a:lnTo>
                  <a:pt x="1536" y="480"/>
                </a:lnTo>
                <a:lnTo>
                  <a:pt x="827" y="0"/>
                </a:lnTo>
                <a:lnTo>
                  <a:pt x="0" y="480"/>
                </a:lnTo>
              </a:path>
            </a:pathLst>
          </a:custGeom>
          <a:noFill/>
          <a:ln cap="rnd" cmpd="sng" w="127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3" name="Google Shape;1193;p49"/>
          <p:cNvSpPr/>
          <p:nvPr/>
        </p:nvSpPr>
        <p:spPr>
          <a:xfrm>
            <a:off x="914400" y="3463925"/>
            <a:ext cx="11334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</a:t>
            </a:r>
            <a:r>
              <a:rPr b="1"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y</a:t>
            </a:r>
            <a:r>
              <a:rPr b="1"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</a:t>
            </a:r>
            <a:endParaRPr/>
          </a:p>
        </p:txBody>
      </p:sp>
      <p:pic>
        <p:nvPicPr>
          <p:cNvPr id="1194" name="Google Shape;119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8238" y="4800600"/>
            <a:ext cx="4006850" cy="1393825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195" name="Google Shape;1195;p49"/>
          <p:cNvSpPr txBox="1"/>
          <p:nvPr/>
        </p:nvSpPr>
        <p:spPr>
          <a:xfrm>
            <a:off x="1431925" y="1752600"/>
            <a:ext cx="768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(x,y)</a:t>
            </a:r>
            <a:endParaRPr/>
          </a:p>
        </p:txBody>
      </p:sp>
      <p:sp>
        <p:nvSpPr>
          <p:cNvPr id="1196" name="Google Shape;1196;p49"/>
          <p:cNvSpPr txBox="1"/>
          <p:nvPr/>
        </p:nvSpPr>
        <p:spPr>
          <a:xfrm>
            <a:off x="2422525" y="2362200"/>
            <a:ext cx="971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(x’,y’)</a:t>
            </a:r>
            <a:endParaRPr/>
          </a:p>
        </p:txBody>
      </p:sp>
      <p:sp>
        <p:nvSpPr>
          <p:cNvPr id="1197" name="Google Shape;1197;p49"/>
          <p:cNvSpPr txBox="1"/>
          <p:nvPr/>
        </p:nvSpPr>
        <p:spPr>
          <a:xfrm>
            <a:off x="3581400" y="1524000"/>
            <a:ext cx="5410200" cy="156966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Translate the fixed point to origin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Scale with respect to the origin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Translate the fixed point to its original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position.</a:t>
            </a:r>
            <a:endParaRPr/>
          </a:p>
        </p:txBody>
      </p:sp>
      <p:sp>
        <p:nvSpPr>
          <p:cNvPr id="1198" name="Google Shape;1198;p49"/>
          <p:cNvSpPr/>
          <p:nvPr/>
        </p:nvSpPr>
        <p:spPr>
          <a:xfrm>
            <a:off x="1371600" y="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 About a Fixed Point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50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</a:t>
            </a:r>
            <a:endParaRPr/>
          </a:p>
        </p:txBody>
      </p:sp>
      <p:sp>
        <p:nvSpPr>
          <p:cNvPr id="1204" name="Google Shape;1204;p50"/>
          <p:cNvSpPr/>
          <p:nvPr/>
        </p:nvSpPr>
        <p:spPr>
          <a:xfrm>
            <a:off x="3581400" y="990600"/>
            <a:ext cx="1295400" cy="114300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5" name="Google Shape;1205;p50"/>
          <p:cNvSpPr txBox="1"/>
          <p:nvPr/>
        </p:nvSpPr>
        <p:spPr>
          <a:xfrm>
            <a:off x="3657600" y="1085850"/>
            <a:ext cx="1219200" cy="782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 0     -t</a:t>
            </a:r>
            <a:r>
              <a:rPr b="0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  <a:p>
            <a:pPr indent="-457200" lvl="0" marL="457200" marR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1     -t</a:t>
            </a:r>
            <a:r>
              <a:rPr b="0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  <a:p>
            <a:pPr indent="-457200" lvl="0" marL="457200" marR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0     0     1</a:t>
            </a:r>
            <a:endParaRPr/>
          </a:p>
        </p:txBody>
      </p:sp>
      <p:sp>
        <p:nvSpPr>
          <p:cNvPr id="1206" name="Google Shape;1206;p50"/>
          <p:cNvSpPr/>
          <p:nvPr/>
        </p:nvSpPr>
        <p:spPr>
          <a:xfrm>
            <a:off x="1905000" y="990600"/>
            <a:ext cx="1447800" cy="114300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7" name="Google Shape;1207;p50"/>
          <p:cNvSpPr txBox="1"/>
          <p:nvPr/>
        </p:nvSpPr>
        <p:spPr>
          <a:xfrm>
            <a:off x="1905000" y="995363"/>
            <a:ext cx="128270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Sx     0     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   Sy    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0      0      1</a:t>
            </a:r>
            <a:endParaRPr/>
          </a:p>
        </p:txBody>
      </p:sp>
      <p:sp>
        <p:nvSpPr>
          <p:cNvPr id="1208" name="Google Shape;1208;p50"/>
          <p:cNvSpPr/>
          <p:nvPr/>
        </p:nvSpPr>
        <p:spPr>
          <a:xfrm>
            <a:off x="457200" y="990600"/>
            <a:ext cx="1295400" cy="114300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9" name="Google Shape;1209;p50"/>
          <p:cNvSpPr txBox="1"/>
          <p:nvPr/>
        </p:nvSpPr>
        <p:spPr>
          <a:xfrm>
            <a:off x="533400" y="1085850"/>
            <a:ext cx="12192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 0     t</a:t>
            </a:r>
            <a:r>
              <a:rPr b="0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  <a:p>
            <a:pPr indent="-457200" lvl="0" marL="457200" marR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1     t</a:t>
            </a:r>
            <a:r>
              <a:rPr b="0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  <a:p>
            <a:pPr indent="-457200" lvl="0" marL="457200" marR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0     0     1</a:t>
            </a:r>
            <a:endParaRPr/>
          </a:p>
        </p:txBody>
      </p:sp>
      <p:sp>
        <p:nvSpPr>
          <p:cNvPr id="1210" name="Google Shape;1210;p50"/>
          <p:cNvSpPr txBox="1"/>
          <p:nvPr/>
        </p:nvSpPr>
        <p:spPr>
          <a:xfrm>
            <a:off x="1698625" y="1371600"/>
            <a:ext cx="358775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1211" name="Google Shape;1211;p50"/>
          <p:cNvSpPr txBox="1"/>
          <p:nvPr/>
        </p:nvSpPr>
        <p:spPr>
          <a:xfrm>
            <a:off x="3352800" y="1371600"/>
            <a:ext cx="358775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1212" name="Google Shape;1212;p50"/>
          <p:cNvSpPr/>
          <p:nvPr/>
        </p:nvSpPr>
        <p:spPr>
          <a:xfrm>
            <a:off x="1955800" y="2190750"/>
            <a:ext cx="1778000" cy="116205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3" name="Google Shape;1213;p50"/>
          <p:cNvSpPr txBox="1"/>
          <p:nvPr/>
        </p:nvSpPr>
        <p:spPr>
          <a:xfrm>
            <a:off x="2057400" y="2133600"/>
            <a:ext cx="1931988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Sx     0 	-t</a:t>
            </a:r>
            <a:r>
              <a:rPr b="0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Sx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0    Sy    -t</a:t>
            </a:r>
            <a:r>
              <a:rPr b="0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0     0   	    1</a:t>
            </a:r>
            <a:endParaRPr/>
          </a:p>
        </p:txBody>
      </p:sp>
      <p:sp>
        <p:nvSpPr>
          <p:cNvPr id="1214" name="Google Shape;1214;p50"/>
          <p:cNvSpPr/>
          <p:nvPr/>
        </p:nvSpPr>
        <p:spPr>
          <a:xfrm>
            <a:off x="381000" y="2190750"/>
            <a:ext cx="1274763" cy="107315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5" name="Google Shape;1215;p50"/>
          <p:cNvSpPr txBox="1"/>
          <p:nvPr/>
        </p:nvSpPr>
        <p:spPr>
          <a:xfrm>
            <a:off x="455613" y="2279650"/>
            <a:ext cx="1200150" cy="782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 0     t</a:t>
            </a:r>
            <a:r>
              <a:rPr b="0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baseline="-2500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1     t</a:t>
            </a:r>
            <a:r>
              <a:rPr b="0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  <a:p>
            <a:pPr indent="-457200" lvl="0" marL="457200" marR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0     0     1</a:t>
            </a:r>
            <a:endParaRPr/>
          </a:p>
        </p:txBody>
      </p:sp>
      <p:sp>
        <p:nvSpPr>
          <p:cNvPr id="1216" name="Google Shape;1216;p50"/>
          <p:cNvSpPr txBox="1"/>
          <p:nvPr/>
        </p:nvSpPr>
        <p:spPr>
          <a:xfrm>
            <a:off x="1655763" y="2547938"/>
            <a:ext cx="3524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1217" name="Google Shape;1217;p50"/>
          <p:cNvSpPr txBox="1"/>
          <p:nvPr/>
        </p:nvSpPr>
        <p:spPr>
          <a:xfrm>
            <a:off x="4724400" y="2479675"/>
            <a:ext cx="3571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endParaRPr/>
          </a:p>
        </p:txBody>
      </p:sp>
      <p:sp>
        <p:nvSpPr>
          <p:cNvPr id="1218" name="Google Shape;1218;p50"/>
          <p:cNvSpPr txBox="1"/>
          <p:nvPr/>
        </p:nvSpPr>
        <p:spPr>
          <a:xfrm>
            <a:off x="593725" y="3394075"/>
            <a:ext cx="367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=6, y = 8, Sx = 2, Sy = 3,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=2,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/>
          </a:p>
        </p:txBody>
      </p:sp>
      <p:sp>
        <p:nvSpPr>
          <p:cNvPr id="1219" name="Google Shape;1219;p50"/>
          <p:cNvSpPr/>
          <p:nvPr/>
        </p:nvSpPr>
        <p:spPr>
          <a:xfrm>
            <a:off x="5106988" y="2209800"/>
            <a:ext cx="2208212" cy="116205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0" name="Google Shape;1220;p50"/>
          <p:cNvSpPr txBox="1"/>
          <p:nvPr/>
        </p:nvSpPr>
        <p:spPr>
          <a:xfrm>
            <a:off x="5181600" y="2286000"/>
            <a:ext cx="2286000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Sx     0 	-t</a:t>
            </a:r>
            <a:r>
              <a:rPr b="0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Sx + t</a:t>
            </a:r>
            <a:r>
              <a:rPr b="0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0    Sy    -t</a:t>
            </a:r>
            <a:r>
              <a:rPr b="0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 + t</a:t>
            </a:r>
            <a:r>
              <a:rPr b="0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0     0   	    1</a:t>
            </a:r>
            <a:endParaRPr/>
          </a:p>
        </p:txBody>
      </p:sp>
      <p:sp>
        <p:nvSpPr>
          <p:cNvPr id="1221" name="Google Shape;1221;p50"/>
          <p:cNvSpPr/>
          <p:nvPr/>
        </p:nvSpPr>
        <p:spPr>
          <a:xfrm>
            <a:off x="382588" y="3962400"/>
            <a:ext cx="2208212" cy="116205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2" name="Google Shape;1222;p50"/>
          <p:cNvSpPr txBox="1"/>
          <p:nvPr/>
        </p:nvSpPr>
        <p:spPr>
          <a:xfrm>
            <a:off x="457200" y="4038600"/>
            <a:ext cx="2286000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  0 	-2(</a:t>
            </a:r>
            <a:r>
              <a:rPr b="0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+ 2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3   	-2(3) + 2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0   	    1</a:t>
            </a:r>
            <a:endParaRPr/>
          </a:p>
        </p:txBody>
      </p:sp>
      <p:sp>
        <p:nvSpPr>
          <p:cNvPr id="1223" name="Google Shape;1223;p50"/>
          <p:cNvSpPr txBox="1"/>
          <p:nvPr/>
        </p:nvSpPr>
        <p:spPr>
          <a:xfrm>
            <a:off x="2667000" y="4267200"/>
            <a:ext cx="352425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1224" name="Google Shape;1224;p50"/>
          <p:cNvSpPr txBox="1"/>
          <p:nvPr/>
        </p:nvSpPr>
        <p:spPr>
          <a:xfrm>
            <a:off x="3048000" y="4038600"/>
            <a:ext cx="298450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225" name="Google Shape;1225;p50"/>
          <p:cNvSpPr/>
          <p:nvPr/>
        </p:nvSpPr>
        <p:spPr>
          <a:xfrm>
            <a:off x="2971800" y="4038600"/>
            <a:ext cx="457200" cy="99060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6" name="Google Shape;1226;p50"/>
          <p:cNvSpPr txBox="1"/>
          <p:nvPr/>
        </p:nvSpPr>
        <p:spPr>
          <a:xfrm>
            <a:off x="3733800" y="4267200"/>
            <a:ext cx="3571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endParaRPr/>
          </a:p>
        </p:txBody>
      </p:sp>
      <p:sp>
        <p:nvSpPr>
          <p:cNvPr id="1227" name="Google Shape;1227;p50"/>
          <p:cNvSpPr/>
          <p:nvPr/>
        </p:nvSpPr>
        <p:spPr>
          <a:xfrm>
            <a:off x="4116388" y="3962400"/>
            <a:ext cx="608012" cy="116205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8" name="Google Shape;1228;p50"/>
          <p:cNvSpPr txBox="1"/>
          <p:nvPr/>
        </p:nvSpPr>
        <p:spPr>
          <a:xfrm>
            <a:off x="4191000" y="4038600"/>
            <a:ext cx="533400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10     20 1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3" name="Google Shape;1233;p51"/>
          <p:cNvGrpSpPr/>
          <p:nvPr/>
        </p:nvGrpSpPr>
        <p:grpSpPr>
          <a:xfrm>
            <a:off x="5724526" y="3505200"/>
            <a:ext cx="2505075" cy="2130425"/>
            <a:chOff x="3888" y="864"/>
            <a:chExt cx="1056" cy="768"/>
          </a:xfrm>
        </p:grpSpPr>
        <p:cxnSp>
          <p:nvCxnSpPr>
            <p:cNvPr id="1234" name="Google Shape;1234;p51"/>
            <p:cNvCxnSpPr/>
            <p:nvPr/>
          </p:nvCxnSpPr>
          <p:spPr>
            <a:xfrm>
              <a:off x="3888" y="864"/>
              <a:ext cx="0" cy="76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5" name="Google Shape;1235;p51"/>
            <p:cNvCxnSpPr/>
            <p:nvPr/>
          </p:nvCxnSpPr>
          <p:spPr>
            <a:xfrm>
              <a:off x="3888" y="1632"/>
              <a:ext cx="1056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36" name="Google Shape;1236;p51"/>
          <p:cNvSpPr/>
          <p:nvPr/>
        </p:nvSpPr>
        <p:spPr>
          <a:xfrm>
            <a:off x="76200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Composite</a:t>
            </a:r>
            <a:r>
              <a:rPr b="1" lang="en-US" sz="3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Transformation</a:t>
            </a:r>
            <a:r>
              <a:rPr b="1" lang="en-US" sz="3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</a:t>
            </a:r>
            <a:endParaRPr/>
          </a:p>
        </p:txBody>
      </p:sp>
      <p:sp>
        <p:nvSpPr>
          <p:cNvPr id="1237" name="Google Shape;1237;p51"/>
          <p:cNvSpPr txBox="1"/>
          <p:nvPr/>
        </p:nvSpPr>
        <p:spPr>
          <a:xfrm>
            <a:off x="441325" y="1057275"/>
            <a:ext cx="7524750" cy="192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Scaling Direction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 :-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1.  Rotate (scaling direction align with the coordinate axes)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2.  Scale with respect to origin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3.  Rotate (scaling direction is returned to original position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1238" name="Google Shape;1238;p51"/>
          <p:cNvSpPr/>
          <p:nvPr/>
        </p:nvSpPr>
        <p:spPr>
          <a:xfrm>
            <a:off x="685800" y="3276600"/>
            <a:ext cx="4748213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R(–θ) • S(scale) • R(θ)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composite transformation matrix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yourself !! </a:t>
            </a:r>
            <a:endParaRPr/>
          </a:p>
        </p:txBody>
      </p:sp>
      <p:sp>
        <p:nvSpPr>
          <p:cNvPr id="1239" name="Google Shape;1239;p51"/>
          <p:cNvSpPr/>
          <p:nvPr/>
        </p:nvSpPr>
        <p:spPr>
          <a:xfrm>
            <a:off x="5181600" y="4038600"/>
            <a:ext cx="1198563" cy="1570038"/>
          </a:xfrm>
          <a:custGeom>
            <a:rect b="b" l="l" r="r" t="t"/>
            <a:pathLst>
              <a:path extrusionOk="0" h="814" w="409">
                <a:moveTo>
                  <a:pt x="192" y="814"/>
                </a:moveTo>
                <a:lnTo>
                  <a:pt x="0" y="414"/>
                </a:lnTo>
                <a:lnTo>
                  <a:pt x="196" y="0"/>
                </a:lnTo>
                <a:lnTo>
                  <a:pt x="409" y="414"/>
                </a:lnTo>
                <a:lnTo>
                  <a:pt x="192" y="814"/>
                </a:ln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40" name="Google Shape;1240;p51"/>
          <p:cNvGrpSpPr/>
          <p:nvPr/>
        </p:nvGrpSpPr>
        <p:grpSpPr>
          <a:xfrm>
            <a:off x="5679458" y="4243117"/>
            <a:ext cx="1281967" cy="2280171"/>
            <a:chOff x="3578" y="2673"/>
            <a:chExt cx="808" cy="1436"/>
          </a:xfrm>
        </p:grpSpPr>
        <p:cxnSp>
          <p:nvCxnSpPr>
            <p:cNvPr id="1241" name="Google Shape;1241;p51"/>
            <p:cNvCxnSpPr/>
            <p:nvPr/>
          </p:nvCxnSpPr>
          <p:spPr>
            <a:xfrm rot="309698">
              <a:off x="3600" y="3552"/>
              <a:ext cx="672" cy="528"/>
            </a:xfrm>
            <a:prstGeom prst="straightConnector1">
              <a:avLst/>
            </a:prstGeom>
            <a:noFill/>
            <a:ln cap="flat" cmpd="sng" w="25400">
              <a:solidFill>
                <a:srgbClr val="99CC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42" name="Google Shape;1242;p51"/>
            <p:cNvCxnSpPr/>
            <p:nvPr/>
          </p:nvCxnSpPr>
          <p:spPr>
            <a:xfrm flipH="1" rot="-10660990">
              <a:off x="3600" y="2688"/>
              <a:ext cx="768" cy="864"/>
            </a:xfrm>
            <a:prstGeom prst="straightConnector1">
              <a:avLst/>
            </a:prstGeom>
            <a:noFill/>
            <a:ln cap="flat" cmpd="sng" w="19050">
              <a:solidFill>
                <a:srgbClr val="99CC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43" name="Google Shape;1243;p51"/>
            <p:cNvSpPr/>
            <p:nvPr/>
          </p:nvSpPr>
          <p:spPr>
            <a:xfrm rot="93968">
              <a:off x="3600" y="3168"/>
              <a:ext cx="336" cy="384"/>
            </a:xfrm>
            <a:custGeom>
              <a:rect b="b" l="l" r="r" t="t"/>
              <a:pathLst>
                <a:path extrusionOk="0" h="288" w="288">
                  <a:moveTo>
                    <a:pt x="0" y="288"/>
                  </a:moveTo>
                  <a:lnTo>
                    <a:pt x="0" y="0"/>
                  </a:lnTo>
                  <a:lnTo>
                    <a:pt x="288" y="0"/>
                  </a:lnTo>
                  <a:lnTo>
                    <a:pt x="288" y="288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44" name="Google Shape;1244;p51"/>
          <p:cNvGrpSpPr/>
          <p:nvPr/>
        </p:nvGrpSpPr>
        <p:grpSpPr>
          <a:xfrm>
            <a:off x="5263378" y="4038600"/>
            <a:ext cx="1949407" cy="2484688"/>
            <a:chOff x="3316" y="2544"/>
            <a:chExt cx="1228" cy="1565"/>
          </a:xfrm>
        </p:grpSpPr>
        <p:grpSp>
          <p:nvGrpSpPr>
            <p:cNvPr id="1245" name="Google Shape;1245;p51"/>
            <p:cNvGrpSpPr/>
            <p:nvPr/>
          </p:nvGrpSpPr>
          <p:grpSpPr>
            <a:xfrm>
              <a:off x="3316" y="2564"/>
              <a:ext cx="1228" cy="1545"/>
              <a:chOff x="3316" y="2564"/>
              <a:chExt cx="1228" cy="1545"/>
            </a:xfrm>
          </p:grpSpPr>
          <p:sp>
            <p:nvSpPr>
              <p:cNvPr id="1246" name="Google Shape;1246;p51"/>
              <p:cNvSpPr/>
              <p:nvPr/>
            </p:nvSpPr>
            <p:spPr>
              <a:xfrm rot="2601918">
                <a:off x="3552" y="2688"/>
                <a:ext cx="755" cy="989"/>
              </a:xfrm>
              <a:custGeom>
                <a:rect b="b" l="l" r="r" t="t"/>
                <a:pathLst>
                  <a:path extrusionOk="0" h="814" w="409">
                    <a:moveTo>
                      <a:pt x="192" y="814"/>
                    </a:moveTo>
                    <a:lnTo>
                      <a:pt x="0" y="414"/>
                    </a:lnTo>
                    <a:lnTo>
                      <a:pt x="196" y="0"/>
                    </a:lnTo>
                    <a:lnTo>
                      <a:pt x="409" y="414"/>
                    </a:lnTo>
                    <a:lnTo>
                      <a:pt x="192" y="814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247" name="Google Shape;1247;p51"/>
              <p:cNvCxnSpPr/>
              <p:nvPr/>
            </p:nvCxnSpPr>
            <p:spPr>
              <a:xfrm rot="309698">
                <a:off x="3600" y="3552"/>
                <a:ext cx="672" cy="528"/>
              </a:xfrm>
              <a:prstGeom prst="straightConnector1">
                <a:avLst/>
              </a:prstGeom>
              <a:noFill/>
              <a:ln cap="flat" cmpd="sng" w="25400">
                <a:solidFill>
                  <a:srgbClr val="99CC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248" name="Google Shape;1248;p51"/>
              <p:cNvCxnSpPr/>
              <p:nvPr/>
            </p:nvCxnSpPr>
            <p:spPr>
              <a:xfrm flipH="1" rot="-8197268">
                <a:off x="3984" y="2496"/>
                <a:ext cx="1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9CC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1249" name="Google Shape;1249;p51"/>
            <p:cNvSpPr/>
            <p:nvPr/>
          </p:nvSpPr>
          <p:spPr>
            <a:xfrm flipH="1" rot="10800000">
              <a:off x="3984" y="3600"/>
              <a:ext cx="144" cy="192"/>
            </a:xfrm>
            <a:custGeom>
              <a:rect b="b" l="l" r="r" t="t"/>
              <a:pathLst>
                <a:path extrusionOk="0" fill="none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extrusionOk="0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cap="flat" cmpd="sng" w="9525">
              <a:solidFill>
                <a:srgbClr val="99C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0" name="Google Shape;1250;p51"/>
            <p:cNvSpPr/>
            <p:nvPr/>
          </p:nvSpPr>
          <p:spPr>
            <a:xfrm>
              <a:off x="3696" y="2544"/>
              <a:ext cx="288" cy="192"/>
            </a:xfrm>
            <a:custGeom>
              <a:rect b="b" l="l" r="r" t="t"/>
              <a:pathLst>
                <a:path extrusionOk="0" fill="none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extrusionOk="0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cap="flat" cmpd="sng" w="9525">
              <a:solidFill>
                <a:srgbClr val="99C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51" name="Google Shape;1251;p51"/>
          <p:cNvGrpSpPr/>
          <p:nvPr/>
        </p:nvGrpSpPr>
        <p:grpSpPr>
          <a:xfrm>
            <a:off x="5350531" y="4038600"/>
            <a:ext cx="1736070" cy="1981200"/>
            <a:chOff x="3370" y="2544"/>
            <a:chExt cx="1094" cy="1248"/>
          </a:xfrm>
        </p:grpSpPr>
        <p:grpSp>
          <p:nvGrpSpPr>
            <p:cNvPr id="1252" name="Google Shape;1252;p51"/>
            <p:cNvGrpSpPr/>
            <p:nvPr/>
          </p:nvGrpSpPr>
          <p:grpSpPr>
            <a:xfrm>
              <a:off x="3370" y="2544"/>
              <a:ext cx="758" cy="1248"/>
              <a:chOff x="2074" y="2544"/>
              <a:chExt cx="758" cy="1248"/>
            </a:xfrm>
          </p:grpSpPr>
          <p:sp>
            <p:nvSpPr>
              <p:cNvPr id="1253" name="Google Shape;1253;p51"/>
              <p:cNvSpPr/>
              <p:nvPr/>
            </p:nvSpPr>
            <p:spPr>
              <a:xfrm rot="-2551372">
                <a:off x="2160" y="3120"/>
                <a:ext cx="336" cy="384"/>
              </a:xfrm>
              <a:custGeom>
                <a:rect b="b" l="l" r="r" t="t"/>
                <a:pathLst>
                  <a:path extrusionOk="0" h="288" w="288">
                    <a:moveTo>
                      <a:pt x="0" y="288"/>
                    </a:moveTo>
                    <a:lnTo>
                      <a:pt x="0" y="0"/>
                    </a:lnTo>
                    <a:lnTo>
                      <a:pt x="288" y="0"/>
                    </a:lnTo>
                    <a:lnTo>
                      <a:pt x="288" y="288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54" name="Google Shape;1254;p51"/>
              <p:cNvSpPr/>
              <p:nvPr/>
            </p:nvSpPr>
            <p:spPr>
              <a:xfrm flipH="1" rot="10800000">
                <a:off x="2688" y="3600"/>
                <a:ext cx="144" cy="192"/>
              </a:xfrm>
              <a:custGeom>
                <a:rect b="b" l="l" r="r" t="t"/>
                <a:pathLst>
                  <a:path extrusionOk="0" fill="none" h="21600" w="2160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extrusionOk="0" h="21600" w="2160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99CC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55" name="Google Shape;1255;p51"/>
              <p:cNvSpPr/>
              <p:nvPr/>
            </p:nvSpPr>
            <p:spPr>
              <a:xfrm>
                <a:off x="2448" y="2544"/>
                <a:ext cx="288" cy="192"/>
              </a:xfrm>
              <a:custGeom>
                <a:rect b="b" l="l" r="r" t="t"/>
                <a:pathLst>
                  <a:path extrusionOk="0" fill="none" h="21600" w="2160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extrusionOk="0" h="21600" w="2160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99CC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256" name="Google Shape;1256;p51"/>
            <p:cNvCxnSpPr/>
            <p:nvPr/>
          </p:nvCxnSpPr>
          <p:spPr>
            <a:xfrm>
              <a:off x="3600" y="3552"/>
              <a:ext cx="864" cy="0"/>
            </a:xfrm>
            <a:prstGeom prst="straightConnector1">
              <a:avLst/>
            </a:prstGeom>
            <a:noFill/>
            <a:ln cap="flat" cmpd="sng" w="12700">
              <a:solidFill>
                <a:srgbClr val="99CC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57" name="Google Shape;1257;p51"/>
            <p:cNvCxnSpPr/>
            <p:nvPr/>
          </p:nvCxnSpPr>
          <p:spPr>
            <a:xfrm rot="10800000">
              <a:off x="3600" y="2592"/>
              <a:ext cx="0" cy="960"/>
            </a:xfrm>
            <a:prstGeom prst="straightConnector1">
              <a:avLst/>
            </a:prstGeom>
            <a:noFill/>
            <a:ln cap="flat" cmpd="sng" w="12700">
              <a:solidFill>
                <a:srgbClr val="99CC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2D Transformations</a:t>
            </a:r>
            <a:br>
              <a:rPr b="0" i="0" lang="en-US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4500" lvl="0" marL="444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84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Transformations </a:t>
            </a:r>
            <a:endParaRPr/>
          </a:p>
          <a:p>
            <a:pPr indent="-258762" lvl="1" marL="71596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84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Translation </a:t>
            </a:r>
            <a:endParaRPr/>
          </a:p>
          <a:p>
            <a:pPr indent="-258762" lvl="1" marL="71596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84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8762" lvl="1" marL="71596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84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</a:t>
            </a:r>
            <a:endParaRPr/>
          </a:p>
          <a:p>
            <a:pPr indent="-444500" lvl="0" marL="4445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384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transformations </a:t>
            </a:r>
            <a:endParaRPr/>
          </a:p>
          <a:p>
            <a:pPr indent="-258762" lvl="1" marL="71596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84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Reflection </a:t>
            </a:r>
            <a:endParaRPr/>
          </a:p>
          <a:p>
            <a:pPr indent="-258762" lvl="1" marL="71596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84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Shear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4500" lvl="0" marL="4445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384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Composite Transformations </a:t>
            </a:r>
            <a:endParaRPr/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52"/>
          <p:cNvSpPr/>
          <p:nvPr/>
        </p:nvSpPr>
        <p:spPr>
          <a:xfrm>
            <a:off x="3581400" y="990600"/>
            <a:ext cx="1524000" cy="114300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3" name="Google Shape;1263;p52"/>
          <p:cNvSpPr txBox="1"/>
          <p:nvPr/>
        </p:nvSpPr>
        <p:spPr>
          <a:xfrm>
            <a:off x="3581400" y="1066800"/>
            <a:ext cx="1828800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cosθ    -sinθ  0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sinθ     cosθ  0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0         0       1</a:t>
            </a:r>
            <a:endParaRPr/>
          </a:p>
        </p:txBody>
      </p:sp>
      <p:sp>
        <p:nvSpPr>
          <p:cNvPr id="1264" name="Google Shape;1264;p52"/>
          <p:cNvSpPr/>
          <p:nvPr/>
        </p:nvSpPr>
        <p:spPr>
          <a:xfrm>
            <a:off x="1905000" y="990600"/>
            <a:ext cx="1447800" cy="114300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5" name="Google Shape;1265;p52"/>
          <p:cNvSpPr txBox="1"/>
          <p:nvPr/>
        </p:nvSpPr>
        <p:spPr>
          <a:xfrm>
            <a:off x="457200" y="1066800"/>
            <a:ext cx="1282700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Sx     0     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   Sy    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0      0      1</a:t>
            </a:r>
            <a:endParaRPr/>
          </a:p>
        </p:txBody>
      </p:sp>
      <p:sp>
        <p:nvSpPr>
          <p:cNvPr id="1266" name="Google Shape;1266;p52"/>
          <p:cNvSpPr/>
          <p:nvPr/>
        </p:nvSpPr>
        <p:spPr>
          <a:xfrm>
            <a:off x="457200" y="990600"/>
            <a:ext cx="1295400" cy="114300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7" name="Google Shape;1267;p52"/>
          <p:cNvSpPr txBox="1"/>
          <p:nvPr/>
        </p:nvSpPr>
        <p:spPr>
          <a:xfrm>
            <a:off x="1981200" y="1143000"/>
            <a:ext cx="12192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 0     t</a:t>
            </a:r>
            <a:r>
              <a:rPr b="0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  <a:p>
            <a:pPr indent="-457200" lvl="0" marL="457200" marR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1     t</a:t>
            </a:r>
            <a:r>
              <a:rPr b="0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  <a:p>
            <a:pPr indent="-457200" lvl="0" marL="457200" marR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0     0     1</a:t>
            </a:r>
            <a:endParaRPr/>
          </a:p>
        </p:txBody>
      </p:sp>
      <p:sp>
        <p:nvSpPr>
          <p:cNvPr id="1268" name="Google Shape;1268;p52"/>
          <p:cNvSpPr txBox="1"/>
          <p:nvPr/>
        </p:nvSpPr>
        <p:spPr>
          <a:xfrm>
            <a:off x="1698625" y="1371600"/>
            <a:ext cx="358775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1269" name="Google Shape;1269;p52"/>
          <p:cNvSpPr txBox="1"/>
          <p:nvPr/>
        </p:nvSpPr>
        <p:spPr>
          <a:xfrm>
            <a:off x="3352800" y="1371600"/>
            <a:ext cx="358775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1270" name="Google Shape;1270;p52"/>
          <p:cNvSpPr txBox="1"/>
          <p:nvPr/>
        </p:nvSpPr>
        <p:spPr>
          <a:xfrm>
            <a:off x="898525" y="422275"/>
            <a:ext cx="3444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        .        T         .       R</a:t>
            </a:r>
            <a:endParaRPr/>
          </a:p>
        </p:txBody>
      </p:sp>
      <p:sp>
        <p:nvSpPr>
          <p:cNvPr id="1271" name="Google Shape;1271;p52"/>
          <p:cNvSpPr/>
          <p:nvPr/>
        </p:nvSpPr>
        <p:spPr>
          <a:xfrm>
            <a:off x="1905000" y="2362200"/>
            <a:ext cx="1752600" cy="114300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2" name="Google Shape;1272;p52"/>
          <p:cNvSpPr txBox="1"/>
          <p:nvPr/>
        </p:nvSpPr>
        <p:spPr>
          <a:xfrm>
            <a:off x="1981200" y="2438400"/>
            <a:ext cx="2971800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cosθ    -sinθ  t</a:t>
            </a:r>
            <a:r>
              <a:rPr b="0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sinθ     cosθ  t</a:t>
            </a:r>
            <a:r>
              <a:rPr b="0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0         0       1</a:t>
            </a:r>
            <a:endParaRPr/>
          </a:p>
        </p:txBody>
      </p:sp>
      <p:sp>
        <p:nvSpPr>
          <p:cNvPr id="1273" name="Google Shape;1273;p52"/>
          <p:cNvSpPr txBox="1"/>
          <p:nvPr/>
        </p:nvSpPr>
        <p:spPr>
          <a:xfrm>
            <a:off x="457200" y="2438400"/>
            <a:ext cx="1282700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Sx     0     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   Sy    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0      0      1</a:t>
            </a:r>
            <a:endParaRPr/>
          </a:p>
        </p:txBody>
      </p:sp>
      <p:sp>
        <p:nvSpPr>
          <p:cNvPr id="1274" name="Google Shape;1274;p52"/>
          <p:cNvSpPr/>
          <p:nvPr/>
        </p:nvSpPr>
        <p:spPr>
          <a:xfrm>
            <a:off x="457200" y="2362200"/>
            <a:ext cx="1295400" cy="114300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5" name="Google Shape;1275;p52"/>
          <p:cNvSpPr txBox="1"/>
          <p:nvPr/>
        </p:nvSpPr>
        <p:spPr>
          <a:xfrm>
            <a:off x="1698625" y="2743200"/>
            <a:ext cx="358775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1276" name="Google Shape;1276;p52"/>
          <p:cNvSpPr txBox="1"/>
          <p:nvPr/>
        </p:nvSpPr>
        <p:spPr>
          <a:xfrm>
            <a:off x="533400" y="3733800"/>
            <a:ext cx="3048000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Sxcosθ 	Sx(-sinθ)	   Sx t</a:t>
            </a:r>
            <a:r>
              <a:rPr b="0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Sy sinθ	 Sy cosθ     Sy t</a:t>
            </a:r>
            <a:r>
              <a:rPr b="0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0                0              1</a:t>
            </a:r>
            <a:endParaRPr/>
          </a:p>
        </p:txBody>
      </p:sp>
      <p:sp>
        <p:nvSpPr>
          <p:cNvPr id="1277" name="Google Shape;1277;p52"/>
          <p:cNvSpPr/>
          <p:nvPr/>
        </p:nvSpPr>
        <p:spPr>
          <a:xfrm>
            <a:off x="533400" y="3657600"/>
            <a:ext cx="2743200" cy="114300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53"/>
          <p:cNvSpPr txBox="1"/>
          <p:nvPr>
            <p:ph type="title"/>
          </p:nvPr>
        </p:nvSpPr>
        <p:spPr>
          <a:xfrm>
            <a:off x="3810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Reflections</a:t>
            </a:r>
            <a:endParaRPr/>
          </a:p>
        </p:txBody>
      </p:sp>
      <p:cxnSp>
        <p:nvCxnSpPr>
          <p:cNvPr id="1283" name="Google Shape;1283;p53"/>
          <p:cNvCxnSpPr/>
          <p:nvPr/>
        </p:nvCxnSpPr>
        <p:spPr>
          <a:xfrm>
            <a:off x="1219200" y="3581400"/>
            <a:ext cx="7086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4" name="Google Shape;1284;p53"/>
          <p:cNvCxnSpPr/>
          <p:nvPr/>
        </p:nvCxnSpPr>
        <p:spPr>
          <a:xfrm rot="10800000">
            <a:off x="4495800" y="762000"/>
            <a:ext cx="0" cy="57912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285" name="Google Shape;1285;p53"/>
          <p:cNvGrpSpPr/>
          <p:nvPr/>
        </p:nvGrpSpPr>
        <p:grpSpPr>
          <a:xfrm>
            <a:off x="5715000" y="1371600"/>
            <a:ext cx="1676400" cy="1905000"/>
            <a:chOff x="3840" y="720"/>
            <a:chExt cx="1056" cy="1200"/>
          </a:xfrm>
        </p:grpSpPr>
        <p:sp>
          <p:nvSpPr>
            <p:cNvPr id="1286" name="Google Shape;1286;p53"/>
            <p:cNvSpPr/>
            <p:nvPr/>
          </p:nvSpPr>
          <p:spPr>
            <a:xfrm>
              <a:off x="3840" y="1632"/>
              <a:ext cx="1056" cy="288"/>
            </a:xfrm>
            <a:prstGeom prst="flowChartManualOperation">
              <a:avLst/>
            </a:prstGeom>
            <a:solidFill>
              <a:srgbClr val="FF99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7" name="Google Shape;1287;p53"/>
            <p:cNvSpPr/>
            <p:nvPr/>
          </p:nvSpPr>
          <p:spPr>
            <a:xfrm>
              <a:off x="3984" y="720"/>
              <a:ext cx="432" cy="816"/>
            </a:xfrm>
            <a:prstGeom prst="rtTriangle">
              <a:avLst/>
            </a:prstGeom>
            <a:solidFill>
              <a:srgbClr val="66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8" name="Google Shape;1288;p53"/>
            <p:cNvSpPr/>
            <p:nvPr/>
          </p:nvSpPr>
          <p:spPr>
            <a:xfrm>
              <a:off x="4080" y="1536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89" name="Google Shape;1289;p53"/>
          <p:cNvGrpSpPr/>
          <p:nvPr/>
        </p:nvGrpSpPr>
        <p:grpSpPr>
          <a:xfrm flipH="1">
            <a:off x="1752600" y="1371600"/>
            <a:ext cx="1676400" cy="1905000"/>
            <a:chOff x="3840" y="720"/>
            <a:chExt cx="1056" cy="1200"/>
          </a:xfrm>
        </p:grpSpPr>
        <p:sp>
          <p:nvSpPr>
            <p:cNvPr id="1290" name="Google Shape;1290;p53"/>
            <p:cNvSpPr/>
            <p:nvPr/>
          </p:nvSpPr>
          <p:spPr>
            <a:xfrm>
              <a:off x="3840" y="1632"/>
              <a:ext cx="1056" cy="288"/>
            </a:xfrm>
            <a:prstGeom prst="flowChartManualOperation">
              <a:avLst/>
            </a:prstGeom>
            <a:solidFill>
              <a:srgbClr val="FF99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91" name="Google Shape;1291;p53"/>
            <p:cNvSpPr/>
            <p:nvPr/>
          </p:nvSpPr>
          <p:spPr>
            <a:xfrm>
              <a:off x="3984" y="720"/>
              <a:ext cx="432" cy="816"/>
            </a:xfrm>
            <a:prstGeom prst="rtTriangle">
              <a:avLst/>
            </a:prstGeom>
            <a:solidFill>
              <a:srgbClr val="66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92" name="Google Shape;1292;p53"/>
            <p:cNvSpPr/>
            <p:nvPr/>
          </p:nvSpPr>
          <p:spPr>
            <a:xfrm>
              <a:off x="4080" y="1536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93" name="Google Shape;1293;p53"/>
          <p:cNvGrpSpPr/>
          <p:nvPr/>
        </p:nvGrpSpPr>
        <p:grpSpPr>
          <a:xfrm rot="10800000">
            <a:off x="1752600" y="3886200"/>
            <a:ext cx="1676400" cy="1905000"/>
            <a:chOff x="3840" y="720"/>
            <a:chExt cx="1056" cy="1200"/>
          </a:xfrm>
        </p:grpSpPr>
        <p:sp>
          <p:nvSpPr>
            <p:cNvPr id="1294" name="Google Shape;1294;p53"/>
            <p:cNvSpPr/>
            <p:nvPr/>
          </p:nvSpPr>
          <p:spPr>
            <a:xfrm>
              <a:off x="3840" y="1632"/>
              <a:ext cx="1056" cy="288"/>
            </a:xfrm>
            <a:prstGeom prst="flowChartManualOperation">
              <a:avLst/>
            </a:prstGeom>
            <a:solidFill>
              <a:srgbClr val="FF99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95" name="Google Shape;1295;p53"/>
            <p:cNvSpPr/>
            <p:nvPr/>
          </p:nvSpPr>
          <p:spPr>
            <a:xfrm>
              <a:off x="3984" y="720"/>
              <a:ext cx="432" cy="816"/>
            </a:xfrm>
            <a:prstGeom prst="rtTriangle">
              <a:avLst/>
            </a:prstGeom>
            <a:solidFill>
              <a:srgbClr val="66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96" name="Google Shape;1296;p53"/>
            <p:cNvSpPr/>
            <p:nvPr/>
          </p:nvSpPr>
          <p:spPr>
            <a:xfrm>
              <a:off x="4080" y="1536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97" name="Google Shape;1297;p53"/>
          <p:cNvGrpSpPr/>
          <p:nvPr/>
        </p:nvGrpSpPr>
        <p:grpSpPr>
          <a:xfrm flipH="1" rot="10800000">
            <a:off x="5715000" y="3886200"/>
            <a:ext cx="1676400" cy="1905000"/>
            <a:chOff x="3840" y="720"/>
            <a:chExt cx="1056" cy="1200"/>
          </a:xfrm>
        </p:grpSpPr>
        <p:sp>
          <p:nvSpPr>
            <p:cNvPr id="1298" name="Google Shape;1298;p53"/>
            <p:cNvSpPr/>
            <p:nvPr/>
          </p:nvSpPr>
          <p:spPr>
            <a:xfrm>
              <a:off x="3840" y="1632"/>
              <a:ext cx="1056" cy="288"/>
            </a:xfrm>
            <a:prstGeom prst="flowChartManualOperation">
              <a:avLst/>
            </a:prstGeom>
            <a:solidFill>
              <a:srgbClr val="FF99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99" name="Google Shape;1299;p53"/>
            <p:cNvSpPr/>
            <p:nvPr/>
          </p:nvSpPr>
          <p:spPr>
            <a:xfrm>
              <a:off x="3984" y="720"/>
              <a:ext cx="432" cy="816"/>
            </a:xfrm>
            <a:prstGeom prst="rtTriangle">
              <a:avLst/>
            </a:prstGeom>
            <a:solidFill>
              <a:srgbClr val="66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00" name="Google Shape;1300;p53"/>
            <p:cNvSpPr/>
            <p:nvPr/>
          </p:nvSpPr>
          <p:spPr>
            <a:xfrm>
              <a:off x="4080" y="1536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301" name="Google Shape;1301;p53"/>
          <p:cNvSpPr txBox="1"/>
          <p:nvPr/>
        </p:nvSpPr>
        <p:spPr>
          <a:xfrm>
            <a:off x="6613525" y="1108075"/>
            <a:ext cx="995363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</a:t>
            </a:r>
            <a:endParaRPr/>
          </a:p>
        </p:txBody>
      </p:sp>
      <p:sp>
        <p:nvSpPr>
          <p:cNvPr id="1302" name="Google Shape;1302;p53"/>
          <p:cNvSpPr txBox="1"/>
          <p:nvPr/>
        </p:nvSpPr>
        <p:spPr>
          <a:xfrm>
            <a:off x="6553200" y="5029200"/>
            <a:ext cx="2432050" cy="94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Reflection about 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</a:t>
            </a: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′ = − </a:t>
            </a:r>
            <a:r>
              <a:rPr b="1"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3" name="Google Shape;1303;p53"/>
          <p:cNvSpPr txBox="1"/>
          <p:nvPr/>
        </p:nvSpPr>
        <p:spPr>
          <a:xfrm>
            <a:off x="8366125" y="3295650"/>
            <a:ext cx="38735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1304" name="Google Shape;1304;p53"/>
          <p:cNvSpPr txBox="1"/>
          <p:nvPr/>
        </p:nvSpPr>
        <p:spPr>
          <a:xfrm>
            <a:off x="4648200" y="609600"/>
            <a:ext cx="44132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1305" name="Google Shape;1305;p53"/>
          <p:cNvSpPr txBox="1"/>
          <p:nvPr/>
        </p:nvSpPr>
        <p:spPr>
          <a:xfrm>
            <a:off x="304800" y="4495800"/>
            <a:ext cx="2432050" cy="179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Reflection about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′ = − </a:t>
            </a:r>
            <a:r>
              <a:rPr b="1"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</a:t>
            </a: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′ = − </a:t>
            </a:r>
            <a:r>
              <a:rPr b="1"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1306" name="Google Shape;1306;p53"/>
          <p:cNvSpPr txBox="1"/>
          <p:nvPr/>
        </p:nvSpPr>
        <p:spPr>
          <a:xfrm>
            <a:off x="304800" y="1143000"/>
            <a:ext cx="2432050" cy="94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Reflection about 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′ = − </a:t>
            </a:r>
            <a:r>
              <a:rPr b="1"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54"/>
          <p:cNvSpPr/>
          <p:nvPr/>
        </p:nvSpPr>
        <p:spPr>
          <a:xfrm>
            <a:off x="685800" y="3048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transformations</a:t>
            </a:r>
            <a:endParaRPr/>
          </a:p>
        </p:txBody>
      </p:sp>
      <p:sp>
        <p:nvSpPr>
          <p:cNvPr id="1312" name="Google Shape;1312;p54"/>
          <p:cNvSpPr/>
          <p:nvPr/>
        </p:nvSpPr>
        <p:spPr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Reflection: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x-axis				y-axis</a:t>
            </a:r>
            <a:endParaRPr/>
          </a:p>
        </p:txBody>
      </p:sp>
      <p:grpSp>
        <p:nvGrpSpPr>
          <p:cNvPr id="1313" name="Google Shape;1313;p54"/>
          <p:cNvGrpSpPr/>
          <p:nvPr/>
        </p:nvGrpSpPr>
        <p:grpSpPr>
          <a:xfrm>
            <a:off x="762000" y="2362200"/>
            <a:ext cx="3276600" cy="2895600"/>
            <a:chOff x="336" y="1296"/>
            <a:chExt cx="2064" cy="1824"/>
          </a:xfrm>
        </p:grpSpPr>
        <p:cxnSp>
          <p:nvCxnSpPr>
            <p:cNvPr id="1314" name="Google Shape;1314;p54"/>
            <p:cNvCxnSpPr/>
            <p:nvPr/>
          </p:nvCxnSpPr>
          <p:spPr>
            <a:xfrm>
              <a:off x="1344" y="1296"/>
              <a:ext cx="0" cy="182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5" name="Google Shape;1315;p54"/>
            <p:cNvCxnSpPr/>
            <p:nvPr/>
          </p:nvCxnSpPr>
          <p:spPr>
            <a:xfrm>
              <a:off x="336" y="2208"/>
              <a:ext cx="2064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316" name="Google Shape;131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768600"/>
            <a:ext cx="774700" cy="736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7" name="Google Shape;1317;p54"/>
          <p:cNvGrpSpPr/>
          <p:nvPr/>
        </p:nvGrpSpPr>
        <p:grpSpPr>
          <a:xfrm>
            <a:off x="5029200" y="2362200"/>
            <a:ext cx="3276600" cy="2895600"/>
            <a:chOff x="336" y="1296"/>
            <a:chExt cx="2064" cy="1824"/>
          </a:xfrm>
        </p:grpSpPr>
        <p:cxnSp>
          <p:nvCxnSpPr>
            <p:cNvPr id="1318" name="Google Shape;1318;p54"/>
            <p:cNvCxnSpPr/>
            <p:nvPr/>
          </p:nvCxnSpPr>
          <p:spPr>
            <a:xfrm>
              <a:off x="1344" y="1296"/>
              <a:ext cx="0" cy="182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9" name="Google Shape;1319;p54"/>
            <p:cNvCxnSpPr/>
            <p:nvPr/>
          </p:nvCxnSpPr>
          <p:spPr>
            <a:xfrm>
              <a:off x="336" y="2208"/>
              <a:ext cx="2064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320" name="Google Shape;132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7700" y="4114800"/>
            <a:ext cx="774700" cy="736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1" name="Google Shape;1321;p54"/>
          <p:cNvGrpSpPr/>
          <p:nvPr/>
        </p:nvGrpSpPr>
        <p:grpSpPr>
          <a:xfrm>
            <a:off x="2743200" y="2819400"/>
            <a:ext cx="685800" cy="685800"/>
            <a:chOff x="1842" y="2508"/>
            <a:chExt cx="432" cy="432"/>
          </a:xfrm>
        </p:grpSpPr>
        <p:sp>
          <p:nvSpPr>
            <p:cNvPr id="1322" name="Google Shape;1322;p54"/>
            <p:cNvSpPr/>
            <p:nvPr/>
          </p:nvSpPr>
          <p:spPr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23" name="Google Shape;1323;p54"/>
            <p:cNvSpPr/>
            <p:nvPr/>
          </p:nvSpPr>
          <p:spPr>
            <a:xfrm>
              <a:off x="1950" y="2796"/>
              <a:ext cx="224" cy="56"/>
            </a:xfrm>
            <a:custGeom>
              <a:rect b="b" l="l" r="r" t="t"/>
              <a:pathLst>
                <a:path extrusionOk="0" h="56" w="224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24" name="Google Shape;1324;p54"/>
            <p:cNvSpPr/>
            <p:nvPr/>
          </p:nvSpPr>
          <p:spPr>
            <a:xfrm>
              <a:off x="1986" y="2652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25" name="Google Shape;1325;p54"/>
            <p:cNvSpPr/>
            <p:nvPr/>
          </p:nvSpPr>
          <p:spPr>
            <a:xfrm>
              <a:off x="2082" y="2652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26" name="Google Shape;1326;p54"/>
            <p:cNvSpPr/>
            <p:nvPr/>
          </p:nvSpPr>
          <p:spPr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27" name="Google Shape;1327;p54"/>
            <p:cNvSpPr/>
            <p:nvPr/>
          </p:nvSpPr>
          <p:spPr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28" name="Google Shape;1328;p54"/>
          <p:cNvGrpSpPr/>
          <p:nvPr/>
        </p:nvGrpSpPr>
        <p:grpSpPr>
          <a:xfrm flipH="1" rot="10800000">
            <a:off x="2743200" y="4114800"/>
            <a:ext cx="685800" cy="685800"/>
            <a:chOff x="1842" y="2508"/>
            <a:chExt cx="432" cy="432"/>
          </a:xfrm>
        </p:grpSpPr>
        <p:sp>
          <p:nvSpPr>
            <p:cNvPr id="1329" name="Google Shape;1329;p54"/>
            <p:cNvSpPr/>
            <p:nvPr/>
          </p:nvSpPr>
          <p:spPr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0" name="Google Shape;1330;p54"/>
            <p:cNvSpPr/>
            <p:nvPr/>
          </p:nvSpPr>
          <p:spPr>
            <a:xfrm>
              <a:off x="1950" y="2796"/>
              <a:ext cx="224" cy="56"/>
            </a:xfrm>
            <a:custGeom>
              <a:rect b="b" l="l" r="r" t="t"/>
              <a:pathLst>
                <a:path extrusionOk="0" h="56" w="224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1" name="Google Shape;1331;p54"/>
            <p:cNvSpPr/>
            <p:nvPr/>
          </p:nvSpPr>
          <p:spPr>
            <a:xfrm>
              <a:off x="1986" y="2652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2" name="Google Shape;1332;p54"/>
            <p:cNvSpPr/>
            <p:nvPr/>
          </p:nvSpPr>
          <p:spPr>
            <a:xfrm>
              <a:off x="2082" y="2652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3" name="Google Shape;1333;p54"/>
            <p:cNvSpPr/>
            <p:nvPr/>
          </p:nvSpPr>
          <p:spPr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4" name="Google Shape;1334;p54"/>
            <p:cNvSpPr/>
            <p:nvPr/>
          </p:nvSpPr>
          <p:spPr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35" name="Google Shape;1335;p54"/>
          <p:cNvGrpSpPr/>
          <p:nvPr/>
        </p:nvGrpSpPr>
        <p:grpSpPr>
          <a:xfrm>
            <a:off x="7010400" y="2819400"/>
            <a:ext cx="685800" cy="685800"/>
            <a:chOff x="1842" y="2508"/>
            <a:chExt cx="432" cy="432"/>
          </a:xfrm>
        </p:grpSpPr>
        <p:sp>
          <p:nvSpPr>
            <p:cNvPr id="1336" name="Google Shape;1336;p54"/>
            <p:cNvSpPr/>
            <p:nvPr/>
          </p:nvSpPr>
          <p:spPr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7" name="Google Shape;1337;p54"/>
            <p:cNvSpPr/>
            <p:nvPr/>
          </p:nvSpPr>
          <p:spPr>
            <a:xfrm>
              <a:off x="1950" y="2796"/>
              <a:ext cx="224" cy="56"/>
            </a:xfrm>
            <a:custGeom>
              <a:rect b="b" l="l" r="r" t="t"/>
              <a:pathLst>
                <a:path extrusionOk="0" h="56" w="224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8" name="Google Shape;1338;p54"/>
            <p:cNvSpPr/>
            <p:nvPr/>
          </p:nvSpPr>
          <p:spPr>
            <a:xfrm>
              <a:off x="1986" y="2652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9" name="Google Shape;1339;p54"/>
            <p:cNvSpPr/>
            <p:nvPr/>
          </p:nvSpPr>
          <p:spPr>
            <a:xfrm>
              <a:off x="2082" y="2652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0" name="Google Shape;1340;p54"/>
            <p:cNvSpPr/>
            <p:nvPr/>
          </p:nvSpPr>
          <p:spPr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1" name="Google Shape;1341;p54"/>
            <p:cNvSpPr/>
            <p:nvPr/>
          </p:nvSpPr>
          <p:spPr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42" name="Google Shape;1342;p54"/>
          <p:cNvGrpSpPr/>
          <p:nvPr/>
        </p:nvGrpSpPr>
        <p:grpSpPr>
          <a:xfrm flipH="1">
            <a:off x="5562600" y="2819400"/>
            <a:ext cx="685800" cy="685800"/>
            <a:chOff x="1842" y="2508"/>
            <a:chExt cx="432" cy="432"/>
          </a:xfrm>
        </p:grpSpPr>
        <p:sp>
          <p:nvSpPr>
            <p:cNvPr id="1343" name="Google Shape;1343;p54"/>
            <p:cNvSpPr/>
            <p:nvPr/>
          </p:nvSpPr>
          <p:spPr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4" name="Google Shape;1344;p54"/>
            <p:cNvSpPr/>
            <p:nvPr/>
          </p:nvSpPr>
          <p:spPr>
            <a:xfrm>
              <a:off x="1950" y="2796"/>
              <a:ext cx="224" cy="56"/>
            </a:xfrm>
            <a:custGeom>
              <a:rect b="b" l="l" r="r" t="t"/>
              <a:pathLst>
                <a:path extrusionOk="0" h="56" w="224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5" name="Google Shape;1345;p54"/>
            <p:cNvSpPr/>
            <p:nvPr/>
          </p:nvSpPr>
          <p:spPr>
            <a:xfrm>
              <a:off x="1986" y="2652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6" name="Google Shape;1346;p54"/>
            <p:cNvSpPr/>
            <p:nvPr/>
          </p:nvSpPr>
          <p:spPr>
            <a:xfrm>
              <a:off x="2082" y="2652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7" name="Google Shape;1347;p54"/>
            <p:cNvSpPr/>
            <p:nvPr/>
          </p:nvSpPr>
          <p:spPr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8" name="Google Shape;1348;p54"/>
            <p:cNvSpPr/>
            <p:nvPr/>
          </p:nvSpPr>
          <p:spPr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55"/>
          <p:cNvSpPr/>
          <p:nvPr/>
        </p:nvSpPr>
        <p:spPr>
          <a:xfrm>
            <a:off x="685800" y="3048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transformations</a:t>
            </a:r>
            <a:endParaRPr/>
          </a:p>
        </p:txBody>
      </p:sp>
      <p:sp>
        <p:nvSpPr>
          <p:cNvPr id="1354" name="Google Shape;1354;p55"/>
          <p:cNvSpPr/>
          <p:nvPr/>
        </p:nvSpPr>
        <p:spPr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Reflection: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origin			            line x=y</a:t>
            </a:r>
            <a:endParaRPr/>
          </a:p>
        </p:txBody>
      </p:sp>
      <p:grpSp>
        <p:nvGrpSpPr>
          <p:cNvPr id="1355" name="Google Shape;1355;p55"/>
          <p:cNvGrpSpPr/>
          <p:nvPr/>
        </p:nvGrpSpPr>
        <p:grpSpPr>
          <a:xfrm>
            <a:off x="762000" y="2362200"/>
            <a:ext cx="3276600" cy="2895600"/>
            <a:chOff x="336" y="1296"/>
            <a:chExt cx="2064" cy="1824"/>
          </a:xfrm>
        </p:grpSpPr>
        <p:cxnSp>
          <p:nvCxnSpPr>
            <p:cNvPr id="1356" name="Google Shape;1356;p55"/>
            <p:cNvCxnSpPr/>
            <p:nvPr/>
          </p:nvCxnSpPr>
          <p:spPr>
            <a:xfrm>
              <a:off x="1344" y="1296"/>
              <a:ext cx="0" cy="182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7" name="Google Shape;1357;p55"/>
            <p:cNvCxnSpPr/>
            <p:nvPr/>
          </p:nvCxnSpPr>
          <p:spPr>
            <a:xfrm>
              <a:off x="336" y="2208"/>
              <a:ext cx="2064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358" name="Google Shape;135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692400"/>
            <a:ext cx="850900" cy="736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9" name="Google Shape;1359;p55"/>
          <p:cNvGrpSpPr/>
          <p:nvPr/>
        </p:nvGrpSpPr>
        <p:grpSpPr>
          <a:xfrm>
            <a:off x="5029200" y="2362200"/>
            <a:ext cx="3276600" cy="2895600"/>
            <a:chOff x="336" y="1296"/>
            <a:chExt cx="2064" cy="1824"/>
          </a:xfrm>
        </p:grpSpPr>
        <p:cxnSp>
          <p:nvCxnSpPr>
            <p:cNvPr id="1360" name="Google Shape;1360;p55"/>
            <p:cNvCxnSpPr/>
            <p:nvPr/>
          </p:nvCxnSpPr>
          <p:spPr>
            <a:xfrm>
              <a:off x="1344" y="1296"/>
              <a:ext cx="0" cy="182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1" name="Google Shape;1361;p55"/>
            <p:cNvCxnSpPr/>
            <p:nvPr/>
          </p:nvCxnSpPr>
          <p:spPr>
            <a:xfrm>
              <a:off x="336" y="2208"/>
              <a:ext cx="2064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362" name="Google Shape;1362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0" y="2667000"/>
            <a:ext cx="685800" cy="736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3" name="Google Shape;1363;p55"/>
          <p:cNvGrpSpPr/>
          <p:nvPr/>
        </p:nvGrpSpPr>
        <p:grpSpPr>
          <a:xfrm rot="2866306">
            <a:off x="2438400" y="3048000"/>
            <a:ext cx="685800" cy="685800"/>
            <a:chOff x="1842" y="2508"/>
            <a:chExt cx="432" cy="432"/>
          </a:xfrm>
        </p:grpSpPr>
        <p:sp>
          <p:nvSpPr>
            <p:cNvPr id="1364" name="Google Shape;1364;p55"/>
            <p:cNvSpPr/>
            <p:nvPr/>
          </p:nvSpPr>
          <p:spPr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5" name="Google Shape;1365;p55"/>
            <p:cNvSpPr/>
            <p:nvPr/>
          </p:nvSpPr>
          <p:spPr>
            <a:xfrm>
              <a:off x="1950" y="2796"/>
              <a:ext cx="224" cy="56"/>
            </a:xfrm>
            <a:custGeom>
              <a:rect b="b" l="l" r="r" t="t"/>
              <a:pathLst>
                <a:path extrusionOk="0" h="56" w="224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6" name="Google Shape;1366;p55"/>
            <p:cNvSpPr/>
            <p:nvPr/>
          </p:nvSpPr>
          <p:spPr>
            <a:xfrm>
              <a:off x="1986" y="2652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7" name="Google Shape;1367;p55"/>
            <p:cNvSpPr/>
            <p:nvPr/>
          </p:nvSpPr>
          <p:spPr>
            <a:xfrm>
              <a:off x="2082" y="2652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8" name="Google Shape;1368;p55"/>
            <p:cNvSpPr/>
            <p:nvPr/>
          </p:nvSpPr>
          <p:spPr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9" name="Google Shape;1369;p55"/>
            <p:cNvSpPr/>
            <p:nvPr/>
          </p:nvSpPr>
          <p:spPr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70" name="Google Shape;1370;p55"/>
          <p:cNvGrpSpPr/>
          <p:nvPr/>
        </p:nvGrpSpPr>
        <p:grpSpPr>
          <a:xfrm>
            <a:off x="6705600" y="2362200"/>
            <a:ext cx="685800" cy="685800"/>
            <a:chOff x="1842" y="2508"/>
            <a:chExt cx="432" cy="432"/>
          </a:xfrm>
        </p:grpSpPr>
        <p:sp>
          <p:nvSpPr>
            <p:cNvPr id="1371" name="Google Shape;1371;p55"/>
            <p:cNvSpPr/>
            <p:nvPr/>
          </p:nvSpPr>
          <p:spPr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2" name="Google Shape;1372;p55"/>
            <p:cNvSpPr/>
            <p:nvPr/>
          </p:nvSpPr>
          <p:spPr>
            <a:xfrm>
              <a:off x="1950" y="2796"/>
              <a:ext cx="224" cy="56"/>
            </a:xfrm>
            <a:custGeom>
              <a:rect b="b" l="l" r="r" t="t"/>
              <a:pathLst>
                <a:path extrusionOk="0" h="56" w="224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3" name="Google Shape;1373;p55"/>
            <p:cNvSpPr/>
            <p:nvPr/>
          </p:nvSpPr>
          <p:spPr>
            <a:xfrm>
              <a:off x="1986" y="2652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4" name="Google Shape;1374;p55"/>
            <p:cNvSpPr/>
            <p:nvPr/>
          </p:nvSpPr>
          <p:spPr>
            <a:xfrm>
              <a:off x="2082" y="2652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5" name="Google Shape;1375;p55"/>
            <p:cNvSpPr/>
            <p:nvPr/>
          </p:nvSpPr>
          <p:spPr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6" name="Google Shape;1376;p55"/>
            <p:cNvSpPr/>
            <p:nvPr/>
          </p:nvSpPr>
          <p:spPr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77" name="Google Shape;1377;p55"/>
          <p:cNvGrpSpPr/>
          <p:nvPr/>
        </p:nvGrpSpPr>
        <p:grpSpPr>
          <a:xfrm rot="-7933694">
            <a:off x="1600200" y="3886200"/>
            <a:ext cx="685800" cy="685800"/>
            <a:chOff x="1842" y="2508"/>
            <a:chExt cx="432" cy="432"/>
          </a:xfrm>
        </p:grpSpPr>
        <p:sp>
          <p:nvSpPr>
            <p:cNvPr id="1378" name="Google Shape;1378;p55"/>
            <p:cNvSpPr/>
            <p:nvPr/>
          </p:nvSpPr>
          <p:spPr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9" name="Google Shape;1379;p55"/>
            <p:cNvSpPr/>
            <p:nvPr/>
          </p:nvSpPr>
          <p:spPr>
            <a:xfrm>
              <a:off x="1950" y="2796"/>
              <a:ext cx="224" cy="56"/>
            </a:xfrm>
            <a:custGeom>
              <a:rect b="b" l="l" r="r" t="t"/>
              <a:pathLst>
                <a:path extrusionOk="0" h="56" w="224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0" name="Google Shape;1380;p55"/>
            <p:cNvSpPr/>
            <p:nvPr/>
          </p:nvSpPr>
          <p:spPr>
            <a:xfrm>
              <a:off x="1986" y="2652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1" name="Google Shape;1381;p55"/>
            <p:cNvSpPr/>
            <p:nvPr/>
          </p:nvSpPr>
          <p:spPr>
            <a:xfrm>
              <a:off x="2082" y="2652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2" name="Google Shape;1382;p55"/>
            <p:cNvSpPr/>
            <p:nvPr/>
          </p:nvSpPr>
          <p:spPr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3" name="Google Shape;1383;p55"/>
            <p:cNvSpPr/>
            <p:nvPr/>
          </p:nvSpPr>
          <p:spPr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384" name="Google Shape;1384;p55"/>
          <p:cNvCxnSpPr/>
          <p:nvPr/>
        </p:nvCxnSpPr>
        <p:spPr>
          <a:xfrm flipH="1" rot="10800000">
            <a:off x="5181600" y="2362200"/>
            <a:ext cx="2895600" cy="2895600"/>
          </a:xfrm>
          <a:prstGeom prst="straightConnector1">
            <a:avLst/>
          </a:prstGeom>
          <a:noFill/>
          <a:ln cap="flat" cmpd="sng" w="2540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85" name="Google Shape;1385;p55"/>
          <p:cNvGrpSpPr/>
          <p:nvPr/>
        </p:nvGrpSpPr>
        <p:grpSpPr>
          <a:xfrm flipH="1" rot="5400000">
            <a:off x="7391400" y="3048000"/>
            <a:ext cx="685800" cy="685800"/>
            <a:chOff x="1842" y="2508"/>
            <a:chExt cx="432" cy="432"/>
          </a:xfrm>
        </p:grpSpPr>
        <p:sp>
          <p:nvSpPr>
            <p:cNvPr id="1386" name="Google Shape;1386;p55"/>
            <p:cNvSpPr/>
            <p:nvPr/>
          </p:nvSpPr>
          <p:spPr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7" name="Google Shape;1387;p55"/>
            <p:cNvSpPr/>
            <p:nvPr/>
          </p:nvSpPr>
          <p:spPr>
            <a:xfrm>
              <a:off x="1950" y="2796"/>
              <a:ext cx="224" cy="56"/>
            </a:xfrm>
            <a:custGeom>
              <a:rect b="b" l="l" r="r" t="t"/>
              <a:pathLst>
                <a:path extrusionOk="0" h="56" w="224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8" name="Google Shape;1388;p55"/>
            <p:cNvSpPr/>
            <p:nvPr/>
          </p:nvSpPr>
          <p:spPr>
            <a:xfrm>
              <a:off x="1986" y="2652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9" name="Google Shape;1389;p55"/>
            <p:cNvSpPr/>
            <p:nvPr/>
          </p:nvSpPr>
          <p:spPr>
            <a:xfrm>
              <a:off x="2082" y="2652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90" name="Google Shape;1390;p55"/>
            <p:cNvSpPr/>
            <p:nvPr/>
          </p:nvSpPr>
          <p:spPr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91" name="Google Shape;1391;p55"/>
            <p:cNvSpPr/>
            <p:nvPr/>
          </p:nvSpPr>
          <p:spPr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56"/>
          <p:cNvSpPr txBox="1"/>
          <p:nvPr>
            <p:ph type="title"/>
          </p:nvPr>
        </p:nvSpPr>
        <p:spPr>
          <a:xfrm>
            <a:off x="435783" y="-59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Shear</a:t>
            </a:r>
            <a:endParaRPr/>
          </a:p>
        </p:txBody>
      </p:sp>
      <p:pic>
        <p:nvPicPr>
          <p:cNvPr descr="shear" id="1397" name="Google Shape;139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990600"/>
            <a:ext cx="4343400" cy="30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8" name="Google Shape;1398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2667000"/>
            <a:ext cx="2743200" cy="1408113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399" name="Google Shape;1399;p56"/>
          <p:cNvSpPr txBox="1"/>
          <p:nvPr/>
        </p:nvSpPr>
        <p:spPr>
          <a:xfrm>
            <a:off x="426742" y="4509097"/>
            <a:ext cx="8717258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shear transformation in the x-direction (along  x)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shifts the points in the x-direction  proportional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to the y-coordinate.  </a:t>
            </a:r>
            <a:endParaRPr/>
          </a:p>
          <a:p>
            <a:pPr indent="-2032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y-coordinate of each point is unaffected.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57"/>
          <p:cNvSpPr/>
          <p:nvPr/>
        </p:nvSpPr>
        <p:spPr>
          <a:xfrm>
            <a:off x="685800" y="3048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transformations</a:t>
            </a:r>
            <a:endParaRPr/>
          </a:p>
        </p:txBody>
      </p:sp>
      <p:sp>
        <p:nvSpPr>
          <p:cNvPr id="1405" name="Google Shape;1405;p57"/>
          <p:cNvSpPr/>
          <p:nvPr/>
        </p:nvSpPr>
        <p:spPr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Shear: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x-direction			         y-direction</a:t>
            </a:r>
            <a:endParaRPr/>
          </a:p>
        </p:txBody>
      </p:sp>
      <p:grpSp>
        <p:nvGrpSpPr>
          <p:cNvPr id="1406" name="Google Shape;1406;p57"/>
          <p:cNvGrpSpPr/>
          <p:nvPr/>
        </p:nvGrpSpPr>
        <p:grpSpPr>
          <a:xfrm>
            <a:off x="762000" y="2362200"/>
            <a:ext cx="3276600" cy="2895600"/>
            <a:chOff x="336" y="1296"/>
            <a:chExt cx="2064" cy="1824"/>
          </a:xfrm>
        </p:grpSpPr>
        <p:cxnSp>
          <p:nvCxnSpPr>
            <p:cNvPr id="1407" name="Google Shape;1407;p57"/>
            <p:cNvCxnSpPr/>
            <p:nvPr/>
          </p:nvCxnSpPr>
          <p:spPr>
            <a:xfrm>
              <a:off x="1344" y="1296"/>
              <a:ext cx="0" cy="182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8" name="Google Shape;1408;p57"/>
            <p:cNvCxnSpPr/>
            <p:nvPr/>
          </p:nvCxnSpPr>
          <p:spPr>
            <a:xfrm>
              <a:off x="336" y="2208"/>
              <a:ext cx="2064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409" name="Google Shape;140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8400" y="2667000"/>
            <a:ext cx="8128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0" name="Google Shape;1410;p57"/>
          <p:cNvSpPr/>
          <p:nvPr/>
        </p:nvSpPr>
        <p:spPr>
          <a:xfrm>
            <a:off x="2362200" y="3124200"/>
            <a:ext cx="685800" cy="6858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1" name="Google Shape;1411;p57"/>
          <p:cNvSpPr/>
          <p:nvPr/>
        </p:nvSpPr>
        <p:spPr>
          <a:xfrm>
            <a:off x="2362200" y="3124200"/>
            <a:ext cx="990600" cy="685800"/>
          </a:xfrm>
          <a:prstGeom prst="parallelogram">
            <a:avLst>
              <a:gd fmla="val 43521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12" name="Google Shape;1412;p57"/>
          <p:cNvGrpSpPr/>
          <p:nvPr/>
        </p:nvGrpSpPr>
        <p:grpSpPr>
          <a:xfrm>
            <a:off x="5029200" y="2362200"/>
            <a:ext cx="3276600" cy="2895600"/>
            <a:chOff x="336" y="1296"/>
            <a:chExt cx="2064" cy="1824"/>
          </a:xfrm>
        </p:grpSpPr>
        <p:cxnSp>
          <p:nvCxnSpPr>
            <p:cNvPr id="1413" name="Google Shape;1413;p57"/>
            <p:cNvCxnSpPr/>
            <p:nvPr/>
          </p:nvCxnSpPr>
          <p:spPr>
            <a:xfrm>
              <a:off x="1344" y="1296"/>
              <a:ext cx="0" cy="182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4" name="Google Shape;1414;p57"/>
            <p:cNvCxnSpPr/>
            <p:nvPr/>
          </p:nvCxnSpPr>
          <p:spPr>
            <a:xfrm>
              <a:off x="336" y="2208"/>
              <a:ext cx="2064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15" name="Google Shape;1415;p57"/>
          <p:cNvSpPr/>
          <p:nvPr/>
        </p:nvSpPr>
        <p:spPr>
          <a:xfrm>
            <a:off x="6629400" y="3124200"/>
            <a:ext cx="685800" cy="6858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6" name="Google Shape;1416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0200" y="2692400"/>
            <a:ext cx="8128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7" name="Google Shape;1417;p57"/>
          <p:cNvSpPr/>
          <p:nvPr/>
        </p:nvSpPr>
        <p:spPr>
          <a:xfrm flipH="1" rot="5400000">
            <a:off x="6477000" y="2971800"/>
            <a:ext cx="990600" cy="685800"/>
          </a:xfrm>
          <a:prstGeom prst="parallelogram">
            <a:avLst>
              <a:gd fmla="val 43521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58"/>
          <p:cNvSpPr/>
          <p:nvPr/>
        </p:nvSpPr>
        <p:spPr>
          <a:xfrm>
            <a:off x="228600" y="304800"/>
            <a:ext cx="8534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Coordinate System Transformations</a:t>
            </a:r>
            <a:endParaRPr/>
          </a:p>
        </p:txBody>
      </p:sp>
      <p:sp>
        <p:nvSpPr>
          <p:cNvPr id="1423" name="Google Shape;1423;p58"/>
          <p:cNvSpPr/>
          <p:nvPr/>
        </p:nvSpPr>
        <p:spPr>
          <a:xfrm>
            <a:off x="685800" y="114300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81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often need to transform points from one coordinate system to another:</a:t>
            </a:r>
            <a:endParaRPr/>
          </a:p>
          <a:p>
            <a:pPr indent="-342900" lvl="1" marL="80010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might model an object in non-Cartesian space (polar)</a:t>
            </a:r>
            <a:endParaRPr/>
          </a:p>
          <a:p>
            <a:pPr indent="-342900" lvl="1" marL="80010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 may be described in their own local system</a:t>
            </a:r>
            <a:endParaRPr/>
          </a:p>
          <a:p>
            <a:pPr indent="-342900" lvl="1" marL="80010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reasons: textures, display, etc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24" name="Google Shape;1424;p58"/>
          <p:cNvCxnSpPr/>
          <p:nvPr/>
        </p:nvCxnSpPr>
        <p:spPr>
          <a:xfrm>
            <a:off x="5837049" y="4770732"/>
            <a:ext cx="0" cy="1752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5" name="Google Shape;1425;p58"/>
          <p:cNvCxnSpPr/>
          <p:nvPr/>
        </p:nvCxnSpPr>
        <p:spPr>
          <a:xfrm>
            <a:off x="5069382" y="5600410"/>
            <a:ext cx="18288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26" name="Google Shape;1426;p58"/>
          <p:cNvGrpSpPr/>
          <p:nvPr/>
        </p:nvGrpSpPr>
        <p:grpSpPr>
          <a:xfrm>
            <a:off x="1670733" y="4331043"/>
            <a:ext cx="5330548" cy="2714617"/>
            <a:chOff x="1828800" y="3134568"/>
            <a:chExt cx="5330548" cy="2714617"/>
          </a:xfrm>
        </p:grpSpPr>
        <p:grpSp>
          <p:nvGrpSpPr>
            <p:cNvPr id="1427" name="Google Shape;1427;p58"/>
            <p:cNvGrpSpPr/>
            <p:nvPr/>
          </p:nvGrpSpPr>
          <p:grpSpPr>
            <a:xfrm>
              <a:off x="1828800" y="3581400"/>
              <a:ext cx="1752600" cy="1752600"/>
              <a:chOff x="528" y="2256"/>
              <a:chExt cx="1104" cy="1104"/>
            </a:xfrm>
          </p:grpSpPr>
          <p:sp>
            <p:nvSpPr>
              <p:cNvPr id="1428" name="Google Shape;1428;p58"/>
              <p:cNvSpPr/>
              <p:nvPr/>
            </p:nvSpPr>
            <p:spPr>
              <a:xfrm>
                <a:off x="624" y="2352"/>
                <a:ext cx="912" cy="912"/>
              </a:xfrm>
              <a:prstGeom prst="ellipse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29" name="Google Shape;1429;p58"/>
              <p:cNvSpPr/>
              <p:nvPr/>
            </p:nvSpPr>
            <p:spPr>
              <a:xfrm>
                <a:off x="720" y="2448"/>
                <a:ext cx="720" cy="720"/>
              </a:xfrm>
              <a:prstGeom prst="ellipse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30" name="Google Shape;1430;p58"/>
              <p:cNvSpPr/>
              <p:nvPr/>
            </p:nvSpPr>
            <p:spPr>
              <a:xfrm>
                <a:off x="816" y="2544"/>
                <a:ext cx="528" cy="528"/>
              </a:xfrm>
              <a:prstGeom prst="ellipse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31" name="Google Shape;1431;p58"/>
              <p:cNvSpPr/>
              <p:nvPr/>
            </p:nvSpPr>
            <p:spPr>
              <a:xfrm>
                <a:off x="912" y="2640"/>
                <a:ext cx="336" cy="336"/>
              </a:xfrm>
              <a:prstGeom prst="ellipse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32" name="Google Shape;1432;p58"/>
              <p:cNvSpPr/>
              <p:nvPr/>
            </p:nvSpPr>
            <p:spPr>
              <a:xfrm>
                <a:off x="1008" y="2736"/>
                <a:ext cx="144" cy="144"/>
              </a:xfrm>
              <a:prstGeom prst="ellipse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433" name="Google Shape;1433;p58"/>
              <p:cNvCxnSpPr/>
              <p:nvPr/>
            </p:nvCxnSpPr>
            <p:spPr>
              <a:xfrm>
                <a:off x="1083" y="2256"/>
                <a:ext cx="0" cy="1104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4" name="Google Shape;1434;p58"/>
              <p:cNvCxnSpPr/>
              <p:nvPr/>
            </p:nvCxnSpPr>
            <p:spPr>
              <a:xfrm>
                <a:off x="528" y="2805"/>
                <a:ext cx="1104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35" name="Google Shape;1435;p58"/>
            <p:cNvGrpSpPr/>
            <p:nvPr/>
          </p:nvGrpSpPr>
          <p:grpSpPr>
            <a:xfrm>
              <a:off x="5924550" y="3134568"/>
              <a:ext cx="990600" cy="1194544"/>
              <a:chOff x="2976" y="1936"/>
              <a:chExt cx="624" cy="752"/>
            </a:xfrm>
          </p:grpSpPr>
          <p:cxnSp>
            <p:nvCxnSpPr>
              <p:cNvPr id="1436" name="Google Shape;1436;p58"/>
              <p:cNvCxnSpPr/>
              <p:nvPr/>
            </p:nvCxnSpPr>
            <p:spPr>
              <a:xfrm>
                <a:off x="2976" y="2256"/>
                <a:ext cx="432" cy="43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cxnSp>
            <p:nvCxnSpPr>
              <p:cNvPr id="1437" name="Google Shape;1437;p58"/>
              <p:cNvCxnSpPr/>
              <p:nvPr/>
            </p:nvCxnSpPr>
            <p:spPr>
              <a:xfrm flipH="1" rot="10800000">
                <a:off x="3168" y="2256"/>
                <a:ext cx="432" cy="43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grpSp>
            <p:nvGrpSpPr>
              <p:cNvPr id="1438" name="Google Shape;1438;p58"/>
              <p:cNvGrpSpPr/>
              <p:nvPr/>
            </p:nvGrpSpPr>
            <p:grpSpPr>
              <a:xfrm rot="-2689735">
                <a:off x="3072" y="2025"/>
                <a:ext cx="432" cy="432"/>
                <a:chOff x="1842" y="2508"/>
                <a:chExt cx="432" cy="432"/>
              </a:xfrm>
            </p:grpSpPr>
            <p:sp>
              <p:nvSpPr>
                <p:cNvPr id="1439" name="Google Shape;1439;p58"/>
                <p:cNvSpPr/>
                <p:nvPr/>
              </p:nvSpPr>
              <p:spPr>
                <a:xfrm>
                  <a:off x="1842" y="2508"/>
                  <a:ext cx="432" cy="432"/>
                </a:xfrm>
                <a:prstGeom prst="ellipse">
                  <a:avLst/>
                </a:prstGeom>
                <a:solidFill>
                  <a:srgbClr val="FFFF00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40" name="Google Shape;1440;p58"/>
                <p:cNvSpPr/>
                <p:nvPr/>
              </p:nvSpPr>
              <p:spPr>
                <a:xfrm>
                  <a:off x="1950" y="2796"/>
                  <a:ext cx="224" cy="56"/>
                </a:xfrm>
                <a:custGeom>
                  <a:rect b="b" l="l" r="r" t="t"/>
                  <a:pathLst>
                    <a:path extrusionOk="0" h="56" w="224">
                      <a:moveTo>
                        <a:pt x="16" y="8"/>
                      </a:moveTo>
                      <a:cubicBezTo>
                        <a:pt x="0" y="16"/>
                        <a:pt x="80" y="56"/>
                        <a:pt x="112" y="56"/>
                      </a:cubicBezTo>
                      <a:cubicBezTo>
                        <a:pt x="144" y="56"/>
                        <a:pt x="224" y="16"/>
                        <a:pt x="208" y="8"/>
                      </a:cubicBezTo>
                      <a:cubicBezTo>
                        <a:pt x="192" y="0"/>
                        <a:pt x="32" y="0"/>
                        <a:pt x="16" y="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41" name="Google Shape;1441;p58"/>
                <p:cNvSpPr/>
                <p:nvPr/>
              </p:nvSpPr>
              <p:spPr>
                <a:xfrm>
                  <a:off x="1986" y="2652"/>
                  <a:ext cx="48" cy="96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42" name="Google Shape;1442;p58"/>
                <p:cNvSpPr/>
                <p:nvPr/>
              </p:nvSpPr>
              <p:spPr>
                <a:xfrm>
                  <a:off x="2082" y="2652"/>
                  <a:ext cx="48" cy="96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43" name="Google Shape;1443;p58"/>
                <p:cNvSpPr/>
                <p:nvPr/>
              </p:nvSpPr>
              <p:spPr>
                <a:xfrm>
                  <a:off x="1986" y="2700"/>
                  <a:ext cx="48" cy="48"/>
                </a:xfrm>
                <a:prstGeom prst="ellipse">
                  <a:avLst/>
                </a:prstGeom>
                <a:solidFill>
                  <a:schemeClr val="accent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44" name="Google Shape;1444;p58"/>
                <p:cNvSpPr/>
                <p:nvPr/>
              </p:nvSpPr>
              <p:spPr>
                <a:xfrm>
                  <a:off x="2082" y="2700"/>
                  <a:ext cx="48" cy="48"/>
                </a:xfrm>
                <a:prstGeom prst="ellipse">
                  <a:avLst/>
                </a:prstGeom>
                <a:solidFill>
                  <a:srgbClr val="00FF0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grpSp>
          <p:nvGrpSpPr>
            <p:cNvPr id="1445" name="Google Shape;1445;p58"/>
            <p:cNvGrpSpPr/>
            <p:nvPr/>
          </p:nvGrpSpPr>
          <p:grpSpPr>
            <a:xfrm rot="1595475">
              <a:off x="4813338" y="4346994"/>
              <a:ext cx="990600" cy="1194543"/>
              <a:chOff x="2976" y="1936"/>
              <a:chExt cx="624" cy="752"/>
            </a:xfrm>
          </p:grpSpPr>
          <p:cxnSp>
            <p:nvCxnSpPr>
              <p:cNvPr id="1446" name="Google Shape;1446;p58"/>
              <p:cNvCxnSpPr/>
              <p:nvPr/>
            </p:nvCxnSpPr>
            <p:spPr>
              <a:xfrm>
                <a:off x="2976" y="2256"/>
                <a:ext cx="432" cy="43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cxnSp>
            <p:nvCxnSpPr>
              <p:cNvPr id="1447" name="Google Shape;1447;p58"/>
              <p:cNvCxnSpPr/>
              <p:nvPr/>
            </p:nvCxnSpPr>
            <p:spPr>
              <a:xfrm flipH="1" rot="10800000">
                <a:off x="3168" y="2256"/>
                <a:ext cx="432" cy="43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grpSp>
            <p:nvGrpSpPr>
              <p:cNvPr id="1448" name="Google Shape;1448;p58"/>
              <p:cNvGrpSpPr/>
              <p:nvPr/>
            </p:nvGrpSpPr>
            <p:grpSpPr>
              <a:xfrm rot="-2689735">
                <a:off x="3072" y="2025"/>
                <a:ext cx="432" cy="432"/>
                <a:chOff x="1842" y="2508"/>
                <a:chExt cx="432" cy="432"/>
              </a:xfrm>
            </p:grpSpPr>
            <p:sp>
              <p:nvSpPr>
                <p:cNvPr id="1449" name="Google Shape;1449;p58"/>
                <p:cNvSpPr/>
                <p:nvPr/>
              </p:nvSpPr>
              <p:spPr>
                <a:xfrm>
                  <a:off x="1842" y="2508"/>
                  <a:ext cx="432" cy="432"/>
                </a:xfrm>
                <a:prstGeom prst="ellipse">
                  <a:avLst/>
                </a:prstGeom>
                <a:solidFill>
                  <a:srgbClr val="FFFF00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50" name="Google Shape;1450;p58"/>
                <p:cNvSpPr/>
                <p:nvPr/>
              </p:nvSpPr>
              <p:spPr>
                <a:xfrm>
                  <a:off x="1950" y="2796"/>
                  <a:ext cx="224" cy="56"/>
                </a:xfrm>
                <a:custGeom>
                  <a:rect b="b" l="l" r="r" t="t"/>
                  <a:pathLst>
                    <a:path extrusionOk="0" h="56" w="224">
                      <a:moveTo>
                        <a:pt x="16" y="8"/>
                      </a:moveTo>
                      <a:cubicBezTo>
                        <a:pt x="0" y="16"/>
                        <a:pt x="80" y="56"/>
                        <a:pt x="112" y="56"/>
                      </a:cubicBezTo>
                      <a:cubicBezTo>
                        <a:pt x="144" y="56"/>
                        <a:pt x="224" y="16"/>
                        <a:pt x="208" y="8"/>
                      </a:cubicBezTo>
                      <a:cubicBezTo>
                        <a:pt x="192" y="0"/>
                        <a:pt x="32" y="0"/>
                        <a:pt x="16" y="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51" name="Google Shape;1451;p58"/>
                <p:cNvSpPr/>
                <p:nvPr/>
              </p:nvSpPr>
              <p:spPr>
                <a:xfrm>
                  <a:off x="1986" y="2652"/>
                  <a:ext cx="48" cy="96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52" name="Google Shape;1452;p58"/>
                <p:cNvSpPr/>
                <p:nvPr/>
              </p:nvSpPr>
              <p:spPr>
                <a:xfrm>
                  <a:off x="2082" y="2652"/>
                  <a:ext cx="48" cy="96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53" name="Google Shape;1453;p58"/>
                <p:cNvSpPr/>
                <p:nvPr/>
              </p:nvSpPr>
              <p:spPr>
                <a:xfrm>
                  <a:off x="1986" y="2700"/>
                  <a:ext cx="48" cy="48"/>
                </a:xfrm>
                <a:prstGeom prst="ellipse">
                  <a:avLst/>
                </a:prstGeom>
                <a:solidFill>
                  <a:schemeClr val="accent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54" name="Google Shape;1454;p58"/>
                <p:cNvSpPr/>
                <p:nvPr/>
              </p:nvSpPr>
              <p:spPr>
                <a:xfrm>
                  <a:off x="2082" y="2700"/>
                  <a:ext cx="48" cy="48"/>
                </a:xfrm>
                <a:prstGeom prst="ellipse">
                  <a:avLst/>
                </a:prstGeom>
                <a:solidFill>
                  <a:srgbClr val="00FF0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grpSp>
          <p:nvGrpSpPr>
            <p:cNvPr id="1455" name="Google Shape;1455;p58"/>
            <p:cNvGrpSpPr/>
            <p:nvPr/>
          </p:nvGrpSpPr>
          <p:grpSpPr>
            <a:xfrm rot="-10136057">
              <a:off x="6063319" y="4570680"/>
              <a:ext cx="990600" cy="1194545"/>
              <a:chOff x="2976" y="1936"/>
              <a:chExt cx="624" cy="752"/>
            </a:xfrm>
          </p:grpSpPr>
          <p:cxnSp>
            <p:nvCxnSpPr>
              <p:cNvPr id="1456" name="Google Shape;1456;p58"/>
              <p:cNvCxnSpPr/>
              <p:nvPr/>
            </p:nvCxnSpPr>
            <p:spPr>
              <a:xfrm>
                <a:off x="2976" y="2256"/>
                <a:ext cx="432" cy="43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cxnSp>
            <p:nvCxnSpPr>
              <p:cNvPr id="1457" name="Google Shape;1457;p58"/>
              <p:cNvCxnSpPr/>
              <p:nvPr/>
            </p:nvCxnSpPr>
            <p:spPr>
              <a:xfrm flipH="1" rot="10800000">
                <a:off x="3168" y="2256"/>
                <a:ext cx="432" cy="43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grpSp>
            <p:nvGrpSpPr>
              <p:cNvPr id="1458" name="Google Shape;1458;p58"/>
              <p:cNvGrpSpPr/>
              <p:nvPr/>
            </p:nvGrpSpPr>
            <p:grpSpPr>
              <a:xfrm rot="-2689735">
                <a:off x="3072" y="2025"/>
                <a:ext cx="432" cy="432"/>
                <a:chOff x="1842" y="2508"/>
                <a:chExt cx="432" cy="432"/>
              </a:xfrm>
            </p:grpSpPr>
            <p:sp>
              <p:nvSpPr>
                <p:cNvPr id="1459" name="Google Shape;1459;p58"/>
                <p:cNvSpPr/>
                <p:nvPr/>
              </p:nvSpPr>
              <p:spPr>
                <a:xfrm>
                  <a:off x="1842" y="2508"/>
                  <a:ext cx="432" cy="432"/>
                </a:xfrm>
                <a:prstGeom prst="ellipse">
                  <a:avLst/>
                </a:prstGeom>
                <a:solidFill>
                  <a:srgbClr val="FFFF00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60" name="Google Shape;1460;p58"/>
                <p:cNvSpPr/>
                <p:nvPr/>
              </p:nvSpPr>
              <p:spPr>
                <a:xfrm>
                  <a:off x="1950" y="2796"/>
                  <a:ext cx="224" cy="56"/>
                </a:xfrm>
                <a:custGeom>
                  <a:rect b="b" l="l" r="r" t="t"/>
                  <a:pathLst>
                    <a:path extrusionOk="0" h="56" w="224">
                      <a:moveTo>
                        <a:pt x="16" y="8"/>
                      </a:moveTo>
                      <a:cubicBezTo>
                        <a:pt x="0" y="16"/>
                        <a:pt x="80" y="56"/>
                        <a:pt x="112" y="56"/>
                      </a:cubicBezTo>
                      <a:cubicBezTo>
                        <a:pt x="144" y="56"/>
                        <a:pt x="224" y="16"/>
                        <a:pt x="208" y="8"/>
                      </a:cubicBezTo>
                      <a:cubicBezTo>
                        <a:pt x="192" y="0"/>
                        <a:pt x="32" y="0"/>
                        <a:pt x="16" y="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61" name="Google Shape;1461;p58"/>
                <p:cNvSpPr/>
                <p:nvPr/>
              </p:nvSpPr>
              <p:spPr>
                <a:xfrm>
                  <a:off x="1986" y="2652"/>
                  <a:ext cx="48" cy="96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62" name="Google Shape;1462;p58"/>
                <p:cNvSpPr/>
                <p:nvPr/>
              </p:nvSpPr>
              <p:spPr>
                <a:xfrm>
                  <a:off x="2082" y="2652"/>
                  <a:ext cx="48" cy="96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63" name="Google Shape;1463;p58"/>
                <p:cNvSpPr/>
                <p:nvPr/>
              </p:nvSpPr>
              <p:spPr>
                <a:xfrm>
                  <a:off x="1986" y="2700"/>
                  <a:ext cx="48" cy="48"/>
                </a:xfrm>
                <a:prstGeom prst="ellipse">
                  <a:avLst/>
                </a:prstGeom>
                <a:solidFill>
                  <a:schemeClr val="accent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64" name="Google Shape;1464;p58"/>
                <p:cNvSpPr/>
                <p:nvPr/>
              </p:nvSpPr>
              <p:spPr>
                <a:xfrm>
                  <a:off x="2082" y="2700"/>
                  <a:ext cx="48" cy="48"/>
                </a:xfrm>
                <a:prstGeom prst="ellipse">
                  <a:avLst/>
                </a:prstGeom>
                <a:solidFill>
                  <a:srgbClr val="00FF0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grpSp>
          <p:nvGrpSpPr>
            <p:cNvPr id="1465" name="Google Shape;1465;p58"/>
            <p:cNvGrpSpPr/>
            <p:nvPr/>
          </p:nvGrpSpPr>
          <p:grpSpPr>
            <a:xfrm>
              <a:off x="4582372" y="3360738"/>
              <a:ext cx="1189778" cy="1200890"/>
              <a:chOff x="2161" y="2535"/>
              <a:chExt cx="749" cy="756"/>
            </a:xfrm>
          </p:grpSpPr>
          <p:cxnSp>
            <p:nvCxnSpPr>
              <p:cNvPr id="1466" name="Google Shape;1466;p58"/>
              <p:cNvCxnSpPr/>
              <p:nvPr/>
            </p:nvCxnSpPr>
            <p:spPr>
              <a:xfrm rot="2716083">
                <a:off x="2250" y="2633"/>
                <a:ext cx="432" cy="43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cxnSp>
            <p:nvCxnSpPr>
              <p:cNvPr id="1467" name="Google Shape;1467;p58"/>
              <p:cNvCxnSpPr/>
              <p:nvPr/>
            </p:nvCxnSpPr>
            <p:spPr>
              <a:xfrm flipH="1" rot="-8083917">
                <a:off x="2385" y="2770"/>
                <a:ext cx="432" cy="43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grpSp>
            <p:nvGrpSpPr>
              <p:cNvPr id="1468" name="Google Shape;1468;p58"/>
              <p:cNvGrpSpPr/>
              <p:nvPr/>
            </p:nvGrpSpPr>
            <p:grpSpPr>
              <a:xfrm>
                <a:off x="2478" y="2535"/>
                <a:ext cx="432" cy="432"/>
                <a:chOff x="1842" y="2508"/>
                <a:chExt cx="432" cy="432"/>
              </a:xfrm>
            </p:grpSpPr>
            <p:sp>
              <p:nvSpPr>
                <p:cNvPr id="1469" name="Google Shape;1469;p58"/>
                <p:cNvSpPr/>
                <p:nvPr/>
              </p:nvSpPr>
              <p:spPr>
                <a:xfrm>
                  <a:off x="1842" y="2508"/>
                  <a:ext cx="432" cy="432"/>
                </a:xfrm>
                <a:prstGeom prst="ellipse">
                  <a:avLst/>
                </a:prstGeom>
                <a:solidFill>
                  <a:srgbClr val="FFFF00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70" name="Google Shape;1470;p58"/>
                <p:cNvSpPr/>
                <p:nvPr/>
              </p:nvSpPr>
              <p:spPr>
                <a:xfrm>
                  <a:off x="1950" y="2796"/>
                  <a:ext cx="224" cy="56"/>
                </a:xfrm>
                <a:custGeom>
                  <a:rect b="b" l="l" r="r" t="t"/>
                  <a:pathLst>
                    <a:path extrusionOk="0" h="56" w="224">
                      <a:moveTo>
                        <a:pt x="16" y="8"/>
                      </a:moveTo>
                      <a:cubicBezTo>
                        <a:pt x="0" y="16"/>
                        <a:pt x="80" y="56"/>
                        <a:pt x="112" y="56"/>
                      </a:cubicBezTo>
                      <a:cubicBezTo>
                        <a:pt x="144" y="56"/>
                        <a:pt x="224" y="16"/>
                        <a:pt x="208" y="8"/>
                      </a:cubicBezTo>
                      <a:cubicBezTo>
                        <a:pt x="192" y="0"/>
                        <a:pt x="32" y="0"/>
                        <a:pt x="16" y="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71" name="Google Shape;1471;p58"/>
                <p:cNvSpPr/>
                <p:nvPr/>
              </p:nvSpPr>
              <p:spPr>
                <a:xfrm>
                  <a:off x="1986" y="2652"/>
                  <a:ext cx="48" cy="96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72" name="Google Shape;1472;p58"/>
                <p:cNvSpPr/>
                <p:nvPr/>
              </p:nvSpPr>
              <p:spPr>
                <a:xfrm>
                  <a:off x="2082" y="2652"/>
                  <a:ext cx="48" cy="96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73" name="Google Shape;1473;p58"/>
                <p:cNvSpPr/>
                <p:nvPr/>
              </p:nvSpPr>
              <p:spPr>
                <a:xfrm>
                  <a:off x="1986" y="2700"/>
                  <a:ext cx="48" cy="48"/>
                </a:xfrm>
                <a:prstGeom prst="ellipse">
                  <a:avLst/>
                </a:prstGeom>
                <a:solidFill>
                  <a:schemeClr val="accent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74" name="Google Shape;1474;p58"/>
                <p:cNvSpPr/>
                <p:nvPr/>
              </p:nvSpPr>
              <p:spPr>
                <a:xfrm>
                  <a:off x="2082" y="2700"/>
                  <a:ext cx="48" cy="48"/>
                </a:xfrm>
                <a:prstGeom prst="ellipse">
                  <a:avLst/>
                </a:prstGeom>
                <a:solidFill>
                  <a:srgbClr val="00FF0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</p:grpSp>
      <p:sp>
        <p:nvSpPr>
          <p:cNvPr id="1475" name="Google Shape;1475;p58"/>
          <p:cNvSpPr/>
          <p:nvPr/>
        </p:nvSpPr>
        <p:spPr>
          <a:xfrm>
            <a:off x="4955802" y="4884068"/>
            <a:ext cx="1828800" cy="1371600"/>
          </a:xfrm>
          <a:prstGeom prst="rect">
            <a:avLst/>
          </a:prstGeom>
          <a:solidFill>
            <a:schemeClr val="accent1">
              <a:alpha val="49803"/>
            </a:schemeClr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Translation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81000" y="1143000"/>
            <a:ext cx="441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translation moves all </a:t>
            </a:r>
            <a:r>
              <a:rPr b="1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points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an object along the same straight-line path to new </a:t>
            </a:r>
            <a:r>
              <a:rPr b="1" i="0" lang="en-US" sz="20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positions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path is represented by a vector, called the </a:t>
            </a:r>
            <a:r>
              <a:rPr b="1" i="0" lang="en-US" sz="2000" u="none" cap="none" strike="noStrike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translation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1" i="0" lang="en-US" sz="2000" u="none" cap="none" strike="noStrike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vector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write the components:</a:t>
            </a:r>
            <a:endParaRPr/>
          </a:p>
          <a:p>
            <a:pPr indent="-342900" lvl="0" marL="342900" marR="0" rtl="0" algn="ctr"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i="0" lang="en-US" sz="20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</a:t>
            </a:r>
            <a:r>
              <a:rPr b="1" baseline="-25000" i="1" lang="en-US" sz="20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1" lang="en-US" sz="2000" u="none" cap="none" strike="noStrike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baseline="-25000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b="1" i="1" lang="en-US" sz="2000" u="none" cap="none" strike="noStrike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baseline="-25000" i="1" lang="en-US" sz="2000" u="none" cap="none" strike="noStrike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1" baseline="-25000" i="1" sz="2000" u="none" cap="none" strike="noStrike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ctr"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i="0" lang="en-US" sz="20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</a:t>
            </a:r>
            <a:r>
              <a:rPr b="1" baseline="-25000" i="1" lang="en-US" sz="20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1" baseline="-25000" i="1" lang="en-US" sz="2000" u="none" cap="none" strike="noStrike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baseline="-25000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b="1" i="1" lang="en-US" sz="2000" u="none" cap="none" strike="noStrike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baseline="-25000" i="1" lang="en-US" sz="2000" u="none" cap="none" strike="noStrike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1" baseline="-25000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baseline="-25000" i="1" sz="2000" u="none" cap="none" strike="noStrike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in matrix form:</a:t>
            </a:r>
            <a:endParaRPr/>
          </a:p>
          <a:p>
            <a:pPr indent="-342900" lvl="0" marL="342900" marR="0" rtl="0" algn="ctr"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P'</a:t>
            </a:r>
            <a:r>
              <a:rPr b="1" i="0" lang="en-US" sz="20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i="0" lang="en-US" sz="2000" u="none" cap="none" strike="noStrike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1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grpSp>
        <p:nvGrpSpPr>
          <p:cNvPr id="113" name="Google Shape;113;p17"/>
          <p:cNvGrpSpPr/>
          <p:nvPr/>
        </p:nvGrpSpPr>
        <p:grpSpPr>
          <a:xfrm>
            <a:off x="4953000" y="1905000"/>
            <a:ext cx="3276600" cy="3048000"/>
            <a:chOff x="3120" y="1200"/>
            <a:chExt cx="2064" cy="1920"/>
          </a:xfrm>
        </p:grpSpPr>
        <p:cxnSp>
          <p:nvCxnSpPr>
            <p:cNvPr id="114" name="Google Shape;114;p17"/>
            <p:cNvCxnSpPr/>
            <p:nvPr/>
          </p:nvCxnSpPr>
          <p:spPr>
            <a:xfrm>
              <a:off x="3120" y="1200"/>
              <a:ext cx="0" cy="192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17"/>
            <p:cNvCxnSpPr/>
            <p:nvPr/>
          </p:nvCxnSpPr>
          <p:spPr>
            <a:xfrm>
              <a:off x="3120" y="3120"/>
              <a:ext cx="2064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16" name="Google Shape;116;p17"/>
          <p:cNvCxnSpPr/>
          <p:nvPr/>
        </p:nvCxnSpPr>
        <p:spPr>
          <a:xfrm>
            <a:off x="5257800" y="1905000"/>
            <a:ext cx="0" cy="304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7"/>
          <p:cNvCxnSpPr/>
          <p:nvPr/>
        </p:nvCxnSpPr>
        <p:spPr>
          <a:xfrm>
            <a:off x="5562600" y="1905000"/>
            <a:ext cx="0" cy="304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5867400" y="1905000"/>
            <a:ext cx="0" cy="304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7"/>
          <p:cNvCxnSpPr/>
          <p:nvPr/>
        </p:nvCxnSpPr>
        <p:spPr>
          <a:xfrm>
            <a:off x="6172200" y="1905000"/>
            <a:ext cx="0" cy="304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7"/>
          <p:cNvCxnSpPr/>
          <p:nvPr/>
        </p:nvCxnSpPr>
        <p:spPr>
          <a:xfrm>
            <a:off x="6477000" y="1905000"/>
            <a:ext cx="0" cy="304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7"/>
          <p:cNvCxnSpPr/>
          <p:nvPr/>
        </p:nvCxnSpPr>
        <p:spPr>
          <a:xfrm>
            <a:off x="6781800" y="1905000"/>
            <a:ext cx="0" cy="304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7"/>
          <p:cNvCxnSpPr/>
          <p:nvPr/>
        </p:nvCxnSpPr>
        <p:spPr>
          <a:xfrm>
            <a:off x="7086600" y="1905000"/>
            <a:ext cx="0" cy="304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7"/>
          <p:cNvCxnSpPr/>
          <p:nvPr/>
        </p:nvCxnSpPr>
        <p:spPr>
          <a:xfrm>
            <a:off x="7391400" y="1905000"/>
            <a:ext cx="0" cy="304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7"/>
          <p:cNvCxnSpPr/>
          <p:nvPr/>
        </p:nvCxnSpPr>
        <p:spPr>
          <a:xfrm>
            <a:off x="7696200" y="1905000"/>
            <a:ext cx="0" cy="304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7"/>
          <p:cNvCxnSpPr/>
          <p:nvPr/>
        </p:nvCxnSpPr>
        <p:spPr>
          <a:xfrm>
            <a:off x="8001000" y="1905000"/>
            <a:ext cx="0" cy="304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7"/>
          <p:cNvCxnSpPr/>
          <p:nvPr/>
        </p:nvCxnSpPr>
        <p:spPr>
          <a:xfrm>
            <a:off x="4953000" y="4648200"/>
            <a:ext cx="327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7"/>
          <p:cNvCxnSpPr/>
          <p:nvPr/>
        </p:nvCxnSpPr>
        <p:spPr>
          <a:xfrm>
            <a:off x="4953000" y="4343400"/>
            <a:ext cx="327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7"/>
          <p:cNvCxnSpPr/>
          <p:nvPr/>
        </p:nvCxnSpPr>
        <p:spPr>
          <a:xfrm>
            <a:off x="4953000" y="4038600"/>
            <a:ext cx="327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4953000" y="3733800"/>
            <a:ext cx="327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4953000" y="3429000"/>
            <a:ext cx="327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4953000" y="3124200"/>
            <a:ext cx="327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7"/>
          <p:cNvCxnSpPr/>
          <p:nvPr/>
        </p:nvCxnSpPr>
        <p:spPr>
          <a:xfrm>
            <a:off x="4953000" y="2819400"/>
            <a:ext cx="327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7"/>
          <p:cNvCxnSpPr/>
          <p:nvPr/>
        </p:nvCxnSpPr>
        <p:spPr>
          <a:xfrm>
            <a:off x="4953000" y="2514600"/>
            <a:ext cx="327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7"/>
          <p:cNvCxnSpPr/>
          <p:nvPr/>
        </p:nvCxnSpPr>
        <p:spPr>
          <a:xfrm>
            <a:off x="4953000" y="2209800"/>
            <a:ext cx="327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7"/>
          <p:cNvSpPr/>
          <p:nvPr/>
        </p:nvSpPr>
        <p:spPr>
          <a:xfrm>
            <a:off x="5594350" y="4071938"/>
            <a:ext cx="228600" cy="228600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7424738" y="2852738"/>
            <a:ext cx="228600" cy="2286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7" name="Google Shape;137;p17"/>
          <p:cNvCxnSpPr/>
          <p:nvPr/>
        </p:nvCxnSpPr>
        <p:spPr>
          <a:xfrm flipH="1" rot="10800000">
            <a:off x="5715000" y="2971800"/>
            <a:ext cx="1828800" cy="1219200"/>
          </a:xfrm>
          <a:prstGeom prst="straightConnector1">
            <a:avLst/>
          </a:prstGeom>
          <a:noFill/>
          <a:ln cap="flat" cmpd="sng" w="254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38" name="Google Shape;138;p17"/>
          <p:cNvGrpSpPr/>
          <p:nvPr/>
        </p:nvGrpSpPr>
        <p:grpSpPr>
          <a:xfrm>
            <a:off x="5867400" y="4125913"/>
            <a:ext cx="1676400" cy="396875"/>
            <a:chOff x="3696" y="2599"/>
            <a:chExt cx="1056" cy="250"/>
          </a:xfrm>
        </p:grpSpPr>
        <p:cxnSp>
          <p:nvCxnSpPr>
            <p:cNvPr id="139" name="Google Shape;139;p17"/>
            <p:cNvCxnSpPr/>
            <p:nvPr/>
          </p:nvCxnSpPr>
          <p:spPr>
            <a:xfrm>
              <a:off x="3696" y="2640"/>
              <a:ext cx="105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40" name="Google Shape;140;p17"/>
            <p:cNvSpPr txBox="1"/>
            <p:nvPr/>
          </p:nvSpPr>
          <p:spPr>
            <a:xfrm>
              <a:off x="4070" y="2599"/>
              <a:ext cx="271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1" lang="en-US" sz="2000">
                  <a:solidFill>
                    <a:srgbClr val="66FF33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1" baseline="-25000" i="1" lang="en-US" sz="2000">
                  <a:solidFill>
                    <a:srgbClr val="66FF33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</p:grpSp>
      <p:grpSp>
        <p:nvGrpSpPr>
          <p:cNvPr id="141" name="Google Shape;141;p17"/>
          <p:cNvGrpSpPr/>
          <p:nvPr/>
        </p:nvGrpSpPr>
        <p:grpSpPr>
          <a:xfrm>
            <a:off x="7527925" y="3124200"/>
            <a:ext cx="546100" cy="990600"/>
            <a:chOff x="4742" y="1968"/>
            <a:chExt cx="344" cy="624"/>
          </a:xfrm>
        </p:grpSpPr>
        <p:cxnSp>
          <p:nvCxnSpPr>
            <p:cNvPr id="142" name="Google Shape;142;p17"/>
            <p:cNvCxnSpPr/>
            <p:nvPr/>
          </p:nvCxnSpPr>
          <p:spPr>
            <a:xfrm rot="10800000">
              <a:off x="4752" y="1968"/>
              <a:ext cx="0" cy="62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43" name="Google Shape;143;p17"/>
            <p:cNvSpPr txBox="1"/>
            <p:nvPr/>
          </p:nvSpPr>
          <p:spPr>
            <a:xfrm>
              <a:off x="4742" y="2167"/>
              <a:ext cx="34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1" lang="en-US" sz="2000">
                  <a:solidFill>
                    <a:srgbClr val="66FF33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1" baseline="-25000" i="1" lang="en-US" sz="2000">
                  <a:solidFill>
                    <a:srgbClr val="66FF33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1" baseline="-25000" i="1" lang="en-US" sz="2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  <p:sp>
        <p:nvSpPr>
          <p:cNvPr id="144" name="Google Shape;144;p17"/>
          <p:cNvSpPr/>
          <p:nvPr/>
        </p:nvSpPr>
        <p:spPr>
          <a:xfrm>
            <a:off x="1600200" y="5292725"/>
            <a:ext cx="457200" cy="914400"/>
          </a:xfrm>
          <a:prstGeom prst="bracketPair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1676400" y="5257800"/>
            <a:ext cx="43815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y’</a:t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2514600" y="5292725"/>
            <a:ext cx="457200" cy="914400"/>
          </a:xfrm>
          <a:prstGeom prst="bracketPair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2590800" y="5257800"/>
            <a:ext cx="33655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3352800" y="5292725"/>
            <a:ext cx="457200" cy="914400"/>
          </a:xfrm>
          <a:prstGeom prst="bracketPair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3429000" y="5303838"/>
            <a:ext cx="40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66FF33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baseline="-25000" i="1" lang="en-US" sz="2000">
                <a:solidFill>
                  <a:srgbClr val="66FF33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1" baseline="-25000" i="1" sz="20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66FF33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baseline="-25000" i="1" lang="en-US" sz="2000">
                <a:solidFill>
                  <a:srgbClr val="66FF33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baseline="-25000" i="1"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FF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2133600" y="55626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        +</a:t>
            </a:r>
            <a:endParaRPr/>
          </a:p>
        </p:txBody>
      </p:sp>
      <p:grpSp>
        <p:nvGrpSpPr>
          <p:cNvPr id="151" name="Google Shape;151;p17"/>
          <p:cNvGrpSpPr/>
          <p:nvPr/>
        </p:nvGrpSpPr>
        <p:grpSpPr>
          <a:xfrm>
            <a:off x="5318125" y="2438400"/>
            <a:ext cx="2835275" cy="2151063"/>
            <a:chOff x="3350" y="1536"/>
            <a:chExt cx="1786" cy="1355"/>
          </a:xfrm>
        </p:grpSpPr>
        <p:grpSp>
          <p:nvGrpSpPr>
            <p:cNvPr id="152" name="Google Shape;152;p17"/>
            <p:cNvGrpSpPr/>
            <p:nvPr/>
          </p:nvGrpSpPr>
          <p:grpSpPr>
            <a:xfrm>
              <a:off x="3350" y="2151"/>
              <a:ext cx="1786" cy="740"/>
              <a:chOff x="3350" y="2151"/>
              <a:chExt cx="1786" cy="740"/>
            </a:xfrm>
          </p:grpSpPr>
          <p:sp>
            <p:nvSpPr>
              <p:cNvPr id="153" name="Google Shape;153;p17"/>
              <p:cNvSpPr txBox="1"/>
              <p:nvPr/>
            </p:nvSpPr>
            <p:spPr>
              <a:xfrm>
                <a:off x="3350" y="2679"/>
                <a:ext cx="394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(2, 2)</a:t>
                </a:r>
                <a:endParaRPr/>
              </a:p>
            </p:txBody>
          </p:sp>
          <p:sp>
            <p:nvSpPr>
              <p:cNvPr id="154" name="Google Shape;154;p17"/>
              <p:cNvSpPr txBox="1"/>
              <p:nvPr/>
            </p:nvSpPr>
            <p:spPr>
              <a:xfrm>
                <a:off x="4224" y="2592"/>
                <a:ext cx="285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= 6</a:t>
                </a:r>
                <a:endParaRPr/>
              </a:p>
            </p:txBody>
          </p:sp>
          <p:sp>
            <p:nvSpPr>
              <p:cNvPr id="155" name="Google Shape;155;p17"/>
              <p:cNvSpPr txBox="1"/>
              <p:nvPr/>
            </p:nvSpPr>
            <p:spPr>
              <a:xfrm>
                <a:off x="4883" y="2151"/>
                <a:ext cx="253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=4</a:t>
                </a:r>
                <a:endParaRPr/>
              </a:p>
            </p:txBody>
          </p:sp>
        </p:grpSp>
        <p:sp>
          <p:nvSpPr>
            <p:cNvPr id="156" name="Google Shape;156;p17"/>
            <p:cNvSpPr txBox="1"/>
            <p:nvPr/>
          </p:nvSpPr>
          <p:spPr>
            <a:xfrm>
              <a:off x="4704" y="1536"/>
              <a:ext cx="19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?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228600" y="1600200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3840" lvl="0" marL="59157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840"/>
              <a:buFont typeface="Times New Roman"/>
              <a:buChar char="•"/>
            </a:pPr>
            <a:r>
              <a:rPr b="1" i="0" lang="en-US" sz="3200" u="none" cap="none" strike="noStrik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Translation transformation </a:t>
            </a:r>
            <a:endParaRPr/>
          </a:p>
          <a:p>
            <a:pPr indent="0" lvl="0" marL="59157" marR="0" rtl="0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33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3840" lvl="1" marL="430842" marR="0" rtl="0" algn="l">
              <a:spcBef>
                <a:spcPts val="422"/>
              </a:spcBef>
              <a:spcAft>
                <a:spcPts val="0"/>
              </a:spcAft>
              <a:buClr>
                <a:srgbClr val="FF0000"/>
              </a:buClr>
              <a:buSzPts val="3840"/>
              <a:buFont typeface="Times New Roman"/>
              <a:buChar char="•"/>
            </a:pPr>
            <a:r>
              <a:rPr b="1" i="0" lang="en-US" sz="3200" u="none" cap="none" strike="noStrik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Translation vector or shift vector T = (t</a:t>
            </a:r>
            <a:r>
              <a:rPr b="1" baseline="-25000" i="0" lang="en-US" sz="3200" u="none" cap="none" strike="noStrik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i="0" lang="en-US" sz="3200" u="none" cap="none" strike="noStrik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</a:t>
            </a:r>
            <a:r>
              <a:rPr b="1" baseline="-25000" i="0" lang="en-US" sz="3200" u="none" cap="none" strike="noStrik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1" i="0" lang="en-US" sz="3200" u="none" cap="none" strike="noStrik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/>
          </a:p>
          <a:p>
            <a:pPr indent="-243840" lvl="1" marL="430842" marR="0" rtl="0" algn="l">
              <a:spcBef>
                <a:spcPts val="422"/>
              </a:spcBef>
              <a:spcAft>
                <a:spcPts val="0"/>
              </a:spcAft>
              <a:buClr>
                <a:srgbClr val="FF0000"/>
              </a:buClr>
              <a:buSzPts val="3840"/>
              <a:buFont typeface="Times New Roman"/>
              <a:buChar char="•"/>
            </a:pPr>
            <a:r>
              <a:rPr b="1" i="0" lang="en-US" sz="3200" u="none" cap="none" strike="noStrik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 cap="none" strike="noStrik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Rigid-body transformation</a:t>
            </a:r>
            <a:endParaRPr/>
          </a:p>
          <a:p>
            <a:pPr indent="-243840" lvl="1" marL="430842" marR="0" rtl="0" algn="l">
              <a:spcBef>
                <a:spcPts val="422"/>
              </a:spcBef>
              <a:spcAft>
                <a:spcPts val="0"/>
              </a:spcAft>
              <a:buClr>
                <a:srgbClr val="FF0000"/>
              </a:buClr>
              <a:buSzPts val="3840"/>
              <a:buFont typeface="Times New Roman"/>
              <a:buChar char="•"/>
            </a:pPr>
            <a:r>
              <a:rPr b="1" i="0" lang="en-US" sz="3200" u="none" cap="none" strike="noStrik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Moves objects without deformation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.png" id="164" name="Google Shape;16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981200"/>
            <a:ext cx="1599530" cy="6072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165" name="Google Shape;16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1000" y="1974503"/>
            <a:ext cx="1600646" cy="6139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18"/>
          <p:cNvGrpSpPr/>
          <p:nvPr/>
        </p:nvGrpSpPr>
        <p:grpSpPr>
          <a:xfrm>
            <a:off x="1141884" y="4343177"/>
            <a:ext cx="2896567" cy="2057176"/>
            <a:chOff x="1624013" y="6176963"/>
            <a:chExt cx="4119562" cy="2925762"/>
          </a:xfrm>
        </p:grpSpPr>
        <p:cxnSp>
          <p:nvCxnSpPr>
            <p:cNvPr id="167" name="Google Shape;167;p18"/>
            <p:cNvCxnSpPr/>
            <p:nvPr/>
          </p:nvCxnSpPr>
          <p:spPr>
            <a:xfrm>
              <a:off x="1733550" y="8669338"/>
              <a:ext cx="3467100" cy="0"/>
            </a:xfrm>
            <a:prstGeom prst="straightConnector1">
              <a:avLst/>
            </a:prstGeom>
            <a:noFill/>
            <a:ln cap="flat" cmpd="sng" w="13525">
              <a:solidFill>
                <a:srgbClr val="0033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8" name="Google Shape;168;p18"/>
            <p:cNvCxnSpPr/>
            <p:nvPr/>
          </p:nvCxnSpPr>
          <p:spPr>
            <a:xfrm>
              <a:off x="2166938" y="6610350"/>
              <a:ext cx="0" cy="2492375"/>
            </a:xfrm>
            <a:prstGeom prst="straightConnector1">
              <a:avLst/>
            </a:prstGeom>
            <a:noFill/>
            <a:ln cap="flat" cmpd="sng" w="13525">
              <a:solidFill>
                <a:srgbClr val="0033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9" name="Google Shape;169;p18"/>
            <p:cNvSpPr/>
            <p:nvPr/>
          </p:nvSpPr>
          <p:spPr>
            <a:xfrm>
              <a:off x="5200650" y="8343900"/>
              <a:ext cx="542925" cy="650875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76200" lIns="127000" spcFirstLastPara="1" rIns="127000" wrap="square" tIns="762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33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1624013" y="6176963"/>
              <a:ext cx="542925" cy="649287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76200" lIns="127000" spcFirstLastPara="1" rIns="127000" wrap="square" tIns="762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33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4333875" y="7097713"/>
              <a:ext cx="107950" cy="107950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3"/>
                    <a:pt x="4835" y="21600"/>
                    <a:pt x="10800" y="21600"/>
                  </a:cubicBezTo>
                  <a:cubicBezTo>
                    <a:pt x="16763" y="21600"/>
                    <a:pt x="21600" y="16763"/>
                    <a:pt x="21600" y="10800"/>
                  </a:cubicBezTo>
                  <a:cubicBezTo>
                    <a:pt x="21600" y="4835"/>
                    <a:pt x="16763" y="0"/>
                    <a:pt x="10800" y="0"/>
                  </a:cubicBezTo>
                  <a:close/>
                </a:path>
              </a:pathLst>
            </a:custGeom>
            <a:solidFill>
              <a:srgbClr val="0000FF"/>
            </a:solidFill>
            <a:ln cap="flat" cmpd="sng" w="13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72" name="Google Shape;172;p18"/>
            <p:cNvCxnSpPr/>
            <p:nvPr/>
          </p:nvCxnSpPr>
          <p:spPr>
            <a:xfrm flipH="1" rot="10800000">
              <a:off x="2925763" y="7151688"/>
              <a:ext cx="1408112" cy="866775"/>
            </a:xfrm>
            <a:prstGeom prst="straightConnector1">
              <a:avLst/>
            </a:prstGeom>
            <a:noFill/>
            <a:ln cap="flat" cmpd="sng" w="406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3" name="Google Shape;173;p18"/>
            <p:cNvSpPr/>
            <p:nvPr/>
          </p:nvSpPr>
          <p:spPr>
            <a:xfrm>
              <a:off x="2708275" y="7910513"/>
              <a:ext cx="542925" cy="650875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76200" lIns="127000" spcFirstLastPara="1" rIns="127000" wrap="square" tIns="762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33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4441825" y="6935788"/>
              <a:ext cx="976313" cy="649287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76200" lIns="127000" spcFirstLastPara="1" rIns="127000" wrap="square" tIns="762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33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P’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3467100" y="7585075"/>
              <a:ext cx="541338" cy="650875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76200" lIns="127000" spcFirstLastPara="1" rIns="127000" wrap="square" tIns="762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33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76" name="Google Shape;176;p18"/>
          <p:cNvGrpSpPr/>
          <p:nvPr/>
        </p:nvGrpSpPr>
        <p:grpSpPr>
          <a:xfrm>
            <a:off x="5028531" y="4494982"/>
            <a:ext cx="2438921" cy="1905372"/>
            <a:chOff x="5028531" y="4494982"/>
            <a:chExt cx="2438921" cy="1905372"/>
          </a:xfrm>
        </p:grpSpPr>
        <p:sp>
          <p:nvSpPr>
            <p:cNvPr id="177" name="Google Shape;177;p18"/>
            <p:cNvSpPr/>
            <p:nvPr/>
          </p:nvSpPr>
          <p:spPr>
            <a:xfrm>
              <a:off x="6400354" y="4494982"/>
              <a:ext cx="990079" cy="68646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9969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CCC99"/>
            </a:solidFill>
            <a:ln cap="flat" cmpd="sng" w="13525">
              <a:solidFill>
                <a:srgbClr val="003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5320978" y="5168057"/>
              <a:ext cx="990079" cy="68647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9969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CCC99"/>
            </a:solidFill>
            <a:ln cap="flat" cmpd="sng" w="13525">
              <a:solidFill>
                <a:srgbClr val="003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79" name="Google Shape;179;p18"/>
            <p:cNvCxnSpPr/>
            <p:nvPr/>
          </p:nvCxnSpPr>
          <p:spPr>
            <a:xfrm>
              <a:off x="5028531" y="6095628"/>
              <a:ext cx="2438921" cy="0"/>
            </a:xfrm>
            <a:prstGeom prst="straightConnector1">
              <a:avLst/>
            </a:prstGeom>
            <a:noFill/>
            <a:ln cap="flat" cmpd="sng" w="13525">
              <a:solidFill>
                <a:srgbClr val="0033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0" name="Google Shape;180;p18"/>
            <p:cNvCxnSpPr/>
            <p:nvPr/>
          </p:nvCxnSpPr>
          <p:spPr>
            <a:xfrm>
              <a:off x="5333256" y="4647903"/>
              <a:ext cx="0" cy="1752451"/>
            </a:xfrm>
            <a:prstGeom prst="straightConnector1">
              <a:avLst/>
            </a:prstGeom>
            <a:noFill/>
            <a:ln cap="flat" cmpd="sng" w="13525">
              <a:solidFill>
                <a:srgbClr val="0033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81" name="Google Shape;181;p18"/>
          <p:cNvCxnSpPr/>
          <p:nvPr/>
        </p:nvCxnSpPr>
        <p:spPr>
          <a:xfrm flipH="1" rot="10800000">
            <a:off x="5866805" y="5028531"/>
            <a:ext cx="991195" cy="609451"/>
          </a:xfrm>
          <a:prstGeom prst="straightConnector1">
            <a:avLst/>
          </a:prstGeom>
          <a:noFill/>
          <a:ln cap="flat" cmpd="sng" w="406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18"/>
          <p:cNvSpPr/>
          <p:nvPr/>
        </p:nvSpPr>
        <p:spPr>
          <a:xfrm>
            <a:off x="5790903" y="5637982"/>
            <a:ext cx="75902" cy="77018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5" y="0"/>
                  <a:pt x="0" y="4833"/>
                  <a:pt x="0" y="10800"/>
                </a:cubicBezTo>
                <a:cubicBezTo>
                  <a:pt x="0" y="16763"/>
                  <a:pt x="4835" y="21600"/>
                  <a:pt x="10800" y="21600"/>
                </a:cubicBezTo>
                <a:cubicBezTo>
                  <a:pt x="16763" y="21600"/>
                  <a:pt x="21600" y="16763"/>
                  <a:pt x="21600" y="10800"/>
                </a:cubicBezTo>
                <a:cubicBezTo>
                  <a:pt x="21600" y="4833"/>
                  <a:pt x="16763" y="0"/>
                  <a:pt x="10800" y="0"/>
                </a:cubicBezTo>
                <a:close/>
              </a:path>
            </a:pathLst>
          </a:custGeom>
          <a:solidFill>
            <a:srgbClr val="0000FF"/>
          </a:solidFill>
          <a:ln cap="flat" cmpd="sng" w="13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18"/>
          <p:cNvSpPr/>
          <p:nvPr/>
        </p:nvSpPr>
        <p:spPr>
          <a:xfrm>
            <a:off x="6858000" y="4990580"/>
            <a:ext cx="75902" cy="7590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3"/>
                  <a:pt x="4835" y="21600"/>
                  <a:pt x="10800" y="21600"/>
                </a:cubicBezTo>
                <a:cubicBezTo>
                  <a:pt x="16763" y="21600"/>
                  <a:pt x="21600" y="16763"/>
                  <a:pt x="21600" y="10800"/>
                </a:cubicBezTo>
                <a:cubicBezTo>
                  <a:pt x="21600" y="4835"/>
                  <a:pt x="16763" y="0"/>
                  <a:pt x="10800" y="0"/>
                </a:cubicBezTo>
                <a:close/>
              </a:path>
            </a:pathLst>
          </a:custGeom>
          <a:solidFill>
            <a:srgbClr val="0000FF"/>
          </a:solidFill>
          <a:ln cap="flat" cmpd="sng" w="13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18"/>
          <p:cNvSpPr/>
          <p:nvPr/>
        </p:nvSpPr>
        <p:spPr>
          <a:xfrm>
            <a:off x="6247433" y="5333256"/>
            <a:ext cx="381744" cy="45764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53575" lIns="89275" spcFirstLastPara="1" rIns="89275" wrap="square" tIns="53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/>
          <p:nvPr/>
        </p:nvSpPr>
        <p:spPr>
          <a:xfrm>
            <a:off x="1685925" y="2625725"/>
            <a:ext cx="1220788" cy="1982788"/>
          </a:xfrm>
          <a:custGeom>
            <a:rect b="b" l="l" r="r" t="t"/>
            <a:pathLst>
              <a:path extrusionOk="0" h="1249" w="769">
                <a:moveTo>
                  <a:pt x="0" y="1248"/>
                </a:moveTo>
                <a:lnTo>
                  <a:pt x="768" y="1248"/>
                </a:lnTo>
                <a:lnTo>
                  <a:pt x="432" y="0"/>
                </a:lnTo>
                <a:lnTo>
                  <a:pt x="0" y="1248"/>
                </a:lnTo>
              </a:path>
            </a:pathLst>
          </a:custGeom>
          <a:solidFill>
            <a:schemeClr val="dk2"/>
          </a:solidFill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4124325" y="1177925"/>
            <a:ext cx="1220788" cy="1982788"/>
          </a:xfrm>
          <a:custGeom>
            <a:rect b="b" l="l" r="r" t="t"/>
            <a:pathLst>
              <a:path extrusionOk="0" h="1249" w="769">
                <a:moveTo>
                  <a:pt x="0" y="1248"/>
                </a:moveTo>
                <a:lnTo>
                  <a:pt x="768" y="1248"/>
                </a:lnTo>
                <a:lnTo>
                  <a:pt x="432" y="0"/>
                </a:lnTo>
                <a:lnTo>
                  <a:pt x="0" y="1248"/>
                </a:lnTo>
              </a:path>
            </a:pathLst>
          </a:custGeom>
          <a:solidFill>
            <a:schemeClr val="dk2"/>
          </a:solidFill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2" name="Google Shape;192;p19"/>
          <p:cNvCxnSpPr/>
          <p:nvPr/>
        </p:nvCxnSpPr>
        <p:spPr>
          <a:xfrm flipH="1" rot="10800000">
            <a:off x="2295525" y="1177925"/>
            <a:ext cx="2514600" cy="14478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lgDash"/>
            <a:round/>
            <a:headEnd len="sm" w="sm" type="none"/>
            <a:tailEnd len="med" w="med" type="triangle"/>
          </a:ln>
        </p:spPr>
      </p:cxnSp>
      <p:cxnSp>
        <p:nvCxnSpPr>
          <p:cNvPr id="193" name="Google Shape;193;p19"/>
          <p:cNvCxnSpPr/>
          <p:nvPr/>
        </p:nvCxnSpPr>
        <p:spPr>
          <a:xfrm flipH="1" rot="10800000">
            <a:off x="2828925" y="3159125"/>
            <a:ext cx="2514600" cy="14478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lgDash"/>
            <a:round/>
            <a:headEnd len="sm" w="sm" type="none"/>
            <a:tailEnd len="med" w="med" type="triangle"/>
          </a:ln>
        </p:spPr>
      </p:cxnSp>
      <p:cxnSp>
        <p:nvCxnSpPr>
          <p:cNvPr id="194" name="Google Shape;194;p19"/>
          <p:cNvCxnSpPr/>
          <p:nvPr/>
        </p:nvCxnSpPr>
        <p:spPr>
          <a:xfrm flipH="1" rot="10800000">
            <a:off x="1609725" y="3159125"/>
            <a:ext cx="2514600" cy="14478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lgDash"/>
            <a:round/>
            <a:headEnd len="sm" w="sm" type="none"/>
            <a:tailEnd len="med" w="med" type="triangle"/>
          </a:ln>
        </p:spPr>
      </p:cxnSp>
      <p:sp>
        <p:nvSpPr>
          <p:cNvPr id="195" name="Google Shape;195;p19"/>
          <p:cNvSpPr/>
          <p:nvPr/>
        </p:nvSpPr>
        <p:spPr>
          <a:xfrm rot="-1740000">
            <a:off x="3041650" y="2209800"/>
            <a:ext cx="1054100" cy="368300"/>
          </a:xfrm>
          <a:prstGeom prst="rightArrow">
            <a:avLst>
              <a:gd fmla="val 50000" name="adj1"/>
              <a:gd fmla="val 143117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6" name="Google Shape;19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0" y="4191000"/>
            <a:ext cx="1905000" cy="12954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97" name="Google Shape;197;p19"/>
          <p:cNvSpPr txBox="1"/>
          <p:nvPr/>
        </p:nvSpPr>
        <p:spPr>
          <a:xfrm>
            <a:off x="609600" y="4572000"/>
            <a:ext cx="920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(10,5)</a:t>
            </a:r>
            <a:endParaRPr/>
          </a:p>
        </p:txBody>
      </p:sp>
      <p:sp>
        <p:nvSpPr>
          <p:cNvPr id="198" name="Google Shape;198;p19"/>
          <p:cNvSpPr txBox="1"/>
          <p:nvPr/>
        </p:nvSpPr>
        <p:spPr>
          <a:xfrm>
            <a:off x="2584450" y="4572000"/>
            <a:ext cx="920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(30,5)</a:t>
            </a:r>
            <a:endParaRPr/>
          </a:p>
        </p:txBody>
      </p:sp>
      <p:sp>
        <p:nvSpPr>
          <p:cNvPr id="199" name="Google Shape;199;p19"/>
          <p:cNvSpPr txBox="1"/>
          <p:nvPr/>
        </p:nvSpPr>
        <p:spPr>
          <a:xfrm>
            <a:off x="1609725" y="2168525"/>
            <a:ext cx="1073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(20,35)</a:t>
            </a:r>
            <a:endParaRPr/>
          </a:p>
        </p:txBody>
      </p:sp>
      <p:sp>
        <p:nvSpPr>
          <p:cNvPr id="200" name="Google Shape;200;p19"/>
          <p:cNvSpPr txBox="1"/>
          <p:nvPr/>
        </p:nvSpPr>
        <p:spPr>
          <a:xfrm>
            <a:off x="4870450" y="914400"/>
            <a:ext cx="1073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(55,60)</a:t>
            </a:r>
            <a:endParaRPr/>
          </a:p>
        </p:txBody>
      </p:sp>
      <p:sp>
        <p:nvSpPr>
          <p:cNvPr id="201" name="Google Shape;201;p19"/>
          <p:cNvSpPr txBox="1"/>
          <p:nvPr/>
        </p:nvSpPr>
        <p:spPr>
          <a:xfrm>
            <a:off x="5327650" y="3048000"/>
            <a:ext cx="1073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(65,30)</a:t>
            </a:r>
            <a:endParaRPr/>
          </a:p>
        </p:txBody>
      </p:sp>
      <p:sp>
        <p:nvSpPr>
          <p:cNvPr id="202" name="Google Shape;202;p19"/>
          <p:cNvSpPr txBox="1"/>
          <p:nvPr/>
        </p:nvSpPr>
        <p:spPr>
          <a:xfrm>
            <a:off x="3117850" y="2819400"/>
            <a:ext cx="1073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(45,30)</a:t>
            </a:r>
            <a:endParaRPr/>
          </a:p>
        </p:txBody>
      </p:sp>
      <p:sp>
        <p:nvSpPr>
          <p:cNvPr id="203" name="Google Shape;203;p19"/>
          <p:cNvSpPr txBox="1"/>
          <p:nvPr>
            <p:ph type="title"/>
          </p:nvPr>
        </p:nvSpPr>
        <p:spPr>
          <a:xfrm>
            <a:off x="533400" y="-569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Translation</a:t>
            </a:r>
            <a:endParaRPr/>
          </a:p>
        </p:txBody>
      </p:sp>
      <p:sp>
        <p:nvSpPr>
          <p:cNvPr id="204" name="Google Shape;204;p19"/>
          <p:cNvSpPr txBox="1"/>
          <p:nvPr/>
        </p:nvSpPr>
        <p:spPr>
          <a:xfrm>
            <a:off x="3352800" y="5638800"/>
            <a:ext cx="5473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vector (t</a:t>
            </a:r>
            <a:r>
              <a:rPr b="1"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</a:t>
            </a:r>
            <a:r>
              <a:rPr b="1"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is called the </a:t>
            </a: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offset vector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/>
          <p:nvPr/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660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</a:t>
            </a: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12700" y="997744"/>
            <a:ext cx="44958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 changes the size of an object and involves two scale factors, S</a:t>
            </a:r>
            <a:r>
              <a:rPr b="1"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S</a:t>
            </a:r>
            <a:r>
              <a:rPr b="1"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the </a:t>
            </a:r>
            <a:endParaRPr/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x- and y- coordinates</a:t>
            </a:r>
            <a:endParaRPr/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respectively.</a:t>
            </a:r>
            <a:endParaRPr/>
          </a:p>
          <a:p>
            <a:pPr indent="-342900" lvl="0" marL="3429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Scales are about the origin.</a:t>
            </a:r>
            <a:endParaRPr/>
          </a:p>
          <a:p>
            <a:pPr indent="-342900" lvl="0" marL="3429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write the components: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r>
              <a:rPr b="1" i="1" lang="en-US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lang="en-US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</a:t>
            </a:r>
            <a:r>
              <a:rPr b="1" baseline="-25000" i="1" lang="en-US" sz="2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i="1" lang="en-US" sz="24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i="1" lang="en-US" sz="24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baseline="-25000" i="1"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p</a:t>
            </a:r>
            <a:r>
              <a:rPr b="1" lang="en-US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i="1" lang="en-US" sz="24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i="1" lang="en-US" sz="24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1" baseline="-25000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in matrix form: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P'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lang="en-US" sz="24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b="1" lang="en-US" sz="24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Scale matrix as: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11" name="Google Shape;211;p20"/>
          <p:cNvGrpSpPr/>
          <p:nvPr/>
        </p:nvGrpSpPr>
        <p:grpSpPr>
          <a:xfrm>
            <a:off x="4953000" y="1905000"/>
            <a:ext cx="3276600" cy="3048000"/>
            <a:chOff x="3120" y="1200"/>
            <a:chExt cx="2064" cy="1920"/>
          </a:xfrm>
        </p:grpSpPr>
        <p:grpSp>
          <p:nvGrpSpPr>
            <p:cNvPr id="212" name="Google Shape;212;p20"/>
            <p:cNvGrpSpPr/>
            <p:nvPr/>
          </p:nvGrpSpPr>
          <p:grpSpPr>
            <a:xfrm>
              <a:off x="3120" y="1200"/>
              <a:ext cx="2064" cy="1920"/>
              <a:chOff x="3120" y="1200"/>
              <a:chExt cx="2064" cy="1920"/>
            </a:xfrm>
          </p:grpSpPr>
          <p:cxnSp>
            <p:nvCxnSpPr>
              <p:cNvPr id="213" name="Google Shape;213;p20"/>
              <p:cNvCxnSpPr/>
              <p:nvPr/>
            </p:nvCxnSpPr>
            <p:spPr>
              <a:xfrm>
                <a:off x="3120" y="1200"/>
                <a:ext cx="0" cy="192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4" name="Google Shape;214;p20"/>
              <p:cNvCxnSpPr/>
              <p:nvPr/>
            </p:nvCxnSpPr>
            <p:spPr>
              <a:xfrm>
                <a:off x="3120" y="3120"/>
                <a:ext cx="2064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15" name="Google Shape;215;p20"/>
            <p:cNvCxnSpPr/>
            <p:nvPr/>
          </p:nvCxnSpPr>
          <p:spPr>
            <a:xfrm>
              <a:off x="3312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20"/>
            <p:cNvCxnSpPr/>
            <p:nvPr/>
          </p:nvCxnSpPr>
          <p:spPr>
            <a:xfrm>
              <a:off x="3504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20"/>
            <p:cNvCxnSpPr/>
            <p:nvPr/>
          </p:nvCxnSpPr>
          <p:spPr>
            <a:xfrm>
              <a:off x="3696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Google Shape;218;p20"/>
            <p:cNvCxnSpPr/>
            <p:nvPr/>
          </p:nvCxnSpPr>
          <p:spPr>
            <a:xfrm>
              <a:off x="3888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p20"/>
            <p:cNvCxnSpPr/>
            <p:nvPr/>
          </p:nvCxnSpPr>
          <p:spPr>
            <a:xfrm>
              <a:off x="4080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20"/>
            <p:cNvCxnSpPr/>
            <p:nvPr/>
          </p:nvCxnSpPr>
          <p:spPr>
            <a:xfrm>
              <a:off x="4272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20"/>
            <p:cNvCxnSpPr/>
            <p:nvPr/>
          </p:nvCxnSpPr>
          <p:spPr>
            <a:xfrm>
              <a:off x="4464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Google Shape;222;p20"/>
            <p:cNvCxnSpPr/>
            <p:nvPr/>
          </p:nvCxnSpPr>
          <p:spPr>
            <a:xfrm>
              <a:off x="4656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20"/>
            <p:cNvCxnSpPr/>
            <p:nvPr/>
          </p:nvCxnSpPr>
          <p:spPr>
            <a:xfrm>
              <a:off x="4848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20"/>
            <p:cNvCxnSpPr/>
            <p:nvPr/>
          </p:nvCxnSpPr>
          <p:spPr>
            <a:xfrm>
              <a:off x="5040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20"/>
            <p:cNvCxnSpPr/>
            <p:nvPr/>
          </p:nvCxnSpPr>
          <p:spPr>
            <a:xfrm>
              <a:off x="3120" y="2928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20"/>
            <p:cNvCxnSpPr/>
            <p:nvPr/>
          </p:nvCxnSpPr>
          <p:spPr>
            <a:xfrm>
              <a:off x="3120" y="2736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Google Shape;227;p20"/>
            <p:cNvCxnSpPr/>
            <p:nvPr/>
          </p:nvCxnSpPr>
          <p:spPr>
            <a:xfrm>
              <a:off x="3120" y="2544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" name="Google Shape;228;p20"/>
            <p:cNvCxnSpPr/>
            <p:nvPr/>
          </p:nvCxnSpPr>
          <p:spPr>
            <a:xfrm>
              <a:off x="3120" y="2352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" name="Google Shape;229;p20"/>
            <p:cNvCxnSpPr/>
            <p:nvPr/>
          </p:nvCxnSpPr>
          <p:spPr>
            <a:xfrm>
              <a:off x="3120" y="2160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20"/>
            <p:cNvCxnSpPr/>
            <p:nvPr/>
          </p:nvCxnSpPr>
          <p:spPr>
            <a:xfrm>
              <a:off x="3120" y="1968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" name="Google Shape;231;p20"/>
            <p:cNvCxnSpPr/>
            <p:nvPr/>
          </p:nvCxnSpPr>
          <p:spPr>
            <a:xfrm>
              <a:off x="3120" y="1776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20"/>
            <p:cNvCxnSpPr/>
            <p:nvPr/>
          </p:nvCxnSpPr>
          <p:spPr>
            <a:xfrm>
              <a:off x="3120" y="1584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20"/>
            <p:cNvCxnSpPr/>
            <p:nvPr/>
          </p:nvCxnSpPr>
          <p:spPr>
            <a:xfrm>
              <a:off x="3120" y="1392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4" name="Google Shape;234;p20"/>
          <p:cNvGrpSpPr/>
          <p:nvPr/>
        </p:nvGrpSpPr>
        <p:grpSpPr>
          <a:xfrm>
            <a:off x="5410200" y="2362200"/>
            <a:ext cx="2133600" cy="2133600"/>
            <a:chOff x="3408" y="1488"/>
            <a:chExt cx="1344" cy="1344"/>
          </a:xfrm>
        </p:grpSpPr>
        <p:cxnSp>
          <p:nvCxnSpPr>
            <p:cNvPr id="235" name="Google Shape;235;p20"/>
            <p:cNvCxnSpPr/>
            <p:nvPr/>
          </p:nvCxnSpPr>
          <p:spPr>
            <a:xfrm flipH="1" rot="10800000">
              <a:off x="3408" y="1488"/>
              <a:ext cx="576" cy="1152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6" name="Google Shape;236;p20"/>
            <p:cNvCxnSpPr/>
            <p:nvPr/>
          </p:nvCxnSpPr>
          <p:spPr>
            <a:xfrm flipH="1" rot="10800000">
              <a:off x="3408" y="2256"/>
              <a:ext cx="576" cy="576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7" name="Google Shape;237;p20"/>
            <p:cNvCxnSpPr/>
            <p:nvPr/>
          </p:nvCxnSpPr>
          <p:spPr>
            <a:xfrm flipH="1" rot="10800000">
              <a:off x="3600" y="2256"/>
              <a:ext cx="1152" cy="576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38" name="Google Shape;238;p20"/>
          <p:cNvSpPr/>
          <p:nvPr/>
        </p:nvSpPr>
        <p:spPr>
          <a:xfrm>
            <a:off x="5410200" y="4114800"/>
            <a:ext cx="304800" cy="381000"/>
          </a:xfrm>
          <a:prstGeom prst="rtTriangle">
            <a:avLst/>
          </a:prstGeom>
          <a:noFill/>
          <a:ln cap="flat" cmpd="sng" w="317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20"/>
          <p:cNvSpPr/>
          <p:nvPr/>
        </p:nvSpPr>
        <p:spPr>
          <a:xfrm>
            <a:off x="6324600" y="2362200"/>
            <a:ext cx="1219200" cy="1219200"/>
          </a:xfrm>
          <a:prstGeom prst="rtTriangle">
            <a:avLst/>
          </a:prstGeom>
          <a:noFill/>
          <a:ln cap="flat" cmpd="sng" w="3175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40" name="Google Shape;240;p20"/>
          <p:cNvGrpSpPr/>
          <p:nvPr/>
        </p:nvGrpSpPr>
        <p:grpSpPr>
          <a:xfrm>
            <a:off x="4953000" y="4191000"/>
            <a:ext cx="762000" cy="762000"/>
            <a:chOff x="3120" y="2640"/>
            <a:chExt cx="480" cy="480"/>
          </a:xfrm>
        </p:grpSpPr>
        <p:cxnSp>
          <p:nvCxnSpPr>
            <p:cNvPr id="241" name="Google Shape;241;p20"/>
            <p:cNvCxnSpPr/>
            <p:nvPr/>
          </p:nvCxnSpPr>
          <p:spPr>
            <a:xfrm flipH="1">
              <a:off x="3120" y="2640"/>
              <a:ext cx="288" cy="480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20"/>
            <p:cNvCxnSpPr/>
            <p:nvPr/>
          </p:nvCxnSpPr>
          <p:spPr>
            <a:xfrm flipH="1">
              <a:off x="3120" y="2832"/>
              <a:ext cx="288" cy="288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20"/>
            <p:cNvCxnSpPr/>
            <p:nvPr/>
          </p:nvCxnSpPr>
          <p:spPr>
            <a:xfrm flipH="1">
              <a:off x="3120" y="2832"/>
              <a:ext cx="480" cy="288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44" name="Google Shape;24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5867400"/>
            <a:ext cx="1422400" cy="831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5" name="Google Shape;245;p20"/>
          <p:cNvGrpSpPr/>
          <p:nvPr/>
        </p:nvGrpSpPr>
        <p:grpSpPr>
          <a:xfrm>
            <a:off x="5241925" y="3748088"/>
            <a:ext cx="635000" cy="823912"/>
            <a:chOff x="3302" y="2361"/>
            <a:chExt cx="400" cy="519"/>
          </a:xfrm>
        </p:grpSpPr>
        <p:grpSp>
          <p:nvGrpSpPr>
            <p:cNvPr id="246" name="Google Shape;246;p20"/>
            <p:cNvGrpSpPr/>
            <p:nvPr/>
          </p:nvGrpSpPr>
          <p:grpSpPr>
            <a:xfrm>
              <a:off x="3360" y="2544"/>
              <a:ext cx="342" cy="336"/>
              <a:chOff x="3336" y="2568"/>
              <a:chExt cx="342" cy="336"/>
            </a:xfrm>
          </p:grpSpPr>
          <p:sp>
            <p:nvSpPr>
              <p:cNvPr id="247" name="Google Shape;247;p20"/>
              <p:cNvSpPr/>
              <p:nvPr/>
            </p:nvSpPr>
            <p:spPr>
              <a:xfrm>
                <a:off x="3336" y="2760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8" name="Google Shape;248;p20"/>
              <p:cNvSpPr/>
              <p:nvPr/>
            </p:nvSpPr>
            <p:spPr>
              <a:xfrm>
                <a:off x="3534" y="2760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9" name="Google Shape;249;p20"/>
              <p:cNvSpPr/>
              <p:nvPr/>
            </p:nvSpPr>
            <p:spPr>
              <a:xfrm>
                <a:off x="3336" y="256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50" name="Google Shape;250;p20"/>
            <p:cNvSpPr txBox="1"/>
            <p:nvPr/>
          </p:nvSpPr>
          <p:spPr>
            <a:xfrm>
              <a:off x="3302" y="2361"/>
              <a:ext cx="29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endParaRPr/>
            </a:p>
          </p:txBody>
        </p:sp>
      </p:grpSp>
      <p:grpSp>
        <p:nvGrpSpPr>
          <p:cNvPr id="251" name="Google Shape;251;p20"/>
          <p:cNvGrpSpPr/>
          <p:nvPr/>
        </p:nvGrpSpPr>
        <p:grpSpPr>
          <a:xfrm>
            <a:off x="6156325" y="1866900"/>
            <a:ext cx="1463675" cy="1828800"/>
            <a:chOff x="3878" y="1176"/>
            <a:chExt cx="922" cy="1152"/>
          </a:xfrm>
        </p:grpSpPr>
        <p:grpSp>
          <p:nvGrpSpPr>
            <p:cNvPr id="252" name="Google Shape;252;p20"/>
            <p:cNvGrpSpPr/>
            <p:nvPr/>
          </p:nvGrpSpPr>
          <p:grpSpPr>
            <a:xfrm>
              <a:off x="3888" y="1416"/>
              <a:ext cx="912" cy="912"/>
              <a:chOff x="3912" y="1416"/>
              <a:chExt cx="912" cy="912"/>
            </a:xfrm>
          </p:grpSpPr>
          <p:sp>
            <p:nvSpPr>
              <p:cNvPr id="253" name="Google Shape;253;p20"/>
              <p:cNvSpPr/>
              <p:nvPr/>
            </p:nvSpPr>
            <p:spPr>
              <a:xfrm>
                <a:off x="3912" y="2184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4" name="Google Shape;254;p20"/>
              <p:cNvSpPr/>
              <p:nvPr/>
            </p:nvSpPr>
            <p:spPr>
              <a:xfrm>
                <a:off x="4680" y="2184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5" name="Google Shape;255;p20"/>
              <p:cNvSpPr/>
              <p:nvPr/>
            </p:nvSpPr>
            <p:spPr>
              <a:xfrm>
                <a:off x="3912" y="1416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56" name="Google Shape;256;p20"/>
            <p:cNvSpPr txBox="1"/>
            <p:nvPr/>
          </p:nvSpPr>
          <p:spPr>
            <a:xfrm>
              <a:off x="3878" y="1176"/>
              <a:ext cx="25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P’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/>
          <p:nvPr/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660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</a:t>
            </a:r>
            <a:endParaRPr/>
          </a:p>
        </p:txBody>
      </p:sp>
      <p:sp>
        <p:nvSpPr>
          <p:cNvPr id="262" name="Google Shape;262;p21"/>
          <p:cNvSpPr/>
          <p:nvPr/>
        </p:nvSpPr>
        <p:spPr>
          <a:xfrm>
            <a:off x="76200" y="1481380"/>
            <a:ext cx="5121276" cy="2252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scale factors are in between 0 and 1 ➔ the points will be moved closer to the origin ➔ the object will be smaller.</a:t>
            </a:r>
            <a:endParaRPr b="0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63" name="Google Shape;263;p21"/>
          <p:cNvGrpSpPr/>
          <p:nvPr/>
        </p:nvGrpSpPr>
        <p:grpSpPr>
          <a:xfrm>
            <a:off x="5410200" y="1600200"/>
            <a:ext cx="3352800" cy="3352800"/>
            <a:chOff x="3120" y="1200"/>
            <a:chExt cx="2064" cy="1920"/>
          </a:xfrm>
        </p:grpSpPr>
        <p:cxnSp>
          <p:nvCxnSpPr>
            <p:cNvPr id="264" name="Google Shape;264;p21"/>
            <p:cNvCxnSpPr/>
            <p:nvPr/>
          </p:nvCxnSpPr>
          <p:spPr>
            <a:xfrm>
              <a:off x="3120" y="1200"/>
              <a:ext cx="0" cy="192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21"/>
            <p:cNvCxnSpPr/>
            <p:nvPr/>
          </p:nvCxnSpPr>
          <p:spPr>
            <a:xfrm>
              <a:off x="3120" y="3120"/>
              <a:ext cx="2064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66" name="Google Shape;266;p21"/>
          <p:cNvCxnSpPr/>
          <p:nvPr/>
        </p:nvCxnSpPr>
        <p:spPr>
          <a:xfrm>
            <a:off x="57150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1"/>
          <p:cNvCxnSpPr/>
          <p:nvPr/>
        </p:nvCxnSpPr>
        <p:spPr>
          <a:xfrm>
            <a:off x="60198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1"/>
          <p:cNvCxnSpPr/>
          <p:nvPr/>
        </p:nvCxnSpPr>
        <p:spPr>
          <a:xfrm>
            <a:off x="63246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21"/>
          <p:cNvCxnSpPr/>
          <p:nvPr/>
        </p:nvCxnSpPr>
        <p:spPr>
          <a:xfrm>
            <a:off x="66294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21"/>
          <p:cNvCxnSpPr/>
          <p:nvPr/>
        </p:nvCxnSpPr>
        <p:spPr>
          <a:xfrm>
            <a:off x="69342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21"/>
          <p:cNvCxnSpPr/>
          <p:nvPr/>
        </p:nvCxnSpPr>
        <p:spPr>
          <a:xfrm>
            <a:off x="72390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1"/>
          <p:cNvCxnSpPr/>
          <p:nvPr/>
        </p:nvCxnSpPr>
        <p:spPr>
          <a:xfrm>
            <a:off x="75438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21"/>
          <p:cNvCxnSpPr/>
          <p:nvPr/>
        </p:nvCxnSpPr>
        <p:spPr>
          <a:xfrm>
            <a:off x="78486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21"/>
          <p:cNvCxnSpPr/>
          <p:nvPr/>
        </p:nvCxnSpPr>
        <p:spPr>
          <a:xfrm>
            <a:off x="81534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21"/>
          <p:cNvCxnSpPr/>
          <p:nvPr/>
        </p:nvCxnSpPr>
        <p:spPr>
          <a:xfrm>
            <a:off x="84582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21"/>
          <p:cNvCxnSpPr/>
          <p:nvPr/>
        </p:nvCxnSpPr>
        <p:spPr>
          <a:xfrm>
            <a:off x="5410200" y="46482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21"/>
          <p:cNvCxnSpPr/>
          <p:nvPr/>
        </p:nvCxnSpPr>
        <p:spPr>
          <a:xfrm>
            <a:off x="5410200" y="43434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21"/>
          <p:cNvCxnSpPr/>
          <p:nvPr/>
        </p:nvCxnSpPr>
        <p:spPr>
          <a:xfrm>
            <a:off x="5410200" y="40386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21"/>
          <p:cNvCxnSpPr/>
          <p:nvPr/>
        </p:nvCxnSpPr>
        <p:spPr>
          <a:xfrm>
            <a:off x="5410200" y="37338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21"/>
          <p:cNvCxnSpPr/>
          <p:nvPr/>
        </p:nvCxnSpPr>
        <p:spPr>
          <a:xfrm>
            <a:off x="5410200" y="34290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21"/>
          <p:cNvCxnSpPr/>
          <p:nvPr/>
        </p:nvCxnSpPr>
        <p:spPr>
          <a:xfrm>
            <a:off x="5410200" y="31242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21"/>
          <p:cNvCxnSpPr/>
          <p:nvPr/>
        </p:nvCxnSpPr>
        <p:spPr>
          <a:xfrm>
            <a:off x="5410200" y="28194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21"/>
          <p:cNvCxnSpPr/>
          <p:nvPr/>
        </p:nvCxnSpPr>
        <p:spPr>
          <a:xfrm>
            <a:off x="5410200" y="25146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21"/>
          <p:cNvCxnSpPr/>
          <p:nvPr/>
        </p:nvCxnSpPr>
        <p:spPr>
          <a:xfrm>
            <a:off x="5410200" y="22098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5" name="Google Shape;285;p21"/>
          <p:cNvGrpSpPr/>
          <p:nvPr/>
        </p:nvGrpSpPr>
        <p:grpSpPr>
          <a:xfrm>
            <a:off x="5715000" y="3962400"/>
            <a:ext cx="762000" cy="685800"/>
            <a:chOff x="3600" y="2496"/>
            <a:chExt cx="480" cy="432"/>
          </a:xfrm>
        </p:grpSpPr>
        <p:sp>
          <p:nvSpPr>
            <p:cNvPr id="286" name="Google Shape;286;p21"/>
            <p:cNvSpPr/>
            <p:nvPr/>
          </p:nvSpPr>
          <p:spPr>
            <a:xfrm>
              <a:off x="3600" y="2784"/>
              <a:ext cx="144" cy="144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3936" y="2784"/>
              <a:ext cx="144" cy="144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3600" y="2496"/>
              <a:ext cx="144" cy="144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89" name="Google Shape;289;p21"/>
          <p:cNvSpPr/>
          <p:nvPr/>
        </p:nvSpPr>
        <p:spPr>
          <a:xfrm>
            <a:off x="5791200" y="4038600"/>
            <a:ext cx="609600" cy="533400"/>
          </a:xfrm>
          <a:prstGeom prst="rtTriangle">
            <a:avLst/>
          </a:prstGeom>
          <a:noFill/>
          <a:ln cap="flat" cmpd="sng" w="3175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0" name="Google Shape;290;p21"/>
          <p:cNvCxnSpPr/>
          <p:nvPr/>
        </p:nvCxnSpPr>
        <p:spPr>
          <a:xfrm>
            <a:off x="87630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1"/>
          <p:cNvCxnSpPr/>
          <p:nvPr/>
        </p:nvCxnSpPr>
        <p:spPr>
          <a:xfrm>
            <a:off x="5410200" y="19050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1"/>
          <p:cNvCxnSpPr/>
          <p:nvPr/>
        </p:nvCxnSpPr>
        <p:spPr>
          <a:xfrm>
            <a:off x="5410200" y="16002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3" name="Google Shape;293;p21"/>
          <p:cNvGrpSpPr/>
          <p:nvPr/>
        </p:nvGrpSpPr>
        <p:grpSpPr>
          <a:xfrm>
            <a:off x="6019800" y="3124200"/>
            <a:ext cx="1219200" cy="1257300"/>
            <a:chOff x="3792" y="1968"/>
            <a:chExt cx="768" cy="792"/>
          </a:xfrm>
        </p:grpSpPr>
        <p:sp>
          <p:nvSpPr>
            <p:cNvPr id="294" name="Google Shape;294;p21"/>
            <p:cNvSpPr/>
            <p:nvPr/>
          </p:nvSpPr>
          <p:spPr>
            <a:xfrm>
              <a:off x="3792" y="2616"/>
              <a:ext cx="144" cy="14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4416" y="2592"/>
              <a:ext cx="144" cy="14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3792" y="1968"/>
              <a:ext cx="144" cy="14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97" name="Google Shape;297;p21"/>
          <p:cNvSpPr/>
          <p:nvPr/>
        </p:nvSpPr>
        <p:spPr>
          <a:xfrm>
            <a:off x="6096000" y="3200400"/>
            <a:ext cx="1066800" cy="1066800"/>
          </a:xfrm>
          <a:prstGeom prst="rtTriangle">
            <a:avLst/>
          </a:prstGeom>
          <a:noFill/>
          <a:ln cap="flat" cmpd="sng" w="317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98" name="Google Shape;298;p21"/>
          <p:cNvGrpSpPr/>
          <p:nvPr/>
        </p:nvGrpSpPr>
        <p:grpSpPr>
          <a:xfrm>
            <a:off x="5791200" y="3200400"/>
            <a:ext cx="1371600" cy="1371600"/>
            <a:chOff x="3648" y="2016"/>
            <a:chExt cx="864" cy="864"/>
          </a:xfrm>
        </p:grpSpPr>
        <p:cxnSp>
          <p:nvCxnSpPr>
            <p:cNvPr id="299" name="Google Shape;299;p21"/>
            <p:cNvCxnSpPr/>
            <p:nvPr/>
          </p:nvCxnSpPr>
          <p:spPr>
            <a:xfrm flipH="1">
              <a:off x="3648" y="2688"/>
              <a:ext cx="192" cy="192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0" name="Google Shape;300;p21"/>
            <p:cNvCxnSpPr/>
            <p:nvPr/>
          </p:nvCxnSpPr>
          <p:spPr>
            <a:xfrm flipH="1">
              <a:off x="3648" y="2016"/>
              <a:ext cx="192" cy="528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1" name="Google Shape;301;p21"/>
            <p:cNvCxnSpPr/>
            <p:nvPr/>
          </p:nvCxnSpPr>
          <p:spPr>
            <a:xfrm flipH="1">
              <a:off x="3984" y="2688"/>
              <a:ext cx="528" cy="192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02" name="Google Shape;302;p21"/>
          <p:cNvGrpSpPr/>
          <p:nvPr/>
        </p:nvGrpSpPr>
        <p:grpSpPr>
          <a:xfrm>
            <a:off x="419100" y="2781300"/>
            <a:ext cx="6022975" cy="2695576"/>
            <a:chOff x="264" y="1752"/>
            <a:chExt cx="3794" cy="1698"/>
          </a:xfrm>
        </p:grpSpPr>
        <p:sp>
          <p:nvSpPr>
            <p:cNvPr id="303" name="Google Shape;303;p21"/>
            <p:cNvSpPr txBox="1"/>
            <p:nvPr/>
          </p:nvSpPr>
          <p:spPr>
            <a:xfrm>
              <a:off x="3542" y="1752"/>
              <a:ext cx="51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P(2, 5)</a:t>
              </a:r>
              <a:endParaRPr/>
            </a:p>
          </p:txBody>
        </p:sp>
        <p:sp>
          <p:nvSpPr>
            <p:cNvPr id="304" name="Google Shape;304;p21"/>
            <p:cNvSpPr txBox="1"/>
            <p:nvPr/>
          </p:nvSpPr>
          <p:spPr>
            <a:xfrm>
              <a:off x="3408" y="2328"/>
              <a:ext cx="25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P’</a:t>
              </a:r>
              <a:endParaRPr/>
            </a:p>
          </p:txBody>
        </p:sp>
        <p:sp>
          <p:nvSpPr>
            <p:cNvPr id="305" name="Google Shape;305;p21"/>
            <p:cNvSpPr txBox="1"/>
            <p:nvPr/>
          </p:nvSpPr>
          <p:spPr>
            <a:xfrm>
              <a:off x="264" y="2702"/>
              <a:ext cx="2880" cy="7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524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Char char="•"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Example :</a:t>
              </a:r>
              <a:endParaRPr/>
            </a:p>
            <a:p>
              <a:pPr indent="-152400" lvl="1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Times New Roman"/>
                <a:buChar char="•"/>
              </a:pPr>
              <a:r>
                <a:rPr b="1" i="0" lang="en-US" sz="2400" u="none" cap="none" strike="noStrik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P(2, 5),</a:t>
              </a:r>
              <a:r>
                <a:rPr b="1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Sx = 0.5, Sy = 0.5</a:t>
              </a:r>
              <a:endParaRPr/>
            </a:p>
            <a:p>
              <a:pPr indent="-152400" lvl="1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Char char="•"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Find </a:t>
              </a:r>
              <a:r>
                <a:rPr b="1" i="0" lang="en-US" sz="2400" u="none" cap="none" strike="noStrike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P’</a:t>
              </a:r>
              <a:r>
                <a:rPr b="1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?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heme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