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7" r:id="rId4"/>
    <p:sldMasterId id="2147483698" r:id="rId5"/>
    <p:sldMasterId id="2147483699" r:id="rId6"/>
    <p:sldMasterId id="2147483700" r:id="rId7"/>
    <p:sldMasterId id="2147483701" r:id="rId8"/>
    <p:sldMasterId id="2147483702" r:id="rId9"/>
    <p:sldMasterId id="2147483703" r:id="rId10"/>
    <p:sldMasterId id="2147483704" r:id="rId11"/>
    <p:sldMasterId id="2147483705" r:id="rId12"/>
    <p:sldMasterId id="2147483706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</p:sldIdLst>
  <p:sldSz cy="6858000" cx="9144000"/>
  <p:notesSz cx="6858000" cy="9144000"/>
  <p:embeddedFontLst>
    <p:embeddedFont>
      <p:font typeface="Arial Narrow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6.xml"/><Relationship Id="rId42" Type="http://schemas.openxmlformats.org/officeDocument/2006/relationships/slide" Target="slides/slide28.xml"/><Relationship Id="rId41" Type="http://schemas.openxmlformats.org/officeDocument/2006/relationships/slide" Target="slides/slide27.xml"/><Relationship Id="rId44" Type="http://schemas.openxmlformats.org/officeDocument/2006/relationships/slide" Target="slides/slide30.xml"/><Relationship Id="rId43" Type="http://schemas.openxmlformats.org/officeDocument/2006/relationships/slide" Target="slides/slide29.xml"/><Relationship Id="rId46" Type="http://schemas.openxmlformats.org/officeDocument/2006/relationships/slide" Target="slides/slide32.xml"/><Relationship Id="rId45" Type="http://schemas.openxmlformats.org/officeDocument/2006/relationships/slide" Target="slides/slide31.xml"/><Relationship Id="rId1" Type="http://schemas.openxmlformats.org/officeDocument/2006/relationships/theme" Target="theme/theme1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4.xml"/><Relationship Id="rId47" Type="http://schemas.openxmlformats.org/officeDocument/2006/relationships/slide" Target="slides/slide33.xml"/><Relationship Id="rId49" Type="http://schemas.openxmlformats.org/officeDocument/2006/relationships/slide" Target="slides/slide3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5" Type="http://schemas.openxmlformats.org/officeDocument/2006/relationships/slide" Target="slides/slide21.xml"/><Relationship Id="rId34" Type="http://schemas.openxmlformats.org/officeDocument/2006/relationships/slide" Target="slides/slide20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60" Type="http://schemas.openxmlformats.org/officeDocument/2006/relationships/font" Target="fonts/ArialNarrow-boldItalic.fntdata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9" Type="http://schemas.openxmlformats.org/officeDocument/2006/relationships/slide" Target="slides/slide15.xml"/><Relationship Id="rId51" Type="http://schemas.openxmlformats.org/officeDocument/2006/relationships/slide" Target="slides/slide37.xml"/><Relationship Id="rId50" Type="http://schemas.openxmlformats.org/officeDocument/2006/relationships/slide" Target="slides/slide36.xml"/><Relationship Id="rId53" Type="http://schemas.openxmlformats.org/officeDocument/2006/relationships/slide" Target="slides/slide39.xml"/><Relationship Id="rId52" Type="http://schemas.openxmlformats.org/officeDocument/2006/relationships/slide" Target="slides/slide38.xml"/><Relationship Id="rId11" Type="http://schemas.openxmlformats.org/officeDocument/2006/relationships/slideMaster" Target="slideMasters/slideMaster8.xml"/><Relationship Id="rId55" Type="http://schemas.openxmlformats.org/officeDocument/2006/relationships/slide" Target="slides/slide41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40.xml"/><Relationship Id="rId13" Type="http://schemas.openxmlformats.org/officeDocument/2006/relationships/slideMaster" Target="slideMasters/slideMaster10.xml"/><Relationship Id="rId57" Type="http://schemas.openxmlformats.org/officeDocument/2006/relationships/font" Target="fonts/ArialNarrow-regular.fntdata"/><Relationship Id="rId12" Type="http://schemas.openxmlformats.org/officeDocument/2006/relationships/slideMaster" Target="slideMasters/slideMaster9.xml"/><Relationship Id="rId56" Type="http://schemas.openxmlformats.org/officeDocument/2006/relationships/slide" Target="slides/slide42.xml"/><Relationship Id="rId15" Type="http://schemas.openxmlformats.org/officeDocument/2006/relationships/slide" Target="slides/slide1.xml"/><Relationship Id="rId59" Type="http://schemas.openxmlformats.org/officeDocument/2006/relationships/font" Target="fonts/ArialNarrow-italic.fntdata"/><Relationship Id="rId14" Type="http://schemas.openxmlformats.org/officeDocument/2006/relationships/notesMaster" Target="notesMasters/notesMaster1.xml"/><Relationship Id="rId58" Type="http://schemas.openxmlformats.org/officeDocument/2006/relationships/font" Target="fonts/ArialNarrow-bold.fntdata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6096000" y="6400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228600" y="62484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858000" y="6248400"/>
            <a:ext cx="228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28600" y="1371600"/>
            <a:ext cx="43053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686300" y="1371600"/>
            <a:ext cx="43053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Noto Sans Symbols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6096000" y="6400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228600" y="62484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858000" y="6248400"/>
            <a:ext cx="228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096000" y="6400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228600" y="62484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858000" y="6248400"/>
            <a:ext cx="228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28600" y="1371600"/>
            <a:ext cx="8763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6096000" y="6400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228600" y="62484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858000" y="6248400"/>
            <a:ext cx="228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1447800" y="1295400"/>
            <a:ext cx="6932613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0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0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 rot="5400000">
            <a:off x="5240338" y="2684462"/>
            <a:ext cx="4833938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 rot="5400000">
            <a:off x="1050131" y="702469"/>
            <a:ext cx="483393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1" name="Google Shape;151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25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69" name="Google Shape;169;p26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6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55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302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6" name="Google Shape;176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7" name="Google Shape;177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55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302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8" name="Google Shape;178;p27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2" type="body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ctr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ctr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1447800" y="1295400"/>
            <a:ext cx="6932613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1" name="Google Shape;221;p34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34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 rot="5400000">
            <a:off x="5240338" y="2684462"/>
            <a:ext cx="4833938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 rot="5400000">
            <a:off x="1050131" y="702469"/>
            <a:ext cx="483393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7" name="Google Shape;227;p35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4" name="Google Shape;234;p36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38" name="Google Shape;238;p3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0" name="Google Shape;240;p37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7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28600" y="1371600"/>
            <a:ext cx="43053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86300" y="1371600"/>
            <a:ext cx="43053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096000" y="6400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228600" y="62484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858000" y="6248400"/>
            <a:ext cx="228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6" name="Google Shape;246;p3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7" name="Google Shape;247;p38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38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9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40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2" name="Google Shape;262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55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302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3" name="Google Shape;263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4" name="Google Shape;264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55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302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5" name="Google Shape;265;p41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41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1" name="Google Shape;271;p42"/>
          <p:cNvSpPr txBox="1"/>
          <p:nvPr>
            <p:ph idx="2" type="body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2" name="Google Shape;272;p42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3" name="Google Shape;273;p42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8" name="Google Shape;278;p43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43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43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4" name="Google Shape;284;p44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44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89" name="Google Shape;289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ctr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ctr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0" name="Google Shape;290;p45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45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45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1447800" y="1295400"/>
            <a:ext cx="6932613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 rot="5400000">
            <a:off x="5240338" y="2684462"/>
            <a:ext cx="4833938" cy="20558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 rot="5400000">
            <a:off x="1050131" y="702469"/>
            <a:ext cx="483393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49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49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 rot="5400000">
            <a:off x="4914900" y="1943100"/>
            <a:ext cx="6172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 rot="5400000">
            <a:off x="266700" y="-266700"/>
            <a:ext cx="61722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0" y="6400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28600" y="62484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858000" y="6248400"/>
            <a:ext cx="228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19" name="Google Shape;319;p50"/>
          <p:cNvSpPr txBox="1"/>
          <p:nvPr>
            <p:ph idx="1" type="body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0" name="Google Shape;320;p50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p50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50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25" name="Google Shape;325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7" name="Google Shape;327;p51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51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51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32" name="Google Shape;332;p5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3200"/>
              <a:buFont typeface="Noto Sans Symbols"/>
              <a:buChar char="▪"/>
              <a:defRPr b="0" i="0" sz="3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3" name="Google Shape;333;p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4" name="Google Shape;334;p52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Google Shape;335;p52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Google Shape;336;p52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53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0" name="Google Shape;340;p53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43" name="Google Shape;343;p54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" name="Google Shape;344;p54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54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48" name="Google Shape;348;p5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9" name="Google Shape;349;p5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55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302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0" name="Google Shape;350;p5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  <a:defRPr b="1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1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1" name="Google Shape;351;p5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55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429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302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302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2" name="Google Shape;352;p55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55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4" name="Google Shape;354;p55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1" type="body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2" type="body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9" name="Google Shape;359;p56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" name="Google Shape;360;p56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5" name="Google Shape;365;p57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57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Google Shape;367;p57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0" name="Google Shape;370;p58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1" name="Google Shape;371;p58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2" name="Google Shape;372;p58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58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76" name="Google Shape;376;p5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ctr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ctr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ctr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77" name="Google Shape;377;p59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8" name="Google Shape;378;p59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9" name="Google Shape;379;p59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 rot="5400000">
            <a:off x="2209800" y="-609600"/>
            <a:ext cx="4800600" cy="8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096000" y="6400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228600" y="62484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858000" y="6248400"/>
            <a:ext cx="228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6096000" y="6400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228600" y="62484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858000" y="6248400"/>
            <a:ext cx="228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6096000" y="6400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228600" y="62484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858000" y="6248400"/>
            <a:ext cx="228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0" y="6400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28600" y="62484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858000" y="6248400"/>
            <a:ext cx="228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6096000" y="6400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228600" y="62484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858000" y="6248400"/>
            <a:ext cx="228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1.xml"/></Relationships>
</file>

<file path=ppt/slideMasters/_rels/slideMaster10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9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8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302" name="Google Shape;302;p47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47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008000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8000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228600" y="1371600"/>
            <a:ext cx="8763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096000" y="6400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228600" y="62484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858000" y="6248400"/>
            <a:ext cx="228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008000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8000"/>
          </a:solidFill>
          <a:ln cap="sq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28600" y="1371600"/>
            <a:ext cx="8763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6096000" y="64008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228600" y="6248400"/>
            <a:ext cx="5867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858000" y="6248400"/>
            <a:ext cx="2286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09600" y="6350"/>
            <a:ext cx="7618412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609600" y="1143000"/>
            <a:ext cx="7999412" cy="518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10" type="dt"/>
          </p:nvPr>
        </p:nvSpPr>
        <p:spPr>
          <a:xfrm>
            <a:off x="6705600" y="6400800"/>
            <a:ext cx="4556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457200" y="6400800"/>
            <a:ext cx="6094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487362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609600" y="6350"/>
            <a:ext cx="7618412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609600" y="1143000"/>
            <a:ext cx="7999412" cy="518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0" type="dt"/>
          </p:nvPr>
        </p:nvSpPr>
        <p:spPr>
          <a:xfrm>
            <a:off x="6705600" y="6400800"/>
            <a:ext cx="4556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1" type="ftr"/>
          </p:nvPr>
        </p:nvSpPr>
        <p:spPr>
          <a:xfrm>
            <a:off x="457200" y="6400800"/>
            <a:ext cx="6094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487362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447800" y="1295400"/>
            <a:ext cx="6932612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15" name="Google Shape;215;p33"/>
          <p:cNvSpPr txBox="1"/>
          <p:nvPr>
            <p:ph idx="10" type="dt"/>
          </p:nvPr>
        </p:nvSpPr>
        <p:spPr>
          <a:xfrm>
            <a:off x="18288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3"/>
          <p:cNvSpPr txBox="1"/>
          <p:nvPr>
            <p:ph idx="11" type="ftr"/>
          </p:nvPr>
        </p:nvSpPr>
        <p:spPr>
          <a:xfrm>
            <a:off x="3962400" y="64008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609600" y="6350"/>
            <a:ext cx="7618412" cy="1433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3366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609600" y="1143000"/>
            <a:ext cx="7999412" cy="518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6400" lvl="0" marL="457200" marR="0" rtl="0" algn="l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Clr>
                <a:srgbClr val="003366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93700" lvl="1" marL="914400" marR="0" rtl="0" algn="l">
              <a:lnSpc>
                <a:spcPct val="93000"/>
              </a:lnSpc>
              <a:spcBef>
                <a:spcPts val="650"/>
              </a:spcBef>
              <a:spcAft>
                <a:spcPts val="0"/>
              </a:spcAft>
              <a:buClr>
                <a:srgbClr val="003366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FFFF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6" name="Google Shape;296;p46"/>
          <p:cNvSpPr txBox="1"/>
          <p:nvPr>
            <p:ph idx="10" type="dt"/>
          </p:nvPr>
        </p:nvSpPr>
        <p:spPr>
          <a:xfrm>
            <a:off x="6705600" y="6400800"/>
            <a:ext cx="4556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46"/>
          <p:cNvSpPr txBox="1"/>
          <p:nvPr>
            <p:ph idx="11" type="ftr"/>
          </p:nvPr>
        </p:nvSpPr>
        <p:spPr>
          <a:xfrm>
            <a:off x="457200" y="6400800"/>
            <a:ext cx="6094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7239000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299" name="Google Shape;299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487362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0"/>
          <p:cNvSpPr txBox="1"/>
          <p:nvPr>
            <p:ph type="ctrTitle"/>
          </p:nvPr>
        </p:nvSpPr>
        <p:spPr>
          <a:xfrm>
            <a:off x="838200" y="20574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Illumination   Model</a:t>
            </a:r>
            <a:endParaRPr/>
          </a:p>
        </p:txBody>
      </p:sp>
      <p:sp>
        <p:nvSpPr>
          <p:cNvPr id="385" name="Google Shape;385;p60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9"/>
          <p:cNvSpPr txBox="1"/>
          <p:nvPr>
            <p:ph idx="1" type="body"/>
          </p:nvPr>
        </p:nvSpPr>
        <p:spPr>
          <a:xfrm>
            <a:off x="457200" y="838200"/>
            <a:ext cx="8229600" cy="528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surface is exposed only to ambient light, we can express the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intensity of the diffuse reflection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any point on the surface as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 diff  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k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442" name="Google Shape;442;p69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0"/>
          <p:cNvSpPr txBox="1"/>
          <p:nvPr>
            <p:ph idx="1" type="body"/>
          </p:nvPr>
        </p:nvSpPr>
        <p:spPr>
          <a:xfrm>
            <a:off x="457200" y="533400"/>
            <a:ext cx="8229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assume that the diffuse reflections from the surface are scattered with equal intensity in all directions, independent of the viewing directions.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surfaces are sometimes referred to as ideal diffuse reflectors. They are also called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Lambertian reflectors, since radiated light energy from any point on the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is governed by Lambert’s cosine law.</a:t>
            </a:r>
            <a:endParaRPr/>
          </a:p>
        </p:txBody>
      </p:sp>
      <p:sp>
        <p:nvSpPr>
          <p:cNvPr id="448" name="Google Shape;448;p70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/>
          <p:nvPr>
            <p:ph idx="1" type="body"/>
          </p:nvPr>
        </p:nvSpPr>
        <p:spPr>
          <a:xfrm>
            <a:off x="457200" y="5334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denote the angle of incidence between the incoming light direction and the surface normal as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ϴ, then the projected area of a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surface patch perpendicular to the light direction is proportional to cos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</a:t>
            </a:r>
            <a:endParaRPr/>
          </a:p>
        </p:txBody>
      </p:sp>
      <p:sp>
        <p:nvSpPr>
          <p:cNvPr id="454" name="Google Shape;454;p71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455" name="Google Shape;45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352800"/>
            <a:ext cx="85344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idx="1" type="body"/>
          </p:nvPr>
        </p:nvSpPr>
        <p:spPr>
          <a:xfrm>
            <a:off x="457200" y="381000"/>
            <a:ext cx="82296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the amount of illumination (or the "number of incident light rays" cutting across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projected surface patch) depends on cos ϴ.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incoming light from the source is perpendicular to the surface at a particular point, that point is fully illuminated.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angle of illumination moves away from the surface normal, the brightness of the point drops off. </a:t>
            </a:r>
            <a:endParaRPr/>
          </a:p>
        </p:txBody>
      </p:sp>
      <p:sp>
        <p:nvSpPr>
          <p:cNvPr id="461" name="Google Shape;461;p72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3"/>
          <p:cNvSpPr txBox="1"/>
          <p:nvPr>
            <p:ph idx="1" type="body"/>
          </p:nvPr>
        </p:nvSpPr>
        <p:spPr>
          <a:xfrm>
            <a:off x="457200" y="381000"/>
            <a:ext cx="8229600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I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is the intensity of the point light source, then the diffuse reflection equation for a point on the surface can be written as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I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,diff  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k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 </a:t>
            </a:r>
            <a:r>
              <a:rPr b="1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baseline="-25000" i="0" sz="21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surface is illuminated by a point source only if the angle of incidence is in the range 0° to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(cos 0 is in the interval from 0 to 1).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 </a:t>
            </a:r>
            <a:r>
              <a:rPr b="1" i="1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negative, the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source is "behind" the surface.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67" name="Google Shape;467;p73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8037" y="2744787"/>
            <a:ext cx="24479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74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5"/>
          <p:cNvSpPr txBox="1"/>
          <p:nvPr>
            <p:ph idx="1" type="body"/>
          </p:nvPr>
        </p:nvSpPr>
        <p:spPr>
          <a:xfrm>
            <a:off x="457200" y="381000"/>
            <a:ext cx="8229600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 is the unit normal vector to a surface and L is the unit direction vector to the point light source from a position on the surface, then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 ϴ =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. 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diffuse reflection equation for single point-source illumination is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I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,diff  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 k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N. L</a:t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75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6"/>
          <p:cNvSpPr txBox="1"/>
          <p:nvPr>
            <p:ph idx="1" type="body"/>
          </p:nvPr>
        </p:nvSpPr>
        <p:spPr>
          <a:xfrm>
            <a:off x="457200" y="457200"/>
            <a:ext cx="82296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combine the ambient and point source intensity calculations to obtain an expression for the total diffuse reflection.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addition, many graphics packages introduce an ambient-reflection coefficient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modify the ambient light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intensity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I, for each surface. This simply provides us with an additional parameter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adjust the light conditions in a scene. </a:t>
            </a:r>
            <a:endParaRPr/>
          </a:p>
        </p:txBody>
      </p:sp>
      <p:sp>
        <p:nvSpPr>
          <p:cNvPr id="485" name="Google Shape;485;p76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7"/>
          <p:cNvSpPr txBox="1"/>
          <p:nvPr>
            <p:ph idx="1" type="body"/>
          </p:nvPr>
        </p:nvSpPr>
        <p:spPr>
          <a:xfrm>
            <a:off x="457200" y="457200"/>
            <a:ext cx="82296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parameter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write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total diffuse reflection equation as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I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,diff  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k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k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N. L )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both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depend on surface material properties and are assigned values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 the range from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to 1</a:t>
            </a:r>
            <a:endParaRPr/>
          </a:p>
        </p:txBody>
      </p:sp>
      <p:sp>
        <p:nvSpPr>
          <p:cNvPr id="491" name="Google Shape;491;p77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8"/>
          <p:cNvSpPr txBox="1"/>
          <p:nvPr>
            <p:ph type="title"/>
          </p:nvPr>
        </p:nvSpPr>
        <p:spPr>
          <a:xfrm>
            <a:off x="4572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Specular Reflection and </a:t>
            </a:r>
            <a:r>
              <a:rPr b="1" i="1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Phong Model</a:t>
            </a:r>
            <a:endParaRPr/>
          </a:p>
        </p:txBody>
      </p:sp>
      <p:sp>
        <p:nvSpPr>
          <p:cNvPr id="497" name="Google Shape;497;p78"/>
          <p:cNvSpPr txBox="1"/>
          <p:nvPr>
            <p:ph idx="1" type="body"/>
          </p:nvPr>
        </p:nvSpPr>
        <p:spPr>
          <a:xfrm>
            <a:off x="381000" y="10668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see a highlight, or bright spot, at certain viewing directions.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phenomenon, called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specular reflection, is the result of total, or near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reflection of the incident light in a concentrated region around the specular reflection angle.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specular-reflection angle equals the angle of the incident light.</a:t>
            </a:r>
            <a:endParaRPr/>
          </a:p>
        </p:txBody>
      </p:sp>
      <p:sp>
        <p:nvSpPr>
          <p:cNvPr id="498" name="Google Shape;498;p78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>
            <p:ph idx="1" type="body"/>
          </p:nvPr>
        </p:nvSpPr>
        <p:spPr>
          <a:xfrm>
            <a:off x="457200" y="2286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illumination model, also called a lighting model and sometimes referred to as a shading model, is used to calculate the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intensity of light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we should see at a given point on the surface of an object.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rendering means </a:t>
            </a:r>
            <a:r>
              <a:rPr b="1" i="1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procedure for applying a lighting model to obtain 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intensities for all the projected surface positions in a scene.</a:t>
            </a:r>
            <a:endParaRPr/>
          </a:p>
        </p:txBody>
      </p:sp>
      <p:sp>
        <p:nvSpPr>
          <p:cNvPr id="391" name="Google Shape;391;p61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7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117600"/>
            <a:ext cx="5410200" cy="5129212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79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0"/>
          <p:cNvSpPr txBox="1"/>
          <p:nvPr>
            <p:ph idx="1" type="body"/>
          </p:nvPr>
        </p:nvSpPr>
        <p:spPr>
          <a:xfrm>
            <a:off x="381000" y="304800"/>
            <a:ext cx="8229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figure, we use R to represent the unit vector in the direction of ideal specular reflection; L to represent the unit vector directed toward the point light source; and V as the unit vector pointing to the viewer from the surface position.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Angle ϴ 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viewing angle relative to the specular-reflection direction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R. 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 ideal reflector (perfect mirror), incident light is reflected only in the specular-reflection direction. In this case, we would only see reflected light when vectors V and R coincide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0).</a:t>
            </a:r>
            <a:endParaRPr/>
          </a:p>
        </p:txBody>
      </p:sp>
      <p:sp>
        <p:nvSpPr>
          <p:cNvPr id="510" name="Google Shape;510;p80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1"/>
          <p:cNvSpPr txBox="1"/>
          <p:nvPr>
            <p:ph idx="1" type="body"/>
          </p:nvPr>
        </p:nvSpPr>
        <p:spPr>
          <a:xfrm>
            <a:off x="381000" y="304800"/>
            <a:ext cx="8229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Phong model, sets the intensity of specular reflection proportional to cos </a:t>
            </a:r>
            <a:r>
              <a:rPr b="0" baseline="30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-2500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ϴ.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Angle ϴ can be assigned values in the range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to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90, so that cos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ϴ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varies from 0 to 1. 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assigned to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specular-reflection parameter n</a:t>
            </a:r>
            <a:r>
              <a:rPr b="1" baseline="-2500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is determined by the type of surface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we want to display. 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very shiny surface is modeled with a large value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(say, 100 or more), and smaller values (down to 1) are used for duller surfaces.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perfect reflector,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infinite.</a:t>
            </a:r>
            <a:endParaRPr/>
          </a:p>
        </p:txBody>
      </p:sp>
      <p:sp>
        <p:nvSpPr>
          <p:cNvPr id="516" name="Google Shape;516;p81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2"/>
          <p:cNvSpPr txBox="1"/>
          <p:nvPr>
            <p:ph idx="1" type="body"/>
          </p:nvPr>
        </p:nvSpPr>
        <p:spPr>
          <a:xfrm>
            <a:off x="457200" y="3810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approximately model monochromatic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specular intensity variations using a specular-reflection coefficient, W(ϴ) for each surface. </a:t>
            </a:r>
            <a:endParaRPr b="1" i="1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general,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W(ϴ)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tends to increase as the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angle of incidence increases.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spectral-reflection function W(ϴ)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can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the Phong specular-reflection model as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82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23" name="Google Shape;52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5105400"/>
            <a:ext cx="5257800" cy="11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3"/>
          <p:cNvSpPr txBox="1"/>
          <p:nvPr>
            <p:ph idx="1" type="body"/>
          </p:nvPr>
        </p:nvSpPr>
        <p:spPr>
          <a:xfrm>
            <a:off x="457200" y="381000"/>
            <a:ext cx="8229600" cy="57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V and R are unit vectors in the viewing and specular-reflection directions,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we can calculate the value of cos ϴ with V . R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Assuming the specular-reflection coefficient is a constant, we can determine the intensity of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the specular reflection at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surface point with the calculation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I </a:t>
            </a:r>
            <a:r>
              <a:rPr b="1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</a:t>
            </a: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k</a:t>
            </a:r>
            <a:r>
              <a:rPr b="1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="1" baseline="-25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V. R ) </a:t>
            </a:r>
            <a:r>
              <a:rPr b="1" baseline="30000" i="0" lang="en-US" sz="21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</a:t>
            </a:r>
            <a:endParaRPr/>
          </a:p>
        </p:txBody>
      </p:sp>
      <p:sp>
        <p:nvSpPr>
          <p:cNvPr id="529" name="Google Shape;529;p83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4"/>
          <p:cNvSpPr txBox="1"/>
          <p:nvPr>
            <p:ph idx="1" type="body"/>
          </p:nvPr>
        </p:nvSpPr>
        <p:spPr>
          <a:xfrm>
            <a:off x="228600" y="22860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simplified Phong model is obtained by using the halfway vector H between L and V to calculate the range of specular reflections.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replace V.R in the Phong model with the dot product N . H, this simply replaces the empirical cos ϴ calculation with the empirical cos α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calculation </a:t>
            </a:r>
            <a:endParaRPr/>
          </a:p>
        </p:txBody>
      </p:sp>
      <p:sp>
        <p:nvSpPr>
          <p:cNvPr id="535" name="Google Shape;535;p84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36" name="Google Shape;536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962400"/>
            <a:ext cx="57150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8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8686800" cy="2582862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85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86"/>
          <p:cNvSpPr txBox="1"/>
          <p:nvPr>
            <p:ph type="title"/>
          </p:nvPr>
        </p:nvSpPr>
        <p:spPr>
          <a:xfrm>
            <a:off x="304800" y="274637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Combined Diffuse and Specular  Reflections</a:t>
            </a:r>
            <a:b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Multiple Light Sources</a:t>
            </a:r>
            <a:endParaRPr/>
          </a:p>
        </p:txBody>
      </p:sp>
      <p:pic>
        <p:nvPicPr>
          <p:cNvPr id="548" name="Google Shape;548;p8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91440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86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7"/>
          <p:cNvSpPr txBox="1"/>
          <p:nvPr>
            <p:ph idx="1" type="body"/>
          </p:nvPr>
        </p:nvSpPr>
        <p:spPr>
          <a:xfrm>
            <a:off x="304800" y="5334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place more than one point source in a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scene, we obtain the light reflection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any surface point by summing the contributions from the individual sources:</a:t>
            </a:r>
            <a:endParaRPr/>
          </a:p>
        </p:txBody>
      </p:sp>
      <p:sp>
        <p:nvSpPr>
          <p:cNvPr id="555" name="Google Shape;555;p87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56" name="Google Shape;55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043237"/>
            <a:ext cx="7162800" cy="190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8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 Model</a:t>
            </a:r>
            <a:endParaRPr/>
          </a:p>
        </p:txBody>
      </p:sp>
      <p:sp>
        <p:nvSpPr>
          <p:cNvPr id="562" name="Google Shape;562;p88"/>
          <p:cNvSpPr txBox="1"/>
          <p:nvPr>
            <p:ph idx="1" type="body"/>
          </p:nvPr>
        </p:nvSpPr>
        <p:spPr>
          <a:xfrm>
            <a:off x="457200" y="9906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Warn model provides a method for simulating studio lighting effects by controlling light intensity in different directions.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sources are modeled as points on a reflecting surface, using the Phong model for the surface points.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the intensity in different directions is controlled by selecting values for the Phong exponent</a:t>
            </a:r>
            <a:endParaRPr/>
          </a:p>
        </p:txBody>
      </p:sp>
      <p:sp>
        <p:nvSpPr>
          <p:cNvPr id="563" name="Google Shape;563;p88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 txBox="1"/>
          <p:nvPr>
            <p:ph idx="1" type="body"/>
          </p:nvPr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surface-rendering algorithm uses the intensity calculations from an illumination model to determine the light intensity for all projected pixel positions for the various surfaces in a scene.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rendering can be performed by applying the illumination model to every visible surface point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1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62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9"/>
          <p:cNvSpPr txBox="1"/>
          <p:nvPr>
            <p:ph idx="1" type="body"/>
          </p:nvPr>
        </p:nvSpPr>
        <p:spPr>
          <a:xfrm>
            <a:off x="457200" y="533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addition, light controls and spotlighting, used by studio photographers can be simulated in the Warn model.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Flaps are used to control the amount of light emitted by a source In various directions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89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Intensity Attenuation</a:t>
            </a:r>
            <a:endParaRPr/>
          </a:p>
        </p:txBody>
      </p:sp>
      <p:sp>
        <p:nvSpPr>
          <p:cNvPr id="575" name="Google Shape;575;p90"/>
          <p:cNvSpPr txBox="1"/>
          <p:nvPr>
            <p:ph idx="1" type="body"/>
          </p:nvPr>
        </p:nvSpPr>
        <p:spPr>
          <a:xfrm>
            <a:off x="457200" y="13716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radiant energy from a point light source travels through space, its amplitude is attenuated by the factor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l/d</a:t>
            </a:r>
            <a:r>
              <a:rPr b="1" baseline="3000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d is the distance that the light has travelled.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that a surface close to the light source (small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 receives a higher incident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intensity from the source than a distant surface (large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d).</a:t>
            </a:r>
            <a:endParaRPr/>
          </a:p>
        </p:txBody>
      </p:sp>
      <p:sp>
        <p:nvSpPr>
          <p:cNvPr id="576" name="Google Shape;576;p90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1"/>
          <p:cNvSpPr txBox="1"/>
          <p:nvPr>
            <p:ph type="title"/>
          </p:nvPr>
        </p:nvSpPr>
        <p:spPr>
          <a:xfrm>
            <a:off x="457200" y="3200400"/>
            <a:ext cx="8229600" cy="2239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can then fiddle with the coefficients 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to obtain a variety of lighting effects for a scene. The value of the constant term a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adjusted to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prevent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f(d) from becoming too large when d is very small.</a:t>
            </a:r>
            <a:endParaRPr/>
          </a:p>
        </p:txBody>
      </p:sp>
      <p:sp>
        <p:nvSpPr>
          <p:cNvPr id="582" name="Google Shape;582;p91"/>
          <p:cNvSpPr txBox="1"/>
          <p:nvPr>
            <p:ph idx="1" type="body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general inverse quadratic attenuation function can be set up as</a:t>
            </a:r>
            <a:endParaRPr/>
          </a:p>
        </p:txBody>
      </p:sp>
      <p:sp>
        <p:nvSpPr>
          <p:cNvPr id="583" name="Google Shape;583;p91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584" name="Google Shape;58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52600"/>
            <a:ext cx="57150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9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4800"/>
            <a:ext cx="845820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92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3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Colour Considerations</a:t>
            </a:r>
            <a:endParaRPr/>
          </a:p>
        </p:txBody>
      </p:sp>
      <p:sp>
        <p:nvSpPr>
          <p:cNvPr id="596" name="Google Shape;596;p93"/>
          <p:cNvSpPr txBox="1"/>
          <p:nvPr>
            <p:ph idx="1" type="body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graphics displays of realistic scenes are in colour. But the illumination model discussed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 considers only monochromatic lighting effects.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1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incorporate colour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need to write the intensity equation as a function of the colour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properties of the light sources and object surfaces.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93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4"/>
          <p:cNvSpPr txBox="1"/>
          <p:nvPr>
            <p:ph idx="1" type="body"/>
          </p:nvPr>
        </p:nvSpPr>
        <p:spPr>
          <a:xfrm>
            <a:off x="457200" y="304800"/>
            <a:ext cx="80772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way to set surface colors is by specifing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the reflectivity coefficients as three-element vectors. 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diffuse reflection coefficient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vector, for example, would then have RGB components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k</a:t>
            </a:r>
            <a:r>
              <a:rPr b="1" baseline="-2500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</a:t>
            </a:r>
            <a:r>
              <a:rPr b="1" baseline="-2500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dG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k</a:t>
            </a:r>
            <a:r>
              <a:rPr b="1" baseline="-2500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want an object to have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blue surface, we select a nonzero value in the range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0 to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for the blue reflectivity component,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, while the red and green reflectivity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components are set to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k</a:t>
            </a:r>
            <a:r>
              <a:rPr b="1" baseline="-2500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=0, k</a:t>
            </a:r>
            <a:r>
              <a:rPr b="1" baseline="-2500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dG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=0)</a:t>
            </a:r>
            <a:endParaRPr/>
          </a:p>
        </p:txBody>
      </p:sp>
      <p:sp>
        <p:nvSpPr>
          <p:cNvPr id="603" name="Google Shape;603;p94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5"/>
          <p:cNvSpPr txBox="1"/>
          <p:nvPr>
            <p:ph idx="1" type="body"/>
          </p:nvPr>
        </p:nvSpPr>
        <p:spPr>
          <a:xfrm>
            <a:off x="304800" y="914400"/>
            <a:ext cx="8229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nonzero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or green components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incident light are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absorbed, and only the blue component is reflected.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intensity calculation for this example reduces to the single expression</a:t>
            </a:r>
            <a:endParaRPr/>
          </a:p>
        </p:txBody>
      </p:sp>
      <p:sp>
        <p:nvSpPr>
          <p:cNvPr id="609" name="Google Shape;609;p95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610" name="Google Shape;610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038600"/>
            <a:ext cx="7326312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6"/>
          <p:cNvSpPr txBox="1"/>
          <p:nvPr>
            <p:ph idx="1" type="body"/>
          </p:nvPr>
        </p:nvSpPr>
        <p:spPr>
          <a:xfrm>
            <a:off x="457200" y="152400"/>
            <a:ext cx="86868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Surfaces typically are illuminated with white light sources, and in general we can set surface color so that the reflected light has nonzero values for all three RGB components.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Calculated intensity levels for each color component can be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adjust the corresponding electron gun in an RGB monitor.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his original specular-reflection model, Phong set parameter 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constant 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independent of the surface color. This produces specular reflections that are the same color as the incident light (usually white),</a:t>
            </a:r>
            <a:endParaRPr/>
          </a:p>
        </p:txBody>
      </p:sp>
      <p:sp>
        <p:nvSpPr>
          <p:cNvPr id="616" name="Google Shape;616;p96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7"/>
          <p:cNvSpPr txBox="1"/>
          <p:nvPr>
            <p:ph type="title"/>
          </p:nvPr>
        </p:nvSpPr>
        <p:spPr>
          <a:xfrm>
            <a:off x="5334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Transparency</a:t>
            </a:r>
            <a:endParaRPr/>
          </a:p>
        </p:txBody>
      </p:sp>
      <p:sp>
        <p:nvSpPr>
          <p:cNvPr id="622" name="Google Shape;622;p97"/>
          <p:cNvSpPr txBox="1"/>
          <p:nvPr>
            <p:ph idx="1" type="body"/>
          </p:nvPr>
        </p:nvSpPr>
        <p:spPr>
          <a:xfrm>
            <a:off x="457200" y="1447800"/>
            <a:ext cx="8229600" cy="505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transparent surface, in general, produces both reflected and transmitted light.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relative contribution of the transmitted light depends on the degree of transparency of the surface and whether any light sources or illuminated surfaces are behind the transparent surface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97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98"/>
          <p:cNvSpPr txBox="1"/>
          <p:nvPr>
            <p:ph idx="1" type="body"/>
          </p:nvPr>
        </p:nvSpPr>
        <p:spPr>
          <a:xfrm>
            <a:off x="457200" y="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combine the transmitted intensity I</a:t>
            </a:r>
            <a:r>
              <a:rPr b="0" baseline="-2500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a surface from a background object with the reflected intensity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baseline="-2500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  </a:t>
            </a:r>
            <a:r>
              <a:rPr b="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transparent surface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 transparency coefficient k</a:t>
            </a:r>
            <a:r>
              <a:rPr b="0" baseline="-2500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assign parameter k</a:t>
            </a:r>
            <a:r>
              <a:rPr b="0" baseline="-2500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a value between 0 and 1 to specify how much of the background light is to be transmitted.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surface intensity is then calculated as</a:t>
            </a:r>
            <a:endParaRPr/>
          </a:p>
        </p:txBody>
      </p:sp>
      <p:sp>
        <p:nvSpPr>
          <p:cNvPr id="629" name="Google Shape;629;p98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630" name="Google Shape;630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5105400"/>
            <a:ext cx="4724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200" y="6096000"/>
            <a:ext cx="54991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 SOURCES</a:t>
            </a:r>
            <a:endParaRPr/>
          </a:p>
        </p:txBody>
      </p:sp>
      <p:sp>
        <p:nvSpPr>
          <p:cNvPr id="403" name="Google Shape;403;p6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sources are referred to as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light-emitting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sources; and reflecting surfaces, such as the walls of a room, are termed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light-reflecting sources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luminous object, in general, can be both a light source and a light reflector.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simplest model for a light emitter is a point source.</a:t>
            </a:r>
            <a:endParaRPr/>
          </a:p>
        </p:txBody>
      </p:sp>
      <p:sp>
        <p:nvSpPr>
          <p:cNvPr id="404" name="Google Shape;404;p63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9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533400"/>
            <a:ext cx="8305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99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Shadows</a:t>
            </a:r>
            <a:endParaRPr/>
          </a:p>
        </p:txBody>
      </p:sp>
      <p:sp>
        <p:nvSpPr>
          <p:cNvPr id="643" name="Google Shape;643;p100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applying a hidden-surface method with a light source at the view position, we can determine which surface sections cannot be "seen" from the light source.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the shadow areas.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Once we have determined the shadow areas for all light sources, the shadows could be treated as surface patterns and stored in pattern arrays</a:t>
            </a:r>
            <a:endParaRPr/>
          </a:p>
        </p:txBody>
      </p:sp>
      <p:sp>
        <p:nvSpPr>
          <p:cNvPr id="644" name="Google Shape;644;p100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1"/>
          <p:cNvSpPr txBox="1"/>
          <p:nvPr>
            <p:ph idx="1" type="body"/>
          </p:nvPr>
        </p:nvSpPr>
        <p:spPr>
          <a:xfrm>
            <a:off x="457200" y="6858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Surfaces that are visible from the view position are shaded according to the lighting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model, which can be combined with texture patterns.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display shadow areas with ambient-light intensity only, or we can combine the ambient light with specified surface textures.</a:t>
            </a:r>
            <a:endParaRPr/>
          </a:p>
        </p:txBody>
      </p:sp>
      <p:sp>
        <p:nvSpPr>
          <p:cNvPr id="650" name="Google Shape;650;p101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idx="1" type="body"/>
          </p:nvPr>
        </p:nvSpPr>
        <p:spPr>
          <a:xfrm>
            <a:off x="457200" y="457200"/>
            <a:ext cx="8229600" cy="566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light is incident on an opaque surface, part of it is reflected and part is absorbed.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of incident light reflected by a surface depends on the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material. Shiny materials reflect more of the incident light, and dull surfaces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absorb more of the incident light.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an illuminated transparent surface, some of the incident light will be reflected and some will be transmitted through the material</a:t>
            </a:r>
            <a:endParaRPr/>
          </a:p>
        </p:txBody>
      </p:sp>
      <p:sp>
        <p:nvSpPr>
          <p:cNvPr id="410" name="Google Shape;410;p64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/>
          <p:nvPr>
            <p:ph idx="1" type="body"/>
          </p:nvPr>
        </p:nvSpPr>
        <p:spPr>
          <a:xfrm>
            <a:off x="457200" y="304800"/>
            <a:ext cx="8229600" cy="5821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Surfaces that are rough, or grainy, tend to scatter the reflected light in all directions.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This scattered light is called diffuse reflection.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 to diffuse reflection, light sources create highlights, or bright spots, called specular reflection. </a:t>
            </a:r>
            <a:endParaRPr/>
          </a:p>
          <a:p>
            <a:pPr indent="-381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highlighting effect is more pronounced on shiny surfaces than on dull surfaces</a:t>
            </a:r>
            <a:endParaRPr/>
          </a:p>
        </p:txBody>
      </p:sp>
      <p:sp>
        <p:nvSpPr>
          <p:cNvPr id="416" name="Google Shape;416;p65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457200" y="274637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 Light</a:t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our basic illumination model, we can set a general level of brightness for a scene. This is a simple way to model the combination of light reflections from various surfaces to produce a uniform illumination called the ambient light, or background light. </a:t>
            </a:r>
            <a:endParaRPr/>
          </a:p>
          <a:p>
            <a:pPr indent="-17780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 light has no spatial or directional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characteristics. The amount of ambient light incident on each object is a constant for all surfaces and over all directions. </a:t>
            </a:r>
            <a:endParaRPr/>
          </a:p>
        </p:txBody>
      </p:sp>
      <p:sp>
        <p:nvSpPr>
          <p:cNvPr id="423" name="Google Shape;423;p66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Diffuse Reflection</a:t>
            </a:r>
            <a:endParaRPr/>
          </a:p>
        </p:txBody>
      </p:sp>
      <p:sp>
        <p:nvSpPr>
          <p:cNvPr id="429" name="Google Shape;429;p6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Diffuse reflections are constant over each surface in a scene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fractional amount of the incident light that is diffusely reflected can be set for each surface with parameter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diffuse-reflection coefficient,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diffuse reflectivity. </a:t>
            </a:r>
            <a:endParaRPr/>
          </a:p>
        </p:txBody>
      </p:sp>
      <p:sp>
        <p:nvSpPr>
          <p:cNvPr id="430" name="Google Shape;430;p67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8"/>
          <p:cNvSpPr txBox="1"/>
          <p:nvPr>
            <p:ph idx="1" type="body"/>
          </p:nvPr>
        </p:nvSpPr>
        <p:spPr>
          <a:xfrm>
            <a:off x="304800" y="304800"/>
            <a:ext cx="8229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assigned a constant value in the interval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to 1.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1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a highly reflective surface, we set the value of 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1" baseline="-25000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i="1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near 1. This produces a </a:t>
            </a: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bright surface with the intensity of the reflected light near that of the incident light.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simulate a surface that absorbs most of the incident light, we set the reflectivity to a value near </a:t>
            </a:r>
            <a:r>
              <a:rPr b="1" i="0" lang="en-US" sz="21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68"/>
          <p:cNvSpPr txBox="1"/>
          <p:nvPr/>
        </p:nvSpPr>
        <p:spPr>
          <a:xfrm>
            <a:off x="7240587" y="64008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ite4">
  <a:themeElements>
    <a:clrScheme name="CMPS319 4">
      <a:dk1>
        <a:srgbClr val="330000"/>
      </a:dk1>
      <a:lt1>
        <a:srgbClr val="FFFFCC"/>
      </a:lt1>
      <a:dk2>
        <a:srgbClr val="000000"/>
      </a:dk2>
      <a:lt2>
        <a:srgbClr val="FFCC00"/>
      </a:lt2>
      <a:accent1>
        <a:srgbClr val="FF9900"/>
      </a:accent1>
      <a:accent2>
        <a:srgbClr val="330099"/>
      </a:accent2>
      <a:accent3>
        <a:srgbClr val="AAAAAA"/>
      </a:accent3>
      <a:accent4>
        <a:srgbClr val="DADAAE"/>
      </a:accent4>
      <a:accent5>
        <a:srgbClr val="FFCAAA"/>
      </a:accent5>
      <a:accent6>
        <a:srgbClr val="2D008A"/>
      </a:accent6>
      <a:hlink>
        <a:srgbClr val="FF6633"/>
      </a:hlink>
      <a:folHlink>
        <a:srgbClr val="66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te5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lite5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lite5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lite1">
  <a:themeElements>
    <a:clrScheme name="CMPS319 4">
      <a:dk1>
        <a:srgbClr val="330000"/>
      </a:dk1>
      <a:lt1>
        <a:srgbClr val="FFFFCC"/>
      </a:lt1>
      <a:dk2>
        <a:srgbClr val="000000"/>
      </a:dk2>
      <a:lt2>
        <a:srgbClr val="FFCC00"/>
      </a:lt2>
      <a:accent1>
        <a:srgbClr val="FF9900"/>
      </a:accent1>
      <a:accent2>
        <a:srgbClr val="330099"/>
      </a:accent2>
      <a:accent3>
        <a:srgbClr val="AAAAAA"/>
      </a:accent3>
      <a:accent4>
        <a:srgbClr val="DADAAE"/>
      </a:accent4>
      <a:accent5>
        <a:srgbClr val="FFCAAA"/>
      </a:accent5>
      <a:accent6>
        <a:srgbClr val="2D008A"/>
      </a:accent6>
      <a:hlink>
        <a:srgbClr val="FF6633"/>
      </a:hlink>
      <a:folHlink>
        <a:srgbClr val="66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