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304800" y="762000"/>
            <a:ext cx="8382000" cy="5364163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b="0" i="0" lang="en-US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</a:t>
            </a: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PROJECTIONS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One-Point Perspective</a:t>
            </a:r>
            <a:endParaRPr/>
          </a:p>
        </p:txBody>
      </p:sp>
      <p:pic>
        <p:nvPicPr>
          <p:cNvPr id="183" name="Google Shape;183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3053556"/>
            <a:ext cx="6477000" cy="3302794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pic>
      <p:sp>
        <p:nvSpPr>
          <p:cNvPr id="184" name="Google Shape;18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Two-point perspective projection:</a:t>
            </a: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often used in architectural, engineering and industrial design drawings.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752600"/>
            <a:ext cx="7458075" cy="3476625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pic>
      <p:sp>
        <p:nvSpPr>
          <p:cNvPr id="192" name="Google Shape;192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Three-point perspective projection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Three-point perspective projection is used less frequently as it adds little extra realism to that offered by two-point perspective projection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3427412"/>
            <a:ext cx="5186363" cy="297338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12"/>
              <a:buFont typeface="Arial"/>
              <a:buChar char="•"/>
            </a:pPr>
            <a:r>
              <a:rPr b="0" i="0" lang="en-US" sz="231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define a parallel projection with a projection vector that defines the direction for the projection lines.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2312"/>
              <a:buFont typeface="Noto Sans Symbols"/>
              <a:buNone/>
            </a:pPr>
            <a:r>
              <a:rPr b="0" i="0" lang="en-US" sz="2312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types:</a:t>
            </a:r>
            <a:r>
              <a:rPr b="0" i="0" lang="en-US" sz="231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2312"/>
              <a:buFont typeface="Arial"/>
              <a:buChar char="•"/>
            </a:pPr>
            <a:r>
              <a:rPr b="1" i="0" lang="en-US" sz="231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Orthographic</a:t>
            </a:r>
            <a:r>
              <a:rPr b="0" i="0" lang="en-US" sz="231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when the projection is perpendicular to the view plane. In short,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Char char="–"/>
            </a:pPr>
            <a:r>
              <a:rPr b="0" i="0" lang="en-US" sz="20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direction of projection = normal to the projection plane.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Char char="–"/>
            </a:pPr>
            <a:r>
              <a:rPr b="0" i="0" lang="en-US" sz="20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projection is perpendicular to the view plane.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2312"/>
              <a:buFont typeface="Arial"/>
              <a:buChar char="•"/>
            </a:pPr>
            <a:r>
              <a:rPr b="1" i="0" lang="en-US" sz="231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Oblique </a:t>
            </a:r>
            <a:r>
              <a:rPr b="0" i="0" lang="en-US" sz="231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when the projection is not perpendicular to the view plane. In short,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Char char="–"/>
            </a:pPr>
            <a:r>
              <a:rPr b="0" i="0" lang="en-US" sz="20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direction of projection ≠ normal to the projection plane.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Char char="–"/>
            </a:pPr>
            <a:r>
              <a:rPr b="0" i="0" lang="en-US" sz="20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perpendicular.</a:t>
            </a:r>
            <a:endParaRPr b="0" i="0" sz="203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 Projections</a:t>
            </a:r>
            <a:endParaRPr/>
          </a:p>
        </p:txBody>
      </p:sp>
      <p:sp>
        <p:nvSpPr>
          <p:cNvPr id="207" name="Google Shape;20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26"/>
          <p:cNvCxnSpPr/>
          <p:nvPr/>
        </p:nvCxnSpPr>
        <p:spPr>
          <a:xfrm>
            <a:off x="304800" y="1600200"/>
            <a:ext cx="2133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6"/>
          <p:cNvCxnSpPr/>
          <p:nvPr/>
        </p:nvCxnSpPr>
        <p:spPr>
          <a:xfrm rot="10800000">
            <a:off x="1371600" y="1676400"/>
            <a:ext cx="0" cy="160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6"/>
          <p:cNvCxnSpPr/>
          <p:nvPr/>
        </p:nvCxnSpPr>
        <p:spPr>
          <a:xfrm>
            <a:off x="5562600" y="2057400"/>
            <a:ext cx="2133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6"/>
          <p:cNvCxnSpPr/>
          <p:nvPr/>
        </p:nvCxnSpPr>
        <p:spPr>
          <a:xfrm rot="10800000">
            <a:off x="6858000" y="2362200"/>
            <a:ext cx="1143000" cy="144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26"/>
          <p:cNvSpPr/>
          <p:nvPr/>
        </p:nvSpPr>
        <p:spPr>
          <a:xfrm>
            <a:off x="381000" y="4114800"/>
            <a:ext cx="2743200" cy="915988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projection is perpendicular to the view plane</a:t>
            </a:r>
            <a:endParaRPr/>
          </a:p>
        </p:txBody>
      </p:sp>
      <p:sp>
        <p:nvSpPr>
          <p:cNvPr id="217" name="Google Shape;217;p26"/>
          <p:cNvSpPr/>
          <p:nvPr/>
        </p:nvSpPr>
        <p:spPr>
          <a:xfrm>
            <a:off x="5791200" y="4038600"/>
            <a:ext cx="3048000" cy="915988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projection is not perpendicular to the view plane</a:t>
            </a:r>
            <a:endParaRPr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0" y="838200"/>
            <a:ext cx="4648200" cy="52322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Orthographic projection</a:t>
            </a:r>
            <a:endParaRPr/>
          </a:p>
        </p:txBody>
      </p:sp>
      <p:sp>
        <p:nvSpPr>
          <p:cNvPr id="219" name="Google Shape;219;p26"/>
          <p:cNvSpPr txBox="1"/>
          <p:nvPr/>
        </p:nvSpPr>
        <p:spPr>
          <a:xfrm>
            <a:off x="5791200" y="990600"/>
            <a:ext cx="3048000" cy="52322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Oblique projection</a:t>
            </a:r>
            <a:endParaRPr/>
          </a:p>
        </p:txBody>
      </p:sp>
      <p:sp>
        <p:nvSpPr>
          <p:cNvPr id="220" name="Google Shape;220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20"/>
              <a:buFont typeface="Arial"/>
              <a:buChar char="–"/>
            </a:pPr>
            <a:r>
              <a:rPr b="0" i="0" lang="en-US" sz="222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Front, side and rear</a:t>
            </a: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orthographic projection of an object are called</a:t>
            </a:r>
            <a:r>
              <a:rPr b="0" i="0" lang="en-US" sz="222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22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elevations</a:t>
            </a:r>
            <a:r>
              <a:rPr b="0" i="0" lang="en-US" sz="222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 </a:t>
            </a:r>
            <a:r>
              <a:rPr b="0" i="0" lang="en-US" sz="222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top </a:t>
            </a: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orthographic projection is called </a:t>
            </a:r>
            <a:r>
              <a:rPr b="1" i="0" lang="en-US" sz="222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plan view</a:t>
            </a: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–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have projection plane perpendicular to a principle axes. 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–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length and angles are accurately depicted and measured from the drawing, so engineering and architectural drawings  commonly employee this.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As only one face of an object is shown, it can be hard to create a mental image of the object, even when several views are available. 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Orthographic (or orthogonal) projections: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thogonal" id="232" name="Google Shape;232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6569" y="1600200"/>
            <a:ext cx="6450861" cy="4525963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pic>
      <p:sp>
        <p:nvSpPr>
          <p:cNvPr id="233" name="Google Shape;23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Orthogonal projections:</a:t>
            </a:r>
            <a:endParaRPr/>
          </a:p>
        </p:txBody>
      </p:sp>
      <p:sp>
        <p:nvSpPr>
          <p:cNvPr id="234" name="Google Shape;234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Axonometric orthographic projections</a:t>
            </a:r>
            <a:endParaRPr/>
          </a:p>
        </p:txBody>
      </p:sp>
      <p:sp>
        <p:nvSpPr>
          <p:cNvPr id="240" name="Google Shape;240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Orthographic projections that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more than one face of an object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called </a:t>
            </a:r>
            <a:r>
              <a:rPr b="1" i="0" lang="en-US" sz="2400" u="none" cap="none" strike="noStrike">
                <a:solidFill>
                  <a:srgbClr val="FF3399"/>
                </a:solidFill>
                <a:latin typeface="Calibri"/>
                <a:ea typeface="Calibri"/>
                <a:cs typeface="Calibri"/>
                <a:sym typeface="Calibri"/>
              </a:rPr>
              <a:t>axonometric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orthographic projections.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descr="3dproj5" id="241" name="Google Shape;24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0" y="3076575"/>
            <a:ext cx="3962400" cy="25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9"/>
          <p:cNvSpPr/>
          <p:nvPr/>
        </p:nvSpPr>
        <p:spPr>
          <a:xfrm>
            <a:off x="381000" y="3048000"/>
            <a:ext cx="4495800" cy="315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6679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most common axonometric projection is an </a:t>
            </a:r>
            <a:r>
              <a:rPr b="1" lang="en-US" sz="24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isometric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projection where the projection plane intersects each coordinate axis in the model coordinate system at an equal distance.</a:t>
            </a:r>
            <a:endParaRPr/>
          </a:p>
        </p:txBody>
      </p:sp>
      <p:sp>
        <p:nvSpPr>
          <p:cNvPr id="243" name="Google Shape;243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idx="1" type="body"/>
          </p:nvPr>
        </p:nvSpPr>
        <p:spPr>
          <a:xfrm>
            <a:off x="304800" y="381000"/>
            <a:ext cx="8382000" cy="5745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0"/>
          <p:cNvSpPr txBox="1"/>
          <p:nvPr/>
        </p:nvSpPr>
        <p:spPr>
          <a:xfrm>
            <a:off x="228600" y="1828800"/>
            <a:ext cx="8229600" cy="15240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Cavalier projection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lines perpendicular to the projection plane are projected with no change in length.</a:t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228600" y="381000"/>
            <a:ext cx="7315200" cy="10668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 common oblique parallel projections: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Cavalier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Cabinet</a:t>
            </a:r>
            <a:endParaRPr/>
          </a:p>
        </p:txBody>
      </p:sp>
      <p:pic>
        <p:nvPicPr>
          <p:cNvPr descr="cavalier" id="251" name="Google Shape;25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3429000"/>
            <a:ext cx="4876800" cy="29718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pic>
      <p:sp>
        <p:nvSpPr>
          <p:cNvPr id="252" name="Google Shape;252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idx="1" type="body"/>
          </p:nvPr>
        </p:nvSpPr>
        <p:spPr>
          <a:xfrm>
            <a:off x="228600" y="381000"/>
            <a:ext cx="8458200" cy="5745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1"/>
          <p:cNvSpPr txBox="1"/>
          <p:nvPr/>
        </p:nvSpPr>
        <p:spPr>
          <a:xfrm>
            <a:off x="381000" y="457200"/>
            <a:ext cx="7696200" cy="22860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Cabinet projection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Lines which are perpendicular to the projection plane (viewing surface) are projected at 1 / 2 the length .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results in foreshortening of the z axis, and provides a more “realistic” view.</a:t>
            </a:r>
            <a:endParaRPr/>
          </a:p>
        </p:txBody>
      </p:sp>
      <p:pic>
        <p:nvPicPr>
          <p:cNvPr descr="cabinet" id="259" name="Google Shape;25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3352800"/>
            <a:ext cx="5105400" cy="28194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pic>
      <p:sp>
        <p:nvSpPr>
          <p:cNvPr id="260" name="Google Shape;260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ctrTitle"/>
          </p:nvPr>
        </p:nvSpPr>
        <p:spPr>
          <a:xfrm>
            <a:off x="228600" y="304800"/>
            <a:ext cx="8229600" cy="5943599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alibri"/>
              <a:buNone/>
            </a:pPr>
            <a:r>
              <a:rPr b="0" i="0" lang="en-US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 3D objects on to a 2D plane using </a:t>
            </a:r>
            <a:r>
              <a:rPr b="1" i="1" lang="en-US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projections</a:t>
            </a:r>
            <a:br>
              <a:rPr b="1" i="1" lang="en-US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1" lang="en-US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88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types of projections </a:t>
            </a:r>
            <a:br>
              <a:rPr b="1" i="0" lang="en-US" sz="288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Perspective</a:t>
            </a:r>
            <a:br>
              <a:rPr b="0" i="1" lang="en-US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</a:t>
            </a:r>
            <a:br>
              <a:rPr b="0" i="0" lang="en-US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-US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b="1" i="0" lang="en-US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 projection</a:t>
            </a:r>
            <a:r>
              <a:rPr b="0" i="0" lang="en-US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coordinate positions are transformed to the view plane along parallel lines.</a:t>
            </a:r>
            <a:br>
              <a:rPr b="0" i="0" lang="en-US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b="1" i="0" lang="en-US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perspective projection</a:t>
            </a:r>
            <a:r>
              <a:rPr b="0" i="0" lang="en-US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object position are transformed to the view plane along lines that converge to a point called </a:t>
            </a:r>
            <a:r>
              <a:rPr b="1" i="0" lang="en-US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projection reference point (center of projection) </a:t>
            </a:r>
            <a:br>
              <a:rPr b="1" i="0" lang="en-US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8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spective" id="100" name="Google Shape;100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2005" y="1828800"/>
            <a:ext cx="5667957" cy="3948906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pic>
      <p:sp>
        <p:nvSpPr>
          <p:cNvPr id="101" name="Google Shape;101;p15"/>
          <p:cNvSpPr/>
          <p:nvPr/>
        </p:nvSpPr>
        <p:spPr>
          <a:xfrm>
            <a:off x="1981200" y="609600"/>
            <a:ext cx="4495800" cy="584775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Perspective Projection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rallel" id="107" name="Google Shape;107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4887" y="1810544"/>
            <a:ext cx="7134225" cy="4105275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pic>
      <p:sp>
        <p:nvSpPr>
          <p:cNvPr id="108" name="Google Shape;108;p16"/>
          <p:cNvSpPr txBox="1"/>
          <p:nvPr>
            <p:ph type="title"/>
          </p:nvPr>
        </p:nvSpPr>
        <p:spPr>
          <a:xfrm>
            <a:off x="457200" y="274638"/>
            <a:ext cx="8229600" cy="584775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Parallel Projection</a:t>
            </a:r>
            <a:endParaRPr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7"/>
          <p:cNvGrpSpPr/>
          <p:nvPr/>
        </p:nvGrpSpPr>
        <p:grpSpPr>
          <a:xfrm>
            <a:off x="304800" y="685800"/>
            <a:ext cx="8382000" cy="5440363"/>
            <a:chOff x="192" y="384"/>
            <a:chExt cx="5424" cy="3552"/>
          </a:xfrm>
        </p:grpSpPr>
        <p:sp>
          <p:nvSpPr>
            <p:cNvPr id="115" name="Google Shape;115;p17"/>
            <p:cNvSpPr txBox="1"/>
            <p:nvPr/>
          </p:nvSpPr>
          <p:spPr>
            <a:xfrm>
              <a:off x="1968" y="384"/>
              <a:ext cx="12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660066"/>
                  </a:solidFill>
                  <a:latin typeface="Calibri"/>
                  <a:ea typeface="Calibri"/>
                  <a:cs typeface="Calibri"/>
                  <a:sym typeface="Calibri"/>
                </a:rPr>
                <a:t>PROJECTIONS</a:t>
              </a:r>
              <a:endParaRPr/>
            </a:p>
          </p:txBody>
        </p:sp>
        <p:sp>
          <p:nvSpPr>
            <p:cNvPr id="116" name="Google Shape;116;p17"/>
            <p:cNvSpPr txBox="1"/>
            <p:nvPr/>
          </p:nvSpPr>
          <p:spPr>
            <a:xfrm>
              <a:off x="192" y="1065"/>
              <a:ext cx="1392" cy="4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PARALLEL </a:t>
              </a:r>
              <a:endParaRPr/>
            </a:p>
            <a:p>
              <a:pPr indent="0" lvl="0" marL="0" marR="0" rtl="0" algn="l"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(parallel projectors)</a:t>
              </a:r>
              <a:endParaRPr/>
            </a:p>
          </p:txBody>
        </p:sp>
        <p:sp>
          <p:nvSpPr>
            <p:cNvPr id="117" name="Google Shape;117;p17"/>
            <p:cNvSpPr txBox="1"/>
            <p:nvPr/>
          </p:nvSpPr>
          <p:spPr>
            <a:xfrm>
              <a:off x="3456" y="1161"/>
              <a:ext cx="1632" cy="4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PERSPECTIVE</a:t>
              </a:r>
              <a:endParaRPr/>
            </a:p>
            <a:p>
              <a:pPr indent="0" lvl="0" marL="0" marR="0" rtl="0" algn="l"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(converging projectors)</a:t>
              </a:r>
              <a:endParaRPr/>
            </a:p>
          </p:txBody>
        </p:sp>
        <p:cxnSp>
          <p:nvCxnSpPr>
            <p:cNvPr id="118" name="Google Shape;118;p17"/>
            <p:cNvCxnSpPr/>
            <p:nvPr/>
          </p:nvCxnSpPr>
          <p:spPr>
            <a:xfrm flipH="1">
              <a:off x="1152" y="624"/>
              <a:ext cx="1344" cy="4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9" name="Google Shape;119;p17"/>
            <p:cNvCxnSpPr/>
            <p:nvPr/>
          </p:nvCxnSpPr>
          <p:spPr>
            <a:xfrm>
              <a:off x="2496" y="624"/>
              <a:ext cx="1344" cy="4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0" name="Google Shape;120;p17"/>
            <p:cNvCxnSpPr/>
            <p:nvPr/>
          </p:nvCxnSpPr>
          <p:spPr>
            <a:xfrm>
              <a:off x="4320" y="1689"/>
              <a:ext cx="0" cy="15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17"/>
            <p:cNvCxnSpPr/>
            <p:nvPr/>
          </p:nvCxnSpPr>
          <p:spPr>
            <a:xfrm>
              <a:off x="4320" y="1881"/>
              <a:ext cx="28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2" name="Google Shape;122;p17"/>
            <p:cNvCxnSpPr/>
            <p:nvPr/>
          </p:nvCxnSpPr>
          <p:spPr>
            <a:xfrm>
              <a:off x="4320" y="2457"/>
              <a:ext cx="28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3" name="Google Shape;123;p17"/>
            <p:cNvCxnSpPr/>
            <p:nvPr/>
          </p:nvCxnSpPr>
          <p:spPr>
            <a:xfrm>
              <a:off x="4320" y="3273"/>
              <a:ext cx="28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4" name="Google Shape;124;p17"/>
            <p:cNvSpPr txBox="1"/>
            <p:nvPr/>
          </p:nvSpPr>
          <p:spPr>
            <a:xfrm>
              <a:off x="4656" y="1737"/>
              <a:ext cx="864" cy="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One point</a:t>
              </a:r>
              <a:endParaRPr/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(one principal vanishing point)</a:t>
              </a:r>
              <a:endParaRPr/>
            </a:p>
          </p:txBody>
        </p:sp>
        <p:sp>
          <p:nvSpPr>
            <p:cNvPr id="125" name="Google Shape;125;p17"/>
            <p:cNvSpPr txBox="1"/>
            <p:nvPr/>
          </p:nvSpPr>
          <p:spPr>
            <a:xfrm>
              <a:off x="4704" y="2361"/>
              <a:ext cx="864" cy="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Two point</a:t>
              </a:r>
              <a:endParaRPr/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(Two principal vanishing point)</a:t>
              </a:r>
              <a:endParaRPr/>
            </a:p>
          </p:txBody>
        </p:sp>
        <p:sp>
          <p:nvSpPr>
            <p:cNvPr id="126" name="Google Shape;126;p17"/>
            <p:cNvSpPr txBox="1"/>
            <p:nvPr/>
          </p:nvSpPr>
          <p:spPr>
            <a:xfrm>
              <a:off x="4752" y="3090"/>
              <a:ext cx="864" cy="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Three point</a:t>
              </a:r>
              <a:endParaRPr/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(Three principal vanishing point)</a:t>
              </a:r>
              <a:endParaRPr/>
            </a:p>
          </p:txBody>
        </p:sp>
        <p:sp>
          <p:nvSpPr>
            <p:cNvPr id="127" name="Google Shape;127;p17"/>
            <p:cNvSpPr txBox="1"/>
            <p:nvPr/>
          </p:nvSpPr>
          <p:spPr>
            <a:xfrm>
              <a:off x="192" y="1881"/>
              <a:ext cx="1200" cy="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6600"/>
                  </a:solidFill>
                  <a:latin typeface="Calibri"/>
                  <a:ea typeface="Calibri"/>
                  <a:cs typeface="Calibri"/>
                  <a:sym typeface="Calibri"/>
                </a:rPr>
                <a:t>Orthographic</a:t>
              </a:r>
              <a:endParaRPr/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(projectors perpendicular to view plane)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7"/>
            <p:cNvSpPr txBox="1"/>
            <p:nvPr/>
          </p:nvSpPr>
          <p:spPr>
            <a:xfrm>
              <a:off x="2352" y="1833"/>
              <a:ext cx="1584" cy="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6600"/>
                  </a:solidFill>
                  <a:latin typeface="Calibri"/>
                  <a:ea typeface="Calibri"/>
                  <a:cs typeface="Calibri"/>
                  <a:sym typeface="Calibri"/>
                </a:rPr>
                <a:t>Oblique</a:t>
              </a:r>
              <a:endParaRPr/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(projectors not perpendicular to view plane)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9" name="Google Shape;129;p17"/>
            <p:cNvCxnSpPr/>
            <p:nvPr/>
          </p:nvCxnSpPr>
          <p:spPr>
            <a:xfrm flipH="1">
              <a:off x="480" y="1545"/>
              <a:ext cx="240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0" name="Google Shape;130;p17"/>
            <p:cNvCxnSpPr/>
            <p:nvPr/>
          </p:nvCxnSpPr>
          <p:spPr>
            <a:xfrm>
              <a:off x="720" y="1545"/>
              <a:ext cx="1632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1" name="Google Shape;131;p17"/>
            <p:cNvSpPr txBox="1"/>
            <p:nvPr/>
          </p:nvSpPr>
          <p:spPr>
            <a:xfrm>
              <a:off x="2880" y="2601"/>
              <a:ext cx="76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General</a:t>
              </a:r>
              <a:endParaRPr/>
            </a:p>
          </p:txBody>
        </p:sp>
        <p:cxnSp>
          <p:nvCxnSpPr>
            <p:cNvPr id="132" name="Google Shape;132;p17"/>
            <p:cNvCxnSpPr/>
            <p:nvPr/>
          </p:nvCxnSpPr>
          <p:spPr>
            <a:xfrm>
              <a:off x="3216" y="2217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3" name="Google Shape;133;p17"/>
            <p:cNvSpPr txBox="1"/>
            <p:nvPr/>
          </p:nvSpPr>
          <p:spPr>
            <a:xfrm>
              <a:off x="3456" y="2889"/>
              <a:ext cx="72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Cavalier</a:t>
              </a:r>
              <a:endParaRPr/>
            </a:p>
          </p:txBody>
        </p:sp>
        <p:sp>
          <p:nvSpPr>
            <p:cNvPr id="134" name="Google Shape;134;p17"/>
            <p:cNvSpPr txBox="1"/>
            <p:nvPr/>
          </p:nvSpPr>
          <p:spPr>
            <a:xfrm>
              <a:off x="3600" y="3465"/>
              <a:ext cx="6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Cabinet</a:t>
              </a:r>
              <a:endParaRPr/>
            </a:p>
          </p:txBody>
        </p:sp>
        <p:sp>
          <p:nvSpPr>
            <p:cNvPr id="135" name="Google Shape;135;p17"/>
            <p:cNvSpPr txBox="1"/>
            <p:nvPr/>
          </p:nvSpPr>
          <p:spPr>
            <a:xfrm>
              <a:off x="192" y="2697"/>
              <a:ext cx="960" cy="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3399"/>
                  </a:solidFill>
                  <a:latin typeface="Calibri"/>
                  <a:ea typeface="Calibri"/>
                  <a:cs typeface="Calibri"/>
                  <a:sym typeface="Calibri"/>
                </a:rPr>
                <a:t>Multiview</a:t>
              </a:r>
              <a:endParaRPr/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(view plane parallel to principal planes)</a:t>
              </a:r>
              <a:endParaRPr/>
            </a:p>
          </p:txBody>
        </p:sp>
        <p:sp>
          <p:nvSpPr>
            <p:cNvPr id="136" name="Google Shape;136;p17"/>
            <p:cNvSpPr txBox="1"/>
            <p:nvPr/>
          </p:nvSpPr>
          <p:spPr>
            <a:xfrm>
              <a:off x="1440" y="2649"/>
              <a:ext cx="1200" cy="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3399"/>
                  </a:solidFill>
                  <a:latin typeface="Calibri"/>
                  <a:ea typeface="Calibri"/>
                  <a:cs typeface="Calibri"/>
                  <a:sym typeface="Calibri"/>
                </a:rPr>
                <a:t>Axonometric</a:t>
              </a:r>
              <a:endParaRPr/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(view plane not parallel to principal planes)</a:t>
              </a:r>
              <a:endParaRPr/>
            </a:p>
          </p:txBody>
        </p:sp>
        <p:cxnSp>
          <p:nvCxnSpPr>
            <p:cNvPr id="137" name="Google Shape;137;p17"/>
            <p:cNvCxnSpPr/>
            <p:nvPr/>
          </p:nvCxnSpPr>
          <p:spPr>
            <a:xfrm>
              <a:off x="3216" y="2841"/>
              <a:ext cx="0" cy="7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17"/>
            <p:cNvCxnSpPr/>
            <p:nvPr/>
          </p:nvCxnSpPr>
          <p:spPr>
            <a:xfrm>
              <a:off x="3216" y="3561"/>
              <a:ext cx="38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9" name="Google Shape;139;p17"/>
            <p:cNvCxnSpPr/>
            <p:nvPr/>
          </p:nvCxnSpPr>
          <p:spPr>
            <a:xfrm>
              <a:off x="3216" y="3033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0" name="Google Shape;140;p17"/>
            <p:cNvCxnSpPr/>
            <p:nvPr/>
          </p:nvCxnSpPr>
          <p:spPr>
            <a:xfrm flipH="1">
              <a:off x="672" y="2313"/>
              <a:ext cx="24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1" name="Google Shape;141;p17"/>
            <p:cNvCxnSpPr/>
            <p:nvPr/>
          </p:nvCxnSpPr>
          <p:spPr>
            <a:xfrm>
              <a:off x="912" y="2313"/>
              <a:ext cx="86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2" name="Google Shape;142;p17"/>
            <p:cNvSpPr txBox="1"/>
            <p:nvPr/>
          </p:nvSpPr>
          <p:spPr>
            <a:xfrm>
              <a:off x="384" y="3657"/>
              <a:ext cx="76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800000"/>
                  </a:solidFill>
                  <a:latin typeface="Calibri"/>
                  <a:ea typeface="Calibri"/>
                  <a:cs typeface="Calibri"/>
                  <a:sym typeface="Calibri"/>
                </a:rPr>
                <a:t>Isometric</a:t>
              </a:r>
              <a:endParaRPr/>
            </a:p>
          </p:txBody>
        </p:sp>
        <p:sp>
          <p:nvSpPr>
            <p:cNvPr id="143" name="Google Shape;143;p17"/>
            <p:cNvSpPr txBox="1"/>
            <p:nvPr/>
          </p:nvSpPr>
          <p:spPr>
            <a:xfrm>
              <a:off x="1296" y="3705"/>
              <a:ext cx="76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800000"/>
                  </a:solidFill>
                  <a:latin typeface="Calibri"/>
                  <a:ea typeface="Calibri"/>
                  <a:cs typeface="Calibri"/>
                  <a:sym typeface="Calibri"/>
                </a:rPr>
                <a:t>Dimetric</a:t>
              </a:r>
              <a:endParaRPr/>
            </a:p>
          </p:txBody>
        </p:sp>
        <p:sp>
          <p:nvSpPr>
            <p:cNvPr id="144" name="Google Shape;144;p17"/>
            <p:cNvSpPr txBox="1"/>
            <p:nvPr/>
          </p:nvSpPr>
          <p:spPr>
            <a:xfrm>
              <a:off x="2256" y="3705"/>
              <a:ext cx="76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800000"/>
                  </a:solidFill>
                  <a:latin typeface="Calibri"/>
                  <a:ea typeface="Calibri"/>
                  <a:cs typeface="Calibri"/>
                  <a:sym typeface="Calibri"/>
                </a:rPr>
                <a:t>Trimetric</a:t>
              </a:r>
              <a:endParaRPr/>
            </a:p>
          </p:txBody>
        </p:sp>
        <p:cxnSp>
          <p:nvCxnSpPr>
            <p:cNvPr id="145" name="Google Shape;145;p17"/>
            <p:cNvCxnSpPr/>
            <p:nvPr/>
          </p:nvCxnSpPr>
          <p:spPr>
            <a:xfrm flipH="1">
              <a:off x="912" y="3177"/>
              <a:ext cx="1056" cy="4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6" name="Google Shape;146;p17"/>
            <p:cNvCxnSpPr/>
            <p:nvPr/>
          </p:nvCxnSpPr>
          <p:spPr>
            <a:xfrm>
              <a:off x="1968" y="3177"/>
              <a:ext cx="720" cy="5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7" name="Google Shape;147;p17"/>
            <p:cNvCxnSpPr/>
            <p:nvPr/>
          </p:nvCxnSpPr>
          <p:spPr>
            <a:xfrm flipH="1">
              <a:off x="1728" y="3177"/>
              <a:ext cx="240" cy="5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48" name="Google Shape;14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Perspective: 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effect is similar to human visual system... 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'perspective foreshortening'</a:t>
            </a:r>
            <a:endParaRPr/>
          </a:p>
          <a:p>
            <a:pPr indent="-228600" lvl="2" marL="1143000" marR="0" rtl="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of object varies inversely with distance from the center of projection. Projection of a distant object are smaller than the projection of objects of the same size that are closer to the projection plane.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Parallel: 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preserves relative proportion of object.</a:t>
            </a:r>
            <a:endParaRPr b="1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realistic view because of no foreshortening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parallel lines remain parallel. </a:t>
            </a:r>
            <a:endParaRPr/>
          </a:p>
        </p:txBody>
      </p:sp>
      <p:sp>
        <p:nvSpPr>
          <p:cNvPr id="154" name="Google Shape;15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Perspective v Parallel</a:t>
            </a:r>
            <a:endParaRPr/>
          </a:p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idx="1" type="body"/>
          </p:nvPr>
        </p:nvSpPr>
        <p:spPr>
          <a:xfrm>
            <a:off x="533400" y="1828800"/>
            <a:ext cx="8153400" cy="4297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Perspective Projections</a:t>
            </a:r>
            <a:endParaRPr/>
          </a:p>
        </p:txBody>
      </p:sp>
      <p:sp>
        <p:nvSpPr>
          <p:cNvPr descr="Rectangle: Click to edit Master text styles&#10;Second level&#10;Third level&#10;Fourth level&#10;Fifth level" id="162" name="Google Shape;162;p19"/>
          <p:cNvSpPr txBox="1"/>
          <p:nvPr/>
        </p:nvSpPr>
        <p:spPr>
          <a:xfrm>
            <a:off x="381000" y="1905000"/>
            <a:ext cx="8610600" cy="43434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Characteristics: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Center of Projection (CP) is a finite distance from object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Projectors are rays (i.e., non-parallel)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Vanishing points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Objects appear smaller as distance from CP (eye of observer) increases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determine exact size and shape of object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realistic, difficult to execute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381000" y="685800"/>
            <a:ext cx="8305800" cy="5440363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3D object is projected onto view plane using perspective transformation equations, any set of parallel lines in the object that are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parallel to the projection plane, converge at a vanishing point. 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an infinite number of vanishing points, depending on how many set of parallel lines there are in the scene.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set of lines are parallel to one of the three principle axis, the vanishing point is called an </a:t>
            </a:r>
            <a:r>
              <a:rPr b="0" i="1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principal vanishing point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at most 3 such points, corresponding to the number of axis cut by the projection plane.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 of Perspective Projection</a:t>
            </a:r>
            <a:endParaRPr/>
          </a:p>
        </p:txBody>
      </p:sp>
      <p:sp>
        <p:nvSpPr>
          <p:cNvPr descr="Rectangle: Click to edit Master text styles&#10;Second level&#10;Third level&#10;Fourth level&#10;Fifth level" id="175" name="Google Shape;175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One-Point Perspective</a:t>
            </a:r>
            <a:endParaRPr/>
          </a:p>
          <a:p>
            <a:pPr indent="-609600" lvl="0" marL="609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Two-Point Perspective</a:t>
            </a:r>
            <a:endParaRPr/>
          </a:p>
          <a:p>
            <a:pPr indent="-609600" lvl="0" marL="609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Three-Point Perspective</a:t>
            </a:r>
            <a:endParaRPr/>
          </a:p>
          <a:p>
            <a:pPr indent="-406400" lvl="0" marL="609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3733800"/>
            <a:ext cx="5972175" cy="27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